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6"/>
  </p:notesMasterIdLst>
  <p:handoutMasterIdLst>
    <p:handoutMasterId r:id="rId17"/>
  </p:handoutMasterIdLst>
  <p:sldIdLst>
    <p:sldId id="281" r:id="rId2"/>
    <p:sldId id="303" r:id="rId3"/>
    <p:sldId id="505" r:id="rId4"/>
    <p:sldId id="527" r:id="rId5"/>
    <p:sldId id="528" r:id="rId6"/>
    <p:sldId id="529" r:id="rId7"/>
    <p:sldId id="530" r:id="rId8"/>
    <p:sldId id="531" r:id="rId9"/>
    <p:sldId id="532" r:id="rId10"/>
    <p:sldId id="533" r:id="rId11"/>
    <p:sldId id="534" r:id="rId12"/>
    <p:sldId id="535" r:id="rId13"/>
    <p:sldId id="536" r:id="rId14"/>
    <p:sldId id="537" r:id="rId15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xine Marcus" initials="MM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F2C7"/>
    <a:srgbClr val="B073D6"/>
    <a:srgbClr val="B5A2E4"/>
    <a:srgbClr val="74ACD7"/>
    <a:srgbClr val="BDB4FF"/>
    <a:srgbClr val="C2C2CB"/>
    <a:srgbClr val="64A6D7"/>
    <a:srgbClr val="93ADEF"/>
    <a:srgbClr val="5A9BB5"/>
    <a:srgbClr val="7BAF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3" autoAdjust="0"/>
    <p:restoredTop sz="87520" autoAdjust="0"/>
  </p:normalViewPr>
  <p:slideViewPr>
    <p:cSldViewPr>
      <p:cViewPr varScale="1">
        <p:scale>
          <a:sx n="48" d="100"/>
          <a:sy n="48" d="100"/>
        </p:scale>
        <p:origin x="172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68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58B104-90D0-7C4E-88F3-3C91887B0204}" type="doc">
      <dgm:prSet loTypeId="urn:microsoft.com/office/officeart/2005/8/layout/vList2" loCatId="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8A1DAD83-92A2-F44F-BB49-8CE29989EBFD}">
      <dgm:prSet phldrT="[Text]" custT="1"/>
      <dgm:spPr/>
      <dgm:t>
        <a:bodyPr/>
        <a:lstStyle/>
        <a:p>
          <a:r>
            <a:rPr lang="en-GB" sz="3200" noProof="0" dirty="0"/>
            <a:t>Understand the obligation to safely handle and store information  </a:t>
          </a:r>
        </a:p>
      </dgm:t>
    </dgm:pt>
    <dgm:pt modelId="{AB8226B4-DC4F-7E43-90F9-688C9640E1B3}" type="parTrans" cxnId="{4B218C30-979A-9B4E-B819-CAC1E6CEA3A1}">
      <dgm:prSet/>
      <dgm:spPr/>
      <dgm:t>
        <a:bodyPr/>
        <a:lstStyle/>
        <a:p>
          <a:endParaRPr lang="en-US"/>
        </a:p>
      </dgm:t>
    </dgm:pt>
    <dgm:pt modelId="{1FB017C7-6A70-F24F-A3ED-FBA7DFAF26FC}" type="sibTrans" cxnId="{4B218C30-979A-9B4E-B819-CAC1E6CEA3A1}">
      <dgm:prSet/>
      <dgm:spPr/>
      <dgm:t>
        <a:bodyPr/>
        <a:lstStyle/>
        <a:p>
          <a:endParaRPr lang="en-US"/>
        </a:p>
      </dgm:t>
    </dgm:pt>
    <dgm:pt modelId="{CBDC5A21-356D-7445-A39E-7C443F582D15}">
      <dgm:prSet phldrT="[Text]" custT="1"/>
      <dgm:spPr/>
      <dgm:t>
        <a:bodyPr/>
        <a:lstStyle/>
        <a:p>
          <a:r>
            <a:rPr lang="en-GB" sz="3200" noProof="0" dirty="0"/>
            <a:t>Identify the different </a:t>
          </a:r>
          <a:r>
            <a:rPr lang="en-GB" sz="3200" noProof="0" dirty="0" smtClean="0">
              <a:solidFill>
                <a:srgbClr val="000000"/>
              </a:solidFill>
            </a:rPr>
            <a:t>legal &amp; other </a:t>
          </a:r>
          <a:r>
            <a:rPr lang="en-GB" sz="3200" noProof="0" dirty="0" smtClean="0"/>
            <a:t>requirements </a:t>
          </a:r>
          <a:r>
            <a:rPr lang="en-GB" sz="3200" noProof="0" dirty="0"/>
            <a:t>for physical, digital and forensic evidence</a:t>
          </a:r>
        </a:p>
      </dgm:t>
    </dgm:pt>
    <dgm:pt modelId="{1E1FA121-165E-324C-A201-7CA4DAAE62E1}" type="parTrans" cxnId="{7B5E05B2-AD62-BD45-B960-D4DB4E53DC31}">
      <dgm:prSet/>
      <dgm:spPr/>
      <dgm:t>
        <a:bodyPr/>
        <a:lstStyle/>
        <a:p>
          <a:endParaRPr lang="en-GB"/>
        </a:p>
      </dgm:t>
    </dgm:pt>
    <dgm:pt modelId="{6BF0A404-A417-A94A-90B2-287DDF6259F5}" type="sibTrans" cxnId="{7B5E05B2-AD62-BD45-B960-D4DB4E53DC31}">
      <dgm:prSet/>
      <dgm:spPr/>
      <dgm:t>
        <a:bodyPr/>
        <a:lstStyle/>
        <a:p>
          <a:endParaRPr lang="en-GB"/>
        </a:p>
      </dgm:t>
    </dgm:pt>
    <dgm:pt modelId="{7F0F372D-0340-D94A-923A-761ECDC7C4AD}">
      <dgm:prSet phldrT="[Text]" custT="1"/>
      <dgm:spPr/>
      <dgm:t>
        <a:bodyPr/>
        <a:lstStyle/>
        <a:p>
          <a:r>
            <a:rPr lang="en-GB" sz="3200" noProof="0" dirty="0" smtClean="0"/>
            <a:t>Recognise</a:t>
          </a:r>
          <a:r>
            <a:rPr lang="en-US" sz="3200" dirty="0" smtClean="0"/>
            <a:t> </a:t>
          </a:r>
          <a:r>
            <a:rPr lang="en-US" sz="3200" dirty="0"/>
            <a:t>that storage limitations have implications for collection of information</a:t>
          </a:r>
        </a:p>
      </dgm:t>
    </dgm:pt>
    <dgm:pt modelId="{D744AF1D-6998-7A40-BBF5-4DE7D19DF837}" type="parTrans" cxnId="{4BE4D943-A6DF-F64E-BA04-A98C95E1CDE9}">
      <dgm:prSet/>
      <dgm:spPr/>
      <dgm:t>
        <a:bodyPr/>
        <a:lstStyle/>
        <a:p>
          <a:endParaRPr lang="en-GB"/>
        </a:p>
      </dgm:t>
    </dgm:pt>
    <dgm:pt modelId="{AD284AAA-E435-104B-93FE-A38A9E87EDAA}" type="sibTrans" cxnId="{4BE4D943-A6DF-F64E-BA04-A98C95E1CDE9}">
      <dgm:prSet/>
      <dgm:spPr/>
      <dgm:t>
        <a:bodyPr/>
        <a:lstStyle/>
        <a:p>
          <a:endParaRPr lang="en-GB"/>
        </a:p>
      </dgm:t>
    </dgm:pt>
    <dgm:pt modelId="{7D1A884F-0458-884B-9AC6-061EA8E16002}" type="pres">
      <dgm:prSet presAssocID="{AF58B104-90D0-7C4E-88F3-3C91887B020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A31ACF3-DDD7-3642-8380-07A79243BF07}" type="pres">
      <dgm:prSet presAssocID="{8A1DAD83-92A2-F44F-BB49-8CE29989EB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032BB9-B179-3E4F-8540-A7EDA6589A6E}" type="pres">
      <dgm:prSet presAssocID="{1FB017C7-6A70-F24F-A3ED-FBA7DFAF26FC}" presName="spacer" presStyleCnt="0"/>
      <dgm:spPr/>
    </dgm:pt>
    <dgm:pt modelId="{1DBEF75B-A78C-AA41-A3B6-A082DF1A9A91}" type="pres">
      <dgm:prSet presAssocID="{7F0F372D-0340-D94A-923A-761ECDC7C4A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9B2CE5-3DE9-DC4C-95B3-CCBB599270E2}" type="pres">
      <dgm:prSet presAssocID="{AD284AAA-E435-104B-93FE-A38A9E87EDAA}" presName="spacer" presStyleCnt="0"/>
      <dgm:spPr/>
    </dgm:pt>
    <dgm:pt modelId="{1BDB3A8F-9747-144C-891B-1BB53422AFAE}" type="pres">
      <dgm:prSet presAssocID="{CBDC5A21-356D-7445-A39E-7C443F582D1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B5E05B2-AD62-BD45-B960-D4DB4E53DC31}" srcId="{AF58B104-90D0-7C4E-88F3-3C91887B0204}" destId="{CBDC5A21-356D-7445-A39E-7C443F582D15}" srcOrd="2" destOrd="0" parTransId="{1E1FA121-165E-324C-A201-7CA4DAAE62E1}" sibTransId="{6BF0A404-A417-A94A-90B2-287DDF6259F5}"/>
    <dgm:cxn modelId="{4BE4D943-A6DF-F64E-BA04-A98C95E1CDE9}" srcId="{AF58B104-90D0-7C4E-88F3-3C91887B0204}" destId="{7F0F372D-0340-D94A-923A-761ECDC7C4AD}" srcOrd="1" destOrd="0" parTransId="{D744AF1D-6998-7A40-BBF5-4DE7D19DF837}" sibTransId="{AD284AAA-E435-104B-93FE-A38A9E87EDAA}"/>
    <dgm:cxn modelId="{C7444C80-9548-884D-9934-5B1CD0D83923}" type="presOf" srcId="{CBDC5A21-356D-7445-A39E-7C443F582D15}" destId="{1BDB3A8F-9747-144C-891B-1BB53422AFAE}" srcOrd="0" destOrd="0" presId="urn:microsoft.com/office/officeart/2005/8/layout/vList2"/>
    <dgm:cxn modelId="{9CFA75F6-E322-8843-8A9E-1D493668D3B5}" type="presOf" srcId="{AF58B104-90D0-7C4E-88F3-3C91887B0204}" destId="{7D1A884F-0458-884B-9AC6-061EA8E16002}" srcOrd="0" destOrd="0" presId="urn:microsoft.com/office/officeart/2005/8/layout/vList2"/>
    <dgm:cxn modelId="{4B218C30-979A-9B4E-B819-CAC1E6CEA3A1}" srcId="{AF58B104-90D0-7C4E-88F3-3C91887B0204}" destId="{8A1DAD83-92A2-F44F-BB49-8CE29989EBFD}" srcOrd="0" destOrd="0" parTransId="{AB8226B4-DC4F-7E43-90F9-688C9640E1B3}" sibTransId="{1FB017C7-6A70-F24F-A3ED-FBA7DFAF26FC}"/>
    <dgm:cxn modelId="{2B7FBE27-85F4-C04E-B99D-1DF448AB71A2}" type="presOf" srcId="{7F0F372D-0340-D94A-923A-761ECDC7C4AD}" destId="{1DBEF75B-A78C-AA41-A3B6-A082DF1A9A91}" srcOrd="0" destOrd="0" presId="urn:microsoft.com/office/officeart/2005/8/layout/vList2"/>
    <dgm:cxn modelId="{6DEEBB87-4F7D-7A44-9392-01220B39CB1D}" type="presOf" srcId="{8A1DAD83-92A2-F44F-BB49-8CE29989EBFD}" destId="{8A31ACF3-DDD7-3642-8380-07A79243BF07}" srcOrd="0" destOrd="0" presId="urn:microsoft.com/office/officeart/2005/8/layout/vList2"/>
    <dgm:cxn modelId="{620176F9-6584-144B-8DAD-BD7CF3748B00}" type="presParOf" srcId="{7D1A884F-0458-884B-9AC6-061EA8E16002}" destId="{8A31ACF3-DDD7-3642-8380-07A79243BF07}" srcOrd="0" destOrd="0" presId="urn:microsoft.com/office/officeart/2005/8/layout/vList2"/>
    <dgm:cxn modelId="{BBC6875D-4B17-C947-9201-5AA353355BA5}" type="presParOf" srcId="{7D1A884F-0458-884B-9AC6-061EA8E16002}" destId="{F6032BB9-B179-3E4F-8540-A7EDA6589A6E}" srcOrd="1" destOrd="0" presId="urn:microsoft.com/office/officeart/2005/8/layout/vList2"/>
    <dgm:cxn modelId="{904B1DDB-53C6-644D-8099-385907DBADD5}" type="presParOf" srcId="{7D1A884F-0458-884B-9AC6-061EA8E16002}" destId="{1DBEF75B-A78C-AA41-A3B6-A082DF1A9A91}" srcOrd="2" destOrd="0" presId="urn:microsoft.com/office/officeart/2005/8/layout/vList2"/>
    <dgm:cxn modelId="{1B3F03FC-F505-BB4E-B439-3CFD0A79904B}" type="presParOf" srcId="{7D1A884F-0458-884B-9AC6-061EA8E16002}" destId="{C59B2CE5-3DE9-DC4C-95B3-CCBB599270E2}" srcOrd="3" destOrd="0" presId="urn:microsoft.com/office/officeart/2005/8/layout/vList2"/>
    <dgm:cxn modelId="{CC2802A6-6847-CC47-8E51-ECCCCF175623}" type="presParOf" srcId="{7D1A884F-0458-884B-9AC6-061EA8E16002}" destId="{1BDB3A8F-9747-144C-891B-1BB53422AFA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5DB9A5-9249-EE41-88BC-46C895C20BD7}" type="doc">
      <dgm:prSet loTypeId="urn:microsoft.com/office/officeart/2005/8/layout/chevron2" loCatId="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1F77D2D9-A4F1-D746-9583-775696A7322C}">
      <dgm:prSet phldrT="[Text]"/>
      <dgm:spPr/>
      <dgm:t>
        <a:bodyPr/>
        <a:lstStyle/>
        <a:p>
          <a:r>
            <a:rPr lang="en-GB" dirty="0">
              <a:solidFill>
                <a:srgbClr val="000000"/>
              </a:solidFill>
            </a:rPr>
            <a:t>1</a:t>
          </a:r>
        </a:p>
      </dgm:t>
    </dgm:pt>
    <dgm:pt modelId="{26E76D78-BF17-414C-846D-CAF18300E589}" type="parTrans" cxnId="{79732BA1-B962-3A49-A7FD-38AEB81305B8}">
      <dgm:prSet/>
      <dgm:spPr/>
      <dgm:t>
        <a:bodyPr/>
        <a:lstStyle/>
        <a:p>
          <a:endParaRPr lang="en-GB"/>
        </a:p>
      </dgm:t>
    </dgm:pt>
    <dgm:pt modelId="{B1C82A71-68E6-A448-9B3F-5A850188ABA8}" type="sibTrans" cxnId="{79732BA1-B962-3A49-A7FD-38AEB81305B8}">
      <dgm:prSet/>
      <dgm:spPr/>
      <dgm:t>
        <a:bodyPr/>
        <a:lstStyle/>
        <a:p>
          <a:endParaRPr lang="en-GB"/>
        </a:p>
      </dgm:t>
    </dgm:pt>
    <dgm:pt modelId="{32C3E400-D60B-2740-B953-BBA1A3B73890}">
      <dgm:prSet phldrT="[Text]" custT="1"/>
      <dgm:spPr/>
      <dgm:t>
        <a:bodyPr/>
        <a:lstStyle/>
        <a:p>
          <a:r>
            <a:rPr lang="en-GB" sz="2100" dirty="0">
              <a:solidFill>
                <a:srgbClr val="000000"/>
              </a:solidFill>
            </a:rPr>
            <a:t>You need to plan </a:t>
          </a:r>
          <a:r>
            <a:rPr lang="en-GB" sz="2100" b="1" dirty="0">
              <a:solidFill>
                <a:srgbClr val="000000"/>
              </a:solidFill>
            </a:rPr>
            <a:t>where &amp; how </a:t>
          </a:r>
          <a:r>
            <a:rPr lang="en-GB" sz="2100" dirty="0">
              <a:solidFill>
                <a:srgbClr val="000000"/>
              </a:solidFill>
            </a:rPr>
            <a:t>you will store and handle information </a:t>
          </a:r>
          <a:r>
            <a:rPr lang="en-GB" sz="2100" dirty="0" smtClean="0">
              <a:solidFill>
                <a:srgbClr val="000000"/>
              </a:solidFill>
            </a:rPr>
            <a:t>- and </a:t>
          </a:r>
          <a:r>
            <a:rPr lang="en-GB" sz="2100" dirty="0">
              <a:solidFill>
                <a:srgbClr val="000000"/>
              </a:solidFill>
            </a:rPr>
            <a:t>put those systems in </a:t>
          </a:r>
          <a:r>
            <a:rPr lang="en-GB" sz="2100" dirty="0" smtClean="0">
              <a:solidFill>
                <a:srgbClr val="000000"/>
              </a:solidFill>
            </a:rPr>
            <a:t>place - </a:t>
          </a:r>
          <a:r>
            <a:rPr lang="en-GB" sz="2100" b="1" dirty="0">
              <a:solidFill>
                <a:srgbClr val="000000"/>
              </a:solidFill>
            </a:rPr>
            <a:t>before </a:t>
          </a:r>
          <a:r>
            <a:rPr lang="en-GB" sz="2100" dirty="0">
              <a:solidFill>
                <a:srgbClr val="000000"/>
              </a:solidFill>
            </a:rPr>
            <a:t>collecting it</a:t>
          </a:r>
        </a:p>
      </dgm:t>
    </dgm:pt>
    <dgm:pt modelId="{76677364-9BF4-B140-9E70-DFE4209FF890}" type="parTrans" cxnId="{ACD99FA4-4839-2343-AE7A-CCFBA0A3A9AC}">
      <dgm:prSet/>
      <dgm:spPr/>
      <dgm:t>
        <a:bodyPr/>
        <a:lstStyle/>
        <a:p>
          <a:endParaRPr lang="en-GB"/>
        </a:p>
      </dgm:t>
    </dgm:pt>
    <dgm:pt modelId="{C9FB2091-B3B5-3C4C-9C47-820D0C639375}" type="sibTrans" cxnId="{ACD99FA4-4839-2343-AE7A-CCFBA0A3A9AC}">
      <dgm:prSet/>
      <dgm:spPr/>
      <dgm:t>
        <a:bodyPr/>
        <a:lstStyle/>
        <a:p>
          <a:endParaRPr lang="en-GB"/>
        </a:p>
      </dgm:t>
    </dgm:pt>
    <dgm:pt modelId="{C6BC80D4-C19A-0A4A-93A1-376A4BBDD35A}">
      <dgm:prSet phldrT="[Text]"/>
      <dgm:spPr/>
      <dgm:t>
        <a:bodyPr/>
        <a:lstStyle/>
        <a:p>
          <a:r>
            <a:rPr lang="en-GB" dirty="0">
              <a:solidFill>
                <a:srgbClr val="000000"/>
              </a:solidFill>
            </a:rPr>
            <a:t>2</a:t>
          </a:r>
        </a:p>
      </dgm:t>
    </dgm:pt>
    <dgm:pt modelId="{68860BA1-D283-F747-ABD2-E4E551603F04}" type="parTrans" cxnId="{CDE56C0A-E22F-0C40-90FE-783060306207}">
      <dgm:prSet/>
      <dgm:spPr/>
      <dgm:t>
        <a:bodyPr/>
        <a:lstStyle/>
        <a:p>
          <a:endParaRPr lang="en-GB"/>
        </a:p>
      </dgm:t>
    </dgm:pt>
    <dgm:pt modelId="{5025C2BE-638F-1C46-926B-301EDC298BED}" type="sibTrans" cxnId="{CDE56C0A-E22F-0C40-90FE-783060306207}">
      <dgm:prSet/>
      <dgm:spPr/>
      <dgm:t>
        <a:bodyPr/>
        <a:lstStyle/>
        <a:p>
          <a:endParaRPr lang="en-GB"/>
        </a:p>
      </dgm:t>
    </dgm:pt>
    <dgm:pt modelId="{7C315AEA-5B98-FF46-A5EE-931971580C62}">
      <dgm:prSet phldrT="[Text]"/>
      <dgm:spPr/>
      <dgm:t>
        <a:bodyPr/>
        <a:lstStyle/>
        <a:p>
          <a:r>
            <a:rPr lang="en-GB" dirty="0">
              <a:solidFill>
                <a:srgbClr val="000000"/>
              </a:solidFill>
            </a:rPr>
            <a:t>You must keep information you collect </a:t>
          </a:r>
          <a:r>
            <a:rPr lang="en-GB" b="1" dirty="0">
              <a:solidFill>
                <a:srgbClr val="000000"/>
              </a:solidFill>
            </a:rPr>
            <a:t>safe &amp; confidential </a:t>
          </a:r>
          <a:r>
            <a:rPr lang="en-GB" dirty="0">
              <a:solidFill>
                <a:srgbClr val="000000"/>
              </a:solidFill>
            </a:rPr>
            <a:t>in a way that ensures its </a:t>
          </a:r>
          <a:r>
            <a:rPr lang="en-GB" b="1" dirty="0">
              <a:solidFill>
                <a:srgbClr val="000000"/>
              </a:solidFill>
            </a:rPr>
            <a:t>integrity</a:t>
          </a:r>
          <a:r>
            <a:rPr lang="en-GB" dirty="0">
              <a:solidFill>
                <a:srgbClr val="000000"/>
              </a:solidFill>
            </a:rPr>
            <a:t> and does not put anyone </a:t>
          </a:r>
          <a:r>
            <a:rPr lang="en-GB" b="1" dirty="0">
              <a:solidFill>
                <a:srgbClr val="000000"/>
              </a:solidFill>
            </a:rPr>
            <a:t>at risk</a:t>
          </a:r>
        </a:p>
      </dgm:t>
    </dgm:pt>
    <dgm:pt modelId="{C9EAFE79-CAB0-2448-B8A1-52F492997689}" type="parTrans" cxnId="{C00D9E1C-B1DF-8B47-90CB-64E1E1E01548}">
      <dgm:prSet/>
      <dgm:spPr/>
      <dgm:t>
        <a:bodyPr/>
        <a:lstStyle/>
        <a:p>
          <a:endParaRPr lang="en-GB"/>
        </a:p>
      </dgm:t>
    </dgm:pt>
    <dgm:pt modelId="{AD35FB38-2C60-314C-AF4D-B7029D9FC71A}" type="sibTrans" cxnId="{C00D9E1C-B1DF-8B47-90CB-64E1E1E01548}">
      <dgm:prSet/>
      <dgm:spPr/>
      <dgm:t>
        <a:bodyPr/>
        <a:lstStyle/>
        <a:p>
          <a:endParaRPr lang="en-GB"/>
        </a:p>
      </dgm:t>
    </dgm:pt>
    <dgm:pt modelId="{DEB1FECA-D59A-E640-830F-ECAA79266740}">
      <dgm:prSet phldrT="[Text]"/>
      <dgm:spPr/>
      <dgm:t>
        <a:bodyPr/>
        <a:lstStyle/>
        <a:p>
          <a:r>
            <a:rPr lang="en-GB">
              <a:solidFill>
                <a:srgbClr val="000000"/>
              </a:solidFill>
            </a:rPr>
            <a:t>3</a:t>
          </a:r>
          <a:endParaRPr lang="en-GB" dirty="0">
            <a:solidFill>
              <a:srgbClr val="000000"/>
            </a:solidFill>
          </a:endParaRPr>
        </a:p>
      </dgm:t>
    </dgm:pt>
    <dgm:pt modelId="{71369603-7BE4-0B46-8087-A5E7A2572625}" type="parTrans" cxnId="{623A2302-B97A-094D-891D-6A3E1A9858A3}">
      <dgm:prSet/>
      <dgm:spPr/>
      <dgm:t>
        <a:bodyPr/>
        <a:lstStyle/>
        <a:p>
          <a:endParaRPr lang="en-GB"/>
        </a:p>
      </dgm:t>
    </dgm:pt>
    <dgm:pt modelId="{340A4137-C419-4C4D-86D1-96F2035439FD}" type="sibTrans" cxnId="{623A2302-B97A-094D-891D-6A3E1A9858A3}">
      <dgm:prSet/>
      <dgm:spPr/>
      <dgm:t>
        <a:bodyPr/>
        <a:lstStyle/>
        <a:p>
          <a:endParaRPr lang="en-GB"/>
        </a:p>
      </dgm:t>
    </dgm:pt>
    <dgm:pt modelId="{1CDD3FCC-1C57-2C4A-A82B-D63BCD89A2DC}">
      <dgm:prSet phldrT="[Text]"/>
      <dgm:spPr/>
      <dgm:t>
        <a:bodyPr/>
        <a:lstStyle/>
        <a:p>
          <a:r>
            <a:rPr lang="en-GB" dirty="0">
              <a:solidFill>
                <a:srgbClr val="000000"/>
              </a:solidFill>
            </a:rPr>
            <a:t>Storing requirements </a:t>
          </a:r>
          <a:r>
            <a:rPr lang="en-GB" b="1" dirty="0">
              <a:solidFill>
                <a:srgbClr val="000000"/>
              </a:solidFill>
            </a:rPr>
            <a:t>may vary </a:t>
          </a:r>
          <a:r>
            <a:rPr lang="en-GB" dirty="0">
              <a:solidFill>
                <a:srgbClr val="000000"/>
              </a:solidFill>
            </a:rPr>
            <a:t>depending on the </a:t>
          </a:r>
          <a:r>
            <a:rPr lang="en-GB" b="1" dirty="0">
              <a:solidFill>
                <a:srgbClr val="000000"/>
              </a:solidFill>
            </a:rPr>
            <a:t>type</a:t>
          </a:r>
          <a:r>
            <a:rPr lang="en-GB" dirty="0">
              <a:solidFill>
                <a:srgbClr val="000000"/>
              </a:solidFill>
            </a:rPr>
            <a:t> of information (physical, digital), its </a:t>
          </a:r>
          <a:r>
            <a:rPr lang="en-GB" b="1" dirty="0">
              <a:solidFill>
                <a:srgbClr val="000000"/>
              </a:solidFill>
            </a:rPr>
            <a:t>sensitivity</a:t>
          </a:r>
          <a:r>
            <a:rPr lang="en-GB" dirty="0">
              <a:solidFill>
                <a:srgbClr val="000000"/>
              </a:solidFill>
            </a:rPr>
            <a:t> and </a:t>
          </a:r>
          <a:r>
            <a:rPr lang="en-GB" b="1" dirty="0">
              <a:solidFill>
                <a:srgbClr val="000000"/>
              </a:solidFill>
            </a:rPr>
            <a:t>ultimate use</a:t>
          </a:r>
        </a:p>
      </dgm:t>
    </dgm:pt>
    <dgm:pt modelId="{9E8F5994-6DFC-8D4E-AF69-B955C4A7A549}" type="parTrans" cxnId="{18F21003-EA0F-A64F-9D97-A0F65CED7BBE}">
      <dgm:prSet/>
      <dgm:spPr/>
      <dgm:t>
        <a:bodyPr/>
        <a:lstStyle/>
        <a:p>
          <a:endParaRPr lang="en-GB"/>
        </a:p>
      </dgm:t>
    </dgm:pt>
    <dgm:pt modelId="{062E7D1A-6AC9-0343-8284-ED68E5DD33F3}" type="sibTrans" cxnId="{18F21003-EA0F-A64F-9D97-A0F65CED7BBE}">
      <dgm:prSet/>
      <dgm:spPr/>
      <dgm:t>
        <a:bodyPr/>
        <a:lstStyle/>
        <a:p>
          <a:endParaRPr lang="en-GB"/>
        </a:p>
      </dgm:t>
    </dgm:pt>
    <dgm:pt modelId="{DFFA82EF-A197-C444-AEB8-22CD8F0F44C7}">
      <dgm:prSet phldrT="[Text]"/>
      <dgm:spPr/>
      <dgm:t>
        <a:bodyPr/>
        <a:lstStyle/>
        <a:p>
          <a:r>
            <a:rPr lang="en-GB" dirty="0">
              <a:solidFill>
                <a:srgbClr val="000000"/>
              </a:solidFill>
            </a:rPr>
            <a:t>4</a:t>
          </a:r>
        </a:p>
      </dgm:t>
    </dgm:pt>
    <dgm:pt modelId="{8ECA6E94-92D8-6D4D-84BC-5D6508163DD8}" type="parTrans" cxnId="{0368C70E-00AA-EA4E-B0C9-A8CC1C145D83}">
      <dgm:prSet/>
      <dgm:spPr/>
      <dgm:t>
        <a:bodyPr/>
        <a:lstStyle/>
        <a:p>
          <a:endParaRPr lang="en-GB"/>
        </a:p>
      </dgm:t>
    </dgm:pt>
    <dgm:pt modelId="{0F01EB6F-9378-2245-834A-ADB61F54CA7C}" type="sibTrans" cxnId="{0368C70E-00AA-EA4E-B0C9-A8CC1C145D83}">
      <dgm:prSet/>
      <dgm:spPr/>
      <dgm:t>
        <a:bodyPr/>
        <a:lstStyle/>
        <a:p>
          <a:endParaRPr lang="en-GB"/>
        </a:p>
      </dgm:t>
    </dgm:pt>
    <dgm:pt modelId="{C8D7D557-D46A-D746-B1E9-419FA2CF0393}">
      <dgm:prSet/>
      <dgm:spPr/>
      <dgm:t>
        <a:bodyPr/>
        <a:lstStyle/>
        <a:p>
          <a:r>
            <a:rPr lang="en-GB" dirty="0">
              <a:solidFill>
                <a:srgbClr val="000000"/>
              </a:solidFill>
            </a:rPr>
            <a:t>You should </a:t>
          </a:r>
          <a:r>
            <a:rPr lang="en-GB" b="1" dirty="0">
              <a:solidFill>
                <a:srgbClr val="000000"/>
              </a:solidFill>
            </a:rPr>
            <a:t>not collect information </a:t>
          </a:r>
          <a:r>
            <a:rPr lang="en-GB" dirty="0">
              <a:solidFill>
                <a:srgbClr val="000000"/>
              </a:solidFill>
            </a:rPr>
            <a:t>if you cannot guarantee its safe handling and storage</a:t>
          </a:r>
        </a:p>
      </dgm:t>
    </dgm:pt>
    <dgm:pt modelId="{6B6DD249-95FB-9644-A86B-51C22272C591}" type="parTrans" cxnId="{3383DABF-7353-E24A-BAE2-5972303847E8}">
      <dgm:prSet/>
      <dgm:spPr/>
      <dgm:t>
        <a:bodyPr/>
        <a:lstStyle/>
        <a:p>
          <a:endParaRPr lang="en-GB"/>
        </a:p>
      </dgm:t>
    </dgm:pt>
    <dgm:pt modelId="{156327AC-A954-864E-ABD9-5D307DC4A232}" type="sibTrans" cxnId="{3383DABF-7353-E24A-BAE2-5972303847E8}">
      <dgm:prSet/>
      <dgm:spPr/>
      <dgm:t>
        <a:bodyPr/>
        <a:lstStyle/>
        <a:p>
          <a:endParaRPr lang="en-GB"/>
        </a:p>
      </dgm:t>
    </dgm:pt>
    <dgm:pt modelId="{B3BB1439-86DF-EA46-AB05-6683BB28D1A1}" type="pres">
      <dgm:prSet presAssocID="{C95DB9A5-9249-EE41-88BC-46C895C20BD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59DE67F-85B7-924D-AC8B-C3D033AF8B82}" type="pres">
      <dgm:prSet presAssocID="{1F77D2D9-A4F1-D746-9583-775696A7322C}" presName="composite" presStyleCnt="0"/>
      <dgm:spPr/>
    </dgm:pt>
    <dgm:pt modelId="{59BD6202-98ED-4542-B99B-4B6D64457D99}" type="pres">
      <dgm:prSet presAssocID="{1F77D2D9-A4F1-D746-9583-775696A7322C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F02D59B-B402-6449-AA4E-244EAEF29CE1}" type="pres">
      <dgm:prSet presAssocID="{1F77D2D9-A4F1-D746-9583-775696A7322C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881A39-B37F-9E44-BF0F-04A74DDDAAF5}" type="pres">
      <dgm:prSet presAssocID="{B1C82A71-68E6-A448-9B3F-5A850188ABA8}" presName="sp" presStyleCnt="0"/>
      <dgm:spPr/>
    </dgm:pt>
    <dgm:pt modelId="{D3AACDF1-6533-EC49-9480-5F853016CC4B}" type="pres">
      <dgm:prSet presAssocID="{C6BC80D4-C19A-0A4A-93A1-376A4BBDD35A}" presName="composite" presStyleCnt="0"/>
      <dgm:spPr/>
    </dgm:pt>
    <dgm:pt modelId="{8A5B8D57-07FE-0641-B335-866C43D8008D}" type="pres">
      <dgm:prSet presAssocID="{C6BC80D4-C19A-0A4A-93A1-376A4BBDD35A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F3B2AFD-B581-924C-845D-1ECE94D9AAFD}" type="pres">
      <dgm:prSet presAssocID="{C6BC80D4-C19A-0A4A-93A1-376A4BBDD35A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8880292-3826-E643-BF2C-03254392F006}" type="pres">
      <dgm:prSet presAssocID="{5025C2BE-638F-1C46-926B-301EDC298BED}" presName="sp" presStyleCnt="0"/>
      <dgm:spPr/>
    </dgm:pt>
    <dgm:pt modelId="{100A2941-0F0F-3748-9F7C-3B1F2BDF47F1}" type="pres">
      <dgm:prSet presAssocID="{DEB1FECA-D59A-E640-830F-ECAA79266740}" presName="composite" presStyleCnt="0"/>
      <dgm:spPr/>
    </dgm:pt>
    <dgm:pt modelId="{76D0DE6D-E25B-C944-87A0-10975313481C}" type="pres">
      <dgm:prSet presAssocID="{DEB1FECA-D59A-E640-830F-ECAA79266740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749D2C-0CA2-5D46-83B1-EEBB7B3B8502}" type="pres">
      <dgm:prSet presAssocID="{DEB1FECA-D59A-E640-830F-ECAA79266740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34EAC1-BEED-5C47-A198-6BAD2CD39BB2}" type="pres">
      <dgm:prSet presAssocID="{340A4137-C419-4C4D-86D1-96F2035439FD}" presName="sp" presStyleCnt="0"/>
      <dgm:spPr/>
    </dgm:pt>
    <dgm:pt modelId="{001CE580-0C29-C842-B63C-0267B3B161A3}" type="pres">
      <dgm:prSet presAssocID="{DFFA82EF-A197-C444-AEB8-22CD8F0F44C7}" presName="composite" presStyleCnt="0"/>
      <dgm:spPr/>
    </dgm:pt>
    <dgm:pt modelId="{66D8F097-2373-0943-B081-39F1A6AEEA68}" type="pres">
      <dgm:prSet presAssocID="{DFFA82EF-A197-C444-AEB8-22CD8F0F44C7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CD643D-71EE-5441-AB2C-87725E339F3C}" type="pres">
      <dgm:prSet presAssocID="{DFFA82EF-A197-C444-AEB8-22CD8F0F44C7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383DABF-7353-E24A-BAE2-5972303847E8}" srcId="{DFFA82EF-A197-C444-AEB8-22CD8F0F44C7}" destId="{C8D7D557-D46A-D746-B1E9-419FA2CF0393}" srcOrd="0" destOrd="0" parTransId="{6B6DD249-95FB-9644-A86B-51C22272C591}" sibTransId="{156327AC-A954-864E-ABD9-5D307DC4A232}"/>
    <dgm:cxn modelId="{258AB290-1B5B-0741-AE7A-04EAAFAAD222}" type="presOf" srcId="{1CDD3FCC-1C57-2C4A-A82B-D63BCD89A2DC}" destId="{AF749D2C-0CA2-5D46-83B1-EEBB7B3B8502}" srcOrd="0" destOrd="0" presId="urn:microsoft.com/office/officeart/2005/8/layout/chevron2"/>
    <dgm:cxn modelId="{0368C70E-00AA-EA4E-B0C9-A8CC1C145D83}" srcId="{C95DB9A5-9249-EE41-88BC-46C895C20BD7}" destId="{DFFA82EF-A197-C444-AEB8-22CD8F0F44C7}" srcOrd="3" destOrd="0" parTransId="{8ECA6E94-92D8-6D4D-84BC-5D6508163DD8}" sibTransId="{0F01EB6F-9378-2245-834A-ADB61F54CA7C}"/>
    <dgm:cxn modelId="{D1F43E3B-7AB1-7B4A-9800-A35F7B77FC92}" type="presOf" srcId="{7C315AEA-5B98-FF46-A5EE-931971580C62}" destId="{3F3B2AFD-B581-924C-845D-1ECE94D9AAFD}" srcOrd="0" destOrd="0" presId="urn:microsoft.com/office/officeart/2005/8/layout/chevron2"/>
    <dgm:cxn modelId="{18F21003-EA0F-A64F-9D97-A0F65CED7BBE}" srcId="{DEB1FECA-D59A-E640-830F-ECAA79266740}" destId="{1CDD3FCC-1C57-2C4A-A82B-D63BCD89A2DC}" srcOrd="0" destOrd="0" parTransId="{9E8F5994-6DFC-8D4E-AF69-B955C4A7A549}" sibTransId="{062E7D1A-6AC9-0343-8284-ED68E5DD33F3}"/>
    <dgm:cxn modelId="{CDE56C0A-E22F-0C40-90FE-783060306207}" srcId="{C95DB9A5-9249-EE41-88BC-46C895C20BD7}" destId="{C6BC80D4-C19A-0A4A-93A1-376A4BBDD35A}" srcOrd="1" destOrd="0" parTransId="{68860BA1-D283-F747-ABD2-E4E551603F04}" sibTransId="{5025C2BE-638F-1C46-926B-301EDC298BED}"/>
    <dgm:cxn modelId="{37D98DB3-A66A-BA4E-AAD1-F8172906BBC7}" type="presOf" srcId="{C6BC80D4-C19A-0A4A-93A1-376A4BBDD35A}" destId="{8A5B8D57-07FE-0641-B335-866C43D8008D}" srcOrd="0" destOrd="0" presId="urn:microsoft.com/office/officeart/2005/8/layout/chevron2"/>
    <dgm:cxn modelId="{623A2302-B97A-094D-891D-6A3E1A9858A3}" srcId="{C95DB9A5-9249-EE41-88BC-46C895C20BD7}" destId="{DEB1FECA-D59A-E640-830F-ECAA79266740}" srcOrd="2" destOrd="0" parTransId="{71369603-7BE4-0B46-8087-A5E7A2572625}" sibTransId="{340A4137-C419-4C4D-86D1-96F2035439FD}"/>
    <dgm:cxn modelId="{8A1FEB64-E1A6-4C4D-8447-5480DA1E56FA}" type="presOf" srcId="{1F77D2D9-A4F1-D746-9583-775696A7322C}" destId="{59BD6202-98ED-4542-B99B-4B6D64457D99}" srcOrd="0" destOrd="0" presId="urn:microsoft.com/office/officeart/2005/8/layout/chevron2"/>
    <dgm:cxn modelId="{ACD99FA4-4839-2343-AE7A-CCFBA0A3A9AC}" srcId="{1F77D2D9-A4F1-D746-9583-775696A7322C}" destId="{32C3E400-D60B-2740-B953-BBA1A3B73890}" srcOrd="0" destOrd="0" parTransId="{76677364-9BF4-B140-9E70-DFE4209FF890}" sibTransId="{C9FB2091-B3B5-3C4C-9C47-820D0C639375}"/>
    <dgm:cxn modelId="{DA1FDB9C-4724-1546-BA5C-FE19DA1F43A1}" type="presOf" srcId="{C95DB9A5-9249-EE41-88BC-46C895C20BD7}" destId="{B3BB1439-86DF-EA46-AB05-6683BB28D1A1}" srcOrd="0" destOrd="0" presId="urn:microsoft.com/office/officeart/2005/8/layout/chevron2"/>
    <dgm:cxn modelId="{A85BC622-327E-BB46-8DA9-895774BA6A35}" type="presOf" srcId="{32C3E400-D60B-2740-B953-BBA1A3B73890}" destId="{3F02D59B-B402-6449-AA4E-244EAEF29CE1}" srcOrd="0" destOrd="0" presId="urn:microsoft.com/office/officeart/2005/8/layout/chevron2"/>
    <dgm:cxn modelId="{C00D9E1C-B1DF-8B47-90CB-64E1E1E01548}" srcId="{C6BC80D4-C19A-0A4A-93A1-376A4BBDD35A}" destId="{7C315AEA-5B98-FF46-A5EE-931971580C62}" srcOrd="0" destOrd="0" parTransId="{C9EAFE79-CAB0-2448-B8A1-52F492997689}" sibTransId="{AD35FB38-2C60-314C-AF4D-B7029D9FC71A}"/>
    <dgm:cxn modelId="{F87033A9-2275-D446-A3C3-97EF45A769DC}" type="presOf" srcId="{DEB1FECA-D59A-E640-830F-ECAA79266740}" destId="{76D0DE6D-E25B-C944-87A0-10975313481C}" srcOrd="0" destOrd="0" presId="urn:microsoft.com/office/officeart/2005/8/layout/chevron2"/>
    <dgm:cxn modelId="{1E1D0ADF-40FC-5A46-82F5-38A5D5FF8E05}" type="presOf" srcId="{DFFA82EF-A197-C444-AEB8-22CD8F0F44C7}" destId="{66D8F097-2373-0943-B081-39F1A6AEEA68}" srcOrd="0" destOrd="0" presId="urn:microsoft.com/office/officeart/2005/8/layout/chevron2"/>
    <dgm:cxn modelId="{2D33BF3B-B82F-6145-BBBC-E6E0496F63C1}" type="presOf" srcId="{C8D7D557-D46A-D746-B1E9-419FA2CF0393}" destId="{C5CD643D-71EE-5441-AB2C-87725E339F3C}" srcOrd="0" destOrd="0" presId="urn:microsoft.com/office/officeart/2005/8/layout/chevron2"/>
    <dgm:cxn modelId="{79732BA1-B962-3A49-A7FD-38AEB81305B8}" srcId="{C95DB9A5-9249-EE41-88BC-46C895C20BD7}" destId="{1F77D2D9-A4F1-D746-9583-775696A7322C}" srcOrd="0" destOrd="0" parTransId="{26E76D78-BF17-414C-846D-CAF18300E589}" sibTransId="{B1C82A71-68E6-A448-9B3F-5A850188ABA8}"/>
    <dgm:cxn modelId="{7726319B-E36E-DC40-B68E-7FC84E9B9606}" type="presParOf" srcId="{B3BB1439-86DF-EA46-AB05-6683BB28D1A1}" destId="{659DE67F-85B7-924D-AC8B-C3D033AF8B82}" srcOrd="0" destOrd="0" presId="urn:microsoft.com/office/officeart/2005/8/layout/chevron2"/>
    <dgm:cxn modelId="{084D6875-EDC9-F942-8235-CC2EA7A623FD}" type="presParOf" srcId="{659DE67F-85B7-924D-AC8B-C3D033AF8B82}" destId="{59BD6202-98ED-4542-B99B-4B6D64457D99}" srcOrd="0" destOrd="0" presId="urn:microsoft.com/office/officeart/2005/8/layout/chevron2"/>
    <dgm:cxn modelId="{A8E7D69A-61D1-2240-A59C-E2F156590FF3}" type="presParOf" srcId="{659DE67F-85B7-924D-AC8B-C3D033AF8B82}" destId="{3F02D59B-B402-6449-AA4E-244EAEF29CE1}" srcOrd="1" destOrd="0" presId="urn:microsoft.com/office/officeart/2005/8/layout/chevron2"/>
    <dgm:cxn modelId="{344AF374-F12E-734F-AACB-2D4D82C16297}" type="presParOf" srcId="{B3BB1439-86DF-EA46-AB05-6683BB28D1A1}" destId="{34881A39-B37F-9E44-BF0F-04A74DDDAAF5}" srcOrd="1" destOrd="0" presId="urn:microsoft.com/office/officeart/2005/8/layout/chevron2"/>
    <dgm:cxn modelId="{95F58315-B4E5-534B-A16E-569B9A024D2B}" type="presParOf" srcId="{B3BB1439-86DF-EA46-AB05-6683BB28D1A1}" destId="{D3AACDF1-6533-EC49-9480-5F853016CC4B}" srcOrd="2" destOrd="0" presId="urn:microsoft.com/office/officeart/2005/8/layout/chevron2"/>
    <dgm:cxn modelId="{E604A759-2E1B-954A-9AE1-AA2722778FC4}" type="presParOf" srcId="{D3AACDF1-6533-EC49-9480-5F853016CC4B}" destId="{8A5B8D57-07FE-0641-B335-866C43D8008D}" srcOrd="0" destOrd="0" presId="urn:microsoft.com/office/officeart/2005/8/layout/chevron2"/>
    <dgm:cxn modelId="{30A569E0-F4C2-5047-AC44-F1AAB3BDB8CF}" type="presParOf" srcId="{D3AACDF1-6533-EC49-9480-5F853016CC4B}" destId="{3F3B2AFD-B581-924C-845D-1ECE94D9AAFD}" srcOrd="1" destOrd="0" presId="urn:microsoft.com/office/officeart/2005/8/layout/chevron2"/>
    <dgm:cxn modelId="{E26ABC90-E262-1C46-AC34-96B3E7FFA54A}" type="presParOf" srcId="{B3BB1439-86DF-EA46-AB05-6683BB28D1A1}" destId="{F8880292-3826-E643-BF2C-03254392F006}" srcOrd="3" destOrd="0" presId="urn:microsoft.com/office/officeart/2005/8/layout/chevron2"/>
    <dgm:cxn modelId="{DE5D6B95-D58A-3741-AE3C-1AADBDB44A3C}" type="presParOf" srcId="{B3BB1439-86DF-EA46-AB05-6683BB28D1A1}" destId="{100A2941-0F0F-3748-9F7C-3B1F2BDF47F1}" srcOrd="4" destOrd="0" presId="urn:microsoft.com/office/officeart/2005/8/layout/chevron2"/>
    <dgm:cxn modelId="{B6863B3A-1383-8345-9582-D090FB5E296A}" type="presParOf" srcId="{100A2941-0F0F-3748-9F7C-3B1F2BDF47F1}" destId="{76D0DE6D-E25B-C944-87A0-10975313481C}" srcOrd="0" destOrd="0" presId="urn:microsoft.com/office/officeart/2005/8/layout/chevron2"/>
    <dgm:cxn modelId="{7233011C-1FC7-5148-937D-BEF81E2427F2}" type="presParOf" srcId="{100A2941-0F0F-3748-9F7C-3B1F2BDF47F1}" destId="{AF749D2C-0CA2-5D46-83B1-EEBB7B3B8502}" srcOrd="1" destOrd="0" presId="urn:microsoft.com/office/officeart/2005/8/layout/chevron2"/>
    <dgm:cxn modelId="{FF1727FF-9C7B-024F-8DA9-A15A9B1826EE}" type="presParOf" srcId="{B3BB1439-86DF-EA46-AB05-6683BB28D1A1}" destId="{3D34EAC1-BEED-5C47-A198-6BAD2CD39BB2}" srcOrd="5" destOrd="0" presId="urn:microsoft.com/office/officeart/2005/8/layout/chevron2"/>
    <dgm:cxn modelId="{F1334E4E-08A5-DF40-BF5C-925059EEAE43}" type="presParOf" srcId="{B3BB1439-86DF-EA46-AB05-6683BB28D1A1}" destId="{001CE580-0C29-C842-B63C-0267B3B161A3}" srcOrd="6" destOrd="0" presId="urn:microsoft.com/office/officeart/2005/8/layout/chevron2"/>
    <dgm:cxn modelId="{7B964AE7-DB28-E247-9735-0324745D48C1}" type="presParOf" srcId="{001CE580-0C29-C842-B63C-0267B3B161A3}" destId="{66D8F097-2373-0943-B081-39F1A6AEEA68}" srcOrd="0" destOrd="0" presId="urn:microsoft.com/office/officeart/2005/8/layout/chevron2"/>
    <dgm:cxn modelId="{4940DAAD-FFFB-BF48-8273-89C04C0C87DE}" type="presParOf" srcId="{001CE580-0C29-C842-B63C-0267B3B161A3}" destId="{C5CD643D-71EE-5441-AB2C-87725E339F3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F4D85D-0FD9-5941-B323-84AEED2C02B8}" type="doc">
      <dgm:prSet loTypeId="urn:microsoft.com/office/officeart/2005/8/layout/vList2" loCatId="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666B8614-3FAB-6F49-B679-A3BF9AFD2A0E}">
      <dgm:prSet phldrT="[Text]" custT="1"/>
      <dgm:spPr/>
      <dgm:t>
        <a:bodyPr/>
        <a:lstStyle/>
        <a:p>
          <a:r>
            <a:rPr lang="en-GB" sz="2200" smtClean="0"/>
            <a:t>Conduct </a:t>
          </a:r>
          <a:r>
            <a:rPr lang="en-GB" sz="2200" b="1" smtClean="0"/>
            <a:t>risk assessment </a:t>
          </a:r>
          <a:r>
            <a:rPr lang="en-GB" sz="2200" b="0" smtClean="0"/>
            <a:t>&amp; implement </a:t>
          </a:r>
          <a:r>
            <a:rPr lang="en-GB" sz="2200" smtClean="0"/>
            <a:t>digital </a:t>
          </a:r>
          <a:r>
            <a:rPr lang="en-GB" sz="2200" b="1" smtClean="0"/>
            <a:t>security protocols</a:t>
          </a:r>
          <a:endParaRPr lang="en-GB" sz="2200" b="1" dirty="0"/>
        </a:p>
      </dgm:t>
    </dgm:pt>
    <dgm:pt modelId="{359B04EE-396D-2C49-9925-8AC361ABD5AE}" type="parTrans" cxnId="{10CF2D13-264A-F74A-8179-B251684B722F}">
      <dgm:prSet/>
      <dgm:spPr/>
      <dgm:t>
        <a:bodyPr/>
        <a:lstStyle/>
        <a:p>
          <a:endParaRPr lang="en-GB"/>
        </a:p>
      </dgm:t>
    </dgm:pt>
    <dgm:pt modelId="{D529509A-DDAC-0E48-9D29-8311204BEE30}" type="sibTrans" cxnId="{10CF2D13-264A-F74A-8179-B251684B722F}">
      <dgm:prSet/>
      <dgm:spPr/>
      <dgm:t>
        <a:bodyPr/>
        <a:lstStyle/>
        <a:p>
          <a:endParaRPr lang="en-GB"/>
        </a:p>
      </dgm:t>
    </dgm:pt>
    <dgm:pt modelId="{4A28C5BA-CE4F-4449-8618-36D4CBEE3E7B}">
      <dgm:prSet phldrT="[Text]" custT="1"/>
      <dgm:spPr/>
      <dgm:t>
        <a:bodyPr/>
        <a:lstStyle/>
        <a:p>
          <a:r>
            <a:rPr lang="en-GB" sz="2200" smtClean="0"/>
            <a:t>Automatically record any </a:t>
          </a:r>
          <a:r>
            <a:rPr lang="en-GB" sz="2200" b="1" smtClean="0"/>
            <a:t>access</a:t>
          </a:r>
          <a:r>
            <a:rPr lang="en-GB" sz="2200" smtClean="0"/>
            <a:t>, </a:t>
          </a:r>
          <a:r>
            <a:rPr lang="en-GB" sz="2200" b="1" smtClean="0"/>
            <a:t>additions/deletions </a:t>
          </a:r>
          <a:r>
            <a:rPr lang="en-GB" sz="2200" smtClean="0"/>
            <a:t>or </a:t>
          </a:r>
          <a:r>
            <a:rPr lang="en-GB" sz="2200" b="1" smtClean="0"/>
            <a:t>edits</a:t>
          </a:r>
          <a:r>
            <a:rPr lang="en-GB" sz="2200" smtClean="0"/>
            <a:t> to files</a:t>
          </a:r>
          <a:endParaRPr lang="en-GB" sz="2200" dirty="0"/>
        </a:p>
      </dgm:t>
    </dgm:pt>
    <dgm:pt modelId="{67E6F302-AF23-C64E-BAE4-F544E6824CF9}" type="parTrans" cxnId="{B725C97E-E9A3-1F43-86EC-236A6954E157}">
      <dgm:prSet/>
      <dgm:spPr/>
      <dgm:t>
        <a:bodyPr/>
        <a:lstStyle/>
        <a:p>
          <a:endParaRPr lang="en-GB"/>
        </a:p>
      </dgm:t>
    </dgm:pt>
    <dgm:pt modelId="{2893400B-853E-F245-977A-1E134991F341}" type="sibTrans" cxnId="{B725C97E-E9A3-1F43-86EC-236A6954E157}">
      <dgm:prSet/>
      <dgm:spPr/>
      <dgm:t>
        <a:bodyPr/>
        <a:lstStyle/>
        <a:p>
          <a:endParaRPr lang="en-GB"/>
        </a:p>
      </dgm:t>
    </dgm:pt>
    <dgm:pt modelId="{76DD0448-3153-4B49-98F6-F179A9346BAF}">
      <dgm:prSet phldrT="[Text]" custT="1"/>
      <dgm:spPr/>
      <dgm:t>
        <a:bodyPr/>
        <a:lstStyle/>
        <a:p>
          <a:r>
            <a:rPr lang="en-GB" sz="2200" smtClean="0"/>
            <a:t>Maintain adequate </a:t>
          </a:r>
          <a:r>
            <a:rPr lang="en-GB" sz="2200" b="1" smtClean="0"/>
            <a:t>anti-virus software/back-up </a:t>
          </a:r>
          <a:r>
            <a:rPr lang="en-GB" sz="2200" b="0" smtClean="0"/>
            <a:t>database files and use </a:t>
          </a:r>
          <a:r>
            <a:rPr lang="en-GB" sz="2200" b="1" smtClean="0"/>
            <a:t>remote</a:t>
          </a:r>
          <a:r>
            <a:rPr lang="en-GB" sz="2200" smtClean="0"/>
            <a:t> </a:t>
          </a:r>
          <a:r>
            <a:rPr lang="en-GB" sz="2200" b="1" smtClean="0"/>
            <a:t>back-up </a:t>
          </a:r>
          <a:r>
            <a:rPr lang="en-GB" sz="2200" smtClean="0"/>
            <a:t>system</a:t>
          </a:r>
          <a:endParaRPr lang="en-GB" sz="2200" dirty="0"/>
        </a:p>
      </dgm:t>
    </dgm:pt>
    <dgm:pt modelId="{77315A46-D690-E343-993B-4B5E8FD1CEAC}" type="parTrans" cxnId="{5D02EB6F-CDD3-1540-B1F8-EC9653351194}">
      <dgm:prSet/>
      <dgm:spPr/>
      <dgm:t>
        <a:bodyPr/>
        <a:lstStyle/>
        <a:p>
          <a:endParaRPr lang="en-GB"/>
        </a:p>
      </dgm:t>
    </dgm:pt>
    <dgm:pt modelId="{B94E7924-7FBF-6542-8DCD-ADA03023A98D}" type="sibTrans" cxnId="{5D02EB6F-CDD3-1540-B1F8-EC9653351194}">
      <dgm:prSet/>
      <dgm:spPr/>
      <dgm:t>
        <a:bodyPr/>
        <a:lstStyle/>
        <a:p>
          <a:endParaRPr lang="en-GB"/>
        </a:p>
      </dgm:t>
    </dgm:pt>
    <dgm:pt modelId="{4512D2C4-8BEC-1B40-91E5-611ADC8A2A6A}">
      <dgm:prSet phldrT="[Text]" custT="1"/>
      <dgm:spPr/>
      <dgm:t>
        <a:bodyPr/>
        <a:lstStyle/>
        <a:p>
          <a:r>
            <a:rPr lang="en-GB" sz="2200" smtClean="0"/>
            <a:t>Make and keep </a:t>
          </a:r>
          <a:r>
            <a:rPr lang="en-GB" sz="2200" b="1" smtClean="0"/>
            <a:t>two copies</a:t>
          </a:r>
          <a:r>
            <a:rPr lang="en-GB" sz="2200" smtClean="0"/>
            <a:t> of files on computer/USB/read-only CD</a:t>
          </a:r>
          <a:endParaRPr lang="en-GB" sz="2200" dirty="0"/>
        </a:p>
      </dgm:t>
    </dgm:pt>
    <dgm:pt modelId="{2B9DB269-AFDC-1349-AF8C-06B2EABF98BC}" type="parTrans" cxnId="{8980E45A-4AF1-6542-98A7-29C0873E4196}">
      <dgm:prSet/>
      <dgm:spPr/>
      <dgm:t>
        <a:bodyPr/>
        <a:lstStyle/>
        <a:p>
          <a:endParaRPr lang="en-GB"/>
        </a:p>
      </dgm:t>
    </dgm:pt>
    <dgm:pt modelId="{5B2B4CDF-F64D-3149-B1BA-74C01C94F43A}" type="sibTrans" cxnId="{8980E45A-4AF1-6542-98A7-29C0873E4196}">
      <dgm:prSet/>
      <dgm:spPr/>
      <dgm:t>
        <a:bodyPr/>
        <a:lstStyle/>
        <a:p>
          <a:endParaRPr lang="en-GB"/>
        </a:p>
      </dgm:t>
    </dgm:pt>
    <dgm:pt modelId="{5ABEBE9E-55BC-5440-89CD-A8F160A240D5}">
      <dgm:prSet phldrT="[Text]" custT="1"/>
      <dgm:spPr/>
      <dgm:t>
        <a:bodyPr/>
        <a:lstStyle/>
        <a:p>
          <a:r>
            <a:rPr lang="en-GB" sz="2200" smtClean="0"/>
            <a:t>Use strong </a:t>
          </a:r>
          <a:r>
            <a:rPr lang="en-GB" sz="2200" b="1" smtClean="0"/>
            <a:t>passwords</a:t>
          </a:r>
          <a:r>
            <a:rPr lang="en-GB" sz="2200" smtClean="0"/>
            <a:t> and consider</a:t>
          </a:r>
          <a:r>
            <a:rPr lang="en-GB" sz="2200" b="1" smtClean="0"/>
            <a:t> encrypting </a:t>
          </a:r>
          <a:r>
            <a:rPr lang="en-GB" sz="2200" smtClean="0"/>
            <a:t>information/drives </a:t>
          </a:r>
          <a:r>
            <a:rPr lang="mr-IN" sz="2200" smtClean="0"/>
            <a:t>–</a:t>
          </a:r>
          <a:r>
            <a:rPr lang="en-GB" sz="2200" smtClean="0"/>
            <a:t> encryption may be illegal in some countries</a:t>
          </a:r>
          <a:endParaRPr lang="en-GB" sz="2200" dirty="0"/>
        </a:p>
      </dgm:t>
    </dgm:pt>
    <dgm:pt modelId="{A12D2097-76E6-7C4C-A345-D765C4BF7A7B}" type="parTrans" cxnId="{E2D93DB4-E66C-144D-A89D-251D98ED44E1}">
      <dgm:prSet/>
      <dgm:spPr/>
      <dgm:t>
        <a:bodyPr/>
        <a:lstStyle/>
        <a:p>
          <a:endParaRPr lang="en-GB"/>
        </a:p>
      </dgm:t>
    </dgm:pt>
    <dgm:pt modelId="{914313B6-C1BC-BA46-B637-F95C813AB1D0}" type="sibTrans" cxnId="{E2D93DB4-E66C-144D-A89D-251D98ED44E1}">
      <dgm:prSet/>
      <dgm:spPr/>
      <dgm:t>
        <a:bodyPr/>
        <a:lstStyle/>
        <a:p>
          <a:endParaRPr lang="en-GB"/>
        </a:p>
      </dgm:t>
    </dgm:pt>
    <dgm:pt modelId="{0CBD195B-982E-FF4F-AD34-DA9AE38CF680}">
      <dgm:prSet phldrT="[Text]" custT="1"/>
      <dgm:spPr/>
      <dgm:t>
        <a:bodyPr/>
        <a:lstStyle/>
        <a:p>
          <a:r>
            <a:rPr lang="en-GB" sz="2200" b="1" smtClean="0"/>
            <a:t>Limit access </a:t>
          </a:r>
          <a:r>
            <a:rPr lang="en-GB" sz="2200" smtClean="0"/>
            <a:t>to specific staff &amp; have an </a:t>
          </a:r>
          <a:r>
            <a:rPr lang="en-GB" sz="2200" b="1" smtClean="0"/>
            <a:t>emergency security plan</a:t>
          </a:r>
          <a:endParaRPr lang="en-GB" sz="2200" b="1" dirty="0"/>
        </a:p>
      </dgm:t>
    </dgm:pt>
    <dgm:pt modelId="{93D9CE33-ECF3-9845-A141-4ADC46484FBE}" type="parTrans" cxnId="{74125ABE-B812-0541-BE01-B2C896D12C77}">
      <dgm:prSet/>
      <dgm:spPr/>
      <dgm:t>
        <a:bodyPr/>
        <a:lstStyle/>
        <a:p>
          <a:endParaRPr lang="en-GB"/>
        </a:p>
      </dgm:t>
    </dgm:pt>
    <dgm:pt modelId="{253C4CCA-ED8B-884C-BBED-FDB523E2EB8C}" type="sibTrans" cxnId="{74125ABE-B812-0541-BE01-B2C896D12C77}">
      <dgm:prSet/>
      <dgm:spPr/>
      <dgm:t>
        <a:bodyPr/>
        <a:lstStyle/>
        <a:p>
          <a:endParaRPr lang="en-GB"/>
        </a:p>
      </dgm:t>
    </dgm:pt>
    <dgm:pt modelId="{395ACDBB-1D66-B645-86B7-3D11D9747F85}" type="pres">
      <dgm:prSet presAssocID="{5FF4D85D-0FD9-5941-B323-84AEED2C02B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A80061C-4CF6-C74E-92DD-F1F285D02ADF}" type="pres">
      <dgm:prSet presAssocID="{666B8614-3FAB-6F49-B679-A3BF9AFD2A0E}" presName="parentText" presStyleLbl="node1" presStyleIdx="0" presStyleCnt="6" custLinFactY="5840" custLinFactNeighborX="-82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C51C01B-366C-D549-ABA5-19B6BDD0021D}" type="pres">
      <dgm:prSet presAssocID="{D529509A-DDAC-0E48-9D29-8311204BEE30}" presName="spacer" presStyleCnt="0"/>
      <dgm:spPr/>
      <dgm:t>
        <a:bodyPr/>
        <a:lstStyle/>
        <a:p>
          <a:endParaRPr lang="en-GB"/>
        </a:p>
      </dgm:t>
    </dgm:pt>
    <dgm:pt modelId="{AACCEB46-7886-4542-8855-7724A2CE1F08}" type="pres">
      <dgm:prSet presAssocID="{5ABEBE9E-55BC-5440-89CD-A8F160A240D5}" presName="parentText" presStyleLbl="node1" presStyleIdx="1" presStyleCnt="6" custLinFactY="5840" custLinFactNeighborX="-82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1A954DF-7C06-DB42-9A47-C943A6619D08}" type="pres">
      <dgm:prSet presAssocID="{914313B6-C1BC-BA46-B637-F95C813AB1D0}" presName="spacer" presStyleCnt="0"/>
      <dgm:spPr/>
      <dgm:t>
        <a:bodyPr/>
        <a:lstStyle/>
        <a:p>
          <a:endParaRPr lang="en-GB"/>
        </a:p>
      </dgm:t>
    </dgm:pt>
    <dgm:pt modelId="{EA438104-2E01-EF4F-B963-87B1604416E5}" type="pres">
      <dgm:prSet presAssocID="{4A28C5BA-CE4F-4449-8618-36D4CBEE3E7B}" presName="parentText" presStyleLbl="node1" presStyleIdx="2" presStyleCnt="6" custLinFactY="5840" custLinFactNeighborX="-82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B0E91DD-EAEE-8D4C-A67E-12BC6E25D00B}" type="pres">
      <dgm:prSet presAssocID="{2893400B-853E-F245-977A-1E134991F341}" presName="spacer" presStyleCnt="0"/>
      <dgm:spPr/>
      <dgm:t>
        <a:bodyPr/>
        <a:lstStyle/>
        <a:p>
          <a:endParaRPr lang="en-GB"/>
        </a:p>
      </dgm:t>
    </dgm:pt>
    <dgm:pt modelId="{28FEF009-9FC1-1C44-A6BD-0462AFC96BF8}" type="pres">
      <dgm:prSet presAssocID="{4512D2C4-8BEC-1B40-91E5-611ADC8A2A6A}" presName="parentText" presStyleLbl="node1" presStyleIdx="3" presStyleCnt="6" custLinFactY="5840" custLinFactNeighborX="-82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6D985BC-F273-5742-B54B-219FD49DC638}" type="pres">
      <dgm:prSet presAssocID="{5B2B4CDF-F64D-3149-B1BA-74C01C94F43A}" presName="spacer" presStyleCnt="0"/>
      <dgm:spPr/>
      <dgm:t>
        <a:bodyPr/>
        <a:lstStyle/>
        <a:p>
          <a:endParaRPr lang="en-GB"/>
        </a:p>
      </dgm:t>
    </dgm:pt>
    <dgm:pt modelId="{153514A9-662E-A44E-9588-1549DFBA52B6}" type="pres">
      <dgm:prSet presAssocID="{0CBD195B-982E-FF4F-AD34-DA9AE38CF680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3E94899-F548-8143-BA12-E885C3AC02C2}" type="pres">
      <dgm:prSet presAssocID="{253C4CCA-ED8B-884C-BBED-FDB523E2EB8C}" presName="spacer" presStyleCnt="0"/>
      <dgm:spPr/>
      <dgm:t>
        <a:bodyPr/>
        <a:lstStyle/>
        <a:p>
          <a:endParaRPr lang="en-GB"/>
        </a:p>
      </dgm:t>
    </dgm:pt>
    <dgm:pt modelId="{EF57A947-84E4-FE43-9B78-D11226970499}" type="pres">
      <dgm:prSet presAssocID="{76DD0448-3153-4B49-98F6-F179A9346BAF}" presName="parentText" presStyleLbl="node1" presStyleIdx="5" presStyleCnt="6" custLinFactY="5840" custLinFactNeighborX="-82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532832C-3A3D-A440-BDF9-4BC60864273A}" type="presOf" srcId="{5FF4D85D-0FD9-5941-B323-84AEED2C02B8}" destId="{395ACDBB-1D66-B645-86B7-3D11D9747F85}" srcOrd="0" destOrd="0" presId="urn:microsoft.com/office/officeart/2005/8/layout/vList2"/>
    <dgm:cxn modelId="{74125ABE-B812-0541-BE01-B2C896D12C77}" srcId="{5FF4D85D-0FD9-5941-B323-84AEED2C02B8}" destId="{0CBD195B-982E-FF4F-AD34-DA9AE38CF680}" srcOrd="4" destOrd="0" parTransId="{93D9CE33-ECF3-9845-A141-4ADC46484FBE}" sibTransId="{253C4CCA-ED8B-884C-BBED-FDB523E2EB8C}"/>
    <dgm:cxn modelId="{41C5985D-E44F-8042-AD34-BC522D50BDA6}" type="presOf" srcId="{76DD0448-3153-4B49-98F6-F179A9346BAF}" destId="{EF57A947-84E4-FE43-9B78-D11226970499}" srcOrd="0" destOrd="0" presId="urn:microsoft.com/office/officeart/2005/8/layout/vList2"/>
    <dgm:cxn modelId="{CBC9ECEB-DC0C-C940-AC6B-11F1A6E9E37B}" type="presOf" srcId="{0CBD195B-982E-FF4F-AD34-DA9AE38CF680}" destId="{153514A9-662E-A44E-9588-1549DFBA52B6}" srcOrd="0" destOrd="0" presId="urn:microsoft.com/office/officeart/2005/8/layout/vList2"/>
    <dgm:cxn modelId="{B83045BD-1ADA-CA40-A5B8-586B77B175AB}" type="presOf" srcId="{4A28C5BA-CE4F-4449-8618-36D4CBEE3E7B}" destId="{EA438104-2E01-EF4F-B963-87B1604416E5}" srcOrd="0" destOrd="0" presId="urn:microsoft.com/office/officeart/2005/8/layout/vList2"/>
    <dgm:cxn modelId="{E2D93DB4-E66C-144D-A89D-251D98ED44E1}" srcId="{5FF4D85D-0FD9-5941-B323-84AEED2C02B8}" destId="{5ABEBE9E-55BC-5440-89CD-A8F160A240D5}" srcOrd="1" destOrd="0" parTransId="{A12D2097-76E6-7C4C-A345-D765C4BF7A7B}" sibTransId="{914313B6-C1BC-BA46-B637-F95C813AB1D0}"/>
    <dgm:cxn modelId="{5D02EB6F-CDD3-1540-B1F8-EC9653351194}" srcId="{5FF4D85D-0FD9-5941-B323-84AEED2C02B8}" destId="{76DD0448-3153-4B49-98F6-F179A9346BAF}" srcOrd="5" destOrd="0" parTransId="{77315A46-D690-E343-993B-4B5E8FD1CEAC}" sibTransId="{B94E7924-7FBF-6542-8DCD-ADA03023A98D}"/>
    <dgm:cxn modelId="{74915140-1F3C-124B-B096-7447FB6FB166}" type="presOf" srcId="{666B8614-3FAB-6F49-B679-A3BF9AFD2A0E}" destId="{9A80061C-4CF6-C74E-92DD-F1F285D02ADF}" srcOrd="0" destOrd="0" presId="urn:microsoft.com/office/officeart/2005/8/layout/vList2"/>
    <dgm:cxn modelId="{10CF2D13-264A-F74A-8179-B251684B722F}" srcId="{5FF4D85D-0FD9-5941-B323-84AEED2C02B8}" destId="{666B8614-3FAB-6F49-B679-A3BF9AFD2A0E}" srcOrd="0" destOrd="0" parTransId="{359B04EE-396D-2C49-9925-8AC361ABD5AE}" sibTransId="{D529509A-DDAC-0E48-9D29-8311204BEE30}"/>
    <dgm:cxn modelId="{2EC50530-0E00-E141-B56E-A6359C5C19B8}" type="presOf" srcId="{4512D2C4-8BEC-1B40-91E5-611ADC8A2A6A}" destId="{28FEF009-9FC1-1C44-A6BD-0462AFC96BF8}" srcOrd="0" destOrd="0" presId="urn:microsoft.com/office/officeart/2005/8/layout/vList2"/>
    <dgm:cxn modelId="{AD831DD8-C249-8F43-A379-46D43AB430E5}" type="presOf" srcId="{5ABEBE9E-55BC-5440-89CD-A8F160A240D5}" destId="{AACCEB46-7886-4542-8855-7724A2CE1F08}" srcOrd="0" destOrd="0" presId="urn:microsoft.com/office/officeart/2005/8/layout/vList2"/>
    <dgm:cxn modelId="{8980E45A-4AF1-6542-98A7-29C0873E4196}" srcId="{5FF4D85D-0FD9-5941-B323-84AEED2C02B8}" destId="{4512D2C4-8BEC-1B40-91E5-611ADC8A2A6A}" srcOrd="3" destOrd="0" parTransId="{2B9DB269-AFDC-1349-AF8C-06B2EABF98BC}" sibTransId="{5B2B4CDF-F64D-3149-B1BA-74C01C94F43A}"/>
    <dgm:cxn modelId="{B725C97E-E9A3-1F43-86EC-236A6954E157}" srcId="{5FF4D85D-0FD9-5941-B323-84AEED2C02B8}" destId="{4A28C5BA-CE4F-4449-8618-36D4CBEE3E7B}" srcOrd="2" destOrd="0" parTransId="{67E6F302-AF23-C64E-BAE4-F544E6824CF9}" sibTransId="{2893400B-853E-F245-977A-1E134991F341}"/>
    <dgm:cxn modelId="{446B527C-DD43-F94A-8CF8-F06E43504D3D}" type="presParOf" srcId="{395ACDBB-1D66-B645-86B7-3D11D9747F85}" destId="{9A80061C-4CF6-C74E-92DD-F1F285D02ADF}" srcOrd="0" destOrd="0" presId="urn:microsoft.com/office/officeart/2005/8/layout/vList2"/>
    <dgm:cxn modelId="{8945ABD6-0745-3642-8EED-09568E7A43E1}" type="presParOf" srcId="{395ACDBB-1D66-B645-86B7-3D11D9747F85}" destId="{6C51C01B-366C-D549-ABA5-19B6BDD0021D}" srcOrd="1" destOrd="0" presId="urn:microsoft.com/office/officeart/2005/8/layout/vList2"/>
    <dgm:cxn modelId="{8438C066-2DFC-FB49-B008-43EA38908345}" type="presParOf" srcId="{395ACDBB-1D66-B645-86B7-3D11D9747F85}" destId="{AACCEB46-7886-4542-8855-7724A2CE1F08}" srcOrd="2" destOrd="0" presId="urn:microsoft.com/office/officeart/2005/8/layout/vList2"/>
    <dgm:cxn modelId="{83C43CAB-8580-8141-889D-FA3EFDC59B10}" type="presParOf" srcId="{395ACDBB-1D66-B645-86B7-3D11D9747F85}" destId="{F1A954DF-7C06-DB42-9A47-C943A6619D08}" srcOrd="3" destOrd="0" presId="urn:microsoft.com/office/officeart/2005/8/layout/vList2"/>
    <dgm:cxn modelId="{16DA5767-FE51-CC46-B8D7-B5AA9428228A}" type="presParOf" srcId="{395ACDBB-1D66-B645-86B7-3D11D9747F85}" destId="{EA438104-2E01-EF4F-B963-87B1604416E5}" srcOrd="4" destOrd="0" presId="urn:microsoft.com/office/officeart/2005/8/layout/vList2"/>
    <dgm:cxn modelId="{728A21A3-33F5-7A46-9A6E-5937489EF741}" type="presParOf" srcId="{395ACDBB-1D66-B645-86B7-3D11D9747F85}" destId="{7B0E91DD-EAEE-8D4C-A67E-12BC6E25D00B}" srcOrd="5" destOrd="0" presId="urn:microsoft.com/office/officeart/2005/8/layout/vList2"/>
    <dgm:cxn modelId="{D0438A63-7BD8-6549-9C0A-14F4D50A95F1}" type="presParOf" srcId="{395ACDBB-1D66-B645-86B7-3D11D9747F85}" destId="{28FEF009-9FC1-1C44-A6BD-0462AFC96BF8}" srcOrd="6" destOrd="0" presId="urn:microsoft.com/office/officeart/2005/8/layout/vList2"/>
    <dgm:cxn modelId="{75E8E992-8E00-774A-9E82-2E69A2F2BE34}" type="presParOf" srcId="{395ACDBB-1D66-B645-86B7-3D11D9747F85}" destId="{36D985BC-F273-5742-B54B-219FD49DC638}" srcOrd="7" destOrd="0" presId="urn:microsoft.com/office/officeart/2005/8/layout/vList2"/>
    <dgm:cxn modelId="{FAE69FAC-603D-B847-A430-2E2CD3F2DBDF}" type="presParOf" srcId="{395ACDBB-1D66-B645-86B7-3D11D9747F85}" destId="{153514A9-662E-A44E-9588-1549DFBA52B6}" srcOrd="8" destOrd="0" presId="urn:microsoft.com/office/officeart/2005/8/layout/vList2"/>
    <dgm:cxn modelId="{4FB62489-2AAA-9240-8EB1-1C1EDFF8DEB4}" type="presParOf" srcId="{395ACDBB-1D66-B645-86B7-3D11D9747F85}" destId="{93E94899-F548-8143-BA12-E885C3AC02C2}" srcOrd="9" destOrd="0" presId="urn:microsoft.com/office/officeart/2005/8/layout/vList2"/>
    <dgm:cxn modelId="{AD69CA71-0B48-1840-85E9-65FF5B6943B7}" type="presParOf" srcId="{395ACDBB-1D66-B645-86B7-3D11D9747F85}" destId="{EF57A947-84E4-FE43-9B78-D1122697049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C141411-E913-CB42-ACB4-FEAB28BF32CD}" type="doc">
      <dgm:prSet loTypeId="urn:microsoft.com/office/officeart/2005/8/layout/default" loCatId="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DCDE1A00-4CF5-044E-BE84-268A766EB6CB}">
      <dgm:prSet phldrT="[Text]" custT="1"/>
      <dgm:spPr/>
      <dgm:t>
        <a:bodyPr/>
        <a:lstStyle/>
        <a:p>
          <a:pPr algn="ctr"/>
          <a:r>
            <a:rPr lang="en-GB" sz="1800" dirty="0">
              <a:solidFill>
                <a:srgbClr val="000000"/>
              </a:solidFill>
            </a:rPr>
            <a:t>Catalogue all photos/videos </a:t>
          </a:r>
          <a:r>
            <a:rPr lang="mr-IN" sz="1800" dirty="0">
              <a:solidFill>
                <a:srgbClr val="000000"/>
              </a:solidFill>
            </a:rPr>
            <a:t>–</a:t>
          </a:r>
          <a:r>
            <a:rPr lang="en-GB" sz="1800" dirty="0">
              <a:solidFill>
                <a:srgbClr val="000000"/>
              </a:solidFill>
            </a:rPr>
            <a:t> record number must indicate if they are </a:t>
          </a:r>
          <a:r>
            <a:rPr lang="en-GB" sz="1800" b="1" dirty="0">
              <a:solidFill>
                <a:srgbClr val="000000"/>
              </a:solidFill>
            </a:rPr>
            <a:t>linked to/corroborate </a:t>
          </a:r>
          <a:r>
            <a:rPr lang="en-GB" sz="1800" dirty="0">
              <a:solidFill>
                <a:srgbClr val="000000"/>
              </a:solidFill>
            </a:rPr>
            <a:t>other evidence</a:t>
          </a:r>
        </a:p>
      </dgm:t>
    </dgm:pt>
    <dgm:pt modelId="{1BE71C40-715E-CD4B-9A3D-81FCFCB24411}" type="parTrans" cxnId="{C8B6D009-9C92-EA4A-917F-3C6F3F170954}">
      <dgm:prSet/>
      <dgm:spPr/>
      <dgm:t>
        <a:bodyPr/>
        <a:lstStyle/>
        <a:p>
          <a:endParaRPr lang="en-GB"/>
        </a:p>
      </dgm:t>
    </dgm:pt>
    <dgm:pt modelId="{FAE44385-C89B-9A4B-B2CB-45EFB46443EE}" type="sibTrans" cxnId="{C8B6D009-9C92-EA4A-917F-3C6F3F170954}">
      <dgm:prSet/>
      <dgm:spPr/>
      <dgm:t>
        <a:bodyPr/>
        <a:lstStyle/>
        <a:p>
          <a:endParaRPr lang="en-GB"/>
        </a:p>
      </dgm:t>
    </dgm:pt>
    <dgm:pt modelId="{5602A8DF-BFEF-DE48-B855-9F4B3587A613}">
      <dgm:prSet phldrT="[Text]" custT="1"/>
      <dgm:spPr/>
      <dgm:t>
        <a:bodyPr/>
        <a:lstStyle/>
        <a:p>
          <a:r>
            <a:rPr lang="en-GB" sz="1800" dirty="0">
              <a:solidFill>
                <a:srgbClr val="000000"/>
              </a:solidFill>
            </a:rPr>
            <a:t>Keep medium of storage - VHS, film negatives - in appropriate conditions to avoid </a:t>
          </a:r>
          <a:r>
            <a:rPr lang="en-GB" sz="1800" b="1" dirty="0">
              <a:solidFill>
                <a:srgbClr val="000000"/>
              </a:solidFill>
            </a:rPr>
            <a:t>damage/decay</a:t>
          </a:r>
        </a:p>
      </dgm:t>
    </dgm:pt>
    <dgm:pt modelId="{47F6B585-92AD-C34B-AD7B-FDF12B782D1C}" type="parTrans" cxnId="{04E2A351-F35A-254D-B082-146D29F41B9F}">
      <dgm:prSet/>
      <dgm:spPr/>
      <dgm:t>
        <a:bodyPr/>
        <a:lstStyle/>
        <a:p>
          <a:endParaRPr lang="en-GB"/>
        </a:p>
      </dgm:t>
    </dgm:pt>
    <dgm:pt modelId="{20D4CE07-FE7A-9D40-B4AA-5B29F381F2E5}" type="sibTrans" cxnId="{04E2A351-F35A-254D-B082-146D29F41B9F}">
      <dgm:prSet/>
      <dgm:spPr/>
      <dgm:t>
        <a:bodyPr/>
        <a:lstStyle/>
        <a:p>
          <a:endParaRPr lang="en-GB"/>
        </a:p>
      </dgm:t>
    </dgm:pt>
    <dgm:pt modelId="{4F377B4D-D0B0-7D4C-BB37-6E929961C413}">
      <dgm:prSet phldrT="[Text]" custT="1"/>
      <dgm:spPr/>
      <dgm:t>
        <a:bodyPr/>
        <a:lstStyle/>
        <a:p>
          <a:r>
            <a:rPr lang="en-GB" sz="1800" dirty="0">
              <a:solidFill>
                <a:srgbClr val="000000"/>
              </a:solidFill>
            </a:rPr>
            <a:t>Keep rolls of film/printed photographs, CDs in </a:t>
          </a:r>
          <a:r>
            <a:rPr lang="en-GB" sz="1800" b="1" dirty="0">
              <a:solidFill>
                <a:srgbClr val="000000"/>
              </a:solidFill>
            </a:rPr>
            <a:t>locked cupboard </a:t>
          </a:r>
          <a:r>
            <a:rPr lang="en-GB" sz="1800" dirty="0">
              <a:solidFill>
                <a:srgbClr val="000000"/>
              </a:solidFill>
            </a:rPr>
            <a:t>with limited access/keep </a:t>
          </a:r>
          <a:r>
            <a:rPr lang="en-GB" sz="1800" b="1" dirty="0">
              <a:solidFill>
                <a:srgbClr val="000000"/>
              </a:solidFill>
            </a:rPr>
            <a:t>record of access</a:t>
          </a:r>
        </a:p>
      </dgm:t>
    </dgm:pt>
    <dgm:pt modelId="{4E1FF837-C2BE-7248-A8F6-CF1347FFDA5D}" type="parTrans" cxnId="{B706E775-A15D-BC47-A00D-090C281A43A6}">
      <dgm:prSet/>
      <dgm:spPr/>
      <dgm:t>
        <a:bodyPr/>
        <a:lstStyle/>
        <a:p>
          <a:endParaRPr lang="en-GB"/>
        </a:p>
      </dgm:t>
    </dgm:pt>
    <dgm:pt modelId="{B1F42E44-DB47-8448-884A-C4BE9EAF3875}" type="sibTrans" cxnId="{B706E775-A15D-BC47-A00D-090C281A43A6}">
      <dgm:prSet/>
      <dgm:spPr/>
      <dgm:t>
        <a:bodyPr/>
        <a:lstStyle/>
        <a:p>
          <a:endParaRPr lang="en-GB"/>
        </a:p>
      </dgm:t>
    </dgm:pt>
    <dgm:pt modelId="{DA511D08-946A-B94D-8571-11C4FF2E9CB2}">
      <dgm:prSet phldrT="[Text]" custT="1"/>
      <dgm:spPr/>
      <dgm:t>
        <a:bodyPr/>
        <a:lstStyle/>
        <a:p>
          <a:r>
            <a:rPr lang="en-GB" sz="1800" dirty="0">
              <a:solidFill>
                <a:srgbClr val="000000"/>
              </a:solidFill>
            </a:rPr>
            <a:t>Continue to protect the </a:t>
          </a:r>
          <a:r>
            <a:rPr lang="en-GB" sz="1800" b="1" dirty="0">
              <a:solidFill>
                <a:srgbClr val="000000"/>
              </a:solidFill>
            </a:rPr>
            <a:t>confidentiality</a:t>
          </a:r>
          <a:r>
            <a:rPr lang="en-GB" sz="1800" b="1" dirty="0" smtClean="0">
              <a:solidFill>
                <a:srgbClr val="000000"/>
              </a:solidFill>
            </a:rPr>
            <a:t>/ security </a:t>
          </a:r>
          <a:r>
            <a:rPr lang="en-GB" sz="1800" dirty="0">
              <a:solidFill>
                <a:srgbClr val="000000"/>
              </a:solidFill>
            </a:rPr>
            <a:t>of the identities of individuals featured - no matter how long it is stored for</a:t>
          </a:r>
        </a:p>
      </dgm:t>
    </dgm:pt>
    <dgm:pt modelId="{388A3566-72E7-BD46-9D6A-A46FC4BE3626}" type="parTrans" cxnId="{884C3709-CCBD-0749-8FC3-932F32B63238}">
      <dgm:prSet/>
      <dgm:spPr/>
      <dgm:t>
        <a:bodyPr/>
        <a:lstStyle/>
        <a:p>
          <a:endParaRPr lang="en-GB"/>
        </a:p>
      </dgm:t>
    </dgm:pt>
    <dgm:pt modelId="{6309663F-AB5C-C94C-87F7-F61A7DE6D3C5}" type="sibTrans" cxnId="{884C3709-CCBD-0749-8FC3-932F32B63238}">
      <dgm:prSet/>
      <dgm:spPr/>
      <dgm:t>
        <a:bodyPr/>
        <a:lstStyle/>
        <a:p>
          <a:endParaRPr lang="en-GB"/>
        </a:p>
      </dgm:t>
    </dgm:pt>
    <dgm:pt modelId="{A03F98FF-F226-9044-8A29-74C432AD66CB}">
      <dgm:prSet phldrT="[Text]" custT="1"/>
      <dgm:spPr/>
      <dgm:t>
        <a:bodyPr/>
        <a:lstStyle/>
        <a:p>
          <a:r>
            <a:rPr lang="en-GB" sz="1800" dirty="0">
              <a:solidFill>
                <a:srgbClr val="000000"/>
              </a:solidFill>
            </a:rPr>
            <a:t>Take care when going through checkpoints </a:t>
          </a:r>
          <a:r>
            <a:rPr lang="mr-IN" sz="1800" dirty="0">
              <a:solidFill>
                <a:srgbClr val="000000"/>
              </a:solidFill>
            </a:rPr>
            <a:t>–</a:t>
          </a:r>
          <a:r>
            <a:rPr lang="en-GB" sz="1800" dirty="0">
              <a:solidFill>
                <a:srgbClr val="000000"/>
              </a:solidFill>
            </a:rPr>
            <a:t> conceal memory sticks and place a “clean” one in a camera with </a:t>
          </a:r>
          <a:r>
            <a:rPr lang="en-GB" sz="1800" b="1" dirty="0">
              <a:solidFill>
                <a:srgbClr val="000000"/>
              </a:solidFill>
            </a:rPr>
            <a:t>neutral pictures</a:t>
          </a:r>
        </a:p>
      </dgm:t>
    </dgm:pt>
    <dgm:pt modelId="{DAA0ED03-E485-8448-9E26-3E9D97FCEBF3}" type="parTrans" cxnId="{FB0F3887-3CF4-2A48-B76F-C7DF70E05B43}">
      <dgm:prSet/>
      <dgm:spPr/>
      <dgm:t>
        <a:bodyPr/>
        <a:lstStyle/>
        <a:p>
          <a:endParaRPr lang="en-GB"/>
        </a:p>
      </dgm:t>
    </dgm:pt>
    <dgm:pt modelId="{311D5886-016B-AD40-B1A3-C8162E0C219B}" type="sibTrans" cxnId="{FB0F3887-3CF4-2A48-B76F-C7DF70E05B43}">
      <dgm:prSet/>
      <dgm:spPr/>
      <dgm:t>
        <a:bodyPr/>
        <a:lstStyle/>
        <a:p>
          <a:endParaRPr lang="en-GB"/>
        </a:p>
      </dgm:t>
    </dgm:pt>
    <dgm:pt modelId="{654DDBF1-BD54-FF40-8B82-DB465963C28C}" type="pres">
      <dgm:prSet presAssocID="{2C141411-E913-CB42-ACB4-FEAB28BF32C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DBB9570-8F87-4F4F-9576-EA486EF6AD82}" type="pres">
      <dgm:prSet presAssocID="{DCDE1A00-4CF5-044E-BE84-268A766EB6C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CE88A4A-A5F4-4B47-9AEE-9C53F1D6509B}" type="pres">
      <dgm:prSet presAssocID="{FAE44385-C89B-9A4B-B2CB-45EFB46443EE}" presName="sibTrans" presStyleCnt="0"/>
      <dgm:spPr/>
    </dgm:pt>
    <dgm:pt modelId="{84E8805F-4C22-DB41-9592-D7C0E51A6154}" type="pres">
      <dgm:prSet presAssocID="{5602A8DF-BFEF-DE48-B855-9F4B3587A61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2FE187F-C318-7A4F-9141-FBB9ECCE4480}" type="pres">
      <dgm:prSet presAssocID="{20D4CE07-FE7A-9D40-B4AA-5B29F381F2E5}" presName="sibTrans" presStyleCnt="0"/>
      <dgm:spPr/>
    </dgm:pt>
    <dgm:pt modelId="{BDAC473A-7A26-8C4C-97D9-7894FD79752E}" type="pres">
      <dgm:prSet presAssocID="{4F377B4D-D0B0-7D4C-BB37-6E929961C41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B11364C-B35A-ED42-AEFA-9B3A80212CAA}" type="pres">
      <dgm:prSet presAssocID="{B1F42E44-DB47-8448-884A-C4BE9EAF3875}" presName="sibTrans" presStyleCnt="0"/>
      <dgm:spPr/>
    </dgm:pt>
    <dgm:pt modelId="{4D769FD0-FAFC-E94F-986C-B733709ED4EF}" type="pres">
      <dgm:prSet presAssocID="{DA511D08-946A-B94D-8571-11C4FF2E9CB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84DC9FC-06CB-6749-AEA9-F1A812FBEACD}" type="pres">
      <dgm:prSet presAssocID="{6309663F-AB5C-C94C-87F7-F61A7DE6D3C5}" presName="sibTrans" presStyleCnt="0"/>
      <dgm:spPr/>
    </dgm:pt>
    <dgm:pt modelId="{B0752CF3-660C-6046-BE73-EE1594A29B98}" type="pres">
      <dgm:prSet presAssocID="{A03F98FF-F226-9044-8A29-74C432AD66C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B0F3887-3CF4-2A48-B76F-C7DF70E05B43}" srcId="{2C141411-E913-CB42-ACB4-FEAB28BF32CD}" destId="{A03F98FF-F226-9044-8A29-74C432AD66CB}" srcOrd="4" destOrd="0" parTransId="{DAA0ED03-E485-8448-9E26-3E9D97FCEBF3}" sibTransId="{311D5886-016B-AD40-B1A3-C8162E0C219B}"/>
    <dgm:cxn modelId="{884C3709-CCBD-0749-8FC3-932F32B63238}" srcId="{2C141411-E913-CB42-ACB4-FEAB28BF32CD}" destId="{DA511D08-946A-B94D-8571-11C4FF2E9CB2}" srcOrd="3" destOrd="0" parTransId="{388A3566-72E7-BD46-9D6A-A46FC4BE3626}" sibTransId="{6309663F-AB5C-C94C-87F7-F61A7DE6D3C5}"/>
    <dgm:cxn modelId="{C8B6D009-9C92-EA4A-917F-3C6F3F170954}" srcId="{2C141411-E913-CB42-ACB4-FEAB28BF32CD}" destId="{DCDE1A00-4CF5-044E-BE84-268A766EB6CB}" srcOrd="0" destOrd="0" parTransId="{1BE71C40-715E-CD4B-9A3D-81FCFCB24411}" sibTransId="{FAE44385-C89B-9A4B-B2CB-45EFB46443EE}"/>
    <dgm:cxn modelId="{04E2A351-F35A-254D-B082-146D29F41B9F}" srcId="{2C141411-E913-CB42-ACB4-FEAB28BF32CD}" destId="{5602A8DF-BFEF-DE48-B855-9F4B3587A613}" srcOrd="1" destOrd="0" parTransId="{47F6B585-92AD-C34B-AD7B-FDF12B782D1C}" sibTransId="{20D4CE07-FE7A-9D40-B4AA-5B29F381F2E5}"/>
    <dgm:cxn modelId="{FB68AB59-F930-EA45-8844-6205A8C8110D}" type="presOf" srcId="{4F377B4D-D0B0-7D4C-BB37-6E929961C413}" destId="{BDAC473A-7A26-8C4C-97D9-7894FD79752E}" srcOrd="0" destOrd="0" presId="urn:microsoft.com/office/officeart/2005/8/layout/default"/>
    <dgm:cxn modelId="{CCC8AFBF-FA5D-0C43-A71B-6FD11A08F124}" type="presOf" srcId="{DCDE1A00-4CF5-044E-BE84-268A766EB6CB}" destId="{6DBB9570-8F87-4F4F-9576-EA486EF6AD82}" srcOrd="0" destOrd="0" presId="urn:microsoft.com/office/officeart/2005/8/layout/default"/>
    <dgm:cxn modelId="{E0CB8D9C-78FC-854C-A27A-38DF13EDC85E}" type="presOf" srcId="{A03F98FF-F226-9044-8A29-74C432AD66CB}" destId="{B0752CF3-660C-6046-BE73-EE1594A29B98}" srcOrd="0" destOrd="0" presId="urn:microsoft.com/office/officeart/2005/8/layout/default"/>
    <dgm:cxn modelId="{B706E775-A15D-BC47-A00D-090C281A43A6}" srcId="{2C141411-E913-CB42-ACB4-FEAB28BF32CD}" destId="{4F377B4D-D0B0-7D4C-BB37-6E929961C413}" srcOrd="2" destOrd="0" parTransId="{4E1FF837-C2BE-7248-A8F6-CF1347FFDA5D}" sibTransId="{B1F42E44-DB47-8448-884A-C4BE9EAF3875}"/>
    <dgm:cxn modelId="{A5BD5153-C1DB-5843-90E3-F5D2D039F30D}" type="presOf" srcId="{DA511D08-946A-B94D-8571-11C4FF2E9CB2}" destId="{4D769FD0-FAFC-E94F-986C-B733709ED4EF}" srcOrd="0" destOrd="0" presId="urn:microsoft.com/office/officeart/2005/8/layout/default"/>
    <dgm:cxn modelId="{548AE7DB-1B5C-4C42-9499-5303D0802013}" type="presOf" srcId="{5602A8DF-BFEF-DE48-B855-9F4B3587A613}" destId="{84E8805F-4C22-DB41-9592-D7C0E51A6154}" srcOrd="0" destOrd="0" presId="urn:microsoft.com/office/officeart/2005/8/layout/default"/>
    <dgm:cxn modelId="{04609D97-2039-0947-8F7B-EA81A3367E57}" type="presOf" srcId="{2C141411-E913-CB42-ACB4-FEAB28BF32CD}" destId="{654DDBF1-BD54-FF40-8B82-DB465963C28C}" srcOrd="0" destOrd="0" presId="urn:microsoft.com/office/officeart/2005/8/layout/default"/>
    <dgm:cxn modelId="{87AA2482-F643-E24C-8641-22D9BEECE28F}" type="presParOf" srcId="{654DDBF1-BD54-FF40-8B82-DB465963C28C}" destId="{6DBB9570-8F87-4F4F-9576-EA486EF6AD82}" srcOrd="0" destOrd="0" presId="urn:microsoft.com/office/officeart/2005/8/layout/default"/>
    <dgm:cxn modelId="{3451AB24-7704-AA47-93C6-9B868BE9CBE1}" type="presParOf" srcId="{654DDBF1-BD54-FF40-8B82-DB465963C28C}" destId="{8CE88A4A-A5F4-4B47-9AEE-9C53F1D6509B}" srcOrd="1" destOrd="0" presId="urn:microsoft.com/office/officeart/2005/8/layout/default"/>
    <dgm:cxn modelId="{CC0B7FA2-7701-8040-96D4-BEE04763DE49}" type="presParOf" srcId="{654DDBF1-BD54-FF40-8B82-DB465963C28C}" destId="{84E8805F-4C22-DB41-9592-D7C0E51A6154}" srcOrd="2" destOrd="0" presId="urn:microsoft.com/office/officeart/2005/8/layout/default"/>
    <dgm:cxn modelId="{503E5CFB-41EA-CD4C-99C8-248E23D0AB85}" type="presParOf" srcId="{654DDBF1-BD54-FF40-8B82-DB465963C28C}" destId="{72FE187F-C318-7A4F-9141-FBB9ECCE4480}" srcOrd="3" destOrd="0" presId="urn:microsoft.com/office/officeart/2005/8/layout/default"/>
    <dgm:cxn modelId="{44A62185-1461-DC42-AFBF-2C9EC3E80B2A}" type="presParOf" srcId="{654DDBF1-BD54-FF40-8B82-DB465963C28C}" destId="{BDAC473A-7A26-8C4C-97D9-7894FD79752E}" srcOrd="4" destOrd="0" presId="urn:microsoft.com/office/officeart/2005/8/layout/default"/>
    <dgm:cxn modelId="{E2A1A349-77B4-4445-89B9-A43D08DF6469}" type="presParOf" srcId="{654DDBF1-BD54-FF40-8B82-DB465963C28C}" destId="{DB11364C-B35A-ED42-AEFA-9B3A80212CAA}" srcOrd="5" destOrd="0" presId="urn:microsoft.com/office/officeart/2005/8/layout/default"/>
    <dgm:cxn modelId="{9ED9F347-1914-F64C-A998-4EDAB12DD879}" type="presParOf" srcId="{654DDBF1-BD54-FF40-8B82-DB465963C28C}" destId="{4D769FD0-FAFC-E94F-986C-B733709ED4EF}" srcOrd="6" destOrd="0" presId="urn:microsoft.com/office/officeart/2005/8/layout/default"/>
    <dgm:cxn modelId="{54172172-CD16-1043-8A20-ED3DF1341BE3}" type="presParOf" srcId="{654DDBF1-BD54-FF40-8B82-DB465963C28C}" destId="{A84DC9FC-06CB-6749-AEA9-F1A812FBEACD}" srcOrd="7" destOrd="0" presId="urn:microsoft.com/office/officeart/2005/8/layout/default"/>
    <dgm:cxn modelId="{C5925B23-29D1-2D4C-BA99-51012F4E9E28}" type="presParOf" srcId="{654DDBF1-BD54-FF40-8B82-DB465963C28C}" destId="{B0752CF3-660C-6046-BE73-EE1594A29B9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1ACF3-DDD7-3642-8380-07A79243BF07}">
      <dsp:nvSpPr>
        <dsp:cNvPr id="0" name=""/>
        <dsp:cNvSpPr/>
      </dsp:nvSpPr>
      <dsp:spPr>
        <a:xfrm>
          <a:off x="0" y="550"/>
          <a:ext cx="8136904" cy="150317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noProof="0" dirty="0"/>
            <a:t>Understand the obligation to safely handle and store information  </a:t>
          </a:r>
        </a:p>
      </dsp:txBody>
      <dsp:txXfrm>
        <a:off x="73379" y="73929"/>
        <a:ext cx="7990146" cy="1356417"/>
      </dsp:txXfrm>
    </dsp:sp>
    <dsp:sp modelId="{1DBEF75B-A78C-AA41-A3B6-A082DF1A9A91}">
      <dsp:nvSpPr>
        <dsp:cNvPr id="0" name=""/>
        <dsp:cNvSpPr/>
      </dsp:nvSpPr>
      <dsp:spPr>
        <a:xfrm>
          <a:off x="0" y="1516664"/>
          <a:ext cx="8136904" cy="150317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noProof="0" dirty="0" smtClean="0"/>
            <a:t>Recognise</a:t>
          </a:r>
          <a:r>
            <a:rPr lang="en-US" sz="3200" kern="1200" dirty="0" smtClean="0"/>
            <a:t> </a:t>
          </a:r>
          <a:r>
            <a:rPr lang="en-US" sz="3200" kern="1200" dirty="0"/>
            <a:t>that storage limitations have implications for collection of information</a:t>
          </a:r>
        </a:p>
      </dsp:txBody>
      <dsp:txXfrm>
        <a:off x="73379" y="1590043"/>
        <a:ext cx="7990146" cy="1356417"/>
      </dsp:txXfrm>
    </dsp:sp>
    <dsp:sp modelId="{1BDB3A8F-9747-144C-891B-1BB53422AFAE}">
      <dsp:nvSpPr>
        <dsp:cNvPr id="0" name=""/>
        <dsp:cNvSpPr/>
      </dsp:nvSpPr>
      <dsp:spPr>
        <a:xfrm>
          <a:off x="0" y="3032777"/>
          <a:ext cx="8136904" cy="150317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noProof="0" dirty="0"/>
            <a:t>Identify the different </a:t>
          </a:r>
          <a:r>
            <a:rPr lang="en-GB" sz="3200" kern="1200" noProof="0" dirty="0" smtClean="0">
              <a:solidFill>
                <a:srgbClr val="000000"/>
              </a:solidFill>
            </a:rPr>
            <a:t>legal &amp; other </a:t>
          </a:r>
          <a:r>
            <a:rPr lang="en-GB" sz="3200" kern="1200" noProof="0" dirty="0" smtClean="0"/>
            <a:t>requirements </a:t>
          </a:r>
          <a:r>
            <a:rPr lang="en-GB" sz="3200" kern="1200" noProof="0" dirty="0"/>
            <a:t>for physical, digital and forensic evidence</a:t>
          </a:r>
        </a:p>
      </dsp:txBody>
      <dsp:txXfrm>
        <a:off x="73379" y="3106156"/>
        <a:ext cx="7990146" cy="13564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BD6202-98ED-4542-B99B-4B6D64457D99}">
      <dsp:nvSpPr>
        <dsp:cNvPr id="0" name=""/>
        <dsp:cNvSpPr/>
      </dsp:nvSpPr>
      <dsp:spPr>
        <a:xfrm rot="5400000">
          <a:off x="-196982" y="201536"/>
          <a:ext cx="1313213" cy="919249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>
              <a:solidFill>
                <a:srgbClr val="000000"/>
              </a:solidFill>
            </a:rPr>
            <a:t>1</a:t>
          </a:r>
        </a:p>
      </dsp:txBody>
      <dsp:txXfrm rot="-5400000">
        <a:off x="1" y="464179"/>
        <a:ext cx="919249" cy="393964"/>
      </dsp:txXfrm>
    </dsp:sp>
    <dsp:sp modelId="{3F02D59B-B402-6449-AA4E-244EAEF29CE1}">
      <dsp:nvSpPr>
        <dsp:cNvPr id="0" name=""/>
        <dsp:cNvSpPr/>
      </dsp:nvSpPr>
      <dsp:spPr>
        <a:xfrm rot="5400000">
          <a:off x="4425318" y="-3501514"/>
          <a:ext cx="853589" cy="78657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100" kern="1200" dirty="0">
              <a:solidFill>
                <a:srgbClr val="000000"/>
              </a:solidFill>
            </a:rPr>
            <a:t>You need to plan </a:t>
          </a:r>
          <a:r>
            <a:rPr lang="en-GB" sz="2100" b="1" kern="1200" dirty="0">
              <a:solidFill>
                <a:srgbClr val="000000"/>
              </a:solidFill>
            </a:rPr>
            <a:t>where &amp; how </a:t>
          </a:r>
          <a:r>
            <a:rPr lang="en-GB" sz="2100" kern="1200" dirty="0">
              <a:solidFill>
                <a:srgbClr val="000000"/>
              </a:solidFill>
            </a:rPr>
            <a:t>you will store and handle information </a:t>
          </a:r>
          <a:r>
            <a:rPr lang="en-GB" sz="2100" kern="1200" dirty="0" smtClean="0">
              <a:solidFill>
                <a:srgbClr val="000000"/>
              </a:solidFill>
            </a:rPr>
            <a:t>- and </a:t>
          </a:r>
          <a:r>
            <a:rPr lang="en-GB" sz="2100" kern="1200" dirty="0">
              <a:solidFill>
                <a:srgbClr val="000000"/>
              </a:solidFill>
            </a:rPr>
            <a:t>put those systems in </a:t>
          </a:r>
          <a:r>
            <a:rPr lang="en-GB" sz="2100" kern="1200" dirty="0" smtClean="0">
              <a:solidFill>
                <a:srgbClr val="000000"/>
              </a:solidFill>
            </a:rPr>
            <a:t>place - </a:t>
          </a:r>
          <a:r>
            <a:rPr lang="en-GB" sz="2100" b="1" kern="1200" dirty="0">
              <a:solidFill>
                <a:srgbClr val="000000"/>
              </a:solidFill>
            </a:rPr>
            <a:t>before </a:t>
          </a:r>
          <a:r>
            <a:rPr lang="en-GB" sz="2100" kern="1200" dirty="0">
              <a:solidFill>
                <a:srgbClr val="000000"/>
              </a:solidFill>
            </a:rPr>
            <a:t>collecting it</a:t>
          </a:r>
        </a:p>
      </dsp:txBody>
      <dsp:txXfrm rot="-5400000">
        <a:off x="919250" y="46223"/>
        <a:ext cx="7824057" cy="770251"/>
      </dsp:txXfrm>
    </dsp:sp>
    <dsp:sp modelId="{8A5B8D57-07FE-0641-B335-866C43D8008D}">
      <dsp:nvSpPr>
        <dsp:cNvPr id="0" name=""/>
        <dsp:cNvSpPr/>
      </dsp:nvSpPr>
      <dsp:spPr>
        <a:xfrm rot="5400000">
          <a:off x="-196982" y="1368940"/>
          <a:ext cx="1313213" cy="919249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4086"/>
                <a:satOff val="4306"/>
                <a:lumOff val="468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4086"/>
                <a:satOff val="4306"/>
                <a:lumOff val="468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4086"/>
                <a:satOff val="4306"/>
                <a:lumOff val="468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80000"/>
              <a:hueOff val="4086"/>
              <a:satOff val="4306"/>
              <a:lumOff val="468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>
              <a:solidFill>
                <a:srgbClr val="000000"/>
              </a:solidFill>
            </a:rPr>
            <a:t>2</a:t>
          </a:r>
        </a:p>
      </dsp:txBody>
      <dsp:txXfrm rot="-5400000">
        <a:off x="1" y="1631583"/>
        <a:ext cx="919249" cy="393964"/>
      </dsp:txXfrm>
    </dsp:sp>
    <dsp:sp modelId="{3F3B2AFD-B581-924C-845D-1ECE94D9AAFD}">
      <dsp:nvSpPr>
        <dsp:cNvPr id="0" name=""/>
        <dsp:cNvSpPr/>
      </dsp:nvSpPr>
      <dsp:spPr>
        <a:xfrm rot="5400000">
          <a:off x="4425318" y="-2334109"/>
          <a:ext cx="853589" cy="78657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4086"/>
              <a:satOff val="4306"/>
              <a:lumOff val="468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>
              <a:solidFill>
                <a:srgbClr val="000000"/>
              </a:solidFill>
            </a:rPr>
            <a:t>You must keep information you collect </a:t>
          </a:r>
          <a:r>
            <a:rPr lang="en-GB" sz="2000" b="1" kern="1200" dirty="0">
              <a:solidFill>
                <a:srgbClr val="000000"/>
              </a:solidFill>
            </a:rPr>
            <a:t>safe &amp; confidential </a:t>
          </a:r>
          <a:r>
            <a:rPr lang="en-GB" sz="2000" kern="1200" dirty="0">
              <a:solidFill>
                <a:srgbClr val="000000"/>
              </a:solidFill>
            </a:rPr>
            <a:t>in a way that ensures its </a:t>
          </a:r>
          <a:r>
            <a:rPr lang="en-GB" sz="2000" b="1" kern="1200" dirty="0">
              <a:solidFill>
                <a:srgbClr val="000000"/>
              </a:solidFill>
            </a:rPr>
            <a:t>integrity</a:t>
          </a:r>
          <a:r>
            <a:rPr lang="en-GB" sz="2000" kern="1200" dirty="0">
              <a:solidFill>
                <a:srgbClr val="000000"/>
              </a:solidFill>
            </a:rPr>
            <a:t> and does not put anyone </a:t>
          </a:r>
          <a:r>
            <a:rPr lang="en-GB" sz="2000" b="1" kern="1200" dirty="0">
              <a:solidFill>
                <a:srgbClr val="000000"/>
              </a:solidFill>
            </a:rPr>
            <a:t>at risk</a:t>
          </a:r>
        </a:p>
      </dsp:txBody>
      <dsp:txXfrm rot="-5400000">
        <a:off x="919250" y="1213628"/>
        <a:ext cx="7824057" cy="770251"/>
      </dsp:txXfrm>
    </dsp:sp>
    <dsp:sp modelId="{76D0DE6D-E25B-C944-87A0-10975313481C}">
      <dsp:nvSpPr>
        <dsp:cNvPr id="0" name=""/>
        <dsp:cNvSpPr/>
      </dsp:nvSpPr>
      <dsp:spPr>
        <a:xfrm rot="5400000">
          <a:off x="-196982" y="2536345"/>
          <a:ext cx="1313213" cy="919249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8173"/>
                <a:satOff val="8613"/>
                <a:lumOff val="935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8173"/>
                <a:satOff val="8613"/>
                <a:lumOff val="935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8173"/>
                <a:satOff val="8613"/>
                <a:lumOff val="9359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80000"/>
              <a:hueOff val="8173"/>
              <a:satOff val="8613"/>
              <a:lumOff val="935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>
              <a:solidFill>
                <a:srgbClr val="000000"/>
              </a:solidFill>
            </a:rPr>
            <a:t>3</a:t>
          </a:r>
          <a:endParaRPr lang="en-GB" sz="2700" kern="1200" dirty="0">
            <a:solidFill>
              <a:srgbClr val="000000"/>
            </a:solidFill>
          </a:endParaRPr>
        </a:p>
      </dsp:txBody>
      <dsp:txXfrm rot="-5400000">
        <a:off x="1" y="2798988"/>
        <a:ext cx="919249" cy="393964"/>
      </dsp:txXfrm>
    </dsp:sp>
    <dsp:sp modelId="{AF749D2C-0CA2-5D46-83B1-EEBB7B3B8502}">
      <dsp:nvSpPr>
        <dsp:cNvPr id="0" name=""/>
        <dsp:cNvSpPr/>
      </dsp:nvSpPr>
      <dsp:spPr>
        <a:xfrm rot="5400000">
          <a:off x="4425318" y="-1166705"/>
          <a:ext cx="853589" cy="78657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8173"/>
              <a:satOff val="8613"/>
              <a:lumOff val="935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>
              <a:solidFill>
                <a:srgbClr val="000000"/>
              </a:solidFill>
            </a:rPr>
            <a:t>Storing requirements </a:t>
          </a:r>
          <a:r>
            <a:rPr lang="en-GB" sz="2000" b="1" kern="1200" dirty="0">
              <a:solidFill>
                <a:srgbClr val="000000"/>
              </a:solidFill>
            </a:rPr>
            <a:t>may vary </a:t>
          </a:r>
          <a:r>
            <a:rPr lang="en-GB" sz="2000" kern="1200" dirty="0">
              <a:solidFill>
                <a:srgbClr val="000000"/>
              </a:solidFill>
            </a:rPr>
            <a:t>depending on the </a:t>
          </a:r>
          <a:r>
            <a:rPr lang="en-GB" sz="2000" b="1" kern="1200" dirty="0">
              <a:solidFill>
                <a:srgbClr val="000000"/>
              </a:solidFill>
            </a:rPr>
            <a:t>type</a:t>
          </a:r>
          <a:r>
            <a:rPr lang="en-GB" sz="2000" kern="1200" dirty="0">
              <a:solidFill>
                <a:srgbClr val="000000"/>
              </a:solidFill>
            </a:rPr>
            <a:t> of information (physical, digital), its </a:t>
          </a:r>
          <a:r>
            <a:rPr lang="en-GB" sz="2000" b="1" kern="1200" dirty="0">
              <a:solidFill>
                <a:srgbClr val="000000"/>
              </a:solidFill>
            </a:rPr>
            <a:t>sensitivity</a:t>
          </a:r>
          <a:r>
            <a:rPr lang="en-GB" sz="2000" kern="1200" dirty="0">
              <a:solidFill>
                <a:srgbClr val="000000"/>
              </a:solidFill>
            </a:rPr>
            <a:t> and </a:t>
          </a:r>
          <a:r>
            <a:rPr lang="en-GB" sz="2000" b="1" kern="1200" dirty="0">
              <a:solidFill>
                <a:srgbClr val="000000"/>
              </a:solidFill>
            </a:rPr>
            <a:t>ultimate use</a:t>
          </a:r>
        </a:p>
      </dsp:txBody>
      <dsp:txXfrm rot="-5400000">
        <a:off x="919250" y="2381032"/>
        <a:ext cx="7824057" cy="770251"/>
      </dsp:txXfrm>
    </dsp:sp>
    <dsp:sp modelId="{66D8F097-2373-0943-B081-39F1A6AEEA68}">
      <dsp:nvSpPr>
        <dsp:cNvPr id="0" name=""/>
        <dsp:cNvSpPr/>
      </dsp:nvSpPr>
      <dsp:spPr>
        <a:xfrm rot="5400000">
          <a:off x="-196982" y="3703749"/>
          <a:ext cx="1313213" cy="919249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12259"/>
                <a:satOff val="12919"/>
                <a:lumOff val="1403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2259"/>
                <a:satOff val="12919"/>
                <a:lumOff val="1403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2259"/>
                <a:satOff val="12919"/>
                <a:lumOff val="14039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80000"/>
              <a:hueOff val="12259"/>
              <a:satOff val="12919"/>
              <a:lumOff val="1403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>
              <a:solidFill>
                <a:srgbClr val="000000"/>
              </a:solidFill>
            </a:rPr>
            <a:t>4</a:t>
          </a:r>
        </a:p>
      </dsp:txBody>
      <dsp:txXfrm rot="-5400000">
        <a:off x="1" y="3966392"/>
        <a:ext cx="919249" cy="393964"/>
      </dsp:txXfrm>
    </dsp:sp>
    <dsp:sp modelId="{C5CD643D-71EE-5441-AB2C-87725E339F3C}">
      <dsp:nvSpPr>
        <dsp:cNvPr id="0" name=""/>
        <dsp:cNvSpPr/>
      </dsp:nvSpPr>
      <dsp:spPr>
        <a:xfrm rot="5400000">
          <a:off x="4425318" y="699"/>
          <a:ext cx="853589" cy="78657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12259"/>
              <a:satOff val="12919"/>
              <a:lumOff val="1403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>
              <a:solidFill>
                <a:srgbClr val="000000"/>
              </a:solidFill>
            </a:rPr>
            <a:t>You should </a:t>
          </a:r>
          <a:r>
            <a:rPr lang="en-GB" sz="2000" b="1" kern="1200" dirty="0">
              <a:solidFill>
                <a:srgbClr val="000000"/>
              </a:solidFill>
            </a:rPr>
            <a:t>not collect information </a:t>
          </a:r>
          <a:r>
            <a:rPr lang="en-GB" sz="2000" kern="1200" dirty="0">
              <a:solidFill>
                <a:srgbClr val="000000"/>
              </a:solidFill>
            </a:rPr>
            <a:t>if you cannot guarantee its safe handling and storage</a:t>
          </a:r>
        </a:p>
      </dsp:txBody>
      <dsp:txXfrm rot="-5400000">
        <a:off x="919250" y="3548437"/>
        <a:ext cx="7824057" cy="7702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0061C-4CF6-C74E-92DD-F1F285D02ADF}">
      <dsp:nvSpPr>
        <dsp:cNvPr id="0" name=""/>
        <dsp:cNvSpPr/>
      </dsp:nvSpPr>
      <dsp:spPr>
        <a:xfrm>
          <a:off x="0" y="53956"/>
          <a:ext cx="8640960" cy="69766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smtClean="0"/>
            <a:t>Conduct </a:t>
          </a:r>
          <a:r>
            <a:rPr lang="en-GB" sz="2200" b="1" kern="1200" smtClean="0"/>
            <a:t>risk assessment </a:t>
          </a:r>
          <a:r>
            <a:rPr lang="en-GB" sz="2200" b="0" kern="1200" smtClean="0"/>
            <a:t>&amp; implement </a:t>
          </a:r>
          <a:r>
            <a:rPr lang="en-GB" sz="2200" kern="1200" smtClean="0"/>
            <a:t>digital </a:t>
          </a:r>
          <a:r>
            <a:rPr lang="en-GB" sz="2200" b="1" kern="1200" smtClean="0"/>
            <a:t>security protocols</a:t>
          </a:r>
          <a:endParaRPr lang="en-GB" sz="2200" b="1" kern="1200" dirty="0"/>
        </a:p>
      </dsp:txBody>
      <dsp:txXfrm>
        <a:off x="34057" y="88013"/>
        <a:ext cx="8572846" cy="629555"/>
      </dsp:txXfrm>
    </dsp:sp>
    <dsp:sp modelId="{AACCEB46-7886-4542-8855-7724A2CE1F08}">
      <dsp:nvSpPr>
        <dsp:cNvPr id="0" name=""/>
        <dsp:cNvSpPr/>
      </dsp:nvSpPr>
      <dsp:spPr>
        <a:xfrm>
          <a:off x="0" y="763635"/>
          <a:ext cx="8640960" cy="69766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5819"/>
                <a:satOff val="8211"/>
                <a:lumOff val="10330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5819"/>
                <a:satOff val="8211"/>
                <a:lumOff val="10330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5819"/>
                <a:satOff val="8211"/>
                <a:lumOff val="1033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smtClean="0"/>
            <a:t>Use strong </a:t>
          </a:r>
          <a:r>
            <a:rPr lang="en-GB" sz="2200" b="1" kern="1200" smtClean="0"/>
            <a:t>passwords</a:t>
          </a:r>
          <a:r>
            <a:rPr lang="en-GB" sz="2200" kern="1200" smtClean="0"/>
            <a:t> and consider</a:t>
          </a:r>
          <a:r>
            <a:rPr lang="en-GB" sz="2200" b="1" kern="1200" smtClean="0"/>
            <a:t> encrypting </a:t>
          </a:r>
          <a:r>
            <a:rPr lang="en-GB" sz="2200" kern="1200" smtClean="0"/>
            <a:t>information/drives </a:t>
          </a:r>
          <a:r>
            <a:rPr lang="mr-IN" sz="2200" kern="1200" smtClean="0"/>
            <a:t>–</a:t>
          </a:r>
          <a:r>
            <a:rPr lang="en-GB" sz="2200" kern="1200" smtClean="0"/>
            <a:t> encryption may be illegal in some countries</a:t>
          </a:r>
          <a:endParaRPr lang="en-GB" sz="2200" kern="1200" dirty="0"/>
        </a:p>
      </dsp:txBody>
      <dsp:txXfrm>
        <a:off x="34057" y="797692"/>
        <a:ext cx="8572846" cy="629555"/>
      </dsp:txXfrm>
    </dsp:sp>
    <dsp:sp modelId="{EA438104-2E01-EF4F-B963-87B1604416E5}">
      <dsp:nvSpPr>
        <dsp:cNvPr id="0" name=""/>
        <dsp:cNvSpPr/>
      </dsp:nvSpPr>
      <dsp:spPr>
        <a:xfrm>
          <a:off x="0" y="1473314"/>
          <a:ext cx="8640960" cy="69766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1638"/>
                <a:satOff val="16422"/>
                <a:lumOff val="20661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11638"/>
                <a:satOff val="16422"/>
                <a:lumOff val="20661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11638"/>
                <a:satOff val="16422"/>
                <a:lumOff val="2066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smtClean="0"/>
            <a:t>Automatically record any </a:t>
          </a:r>
          <a:r>
            <a:rPr lang="en-GB" sz="2200" b="1" kern="1200" smtClean="0"/>
            <a:t>access</a:t>
          </a:r>
          <a:r>
            <a:rPr lang="en-GB" sz="2200" kern="1200" smtClean="0"/>
            <a:t>, </a:t>
          </a:r>
          <a:r>
            <a:rPr lang="en-GB" sz="2200" b="1" kern="1200" smtClean="0"/>
            <a:t>additions/deletions </a:t>
          </a:r>
          <a:r>
            <a:rPr lang="en-GB" sz="2200" kern="1200" smtClean="0"/>
            <a:t>or </a:t>
          </a:r>
          <a:r>
            <a:rPr lang="en-GB" sz="2200" b="1" kern="1200" smtClean="0"/>
            <a:t>edits</a:t>
          </a:r>
          <a:r>
            <a:rPr lang="en-GB" sz="2200" kern="1200" smtClean="0"/>
            <a:t> to files</a:t>
          </a:r>
          <a:endParaRPr lang="en-GB" sz="2200" kern="1200" dirty="0"/>
        </a:p>
      </dsp:txBody>
      <dsp:txXfrm>
        <a:off x="34057" y="1507371"/>
        <a:ext cx="8572846" cy="629555"/>
      </dsp:txXfrm>
    </dsp:sp>
    <dsp:sp modelId="{28FEF009-9FC1-1C44-A6BD-0462AFC96BF8}">
      <dsp:nvSpPr>
        <dsp:cNvPr id="0" name=""/>
        <dsp:cNvSpPr/>
      </dsp:nvSpPr>
      <dsp:spPr>
        <a:xfrm>
          <a:off x="0" y="2182993"/>
          <a:ext cx="8640960" cy="69766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7456"/>
                <a:satOff val="24633"/>
                <a:lumOff val="30991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17456"/>
                <a:satOff val="24633"/>
                <a:lumOff val="30991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17456"/>
                <a:satOff val="24633"/>
                <a:lumOff val="3099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smtClean="0"/>
            <a:t>Make and keep </a:t>
          </a:r>
          <a:r>
            <a:rPr lang="en-GB" sz="2200" b="1" kern="1200" smtClean="0"/>
            <a:t>two copies</a:t>
          </a:r>
          <a:r>
            <a:rPr lang="en-GB" sz="2200" kern="1200" smtClean="0"/>
            <a:t> of files on computer/USB/read-only CD</a:t>
          </a:r>
          <a:endParaRPr lang="en-GB" sz="2200" kern="1200" dirty="0"/>
        </a:p>
      </dsp:txBody>
      <dsp:txXfrm>
        <a:off x="34057" y="2217050"/>
        <a:ext cx="8572846" cy="629555"/>
      </dsp:txXfrm>
    </dsp:sp>
    <dsp:sp modelId="{153514A9-662E-A44E-9588-1549DFBA52B6}">
      <dsp:nvSpPr>
        <dsp:cNvPr id="0" name=""/>
        <dsp:cNvSpPr/>
      </dsp:nvSpPr>
      <dsp:spPr>
        <a:xfrm>
          <a:off x="0" y="2839919"/>
          <a:ext cx="8640960" cy="69766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1638"/>
                <a:satOff val="16422"/>
                <a:lumOff val="20661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11638"/>
                <a:satOff val="16422"/>
                <a:lumOff val="20661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11638"/>
                <a:satOff val="16422"/>
                <a:lumOff val="2066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smtClean="0"/>
            <a:t>Limit access </a:t>
          </a:r>
          <a:r>
            <a:rPr lang="en-GB" sz="2200" kern="1200" smtClean="0"/>
            <a:t>to specific staff &amp; have an </a:t>
          </a:r>
          <a:r>
            <a:rPr lang="en-GB" sz="2200" b="1" kern="1200" smtClean="0"/>
            <a:t>emergency security plan</a:t>
          </a:r>
          <a:endParaRPr lang="en-GB" sz="2200" b="1" kern="1200" dirty="0"/>
        </a:p>
      </dsp:txBody>
      <dsp:txXfrm>
        <a:off x="34057" y="2873976"/>
        <a:ext cx="8572846" cy="629555"/>
      </dsp:txXfrm>
    </dsp:sp>
    <dsp:sp modelId="{EF57A947-84E4-FE43-9B78-D11226970499}">
      <dsp:nvSpPr>
        <dsp:cNvPr id="0" name=""/>
        <dsp:cNvSpPr/>
      </dsp:nvSpPr>
      <dsp:spPr>
        <a:xfrm>
          <a:off x="0" y="3550802"/>
          <a:ext cx="8640960" cy="69766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5819"/>
                <a:satOff val="8211"/>
                <a:lumOff val="10330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5819"/>
                <a:satOff val="8211"/>
                <a:lumOff val="10330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5819"/>
                <a:satOff val="8211"/>
                <a:lumOff val="1033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smtClean="0"/>
            <a:t>Maintain adequate </a:t>
          </a:r>
          <a:r>
            <a:rPr lang="en-GB" sz="2200" b="1" kern="1200" smtClean="0"/>
            <a:t>anti-virus software/back-up </a:t>
          </a:r>
          <a:r>
            <a:rPr lang="en-GB" sz="2200" b="0" kern="1200" smtClean="0"/>
            <a:t>database files and use </a:t>
          </a:r>
          <a:r>
            <a:rPr lang="en-GB" sz="2200" b="1" kern="1200" smtClean="0"/>
            <a:t>remote</a:t>
          </a:r>
          <a:r>
            <a:rPr lang="en-GB" sz="2200" kern="1200" smtClean="0"/>
            <a:t> </a:t>
          </a:r>
          <a:r>
            <a:rPr lang="en-GB" sz="2200" b="1" kern="1200" smtClean="0"/>
            <a:t>back-up </a:t>
          </a:r>
          <a:r>
            <a:rPr lang="en-GB" sz="2200" kern="1200" smtClean="0"/>
            <a:t>system</a:t>
          </a:r>
          <a:endParaRPr lang="en-GB" sz="2200" kern="1200" dirty="0"/>
        </a:p>
      </dsp:txBody>
      <dsp:txXfrm>
        <a:off x="34057" y="3584859"/>
        <a:ext cx="8572846" cy="6295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BB9570-8F87-4F4F-9576-EA486EF6AD82}">
      <dsp:nvSpPr>
        <dsp:cNvPr id="0" name=""/>
        <dsp:cNvSpPr/>
      </dsp:nvSpPr>
      <dsp:spPr>
        <a:xfrm>
          <a:off x="0" y="10126"/>
          <a:ext cx="2587787" cy="1552672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rgbClr val="000000"/>
              </a:solidFill>
            </a:rPr>
            <a:t>Catalogue all photos/videos </a:t>
          </a:r>
          <a:r>
            <a:rPr lang="mr-IN" sz="1800" kern="1200" dirty="0">
              <a:solidFill>
                <a:srgbClr val="000000"/>
              </a:solidFill>
            </a:rPr>
            <a:t>–</a:t>
          </a:r>
          <a:r>
            <a:rPr lang="en-GB" sz="1800" kern="1200" dirty="0">
              <a:solidFill>
                <a:srgbClr val="000000"/>
              </a:solidFill>
            </a:rPr>
            <a:t> record number must indicate if they are </a:t>
          </a:r>
          <a:r>
            <a:rPr lang="en-GB" sz="1800" b="1" kern="1200" dirty="0">
              <a:solidFill>
                <a:srgbClr val="000000"/>
              </a:solidFill>
            </a:rPr>
            <a:t>linked to/corroborate </a:t>
          </a:r>
          <a:r>
            <a:rPr lang="en-GB" sz="1800" kern="1200" dirty="0">
              <a:solidFill>
                <a:srgbClr val="000000"/>
              </a:solidFill>
            </a:rPr>
            <a:t>other evidence</a:t>
          </a:r>
        </a:p>
      </dsp:txBody>
      <dsp:txXfrm>
        <a:off x="0" y="10126"/>
        <a:ext cx="2587787" cy="1552672"/>
      </dsp:txXfrm>
    </dsp:sp>
    <dsp:sp modelId="{84E8805F-4C22-DB41-9592-D7C0E51A6154}">
      <dsp:nvSpPr>
        <dsp:cNvPr id="0" name=""/>
        <dsp:cNvSpPr/>
      </dsp:nvSpPr>
      <dsp:spPr>
        <a:xfrm>
          <a:off x="2846566" y="10126"/>
          <a:ext cx="2587787" cy="1552672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3065"/>
                <a:satOff val="3230"/>
                <a:lumOff val="351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3065"/>
                <a:satOff val="3230"/>
                <a:lumOff val="351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3065"/>
                <a:satOff val="3230"/>
                <a:lumOff val="351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rgbClr val="000000"/>
              </a:solidFill>
            </a:rPr>
            <a:t>Keep medium of storage - VHS, film negatives - in appropriate conditions to avoid </a:t>
          </a:r>
          <a:r>
            <a:rPr lang="en-GB" sz="1800" b="1" kern="1200" dirty="0">
              <a:solidFill>
                <a:srgbClr val="000000"/>
              </a:solidFill>
            </a:rPr>
            <a:t>damage/decay</a:t>
          </a:r>
        </a:p>
      </dsp:txBody>
      <dsp:txXfrm>
        <a:off x="2846566" y="10126"/>
        <a:ext cx="2587787" cy="1552672"/>
      </dsp:txXfrm>
    </dsp:sp>
    <dsp:sp modelId="{BDAC473A-7A26-8C4C-97D9-7894FD79752E}">
      <dsp:nvSpPr>
        <dsp:cNvPr id="0" name=""/>
        <dsp:cNvSpPr/>
      </dsp:nvSpPr>
      <dsp:spPr>
        <a:xfrm>
          <a:off x="5693132" y="10126"/>
          <a:ext cx="2587787" cy="1552672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6129"/>
                <a:satOff val="6459"/>
                <a:lumOff val="701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6129"/>
                <a:satOff val="6459"/>
                <a:lumOff val="701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6129"/>
                <a:satOff val="6459"/>
                <a:lumOff val="70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rgbClr val="000000"/>
              </a:solidFill>
            </a:rPr>
            <a:t>Keep rolls of film/printed photographs, CDs in </a:t>
          </a:r>
          <a:r>
            <a:rPr lang="en-GB" sz="1800" b="1" kern="1200" dirty="0">
              <a:solidFill>
                <a:srgbClr val="000000"/>
              </a:solidFill>
            </a:rPr>
            <a:t>locked cupboard </a:t>
          </a:r>
          <a:r>
            <a:rPr lang="en-GB" sz="1800" kern="1200" dirty="0">
              <a:solidFill>
                <a:srgbClr val="000000"/>
              </a:solidFill>
            </a:rPr>
            <a:t>with limited access/keep </a:t>
          </a:r>
          <a:r>
            <a:rPr lang="en-GB" sz="1800" b="1" kern="1200" dirty="0">
              <a:solidFill>
                <a:srgbClr val="000000"/>
              </a:solidFill>
            </a:rPr>
            <a:t>record of access</a:t>
          </a:r>
        </a:p>
      </dsp:txBody>
      <dsp:txXfrm>
        <a:off x="5693132" y="10126"/>
        <a:ext cx="2587787" cy="1552672"/>
      </dsp:txXfrm>
    </dsp:sp>
    <dsp:sp modelId="{4D769FD0-FAFC-E94F-986C-B733709ED4EF}">
      <dsp:nvSpPr>
        <dsp:cNvPr id="0" name=""/>
        <dsp:cNvSpPr/>
      </dsp:nvSpPr>
      <dsp:spPr>
        <a:xfrm>
          <a:off x="1423283" y="1821577"/>
          <a:ext cx="2587787" cy="1552672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9194"/>
                <a:satOff val="9689"/>
                <a:lumOff val="1052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9194"/>
                <a:satOff val="9689"/>
                <a:lumOff val="1052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9194"/>
                <a:satOff val="9689"/>
                <a:lumOff val="1052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rgbClr val="000000"/>
              </a:solidFill>
            </a:rPr>
            <a:t>Continue to protect the </a:t>
          </a:r>
          <a:r>
            <a:rPr lang="en-GB" sz="1800" b="1" kern="1200" dirty="0">
              <a:solidFill>
                <a:srgbClr val="000000"/>
              </a:solidFill>
            </a:rPr>
            <a:t>confidentiality</a:t>
          </a:r>
          <a:r>
            <a:rPr lang="en-GB" sz="1800" b="1" kern="1200" dirty="0" smtClean="0">
              <a:solidFill>
                <a:srgbClr val="000000"/>
              </a:solidFill>
            </a:rPr>
            <a:t>/ security </a:t>
          </a:r>
          <a:r>
            <a:rPr lang="en-GB" sz="1800" kern="1200" dirty="0">
              <a:solidFill>
                <a:srgbClr val="000000"/>
              </a:solidFill>
            </a:rPr>
            <a:t>of the identities of individuals featured - no matter how long it is stored for</a:t>
          </a:r>
        </a:p>
      </dsp:txBody>
      <dsp:txXfrm>
        <a:off x="1423283" y="1821577"/>
        <a:ext cx="2587787" cy="1552672"/>
      </dsp:txXfrm>
    </dsp:sp>
    <dsp:sp modelId="{B0752CF3-660C-6046-BE73-EE1594A29B98}">
      <dsp:nvSpPr>
        <dsp:cNvPr id="0" name=""/>
        <dsp:cNvSpPr/>
      </dsp:nvSpPr>
      <dsp:spPr>
        <a:xfrm>
          <a:off x="4269849" y="1821577"/>
          <a:ext cx="2587787" cy="1552672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12259"/>
                <a:satOff val="12919"/>
                <a:lumOff val="1403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2259"/>
                <a:satOff val="12919"/>
                <a:lumOff val="1403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2259"/>
                <a:satOff val="12919"/>
                <a:lumOff val="140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rgbClr val="000000"/>
              </a:solidFill>
            </a:rPr>
            <a:t>Take care when going through checkpoints </a:t>
          </a:r>
          <a:r>
            <a:rPr lang="mr-IN" sz="1800" kern="1200" dirty="0">
              <a:solidFill>
                <a:srgbClr val="000000"/>
              </a:solidFill>
            </a:rPr>
            <a:t>–</a:t>
          </a:r>
          <a:r>
            <a:rPr lang="en-GB" sz="1800" kern="1200" dirty="0">
              <a:solidFill>
                <a:srgbClr val="000000"/>
              </a:solidFill>
            </a:rPr>
            <a:t> conceal memory sticks and place a “clean” one in a camera with </a:t>
          </a:r>
          <a:r>
            <a:rPr lang="en-GB" sz="1800" b="1" kern="1200" dirty="0">
              <a:solidFill>
                <a:srgbClr val="000000"/>
              </a:solidFill>
            </a:rPr>
            <a:t>neutral pictures</a:t>
          </a:r>
        </a:p>
      </dsp:txBody>
      <dsp:txXfrm>
        <a:off x="4269849" y="1821577"/>
        <a:ext cx="2587787" cy="155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6B349-0D04-4A55-87A7-8EE6A2546915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98620-1EF3-4191-AEC8-D929003C8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110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EF07B-50B5-4C8B-AC36-E951F36C46CB}" type="datetimeFigureOut">
              <a:rPr lang="en-GB" smtClean="0"/>
              <a:pPr/>
              <a:t>10/05/2018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8BC9C-E1D3-4ACB-B9E9-3EAC7A2BB1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29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Digital storage pros and cons, International Protocol</a:t>
            </a:r>
            <a:r>
              <a:rPr lang="en-GB" baseline="0" dirty="0"/>
              <a:t> Chapter 13, Box 4</a:t>
            </a:r>
          </a:p>
          <a:p>
            <a:endParaRPr lang="en-GB" baseline="0" dirty="0"/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Issues to consider when choosing digital evidence collection tools, International Protocol Chapter 10, Box 5</a:t>
            </a:r>
          </a:p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Storing photographs</a:t>
            </a:r>
            <a:r>
              <a:rPr lang="en-GB" baseline="0" dirty="0"/>
              <a:t> and audio-video recordings, International Protocol Chapter 13, Box 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baseline="0" dirty="0"/>
              <a:t>Understanding medico-legal evidence for CARSV, International Protocol Chapter 10, Box 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baseline="0" dirty="0"/>
              <a:t>Understanding medico-legal evidence for CARSV, International Protocol Chapter 10, Box 9</a:t>
            </a:r>
          </a:p>
          <a:p>
            <a:endParaRPr lang="en-GB" baseline="0" dirty="0"/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Virginity of the victim and “virginity tests”, International Protocol Chapter 4, Box 12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baseline="0" dirty="0"/>
              <a:t>Understanding medico-legal evidence for CARSV, International Protocol Chapter 10, Box 9</a:t>
            </a:r>
          </a:p>
          <a:p>
            <a:endParaRPr lang="en-GB" baseline="0" dirty="0"/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Virginity of the victim and “virginity tests”, International Protocol Chapter 4, Box 12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Storing key principles, International Protocol Chapter 13, Box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Digital storage pros and cons, International Protocol</a:t>
            </a:r>
            <a:r>
              <a:rPr lang="en-GB" baseline="0" dirty="0"/>
              <a:t> Chapter 13, Box 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Digital storage pros and cons, International Protocol</a:t>
            </a:r>
            <a:r>
              <a:rPr lang="en-GB" baseline="0" dirty="0"/>
              <a:t> Chapter 13, Box 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785F5-D578-4209-9C8B-389B5D841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6D92E-0C8B-4F02-8284-4395A801B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2575" y="306388"/>
            <a:ext cx="2054225" cy="58197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306388"/>
            <a:ext cx="6011862" cy="58197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F35A6-4095-407B-9C65-0BDF28A07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6D6E2-DCB7-42FD-84B7-70AFD2F29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F261C-7A5B-4C9D-B00A-2BF5D7109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00200"/>
            <a:ext cx="40322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00200"/>
            <a:ext cx="40338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4F189-5F6D-4788-A5F7-1E803692A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95A16-9601-4F2C-A04D-66DD3A1BF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86E02-976C-4FE5-8405-714D96687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6C70F-1444-45A9-933C-38F7042C0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A9F39-84E1-4DD6-884A-86701C12A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CFB45-369B-4359-8167-A30B0863B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306388"/>
            <a:ext cx="6562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00200"/>
            <a:ext cx="82184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3A968B5-16D9-426E-98D5-FBAE49ABA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6" name="Picture 2" descr="C:\Users\IICI\Pictures\20logo no title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98" y="251954"/>
            <a:ext cx="830263" cy="85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Line 7"/>
          <p:cNvSpPr>
            <a:spLocks noChangeShapeType="1"/>
          </p:cNvSpPr>
          <p:nvPr userDrawn="1"/>
        </p:nvSpPr>
        <p:spPr bwMode="auto">
          <a:xfrm flipH="1">
            <a:off x="481598" y="1349152"/>
            <a:ext cx="8194089" cy="0"/>
          </a:xfrm>
          <a:prstGeom prst="line">
            <a:avLst/>
          </a:prstGeom>
          <a:noFill/>
          <a:ln w="317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7160840" cy="3240360"/>
          </a:xfrm>
        </p:spPr>
        <p:txBody>
          <a:bodyPr anchor="ctr"/>
          <a:lstStyle/>
          <a:p>
            <a:pPr algn="l"/>
            <a:endParaRPr lang="en-GB" sz="5400" b="1" dirty="0"/>
          </a:p>
          <a:p>
            <a:pPr algn="l"/>
            <a:r>
              <a:rPr lang="en-GB" sz="4800" b="1" dirty="0">
                <a:latin typeface="Arial (Headings)"/>
                <a:cs typeface="Arial (Headings)"/>
              </a:rPr>
              <a:t>Storing and Handling Information</a:t>
            </a:r>
          </a:p>
          <a:p>
            <a:pPr algn="l"/>
            <a:endParaRPr lang="en-GB" sz="2000" b="1" dirty="0">
              <a:latin typeface="Arial (Headings)"/>
              <a:cs typeface="Arial (Headings)"/>
            </a:endParaRPr>
          </a:p>
          <a:p>
            <a:pPr algn="l"/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INTERNATIONAL PROTOCOL</a:t>
            </a:r>
          </a:p>
          <a:p>
            <a:pPr algn="l"/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PART V </a:t>
            </a:r>
            <a:r>
              <a:rPr lang="mr-IN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–</a:t>
            </a:r>
            <a:r>
              <a:rPr lang="en-GB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 DOCUMENTATION IN PRACTICE: GATHERING </a:t>
            </a:r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INFORMATION</a:t>
            </a:r>
          </a:p>
          <a:p>
            <a:pPr algn="l"/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PAGES 202-209</a:t>
            </a:r>
          </a:p>
          <a:p>
            <a:pPr algn="l"/>
            <a:endParaRPr lang="en-GB" sz="4000" b="1" dirty="0"/>
          </a:p>
          <a:p>
            <a:endParaRPr lang="en-GB" sz="40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99650" y="7937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11560" y="1696286"/>
            <a:ext cx="7772400" cy="830997"/>
          </a:xfrm>
        </p:spPr>
        <p:txBody>
          <a:bodyPr/>
          <a:lstStyle/>
          <a:p>
            <a:pPr algn="l"/>
            <a:r>
              <a:rPr lang="en-US" sz="4800" b="1" dirty="0"/>
              <a:t>Module 13</a:t>
            </a:r>
          </a:p>
        </p:txBody>
      </p:sp>
    </p:spTree>
    <p:extLst>
      <p:ext uri="{BB962C8B-B14F-4D97-AF65-F5344CB8AC3E}">
        <p14:creationId xmlns:p14="http://schemas.microsoft.com/office/powerpoint/2010/main" val="104367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Digital evidence collection &amp; storing tools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10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51520" y="2276872"/>
            <a:ext cx="86409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200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49289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736944"/>
              </p:ext>
            </p:extLst>
          </p:nvPr>
        </p:nvGraphicFramePr>
        <p:xfrm>
          <a:off x="251520" y="1484787"/>
          <a:ext cx="8496945" cy="4883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3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3231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323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68973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0000"/>
                        </a:solidFill>
                      </a:endParaRPr>
                    </a:p>
                    <a:p>
                      <a:pPr algn="ctr"/>
                      <a:r>
                        <a:rPr lang="en-GB" sz="2400" dirty="0">
                          <a:solidFill>
                            <a:srgbClr val="000000"/>
                          </a:solidFill>
                        </a:rPr>
                        <a:t>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0000"/>
                        </a:solidFill>
                      </a:endParaRPr>
                    </a:p>
                    <a:p>
                      <a:pPr algn="ctr"/>
                      <a:r>
                        <a:rPr lang="en-GB" sz="2400" dirty="0">
                          <a:solidFill>
                            <a:srgbClr val="000000"/>
                          </a:solidFill>
                        </a:rPr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0000"/>
                        </a:solidFill>
                      </a:endParaRPr>
                    </a:p>
                    <a:p>
                      <a:pPr algn="ctr"/>
                      <a:r>
                        <a:rPr lang="en-GB" sz="2400" dirty="0">
                          <a:solidFill>
                            <a:srgbClr val="000000"/>
                          </a:solidFill>
                        </a:rPr>
                        <a:t>DISADVANTAGES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96399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GPS cameras, metadata and digital</a:t>
                      </a:r>
                      <a:r>
                        <a:rPr lang="en-GB" baseline="0" dirty="0"/>
                        <a:t> records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Can provide critical detail</a:t>
                      </a:r>
                      <a:r>
                        <a:rPr lang="en-GB" baseline="0" dirty="0"/>
                        <a:t> about when, how and where information was collected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Security risk if confiscated,</a:t>
                      </a:r>
                      <a:r>
                        <a:rPr lang="en-GB" baseline="0" dirty="0"/>
                        <a:t> may be used to identify sources/witnesses</a:t>
                      </a:r>
                      <a:r>
                        <a:rPr lang="en-GB" baseline="0" dirty="0" smtClean="0"/>
                        <a:t>/ locations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96399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Mobile</a:t>
                      </a:r>
                      <a:r>
                        <a:rPr lang="en-GB" baseline="0" dirty="0"/>
                        <a:t> data collection application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Secure remote storage, no risk to sensitive data if mobile is lost/stolen,</a:t>
                      </a:r>
                      <a:r>
                        <a:rPr lang="en-GB" baseline="0" dirty="0"/>
                        <a:t> preserves chain of custody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Risk</a:t>
                      </a:r>
                      <a:r>
                        <a:rPr lang="en-GB" baseline="0" dirty="0"/>
                        <a:t> of hacking and government surveillance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34574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Cloud storage/remote</a:t>
                      </a:r>
                      <a:r>
                        <a:rPr lang="en-GB" baseline="0" dirty="0"/>
                        <a:t> digital storage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Ability to remotely access info, back-up</a:t>
                      </a:r>
                      <a:r>
                        <a:rPr lang="en-GB" baseline="0" dirty="0"/>
                        <a:t> in case of loss/damage to original device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Security/copyright issues if using commercial providers, risk of hacking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779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6632"/>
            <a:ext cx="7956376" cy="1196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Storing and handling photographs and audio/</a:t>
            </a:r>
            <a:r>
              <a:rPr lang="en-US" sz="3600" b="1" dirty="0" smtClean="0"/>
              <a:t>video-recordings</a:t>
            </a:r>
            <a:endParaRPr lang="en-US" sz="3600" b="1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11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340768"/>
            <a:ext cx="871296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 205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Do No Harm, Module 8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Safety and Security and Module 9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Planning Module 12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Collecting Additional Information and Annex 9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Chain of Custody Form</a:t>
            </a:r>
          </a:p>
          <a:p>
            <a:pPr algn="ctr"/>
            <a:endParaRPr lang="en-GB" sz="17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51520" y="2276872"/>
            <a:ext cx="86409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200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49289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2276872"/>
            <a:ext cx="88569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In order to maintain and store photographs and audio/video-recordings in a safe manner you should: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4085827"/>
              </p:ext>
            </p:extLst>
          </p:nvPr>
        </p:nvGraphicFramePr>
        <p:xfrm>
          <a:off x="395536" y="3068960"/>
          <a:ext cx="8280920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52864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Storing and handling medico-legal and forensic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12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340768"/>
            <a:ext cx="871296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 204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Do No Harm, Module 8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Safety and Security and Module 9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Planning Module 10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Types of Evidence and Module 12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Collecting Additional Information</a:t>
            </a:r>
          </a:p>
          <a:p>
            <a:pPr algn="ctr"/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Annex 4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Sexual Assault Medical Certificate/Annex 9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Chain of Custody Form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49289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492896"/>
            <a:ext cx="8856984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/>
              <a:t>Some jurisdictions may require </a:t>
            </a:r>
            <a:r>
              <a:rPr lang="en-GB" sz="2200" dirty="0">
                <a:solidFill>
                  <a:srgbClr val="0000FF"/>
                </a:solidFill>
              </a:rPr>
              <a:t>specific CARSV forensic evidence </a:t>
            </a:r>
            <a:r>
              <a:rPr lang="en-GB" sz="2200" dirty="0"/>
              <a:t>(e.g. medical exam by government doctor) </a:t>
            </a:r>
            <a:r>
              <a:rPr lang="mr-IN" sz="2200" dirty="0"/>
              <a:t>–</a:t>
            </a:r>
            <a:r>
              <a:rPr lang="en-GB" sz="2200" dirty="0"/>
              <a:t> some may accept it as </a:t>
            </a:r>
            <a:r>
              <a:rPr lang="en-GB" sz="2200" dirty="0">
                <a:solidFill>
                  <a:srgbClr val="0000FF"/>
                </a:solidFill>
              </a:rPr>
              <a:t>corroboration</a:t>
            </a:r>
            <a:r>
              <a:rPr lang="en-GB" sz="2200" dirty="0"/>
              <a:t> (e.g. clothing, photos of weapons, ropes/ligatures)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If you are not </a:t>
            </a:r>
            <a:r>
              <a:rPr lang="en-GB" sz="2200" dirty="0">
                <a:solidFill>
                  <a:srgbClr val="0000FF"/>
                </a:solidFill>
              </a:rPr>
              <a:t>appropriately trained </a:t>
            </a:r>
            <a:r>
              <a:rPr lang="en-GB" sz="2200" dirty="0"/>
              <a:t>to collect/handle/store </a:t>
            </a:r>
            <a:r>
              <a:rPr lang="en-GB" sz="2200" dirty="0">
                <a:solidFill>
                  <a:srgbClr val="0000FF"/>
                </a:solidFill>
              </a:rPr>
              <a:t>medico-legal/biological evidence </a:t>
            </a:r>
            <a:r>
              <a:rPr lang="en-GB" sz="2200" dirty="0"/>
              <a:t>(blood, semen, skin, hair, DNA swabs) then you should not do so </a:t>
            </a:r>
            <a:r>
              <a:rPr lang="mr-IN" sz="2200" dirty="0"/>
              <a:t>–</a:t>
            </a:r>
            <a:r>
              <a:rPr lang="en-GB" sz="2200" dirty="0"/>
              <a:t> you may do </a:t>
            </a:r>
            <a:r>
              <a:rPr lang="en-GB" sz="2200" dirty="0">
                <a:solidFill>
                  <a:srgbClr val="0000FF"/>
                </a:solidFill>
              </a:rPr>
              <a:t>more harm than good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If you do not have </a:t>
            </a:r>
            <a:r>
              <a:rPr lang="en-GB" sz="2200" dirty="0">
                <a:solidFill>
                  <a:srgbClr val="0000FF"/>
                </a:solidFill>
              </a:rPr>
              <a:t>appropriate facilities </a:t>
            </a:r>
            <a:r>
              <a:rPr lang="en-GB" sz="2200" dirty="0"/>
              <a:t>to preserve and manage forensic evidence (refrigerated storage units, lab processing) then you should </a:t>
            </a:r>
            <a:r>
              <a:rPr lang="en-GB" sz="2200" dirty="0">
                <a:solidFill>
                  <a:srgbClr val="0000FF"/>
                </a:solidFill>
              </a:rPr>
              <a:t>not collect it </a:t>
            </a:r>
            <a:r>
              <a:rPr lang="mr-IN" sz="2200" dirty="0"/>
              <a:t>–</a:t>
            </a:r>
            <a:r>
              <a:rPr lang="en-GB" sz="2200" dirty="0"/>
              <a:t> if it is not stored correctly, it </a:t>
            </a:r>
            <a:r>
              <a:rPr lang="en-GB" sz="2200" dirty="0">
                <a:solidFill>
                  <a:srgbClr val="0000FF"/>
                </a:solidFill>
              </a:rPr>
              <a:t>cannot be used</a:t>
            </a:r>
          </a:p>
        </p:txBody>
      </p:sp>
    </p:spTree>
    <p:extLst>
      <p:ext uri="{BB962C8B-B14F-4D97-AF65-F5344CB8AC3E}">
        <p14:creationId xmlns:p14="http://schemas.microsoft.com/office/powerpoint/2010/main" val="3601779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Storing and handling medico-legal and forensic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13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340768"/>
            <a:ext cx="871296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 204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Do No Harm, Module 8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Safety and Security and Module 9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Planning Module 10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Types of Evidence and Module 12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Collecting Additional Information</a:t>
            </a:r>
          </a:p>
          <a:p>
            <a:pPr algn="ctr"/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Annex 4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Sexual Assault Medical Certificate/Annex 9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Chain of Custody Form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49289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492896"/>
            <a:ext cx="885698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/>
              <a:t>Forensic </a:t>
            </a:r>
            <a:r>
              <a:rPr lang="en-GB" sz="2200" dirty="0">
                <a:solidFill>
                  <a:srgbClr val="0000FF"/>
                </a:solidFill>
              </a:rPr>
              <a:t>medical examinations/collection of medico-legal evidence </a:t>
            </a:r>
            <a:r>
              <a:rPr lang="en-GB" sz="2200" dirty="0"/>
              <a:t>should only be done by trained professionals and at the same as the provision of </a:t>
            </a:r>
            <a:r>
              <a:rPr lang="en-GB" sz="2200" dirty="0">
                <a:solidFill>
                  <a:srgbClr val="0000FF"/>
                </a:solidFill>
              </a:rPr>
              <a:t>appropriate medical care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If a forensic medical examination is not a legal requirement to prove CARSV you should not pursue it as it can be </a:t>
            </a:r>
            <a:r>
              <a:rPr lang="en-GB" sz="2200" dirty="0">
                <a:solidFill>
                  <a:srgbClr val="0000FF"/>
                </a:solidFill>
              </a:rPr>
              <a:t>embarrassing</a:t>
            </a:r>
            <a:r>
              <a:rPr lang="en-GB" sz="2200" dirty="0"/>
              <a:t>, </a:t>
            </a:r>
            <a:r>
              <a:rPr lang="en-GB" sz="2200" dirty="0">
                <a:solidFill>
                  <a:srgbClr val="0000FF"/>
                </a:solidFill>
              </a:rPr>
              <a:t>invasive</a:t>
            </a:r>
            <a:r>
              <a:rPr lang="en-GB" sz="2200" dirty="0"/>
              <a:t> and </a:t>
            </a:r>
            <a:r>
              <a:rPr lang="en-GB" sz="2200" dirty="0">
                <a:solidFill>
                  <a:srgbClr val="0000FF"/>
                </a:solidFill>
              </a:rPr>
              <a:t>re-traumatising</a:t>
            </a:r>
            <a:r>
              <a:rPr lang="en-GB" sz="2200" dirty="0"/>
              <a:t> for survivors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Further guidance on </a:t>
            </a:r>
            <a:r>
              <a:rPr lang="en-GB" sz="2200" dirty="0">
                <a:solidFill>
                  <a:srgbClr val="0000FF"/>
                </a:solidFill>
              </a:rPr>
              <a:t>ethical and practical standards </a:t>
            </a:r>
            <a:r>
              <a:rPr lang="en-GB" sz="2200" dirty="0"/>
              <a:t>for the collection of medical forensic evidence can be found in the </a:t>
            </a:r>
            <a:r>
              <a:rPr lang="en-GB" sz="2200" dirty="0">
                <a:solidFill>
                  <a:srgbClr val="0000FF"/>
                </a:solidFill>
              </a:rPr>
              <a:t>WHO Guidelines</a:t>
            </a:r>
            <a:r>
              <a:rPr lang="en-GB" sz="2200" dirty="0"/>
              <a:t> and the </a:t>
            </a:r>
            <a:r>
              <a:rPr lang="en-GB" sz="2200" dirty="0">
                <a:solidFill>
                  <a:srgbClr val="0000FF"/>
                </a:solidFill>
              </a:rPr>
              <a:t>Istanbul Protocol</a:t>
            </a:r>
          </a:p>
        </p:txBody>
      </p:sp>
    </p:spTree>
    <p:extLst>
      <p:ext uri="{BB962C8B-B14F-4D97-AF65-F5344CB8AC3E}">
        <p14:creationId xmlns:p14="http://schemas.microsoft.com/office/powerpoint/2010/main" val="2640806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Storing and handling medico-legal and forensic evidence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14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340768"/>
            <a:ext cx="871296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 204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Do No Harm, Module 8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Safety and Security and Module 9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Planning Module 10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Types of Evidence and Module 12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Collecting Additional Information</a:t>
            </a:r>
          </a:p>
          <a:p>
            <a:pPr algn="ctr"/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Annex 4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Sexual Assault Medical Certificate/Annex 9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Chain of Custody Form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49289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2492896"/>
            <a:ext cx="8784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Relevant factors for handling and storing medico-legal and </a:t>
            </a:r>
          </a:p>
          <a:p>
            <a:pPr algn="ctr"/>
            <a:r>
              <a:rPr lang="en-GB" sz="2200" dirty="0"/>
              <a:t>forensic evidence include: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23528" y="3429000"/>
            <a:ext cx="8568952" cy="2802114"/>
            <a:chOff x="1509128" y="4005064"/>
            <a:chExt cx="6197751" cy="2519057"/>
          </a:xfrm>
        </p:grpSpPr>
        <p:sp>
          <p:nvSpPr>
            <p:cNvPr id="14" name="Freeform 13"/>
            <p:cNvSpPr/>
            <p:nvPr/>
          </p:nvSpPr>
          <p:spPr>
            <a:xfrm>
              <a:off x="1509128" y="4005064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b="1" dirty="0">
                  <a:solidFill>
                    <a:schemeClr val="tx1"/>
                  </a:solidFill>
                </a:rPr>
                <a:t>Temperature</a:t>
              </a:r>
              <a:r>
                <a:rPr lang="en-IE" sz="2000" dirty="0">
                  <a:solidFill>
                    <a:schemeClr val="tx1"/>
                  </a:solidFill>
                </a:rPr>
                <a:t> &amp; </a:t>
              </a:r>
              <a:r>
                <a:rPr lang="en-IE" sz="2000" b="1" dirty="0">
                  <a:solidFill>
                    <a:schemeClr val="tx1"/>
                  </a:solidFill>
                </a:rPr>
                <a:t>humidity</a:t>
              </a:r>
              <a:r>
                <a:rPr lang="en-IE" sz="2000" dirty="0">
                  <a:solidFill>
                    <a:schemeClr val="tx1"/>
                  </a:solidFill>
                </a:rPr>
                <a:t> of storage facilities</a:t>
              </a:r>
              <a:endParaRPr lang="nl-NL" sz="20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3639605" y="4006285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AD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99601"/>
                <a:satOff val="2959"/>
                <a:lumOff val="12982"/>
                <a:alphaOff val="0"/>
              </a:schemeClr>
            </a:fillRef>
            <a:effectRef idx="3">
              <a:schemeClr val="accent1">
                <a:shade val="50000"/>
                <a:hueOff val="99601"/>
                <a:satOff val="2959"/>
                <a:lumOff val="129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Using </a:t>
              </a:r>
              <a:r>
                <a:rPr lang="en-IE" sz="2000" b="1" dirty="0">
                  <a:solidFill>
                    <a:srgbClr val="000000"/>
                  </a:solidFill>
                </a:rPr>
                <a:t>gloves</a:t>
              </a:r>
              <a:r>
                <a:rPr lang="en-IE" sz="2000" dirty="0">
                  <a:solidFill>
                    <a:srgbClr val="000000"/>
                  </a:solidFill>
                </a:rPr>
                <a:t> when handling evidence to </a:t>
              </a:r>
              <a:r>
                <a:rPr lang="en-IE" sz="2000" b="1" dirty="0">
                  <a:solidFill>
                    <a:srgbClr val="000000"/>
                  </a:solidFill>
                </a:rPr>
                <a:t>avoid contamination </a:t>
              </a:r>
              <a:endParaRPr lang="nl-NL" sz="2000" b="1" kern="1200" dirty="0">
                <a:solidFill>
                  <a:srgbClr val="000000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5770082" y="4006285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D6FBA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199203"/>
                <a:satOff val="5917"/>
                <a:lumOff val="25963"/>
                <a:alphaOff val="0"/>
              </a:schemeClr>
            </a:fillRef>
            <a:effectRef idx="3">
              <a:schemeClr val="accent1">
                <a:shade val="50000"/>
                <a:hueOff val="199203"/>
                <a:satOff val="5917"/>
                <a:lumOff val="2596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dirty="0">
                  <a:solidFill>
                    <a:srgbClr val="000000"/>
                  </a:solidFill>
                </a:rPr>
                <a:t>Ensuring</a:t>
              </a:r>
              <a:r>
                <a:rPr lang="en-GB" sz="2000" b="1" dirty="0">
                  <a:solidFill>
                    <a:srgbClr val="000000"/>
                  </a:solidFill>
                </a:rPr>
                <a:t> sterility </a:t>
              </a:r>
              <a:r>
                <a:rPr lang="en-GB" sz="2000" dirty="0">
                  <a:solidFill>
                    <a:srgbClr val="000000"/>
                  </a:solidFill>
                </a:rPr>
                <a:t>of all packaging and evidence bags</a:t>
              </a:r>
              <a:endParaRPr lang="en-GB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1509128" y="5362043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4A6D7"/>
            </a:solidFill>
            <a:ln>
              <a:solidFill>
                <a:srgbClr val="64A6D7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298804"/>
                <a:satOff val="8876"/>
                <a:lumOff val="38945"/>
                <a:alphaOff val="0"/>
              </a:schemeClr>
            </a:fillRef>
            <a:effectRef idx="3">
              <a:schemeClr val="accent1">
                <a:shade val="50000"/>
                <a:hueOff val="298804"/>
                <a:satOff val="8876"/>
                <a:lumOff val="3894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Physical evidence should be </a:t>
              </a:r>
              <a:r>
                <a:rPr lang="en-IE" sz="2000" b="1" dirty="0">
                  <a:solidFill>
                    <a:srgbClr val="000000"/>
                  </a:solidFill>
                </a:rPr>
                <a:t>clean </a:t>
              </a:r>
              <a:r>
                <a:rPr lang="en-IE" sz="2000" dirty="0">
                  <a:solidFill>
                    <a:srgbClr val="000000"/>
                  </a:solidFill>
                </a:rPr>
                <a:t>and </a:t>
              </a:r>
              <a:r>
                <a:rPr lang="en-IE" sz="2000" b="1" dirty="0">
                  <a:solidFill>
                    <a:srgbClr val="000000"/>
                  </a:solidFill>
                </a:rPr>
                <a:t>dry</a:t>
              </a:r>
              <a:r>
                <a:rPr lang="en-IE" sz="2000" dirty="0">
                  <a:solidFill>
                    <a:srgbClr val="000000"/>
                  </a:solidFill>
                </a:rPr>
                <a:t> </a:t>
              </a:r>
              <a:r>
                <a:rPr lang="mr-IN" sz="2000" dirty="0">
                  <a:solidFill>
                    <a:srgbClr val="000000"/>
                  </a:solidFill>
                </a:rPr>
                <a:t>–</a:t>
              </a:r>
              <a:r>
                <a:rPr lang="en-IE" sz="2000" dirty="0">
                  <a:solidFill>
                    <a:srgbClr val="000000"/>
                  </a:solidFill>
                </a:rPr>
                <a:t> may require a sealed container  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3639605" y="5362043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7CFF"/>
            </a:solidFill>
            <a:ln>
              <a:solidFill>
                <a:srgbClr val="7F7CFF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199203"/>
                <a:satOff val="5917"/>
                <a:lumOff val="25963"/>
                <a:alphaOff val="0"/>
              </a:schemeClr>
            </a:fillRef>
            <a:effectRef idx="3">
              <a:schemeClr val="accent1">
                <a:shade val="50000"/>
                <a:hueOff val="199203"/>
                <a:satOff val="5917"/>
                <a:lumOff val="2596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IE" sz="2000" dirty="0">
                  <a:solidFill>
                    <a:srgbClr val="000000"/>
                  </a:solidFill>
                </a:rPr>
                <a:t>Biological evidence may need to be </a:t>
              </a:r>
              <a:r>
                <a:rPr lang="en-IE" sz="2000" b="1" dirty="0">
                  <a:solidFill>
                    <a:srgbClr val="000000"/>
                  </a:solidFill>
                </a:rPr>
                <a:t>refrigerated </a:t>
              </a:r>
              <a:r>
                <a:rPr lang="en-IE" sz="2000" dirty="0">
                  <a:solidFill>
                    <a:srgbClr val="000000"/>
                  </a:solidFill>
                </a:rPr>
                <a:t>or </a:t>
              </a:r>
              <a:r>
                <a:rPr lang="en-IE" sz="2000" b="1" dirty="0">
                  <a:solidFill>
                    <a:srgbClr val="000000"/>
                  </a:solidFill>
                </a:rPr>
                <a:t>frozen</a:t>
              </a:r>
              <a:r>
                <a:rPr lang="en-IE" sz="2000" dirty="0">
                  <a:solidFill>
                    <a:srgbClr val="000000"/>
                  </a:solidFill>
                </a:rPr>
                <a:t> to be usable</a:t>
              </a:r>
              <a:endParaRPr lang="nl-NL" sz="2000" b="1" kern="1200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5770082" y="5362043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866D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99601"/>
                <a:satOff val="2959"/>
                <a:lumOff val="12982"/>
                <a:alphaOff val="0"/>
              </a:schemeClr>
            </a:fillRef>
            <a:effectRef idx="3">
              <a:schemeClr val="accent1">
                <a:shade val="50000"/>
                <a:hueOff val="99601"/>
                <a:satOff val="2959"/>
                <a:lumOff val="129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Using </a:t>
              </a:r>
              <a:r>
                <a:rPr lang="en-IE" sz="2000" b="1" dirty="0">
                  <a:solidFill>
                    <a:srgbClr val="000000"/>
                  </a:solidFill>
                </a:rPr>
                <a:t>appropriate containers </a:t>
              </a:r>
              <a:r>
                <a:rPr lang="mr-IN" sz="2000" dirty="0">
                  <a:solidFill>
                    <a:srgbClr val="000000"/>
                  </a:solidFill>
                </a:rPr>
                <a:t>–</a:t>
              </a:r>
              <a:r>
                <a:rPr lang="en-IE" sz="2000" dirty="0">
                  <a:solidFill>
                    <a:srgbClr val="000000"/>
                  </a:solidFill>
                </a:rPr>
                <a:t> wet items will degrade in plastic packaging</a:t>
              </a:r>
              <a:endParaRPr lang="nl-NL" sz="2000" b="1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944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245730267"/>
              </p:ext>
            </p:extLst>
          </p:nvPr>
        </p:nvGraphicFramePr>
        <p:xfrm>
          <a:off x="467544" y="1628800"/>
          <a:ext cx="813690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26064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+mj-lt"/>
              </a:rPr>
              <a:t>Session objectives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5814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Storing and handling information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202-209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Do No Harm and Module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Safety and Security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Planning and Module 10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Types of Evidence of Sexual Violence</a:t>
            </a:r>
          </a:p>
          <a:p>
            <a:pPr algn="ctr"/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Module 12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 Collecting Additional Information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Chain of Custody Form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79512" y="2852936"/>
            <a:ext cx="8712968" cy="2462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Safe handling and storage of evidence and other information is crucial and must be considered </a:t>
            </a:r>
            <a:r>
              <a:rPr lang="en-GB" sz="2200" dirty="0">
                <a:solidFill>
                  <a:srgbClr val="0000FF"/>
                </a:solidFill>
              </a:rPr>
              <a:t>from the very beginning </a:t>
            </a:r>
            <a:r>
              <a:rPr lang="en-GB" sz="2200" dirty="0">
                <a:solidFill>
                  <a:srgbClr val="000000"/>
                </a:solidFill>
              </a:rPr>
              <a:t>of any documentation process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Before you pick up anything, before you speak to a witness, before you take a picture of a site of violation or answer the phone, you must </a:t>
            </a:r>
            <a:r>
              <a:rPr lang="en-GB" sz="2200" dirty="0">
                <a:solidFill>
                  <a:srgbClr val="0000FF"/>
                </a:solidFill>
              </a:rPr>
              <a:t>consider and plan </a:t>
            </a:r>
            <a:r>
              <a:rPr lang="en-GB" sz="2200" dirty="0">
                <a:solidFill>
                  <a:srgbClr val="000000"/>
                </a:solidFill>
              </a:rPr>
              <a:t>for the following question:  </a:t>
            </a:r>
            <a:endParaRPr lang="en-GB" sz="2200" dirty="0">
              <a:solidFill>
                <a:srgbClr val="0000FF"/>
              </a:solidFill>
            </a:endParaRPr>
          </a:p>
        </p:txBody>
      </p:sp>
      <p:sp>
        <p:nvSpPr>
          <p:cNvPr id="13" name="Bevel 12"/>
          <p:cNvSpPr/>
          <p:nvPr/>
        </p:nvSpPr>
        <p:spPr>
          <a:xfrm>
            <a:off x="467544" y="5517232"/>
            <a:ext cx="8200338" cy="864096"/>
          </a:xfrm>
          <a:prstGeom prst="bevel">
            <a:avLst/>
          </a:prstGeom>
          <a:solidFill>
            <a:srgbClr val="93AD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u="sng" cap="small" dirty="0">
                <a:solidFill>
                  <a:schemeClr val="tx1"/>
                </a:solidFill>
              </a:rPr>
              <a:t>Where</a:t>
            </a:r>
            <a:r>
              <a:rPr lang="en-IE" sz="2400" b="1" cap="small" dirty="0">
                <a:solidFill>
                  <a:schemeClr val="tx1"/>
                </a:solidFill>
              </a:rPr>
              <a:t> and </a:t>
            </a:r>
            <a:r>
              <a:rPr lang="en-IE" sz="2400" b="1" u="sng" cap="small" dirty="0">
                <a:solidFill>
                  <a:schemeClr val="tx1"/>
                </a:solidFill>
              </a:rPr>
              <a:t>how</a:t>
            </a:r>
            <a:r>
              <a:rPr lang="en-IE" sz="2400" b="1" cap="small" dirty="0">
                <a:solidFill>
                  <a:schemeClr val="tx1"/>
                </a:solidFill>
              </a:rPr>
              <a:t> are we going to store this information?</a:t>
            </a:r>
            <a:endParaRPr lang="nl-NL" sz="2400" b="1" cap="smal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634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Storing and handling information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4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202-209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Do No Harm and Module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Safety and Security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Planning and Module 10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Types of Evidence of Sexual Violence</a:t>
            </a:r>
          </a:p>
          <a:p>
            <a:pPr algn="ctr"/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Module 12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 Collecting Additional </a:t>
            </a:r>
            <a:r>
              <a:rPr lang="fr-CH" dirty="0" smtClean="0">
                <a:solidFill>
                  <a:schemeClr val="bg1">
                    <a:lumMod val="50000"/>
                  </a:schemeClr>
                </a:solidFill>
              </a:rPr>
              <a:t>Information and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Annex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Chain of Custody Form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79512" y="2636912"/>
            <a:ext cx="871296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The type of information you may collect </a:t>
            </a:r>
            <a:r>
              <a:rPr lang="mr-IN" sz="2200" dirty="0">
                <a:solidFill>
                  <a:srgbClr val="000000"/>
                </a:solidFill>
              </a:rPr>
              <a:t>–</a:t>
            </a:r>
            <a:r>
              <a:rPr lang="en-GB" sz="2200" dirty="0">
                <a:solidFill>
                  <a:srgbClr val="000000"/>
                </a:solidFill>
              </a:rPr>
              <a:t> photos of sites of violations or injuries, statements from victims/witnesses, medical or police records </a:t>
            </a:r>
            <a:r>
              <a:rPr lang="mr-IN" sz="2200" dirty="0">
                <a:solidFill>
                  <a:srgbClr val="000000"/>
                </a:solidFill>
              </a:rPr>
              <a:t>–</a:t>
            </a:r>
            <a:r>
              <a:rPr lang="en-GB" sz="2200" dirty="0">
                <a:solidFill>
                  <a:srgbClr val="000000"/>
                </a:solidFill>
              </a:rPr>
              <a:t> is highly </a:t>
            </a:r>
            <a:r>
              <a:rPr lang="en-GB" sz="2200" dirty="0">
                <a:solidFill>
                  <a:srgbClr val="0000FF"/>
                </a:solidFill>
              </a:rPr>
              <a:t>sensitive and confidential</a:t>
            </a:r>
            <a:r>
              <a:rPr lang="en-GB" sz="2200" dirty="0">
                <a:solidFill>
                  <a:srgbClr val="000000"/>
                </a:solidFill>
              </a:rPr>
              <a:t>, extremely </a:t>
            </a:r>
            <a:r>
              <a:rPr lang="en-GB" sz="2200" dirty="0">
                <a:solidFill>
                  <a:srgbClr val="0000FF"/>
                </a:solidFill>
              </a:rPr>
              <a:t>personal</a:t>
            </a:r>
            <a:r>
              <a:rPr lang="en-GB" sz="2200" dirty="0">
                <a:solidFill>
                  <a:srgbClr val="000000"/>
                </a:solidFill>
              </a:rPr>
              <a:t> and could be very </a:t>
            </a:r>
            <a:r>
              <a:rPr lang="en-GB" sz="2200" dirty="0">
                <a:solidFill>
                  <a:srgbClr val="0000FF"/>
                </a:solidFill>
              </a:rPr>
              <a:t>damaging </a:t>
            </a:r>
            <a:r>
              <a:rPr lang="en-GB" sz="2200" dirty="0">
                <a:solidFill>
                  <a:srgbClr val="000000"/>
                </a:solidFill>
              </a:rPr>
              <a:t>if </a:t>
            </a:r>
            <a:r>
              <a:rPr lang="en-GB" sz="2200" dirty="0" smtClean="0">
                <a:solidFill>
                  <a:srgbClr val="000000"/>
                </a:solidFill>
              </a:rPr>
              <a:t>misused or made </a:t>
            </a:r>
            <a:r>
              <a:rPr lang="en-GB" sz="2200" dirty="0">
                <a:solidFill>
                  <a:srgbClr val="000000"/>
                </a:solidFill>
              </a:rPr>
              <a:t>public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en-GB" sz="2200" dirty="0">
                <a:solidFill>
                  <a:srgbClr val="0000FF"/>
                </a:solidFill>
              </a:rPr>
              <a:t>The more sensitive </a:t>
            </a:r>
            <a:r>
              <a:rPr lang="en-GB" sz="2200" dirty="0">
                <a:solidFill>
                  <a:srgbClr val="000000"/>
                </a:solidFill>
              </a:rPr>
              <a:t>the information (e.g. personal/identifying details, photos, protective measures) </a:t>
            </a:r>
            <a:r>
              <a:rPr lang="en-GB" sz="2200" dirty="0">
                <a:solidFill>
                  <a:srgbClr val="0000FF"/>
                </a:solidFill>
              </a:rPr>
              <a:t>the greater the responsibility </a:t>
            </a:r>
            <a:r>
              <a:rPr lang="en-GB" sz="2200" dirty="0">
                <a:solidFill>
                  <a:srgbClr val="000000"/>
                </a:solidFill>
              </a:rPr>
              <a:t>to keep it safe and confidential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You can use a </a:t>
            </a:r>
            <a:r>
              <a:rPr lang="en-GB" sz="2200" dirty="0">
                <a:solidFill>
                  <a:srgbClr val="0000FF"/>
                </a:solidFill>
              </a:rPr>
              <a:t>manual or digital storage system</a:t>
            </a:r>
            <a:r>
              <a:rPr lang="en-GB" sz="2200" dirty="0">
                <a:solidFill>
                  <a:srgbClr val="000000"/>
                </a:solidFill>
              </a:rPr>
              <a:t>, or a combination of </a:t>
            </a:r>
            <a:r>
              <a:rPr lang="en-GB" sz="2200" dirty="0">
                <a:solidFill>
                  <a:srgbClr val="0000FF"/>
                </a:solidFill>
              </a:rPr>
              <a:t>both</a:t>
            </a:r>
          </a:p>
        </p:txBody>
      </p:sp>
    </p:spTree>
    <p:extLst>
      <p:ext uri="{BB962C8B-B14F-4D97-AF65-F5344CB8AC3E}">
        <p14:creationId xmlns:p14="http://schemas.microsoft.com/office/powerpoint/2010/main" val="2120092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Storing and handling key principles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5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987784305"/>
              </p:ext>
            </p:extLst>
          </p:nvPr>
        </p:nvGraphicFramePr>
        <p:xfrm>
          <a:off x="251520" y="1700808"/>
          <a:ext cx="878497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43388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</a:t>
            </a:r>
            <a:r>
              <a:rPr lang="en-US" i="1" dirty="0">
                <a:latin typeface="Candara" panose="020E0502030303020204" pitchFamily="34" charset="0"/>
              </a:rPr>
              <a:t>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Safe storing and handling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6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340768"/>
            <a:ext cx="87129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203-204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Do No Harm and Module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Safety and Security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Planning and Module 10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Types of Evidence of Sexual Violence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51520" y="2204864"/>
            <a:ext cx="8640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>
                <a:solidFill>
                  <a:srgbClr val="000000"/>
                </a:solidFill>
              </a:rPr>
              <a:t>To safely handle and store sensitive CARSV information, </a:t>
            </a:r>
          </a:p>
          <a:p>
            <a:pPr algn="ctr"/>
            <a:r>
              <a:rPr lang="en-GB" sz="2200" dirty="0">
                <a:solidFill>
                  <a:srgbClr val="000000"/>
                </a:solidFill>
              </a:rPr>
              <a:t>you must plan for the following: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30593" y="2996952"/>
            <a:ext cx="8905904" cy="3384376"/>
            <a:chOff x="1509128" y="4005064"/>
            <a:chExt cx="6197751" cy="2519057"/>
          </a:xfrm>
        </p:grpSpPr>
        <p:sp>
          <p:nvSpPr>
            <p:cNvPr id="13" name="Freeform 12"/>
            <p:cNvSpPr/>
            <p:nvPr/>
          </p:nvSpPr>
          <p:spPr>
            <a:xfrm>
              <a:off x="1509128" y="4005064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 smtClean="0">
                  <a:solidFill>
                    <a:schemeClr val="tx1"/>
                  </a:solidFill>
                </a:rPr>
                <a:t>Information storage </a:t>
              </a:r>
              <a:r>
                <a:rPr lang="en-IE" sz="2000" b="1" dirty="0" smtClean="0">
                  <a:solidFill>
                    <a:schemeClr val="tx1"/>
                  </a:solidFill>
                </a:rPr>
                <a:t>location</a:t>
              </a:r>
              <a:r>
                <a:rPr lang="en-IE" sz="2000" dirty="0" smtClean="0">
                  <a:solidFill>
                    <a:schemeClr val="tx1"/>
                  </a:solidFill>
                </a:rPr>
                <a:t>, </a:t>
              </a:r>
              <a:r>
                <a:rPr lang="en-IE" sz="2000" b="1" dirty="0" smtClean="0">
                  <a:solidFill>
                    <a:schemeClr val="tx1"/>
                  </a:solidFill>
                </a:rPr>
                <a:t>person</a:t>
              </a:r>
              <a:r>
                <a:rPr lang="en-IE" sz="2000" b="1" dirty="0">
                  <a:solidFill>
                    <a:schemeClr val="tx1"/>
                  </a:solidFill>
                </a:rPr>
                <a:t>(s) </a:t>
              </a:r>
              <a:r>
                <a:rPr lang="en-IE" sz="2000" dirty="0">
                  <a:solidFill>
                    <a:schemeClr val="tx1"/>
                  </a:solidFill>
                </a:rPr>
                <a:t>having control over </a:t>
              </a:r>
              <a:r>
                <a:rPr lang="en-IE" sz="2000" dirty="0" smtClean="0">
                  <a:solidFill>
                    <a:schemeClr val="tx1"/>
                  </a:solidFill>
                </a:rPr>
                <a:t>it, and </a:t>
              </a:r>
              <a:r>
                <a:rPr lang="en-IE" sz="2000" b="1" dirty="0" smtClean="0">
                  <a:solidFill>
                    <a:schemeClr val="tx1"/>
                  </a:solidFill>
                </a:rPr>
                <a:t>procedures </a:t>
              </a:r>
              <a:r>
                <a:rPr lang="en-IE" sz="2000" dirty="0" smtClean="0">
                  <a:solidFill>
                    <a:schemeClr val="tx1"/>
                  </a:solidFill>
                </a:rPr>
                <a:t>for accessing it  </a:t>
              </a:r>
              <a:endParaRPr lang="nl-NL" sz="20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3639605" y="4006285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AD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99601"/>
                <a:satOff val="2959"/>
                <a:lumOff val="12982"/>
                <a:alphaOff val="0"/>
              </a:schemeClr>
            </a:fillRef>
            <a:effectRef idx="3">
              <a:schemeClr val="accent1">
                <a:shade val="50000"/>
                <a:hueOff val="99601"/>
                <a:satOff val="2959"/>
                <a:lumOff val="129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Storing information identifying witnesses </a:t>
              </a:r>
              <a:r>
                <a:rPr lang="en-IE" sz="2000" b="1" u="sng" dirty="0">
                  <a:solidFill>
                    <a:srgbClr val="000000"/>
                  </a:solidFill>
                </a:rPr>
                <a:t>separately</a:t>
              </a:r>
              <a:r>
                <a:rPr lang="en-IE" sz="2000" dirty="0">
                  <a:solidFill>
                    <a:srgbClr val="000000"/>
                  </a:solidFill>
                </a:rPr>
                <a:t> from information provided 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5770082" y="4006285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D6FBA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199203"/>
                <a:satOff val="5917"/>
                <a:lumOff val="25963"/>
                <a:alphaOff val="0"/>
              </a:schemeClr>
            </a:fillRef>
            <a:effectRef idx="3">
              <a:schemeClr val="accent1">
                <a:shade val="50000"/>
                <a:hueOff val="199203"/>
                <a:satOff val="5917"/>
                <a:lumOff val="2596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kern="1200" dirty="0">
                  <a:solidFill>
                    <a:srgbClr val="000000"/>
                  </a:solidFill>
                </a:rPr>
                <a:t>Avoid storing public and </a:t>
              </a:r>
              <a:r>
                <a:rPr lang="en-GB" sz="2000" b="1" kern="1200" dirty="0">
                  <a:solidFill>
                    <a:srgbClr val="000000"/>
                  </a:solidFill>
                </a:rPr>
                <a:t>protected/sensitive information </a:t>
              </a:r>
              <a:r>
                <a:rPr lang="en-GB" sz="2000" kern="1200" dirty="0">
                  <a:solidFill>
                    <a:srgbClr val="000000"/>
                  </a:solidFill>
                </a:rPr>
                <a:t>together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1509128" y="5362043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4A6D7"/>
            </a:solidFill>
            <a:ln>
              <a:solidFill>
                <a:srgbClr val="64A6D7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298804"/>
                <a:satOff val="8876"/>
                <a:lumOff val="38945"/>
                <a:alphaOff val="0"/>
              </a:schemeClr>
            </a:fillRef>
            <a:effectRef idx="3">
              <a:schemeClr val="accent1">
                <a:shade val="50000"/>
                <a:hueOff val="298804"/>
                <a:satOff val="8876"/>
                <a:lumOff val="3894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Organising information in a </a:t>
              </a:r>
              <a:r>
                <a:rPr lang="en-IE" sz="2000" b="1" dirty="0">
                  <a:solidFill>
                    <a:srgbClr val="000000"/>
                  </a:solidFill>
                </a:rPr>
                <a:t>logical</a:t>
              </a:r>
              <a:r>
                <a:rPr lang="en-IE" sz="2000" dirty="0">
                  <a:solidFill>
                    <a:srgbClr val="000000"/>
                  </a:solidFill>
                </a:rPr>
                <a:t> and </a:t>
              </a:r>
              <a:r>
                <a:rPr lang="en-IE" sz="2000" b="1" dirty="0">
                  <a:solidFill>
                    <a:srgbClr val="000000"/>
                  </a:solidFill>
                </a:rPr>
                <a:t>easily accessible</a:t>
              </a:r>
              <a:r>
                <a:rPr lang="en-IE" sz="2000" dirty="0">
                  <a:solidFill>
                    <a:srgbClr val="000000"/>
                  </a:solidFill>
                </a:rPr>
                <a:t> way  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3639605" y="5362043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7CFF"/>
            </a:solidFill>
            <a:ln>
              <a:solidFill>
                <a:srgbClr val="7F7CFF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199203"/>
                <a:satOff val="5917"/>
                <a:lumOff val="25963"/>
                <a:alphaOff val="0"/>
              </a:schemeClr>
            </a:fillRef>
            <a:effectRef idx="3">
              <a:schemeClr val="accent1">
                <a:shade val="50000"/>
                <a:hueOff val="199203"/>
                <a:satOff val="5917"/>
                <a:lumOff val="2596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IE" sz="2000" dirty="0">
                  <a:solidFill>
                    <a:srgbClr val="000000"/>
                  </a:solidFill>
                </a:rPr>
                <a:t>Training staff on how to </a:t>
              </a:r>
              <a:r>
                <a:rPr lang="en-IE" sz="2000" b="1" dirty="0">
                  <a:solidFill>
                    <a:srgbClr val="000000"/>
                  </a:solidFill>
                </a:rPr>
                <a:t>locate stored information </a:t>
              </a:r>
              <a:r>
                <a:rPr lang="en-IE" sz="2000" dirty="0">
                  <a:solidFill>
                    <a:srgbClr val="000000"/>
                  </a:solidFill>
                </a:rPr>
                <a:t>and </a:t>
              </a:r>
              <a:r>
                <a:rPr lang="en-IE" sz="2000" b="1" dirty="0">
                  <a:solidFill>
                    <a:srgbClr val="000000"/>
                  </a:solidFill>
                </a:rPr>
                <a:t>emergency security</a:t>
              </a:r>
              <a:endParaRPr lang="nl-NL" sz="2000" b="1" kern="1200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5770082" y="5362043"/>
              <a:ext cx="1936797" cy="1162078"/>
            </a:xfrm>
            <a:custGeom>
              <a:avLst/>
              <a:gdLst>
                <a:gd name="connsiteX0" fmla="*/ 0 w 1936797"/>
                <a:gd name="connsiteY0" fmla="*/ 0 h 1162078"/>
                <a:gd name="connsiteX1" fmla="*/ 1936797 w 1936797"/>
                <a:gd name="connsiteY1" fmla="*/ 0 h 1162078"/>
                <a:gd name="connsiteX2" fmla="*/ 1936797 w 1936797"/>
                <a:gd name="connsiteY2" fmla="*/ 1162078 h 1162078"/>
                <a:gd name="connsiteX3" fmla="*/ 0 w 1936797"/>
                <a:gd name="connsiteY3" fmla="*/ 1162078 h 1162078"/>
                <a:gd name="connsiteX4" fmla="*/ 0 w 1936797"/>
                <a:gd name="connsiteY4" fmla="*/ 0 h 116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6797" h="1162078">
                  <a:moveTo>
                    <a:pt x="0" y="0"/>
                  </a:moveTo>
                  <a:lnTo>
                    <a:pt x="1936797" y="0"/>
                  </a:lnTo>
                  <a:lnTo>
                    <a:pt x="1936797" y="1162078"/>
                  </a:lnTo>
                  <a:lnTo>
                    <a:pt x="0" y="1162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866D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99601"/>
                <a:satOff val="2959"/>
                <a:lumOff val="12982"/>
                <a:alphaOff val="0"/>
              </a:schemeClr>
            </a:fillRef>
            <a:effectRef idx="3">
              <a:schemeClr val="accent1">
                <a:shade val="50000"/>
                <a:hueOff val="99601"/>
                <a:satOff val="2959"/>
                <a:lumOff val="129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 smtClean="0">
                  <a:solidFill>
                    <a:srgbClr val="000000"/>
                  </a:solidFill>
                </a:rPr>
                <a:t>Avoid crossing </a:t>
              </a:r>
              <a:r>
                <a:rPr lang="en-IE" sz="2000" b="1" dirty="0" smtClean="0">
                  <a:solidFill>
                    <a:srgbClr val="000000"/>
                  </a:solidFill>
                </a:rPr>
                <a:t>checkpoints </a:t>
              </a:r>
              <a:r>
                <a:rPr lang="en-IE" sz="2000" dirty="0" smtClean="0">
                  <a:solidFill>
                    <a:srgbClr val="000000"/>
                  </a:solidFill>
                </a:rPr>
                <a:t>with </a:t>
              </a:r>
              <a:r>
                <a:rPr lang="en-IE" sz="2000" dirty="0">
                  <a:solidFill>
                    <a:srgbClr val="000000"/>
                  </a:solidFill>
                </a:rPr>
                <a:t>sensitive </a:t>
              </a:r>
              <a:r>
                <a:rPr lang="en-IE" sz="2000" dirty="0" smtClean="0">
                  <a:solidFill>
                    <a:srgbClr val="000000"/>
                  </a:solidFill>
                </a:rPr>
                <a:t>information/ensure </a:t>
              </a:r>
              <a:r>
                <a:rPr lang="en-IE" sz="2000" b="1" dirty="0" smtClean="0">
                  <a:solidFill>
                    <a:srgbClr val="000000"/>
                  </a:solidFill>
                </a:rPr>
                <a:t>data </a:t>
              </a:r>
              <a:r>
                <a:rPr lang="en-IE" sz="2000" dirty="0" smtClean="0">
                  <a:solidFill>
                    <a:srgbClr val="000000"/>
                  </a:solidFill>
                </a:rPr>
                <a:t>in transit is </a:t>
              </a:r>
              <a:r>
                <a:rPr lang="en-IE" sz="2000" b="1" dirty="0" smtClean="0">
                  <a:solidFill>
                    <a:srgbClr val="000000"/>
                  </a:solidFill>
                </a:rPr>
                <a:t>encrypted</a:t>
              </a:r>
              <a:endParaRPr lang="nl-NL" sz="2000" b="1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6510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Manual storage system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7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56895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 205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Do No Harm and Module 8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Safety and Security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9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Planning and Module 10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Types of </a:t>
            </a:r>
            <a:r>
              <a:rPr lang="fr-CH" sz="1700" dirty="0" smtClean="0">
                <a:solidFill>
                  <a:schemeClr val="bg1">
                    <a:lumMod val="50000"/>
                  </a:schemeClr>
                </a:solidFill>
              </a:rPr>
              <a:t>Evidence</a:t>
            </a:r>
            <a:endParaRPr lang="fr-CH" sz="17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Annex 9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Chain of Custody Form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2420888"/>
            <a:ext cx="8640960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/>
              <a:t>If you are using a manual storage system to store </a:t>
            </a:r>
            <a:r>
              <a:rPr lang="en-GB" sz="2200" dirty="0">
                <a:solidFill>
                  <a:srgbClr val="0000FF"/>
                </a:solidFill>
              </a:rPr>
              <a:t>documents or other physical items</a:t>
            </a:r>
            <a:r>
              <a:rPr lang="en-GB" sz="2200" dirty="0">
                <a:solidFill>
                  <a:srgbClr val="000000"/>
                </a:solidFill>
              </a:rPr>
              <a:t>, you should keep them in a locked storage facility (cabinet/safe/storage unit) in a cool dry place and maintain </a:t>
            </a:r>
            <a:r>
              <a:rPr lang="en-GB" sz="2200" dirty="0">
                <a:solidFill>
                  <a:srgbClr val="0000FF"/>
                </a:solidFill>
              </a:rPr>
              <a:t>restricted access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Keep a logbook to </a:t>
            </a:r>
            <a:r>
              <a:rPr lang="en-GB" sz="2200" dirty="0">
                <a:solidFill>
                  <a:srgbClr val="0000FF"/>
                </a:solidFill>
              </a:rPr>
              <a:t>record any access </a:t>
            </a:r>
            <a:r>
              <a:rPr lang="en-GB" sz="2200" dirty="0">
                <a:solidFill>
                  <a:srgbClr val="000000"/>
                </a:solidFill>
              </a:rPr>
              <a:t>to the storage facility </a:t>
            </a:r>
            <a:r>
              <a:rPr lang="mr-IN" sz="2200" dirty="0">
                <a:solidFill>
                  <a:srgbClr val="000000"/>
                </a:solidFill>
              </a:rPr>
              <a:t>–</a:t>
            </a:r>
            <a:r>
              <a:rPr lang="en-GB" sz="2200" dirty="0">
                <a:solidFill>
                  <a:srgbClr val="000000"/>
                </a:solidFill>
              </a:rPr>
              <a:t> include name, date, time and purpose of access </a:t>
            </a:r>
            <a:r>
              <a:rPr lang="mr-IN" sz="2200" dirty="0">
                <a:solidFill>
                  <a:srgbClr val="000000"/>
                </a:solidFill>
              </a:rPr>
              <a:t>–</a:t>
            </a:r>
            <a:r>
              <a:rPr lang="en-GB" sz="2200" dirty="0">
                <a:solidFill>
                  <a:srgbClr val="000000"/>
                </a:solidFill>
              </a:rPr>
              <a:t> and ensure the </a:t>
            </a:r>
            <a:r>
              <a:rPr lang="en-GB" sz="2200" dirty="0">
                <a:solidFill>
                  <a:srgbClr val="0000FF"/>
                </a:solidFill>
              </a:rPr>
              <a:t>safety of staff </a:t>
            </a:r>
            <a:r>
              <a:rPr lang="en-GB" sz="2200" dirty="0">
                <a:solidFill>
                  <a:srgbClr val="000000"/>
                </a:solidFill>
              </a:rPr>
              <a:t>who maintain/guard it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If the physical information is </a:t>
            </a:r>
            <a:r>
              <a:rPr lang="en-GB" sz="2200" dirty="0">
                <a:solidFill>
                  <a:srgbClr val="0000FF"/>
                </a:solidFill>
              </a:rPr>
              <a:t>perishable</a:t>
            </a:r>
            <a:r>
              <a:rPr lang="en-GB" sz="2200" dirty="0">
                <a:solidFill>
                  <a:srgbClr val="000000"/>
                </a:solidFill>
              </a:rPr>
              <a:t>, make sure the storage conditions are appropriate </a:t>
            </a:r>
            <a:r>
              <a:rPr lang="mr-IN" sz="2200" dirty="0">
                <a:solidFill>
                  <a:srgbClr val="000000"/>
                </a:solidFill>
              </a:rPr>
              <a:t>–</a:t>
            </a:r>
            <a:r>
              <a:rPr lang="en-GB" sz="2200" dirty="0">
                <a:solidFill>
                  <a:srgbClr val="000000"/>
                </a:solidFill>
              </a:rPr>
              <a:t> if it is </a:t>
            </a:r>
            <a:r>
              <a:rPr lang="en-GB" sz="2200" dirty="0">
                <a:solidFill>
                  <a:srgbClr val="0000FF"/>
                </a:solidFill>
              </a:rPr>
              <a:t>partial or incomplete</a:t>
            </a:r>
            <a:r>
              <a:rPr lang="en-GB" sz="2200" dirty="0">
                <a:solidFill>
                  <a:srgbClr val="000000"/>
                </a:solidFill>
              </a:rPr>
              <a:t>, make sure each item is marked and identified as part of a larger set </a:t>
            </a:r>
          </a:p>
        </p:txBody>
      </p:sp>
    </p:spTree>
    <p:extLst>
      <p:ext uri="{BB962C8B-B14F-4D97-AF65-F5344CB8AC3E}">
        <p14:creationId xmlns:p14="http://schemas.microsoft.com/office/powerpoint/2010/main" val="4204304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Digital storage system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8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340768"/>
            <a:ext cx="871296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pages 206-208</a:t>
            </a:r>
          </a:p>
          <a:p>
            <a:pPr algn="ctr"/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Do No Harm, Module 8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Safety and Security and Module 9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sz="1700" dirty="0" smtClean="0">
                <a:solidFill>
                  <a:schemeClr val="bg1">
                    <a:lumMod val="50000"/>
                  </a:schemeClr>
                </a:solidFill>
              </a:rPr>
              <a:t>Planning </a:t>
            </a:r>
            <a:r>
              <a:rPr lang="en-GB" sz="1700" dirty="0">
                <a:solidFill>
                  <a:schemeClr val="bg1">
                    <a:lumMod val="50000"/>
                  </a:schemeClr>
                </a:solidFill>
              </a:rPr>
              <a:t>Module 10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Types of Evidence and Module 14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Analysing Evidence</a:t>
            </a:r>
          </a:p>
          <a:p>
            <a:pPr algn="ctr"/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Annex 9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Chain of Custody Form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51520" y="2276872"/>
            <a:ext cx="86409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200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49289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2420888"/>
            <a:ext cx="8856984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/>
              <a:t>If you are using a digital storage system to store CARSV information in </a:t>
            </a:r>
            <a:r>
              <a:rPr lang="en-GB" sz="2200" dirty="0">
                <a:solidFill>
                  <a:srgbClr val="0000FF"/>
                </a:solidFill>
              </a:rPr>
              <a:t>electronic or digital form </a:t>
            </a:r>
            <a:r>
              <a:rPr lang="en-GB" sz="2200" dirty="0"/>
              <a:t>(e.g. images taken on a mobile phone, recordings, document scans), you should ensure they are </a:t>
            </a:r>
            <a:r>
              <a:rPr lang="en-GB" sz="2200" dirty="0">
                <a:solidFill>
                  <a:srgbClr val="0000FF"/>
                </a:solidFill>
              </a:rPr>
              <a:t>securely stored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You may also have an </a:t>
            </a:r>
            <a:r>
              <a:rPr lang="en-GB" sz="2200" dirty="0">
                <a:solidFill>
                  <a:srgbClr val="0000FF"/>
                </a:solidFill>
              </a:rPr>
              <a:t>electronic database or digital archive</a:t>
            </a:r>
            <a:r>
              <a:rPr lang="en-GB" sz="2200" dirty="0"/>
              <a:t> to catalogue/manage or store your documentary/physical evidence 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Storing and managing information digitally has </a:t>
            </a:r>
            <a:r>
              <a:rPr lang="en-GB" sz="2200" dirty="0">
                <a:solidFill>
                  <a:srgbClr val="0000FF"/>
                </a:solidFill>
              </a:rPr>
              <a:t>some advantages </a:t>
            </a:r>
            <a:r>
              <a:rPr lang="en-GB" sz="2200" dirty="0"/>
              <a:t>(less physical space, easier to analyse) and </a:t>
            </a:r>
            <a:r>
              <a:rPr lang="en-GB" sz="2200" dirty="0">
                <a:solidFill>
                  <a:srgbClr val="0000FF"/>
                </a:solidFill>
              </a:rPr>
              <a:t>some complications </a:t>
            </a:r>
            <a:r>
              <a:rPr lang="en-GB" sz="2200" dirty="0"/>
              <a:t>(power supply/internet access, software/hardware problems, harder to maintain chain of custody)</a:t>
            </a:r>
          </a:p>
        </p:txBody>
      </p:sp>
    </p:spTree>
    <p:extLst>
      <p:ext uri="{BB962C8B-B14F-4D97-AF65-F5344CB8AC3E}">
        <p14:creationId xmlns:p14="http://schemas.microsoft.com/office/powerpoint/2010/main" val="1471629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Digital storage system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9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340768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51520" y="2276872"/>
            <a:ext cx="86409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200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49289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1412776"/>
            <a:ext cx="88569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ENSURING THE SECURITY AND INTEGRITY </a:t>
            </a:r>
          </a:p>
          <a:p>
            <a:pPr algn="ctr"/>
            <a:r>
              <a:rPr lang="en-GB" sz="2200" b="1" u="sng" dirty="0"/>
              <a:t>OF DIGITAL INFORMATION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274421062"/>
              </p:ext>
            </p:extLst>
          </p:nvPr>
        </p:nvGraphicFramePr>
        <p:xfrm>
          <a:off x="251520" y="2132856"/>
          <a:ext cx="8640960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72635323"/>
      </p:ext>
    </p:extLst>
  </p:cSld>
  <p:clrMapOvr>
    <a:masterClrMapping/>
  </p:clrMapOvr>
</p:sld>
</file>

<file path=ppt/theme/theme1.xml><?xml version="1.0" encoding="utf-8"?>
<a:theme xmlns:a="http://schemas.openxmlformats.org/drawingml/2006/main" name="IICI Powerpoint template">
  <a:themeElements>
    <a:clrScheme name="IICI tes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ICI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IICI Powerpoint template</Template>
  <TotalTime>65745</TotalTime>
  <Words>1869</Words>
  <PresentationFormat>On-screen Show (4:3)</PresentationFormat>
  <Paragraphs>227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(Headings)</vt:lpstr>
      <vt:lpstr>Calibri</vt:lpstr>
      <vt:lpstr>Candara</vt:lpstr>
      <vt:lpstr>Mangal</vt:lpstr>
      <vt:lpstr>IICI Powerpoint template</vt:lpstr>
      <vt:lpstr>Module 13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IICI</dc:creator>
  <cp:lastPrinted>2018-02-19T15:17:47Z</cp:lastPrinted>
  <dcterms:created xsi:type="dcterms:W3CDTF">2012-04-10T06:25:38Z</dcterms:created>
  <dcterms:modified xsi:type="dcterms:W3CDTF">2018-05-10T08:47:46Z</dcterms:modified>
</cp:coreProperties>
</file>