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0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16"/>
  </p:notesMasterIdLst>
  <p:handoutMasterIdLst>
    <p:handoutMasterId r:id="rId17"/>
  </p:handoutMasterIdLst>
  <p:sldIdLst>
    <p:sldId id="293" r:id="rId2"/>
    <p:sldId id="292" r:id="rId3"/>
    <p:sldId id="291" r:id="rId4"/>
    <p:sldId id="297" r:id="rId5"/>
    <p:sldId id="296" r:id="rId6"/>
    <p:sldId id="280" r:id="rId7"/>
    <p:sldId id="281" r:id="rId8"/>
    <p:sldId id="283" r:id="rId9"/>
    <p:sldId id="284" r:id="rId10"/>
    <p:sldId id="286" r:id="rId11"/>
    <p:sldId id="287" r:id="rId12"/>
    <p:sldId id="288" r:id="rId13"/>
    <p:sldId id="294" r:id="rId14"/>
    <p:sldId id="295" r:id="rId15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9900"/>
    <a:srgbClr val="808080"/>
    <a:srgbClr val="3366FF"/>
    <a:srgbClr val="CC6600"/>
    <a:srgbClr val="FFCC00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3" autoAdjust="0"/>
    <p:restoredTop sz="80640" autoAdjust="0"/>
  </p:normalViewPr>
  <p:slideViewPr>
    <p:cSldViewPr>
      <p:cViewPr varScale="1">
        <p:scale>
          <a:sx n="44" d="100"/>
          <a:sy n="44" d="100"/>
        </p:scale>
        <p:origin x="1848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168" y="-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58B104-90D0-7C4E-88F3-3C91887B0204}" type="doc">
      <dgm:prSet loTypeId="urn:microsoft.com/office/officeart/2005/8/layout/vList2" loCatId="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8A1DAD83-92A2-F44F-BB49-8CE29989EBFD}">
      <dgm:prSet phldrT="[Text]" custT="1"/>
      <dgm:spPr/>
      <dgm:t>
        <a:bodyPr/>
        <a:lstStyle/>
        <a:p>
          <a:r>
            <a:rPr lang="en-US" sz="3200" dirty="0"/>
            <a:t>Explain what the International Protocol is and how it can be used</a:t>
          </a:r>
        </a:p>
      </dgm:t>
    </dgm:pt>
    <dgm:pt modelId="{AB8226B4-DC4F-7E43-90F9-688C9640E1B3}" type="parTrans" cxnId="{4B218C30-979A-9B4E-B819-CAC1E6CEA3A1}">
      <dgm:prSet/>
      <dgm:spPr/>
      <dgm:t>
        <a:bodyPr/>
        <a:lstStyle/>
        <a:p>
          <a:endParaRPr lang="en-US"/>
        </a:p>
      </dgm:t>
    </dgm:pt>
    <dgm:pt modelId="{1FB017C7-6A70-F24F-A3ED-FBA7DFAF26FC}" type="sibTrans" cxnId="{4B218C30-979A-9B4E-B819-CAC1E6CEA3A1}">
      <dgm:prSet/>
      <dgm:spPr/>
      <dgm:t>
        <a:bodyPr/>
        <a:lstStyle/>
        <a:p>
          <a:endParaRPr lang="en-US"/>
        </a:p>
      </dgm:t>
    </dgm:pt>
    <dgm:pt modelId="{89FBDBBB-83A2-FA4A-96AD-9113FC0E2170}">
      <dgm:prSet phldrT="[Text]" custT="1"/>
      <dgm:spPr/>
      <dgm:t>
        <a:bodyPr/>
        <a:lstStyle/>
        <a:p>
          <a:r>
            <a:rPr lang="en-US" sz="3200" dirty="0"/>
            <a:t>Define certain terms and concepts which apply to all modules</a:t>
          </a:r>
        </a:p>
      </dgm:t>
    </dgm:pt>
    <dgm:pt modelId="{EB7129E3-38D1-534F-B2EC-A6DE0E5A7A4E}" type="parTrans" cxnId="{851EF362-C945-5548-B467-1F819B3DA972}">
      <dgm:prSet/>
      <dgm:spPr/>
      <dgm:t>
        <a:bodyPr/>
        <a:lstStyle/>
        <a:p>
          <a:endParaRPr lang="en-US"/>
        </a:p>
      </dgm:t>
    </dgm:pt>
    <dgm:pt modelId="{0A0D26FD-7B8D-9040-9018-BF2B8393F83B}" type="sibTrans" cxnId="{851EF362-C945-5548-B467-1F819B3DA972}">
      <dgm:prSet/>
      <dgm:spPr/>
      <dgm:t>
        <a:bodyPr/>
        <a:lstStyle/>
        <a:p>
          <a:endParaRPr lang="en-US"/>
        </a:p>
      </dgm:t>
    </dgm:pt>
    <dgm:pt modelId="{17D71A6B-B454-B349-B0B6-E942832D67DF}">
      <dgm:prSet phldrT="[Text]" custT="1"/>
      <dgm:spPr/>
      <dgm:t>
        <a:bodyPr/>
        <a:lstStyle/>
        <a:p>
          <a:r>
            <a:rPr lang="en-GB" sz="3200" noProof="0" dirty="0" smtClean="0"/>
            <a:t>Recognise</a:t>
          </a:r>
          <a:r>
            <a:rPr lang="en-US" sz="3200" dirty="0" smtClean="0"/>
            <a:t> </a:t>
          </a:r>
          <a:r>
            <a:rPr lang="en-US" sz="3200" dirty="0"/>
            <a:t>the purpose and importance of the Protocol as a practical tool</a:t>
          </a:r>
        </a:p>
      </dgm:t>
    </dgm:pt>
    <dgm:pt modelId="{C30D738A-CA51-4B47-952A-7F8ED9CEBD1F}" type="parTrans" cxnId="{16CA7D58-0FC0-A34D-985F-A78381221064}">
      <dgm:prSet/>
      <dgm:spPr/>
      <dgm:t>
        <a:bodyPr/>
        <a:lstStyle/>
        <a:p>
          <a:endParaRPr lang="en-US"/>
        </a:p>
      </dgm:t>
    </dgm:pt>
    <dgm:pt modelId="{69D912EE-021B-1247-A4C9-25C73A5148E8}" type="sibTrans" cxnId="{16CA7D58-0FC0-A34D-985F-A78381221064}">
      <dgm:prSet/>
      <dgm:spPr/>
      <dgm:t>
        <a:bodyPr/>
        <a:lstStyle/>
        <a:p>
          <a:endParaRPr lang="en-US"/>
        </a:p>
      </dgm:t>
    </dgm:pt>
    <dgm:pt modelId="{7D1A884F-0458-884B-9AC6-061EA8E16002}" type="pres">
      <dgm:prSet presAssocID="{AF58B104-90D0-7C4E-88F3-3C91887B020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A31ACF3-DDD7-3642-8380-07A79243BF07}" type="pres">
      <dgm:prSet presAssocID="{8A1DAD83-92A2-F44F-BB49-8CE29989EBF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6032BB9-B179-3E4F-8540-A7EDA6589A6E}" type="pres">
      <dgm:prSet presAssocID="{1FB017C7-6A70-F24F-A3ED-FBA7DFAF26FC}" presName="spacer" presStyleCnt="0"/>
      <dgm:spPr/>
    </dgm:pt>
    <dgm:pt modelId="{9FBAB5A0-DCD1-4C4A-AA62-6AE14A987941}" type="pres">
      <dgm:prSet presAssocID="{17D71A6B-B454-B349-B0B6-E942832D67D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7A86C9-8E13-5C4C-B1CA-52CD3ECAF8BB}" type="pres">
      <dgm:prSet presAssocID="{69D912EE-021B-1247-A4C9-25C73A5148E8}" presName="spacer" presStyleCnt="0"/>
      <dgm:spPr/>
    </dgm:pt>
    <dgm:pt modelId="{7028C0EC-2381-5449-93FB-554D3B5F71E2}" type="pres">
      <dgm:prSet presAssocID="{89FBDBBB-83A2-FA4A-96AD-9113FC0E217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B218C30-979A-9B4E-B819-CAC1E6CEA3A1}" srcId="{AF58B104-90D0-7C4E-88F3-3C91887B0204}" destId="{8A1DAD83-92A2-F44F-BB49-8CE29989EBFD}" srcOrd="0" destOrd="0" parTransId="{AB8226B4-DC4F-7E43-90F9-688C9640E1B3}" sibTransId="{1FB017C7-6A70-F24F-A3ED-FBA7DFAF26FC}"/>
    <dgm:cxn modelId="{10F6E84E-43F7-C042-8A17-2742C0932A29}" type="presOf" srcId="{89FBDBBB-83A2-FA4A-96AD-9113FC0E2170}" destId="{7028C0EC-2381-5449-93FB-554D3B5F71E2}" srcOrd="0" destOrd="0" presId="urn:microsoft.com/office/officeart/2005/8/layout/vList2"/>
    <dgm:cxn modelId="{CA06A1C2-3F85-2A4E-8DE2-F3BCBFA334A3}" type="presOf" srcId="{AF58B104-90D0-7C4E-88F3-3C91887B0204}" destId="{7D1A884F-0458-884B-9AC6-061EA8E16002}" srcOrd="0" destOrd="0" presId="urn:microsoft.com/office/officeart/2005/8/layout/vList2"/>
    <dgm:cxn modelId="{851EF362-C945-5548-B467-1F819B3DA972}" srcId="{AF58B104-90D0-7C4E-88F3-3C91887B0204}" destId="{89FBDBBB-83A2-FA4A-96AD-9113FC0E2170}" srcOrd="2" destOrd="0" parTransId="{EB7129E3-38D1-534F-B2EC-A6DE0E5A7A4E}" sibTransId="{0A0D26FD-7B8D-9040-9018-BF2B8393F83B}"/>
    <dgm:cxn modelId="{37009CBA-7D42-8241-9348-F73D4E963344}" type="presOf" srcId="{8A1DAD83-92A2-F44F-BB49-8CE29989EBFD}" destId="{8A31ACF3-DDD7-3642-8380-07A79243BF07}" srcOrd="0" destOrd="0" presId="urn:microsoft.com/office/officeart/2005/8/layout/vList2"/>
    <dgm:cxn modelId="{E28B6B12-221E-744A-BDED-0EA6DABC6AB4}" type="presOf" srcId="{17D71A6B-B454-B349-B0B6-E942832D67DF}" destId="{9FBAB5A0-DCD1-4C4A-AA62-6AE14A987941}" srcOrd="0" destOrd="0" presId="urn:microsoft.com/office/officeart/2005/8/layout/vList2"/>
    <dgm:cxn modelId="{16CA7D58-0FC0-A34D-985F-A78381221064}" srcId="{AF58B104-90D0-7C4E-88F3-3C91887B0204}" destId="{17D71A6B-B454-B349-B0B6-E942832D67DF}" srcOrd="1" destOrd="0" parTransId="{C30D738A-CA51-4B47-952A-7F8ED9CEBD1F}" sibTransId="{69D912EE-021B-1247-A4C9-25C73A5148E8}"/>
    <dgm:cxn modelId="{45005AD1-F6B9-E749-A733-8603B49B9B43}" type="presParOf" srcId="{7D1A884F-0458-884B-9AC6-061EA8E16002}" destId="{8A31ACF3-DDD7-3642-8380-07A79243BF07}" srcOrd="0" destOrd="0" presId="urn:microsoft.com/office/officeart/2005/8/layout/vList2"/>
    <dgm:cxn modelId="{CBBFF8DE-39F4-A04F-A77D-28C62DD90543}" type="presParOf" srcId="{7D1A884F-0458-884B-9AC6-061EA8E16002}" destId="{F6032BB9-B179-3E4F-8540-A7EDA6589A6E}" srcOrd="1" destOrd="0" presId="urn:microsoft.com/office/officeart/2005/8/layout/vList2"/>
    <dgm:cxn modelId="{F3D6E76E-E74B-7641-9C1A-8CEFD7DC2769}" type="presParOf" srcId="{7D1A884F-0458-884B-9AC6-061EA8E16002}" destId="{9FBAB5A0-DCD1-4C4A-AA62-6AE14A987941}" srcOrd="2" destOrd="0" presId="urn:microsoft.com/office/officeart/2005/8/layout/vList2"/>
    <dgm:cxn modelId="{30A0F6B9-C6AE-0A4B-8F66-0BCA034D38C6}" type="presParOf" srcId="{7D1A884F-0458-884B-9AC6-061EA8E16002}" destId="{AF7A86C9-8E13-5C4C-B1CA-52CD3ECAF8BB}" srcOrd="3" destOrd="0" presId="urn:microsoft.com/office/officeart/2005/8/layout/vList2"/>
    <dgm:cxn modelId="{4898D58F-1676-D847-B585-F8B44143C946}" type="presParOf" srcId="{7D1A884F-0458-884B-9AC6-061EA8E16002}" destId="{7028C0EC-2381-5449-93FB-554D3B5F71E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3D09C1F-ED4F-4053-9ADC-89A020ADD824}" type="doc">
      <dgm:prSet loTypeId="urn:microsoft.com/office/officeart/2005/8/layout/lProcess2" loCatId="list" qsTypeId="urn:microsoft.com/office/officeart/2005/8/quickstyle/simple5" qsCatId="simple" csTypeId="urn:microsoft.com/office/officeart/2005/8/colors/accent2_3" csCatId="accent2" phldr="1"/>
      <dgm:spPr/>
      <dgm:t>
        <a:bodyPr/>
        <a:lstStyle/>
        <a:p>
          <a:endParaRPr lang="nl-NL"/>
        </a:p>
      </dgm:t>
    </dgm:pt>
    <dgm:pt modelId="{1DCB7401-2FD6-4D6E-B4AC-B106EB12F3F9}">
      <dgm:prSet phldrT="[Text]"/>
      <dgm:spPr/>
      <dgm:t>
        <a:bodyPr/>
        <a:lstStyle/>
        <a:p>
          <a:r>
            <a:rPr lang="en-IE" b="1" dirty="0"/>
            <a:t>Increasing accountability</a:t>
          </a:r>
          <a:endParaRPr lang="nl-NL" b="1" dirty="0"/>
        </a:p>
      </dgm:t>
    </dgm:pt>
    <dgm:pt modelId="{7F9ECFA1-126C-4783-A429-31FD08E676A2}" type="parTrans" cxnId="{BAA5E202-88F3-41D6-93DB-E5EA42ED40AD}">
      <dgm:prSet/>
      <dgm:spPr/>
      <dgm:t>
        <a:bodyPr/>
        <a:lstStyle/>
        <a:p>
          <a:endParaRPr lang="nl-NL"/>
        </a:p>
      </dgm:t>
    </dgm:pt>
    <dgm:pt modelId="{13E21B43-872D-473E-BD3F-AA8723396373}" type="sibTrans" cxnId="{BAA5E202-88F3-41D6-93DB-E5EA42ED40AD}">
      <dgm:prSet/>
      <dgm:spPr/>
      <dgm:t>
        <a:bodyPr/>
        <a:lstStyle/>
        <a:p>
          <a:endParaRPr lang="nl-NL"/>
        </a:p>
      </dgm:t>
    </dgm:pt>
    <dgm:pt modelId="{01144BD3-45B7-461F-87AF-D10781C71348}">
      <dgm:prSet phldrT="[Text]" custT="1"/>
      <dgm:spPr/>
      <dgm:t>
        <a:bodyPr/>
        <a:lstStyle/>
        <a:p>
          <a:r>
            <a:rPr lang="en-IE" sz="1600" dirty="0"/>
            <a:t>Not just criminal prosecutions</a:t>
          </a:r>
          <a:endParaRPr lang="nl-NL" sz="1600" dirty="0"/>
        </a:p>
      </dgm:t>
    </dgm:pt>
    <dgm:pt modelId="{4C00B56D-E457-4AFB-A473-075D9B6E8491}" type="parTrans" cxnId="{AAB6FCF3-12C9-49A6-9E25-247E3E3A1E79}">
      <dgm:prSet/>
      <dgm:spPr/>
      <dgm:t>
        <a:bodyPr/>
        <a:lstStyle/>
        <a:p>
          <a:endParaRPr lang="nl-NL"/>
        </a:p>
      </dgm:t>
    </dgm:pt>
    <dgm:pt modelId="{8947CF26-83CB-4AF1-A027-57ACDFC2985B}" type="sibTrans" cxnId="{AAB6FCF3-12C9-49A6-9E25-247E3E3A1E79}">
      <dgm:prSet/>
      <dgm:spPr/>
      <dgm:t>
        <a:bodyPr/>
        <a:lstStyle/>
        <a:p>
          <a:endParaRPr lang="nl-NL"/>
        </a:p>
      </dgm:t>
    </dgm:pt>
    <dgm:pt modelId="{CF485124-96A9-4FAD-AD1A-02DF14BD1CE0}">
      <dgm:prSet phldrT="[Text]" custT="1"/>
      <dgm:spPr/>
      <dgm:t>
        <a:bodyPr/>
        <a:lstStyle/>
        <a:p>
          <a:r>
            <a:rPr lang="en-IE" sz="1600" dirty="0"/>
            <a:t>Advocacy, awareness, public campaigning</a:t>
          </a:r>
          <a:endParaRPr lang="nl-NL" sz="1600" dirty="0"/>
        </a:p>
      </dgm:t>
    </dgm:pt>
    <dgm:pt modelId="{BEC4120E-DA46-4223-934D-249E1373242E}" type="parTrans" cxnId="{624F0540-060F-4B84-ADCF-13F614649AC8}">
      <dgm:prSet/>
      <dgm:spPr/>
      <dgm:t>
        <a:bodyPr/>
        <a:lstStyle/>
        <a:p>
          <a:endParaRPr lang="nl-NL"/>
        </a:p>
      </dgm:t>
    </dgm:pt>
    <dgm:pt modelId="{96AF2E58-D29E-413C-9A9B-C3E581AD40B7}" type="sibTrans" cxnId="{624F0540-060F-4B84-ADCF-13F614649AC8}">
      <dgm:prSet/>
      <dgm:spPr/>
      <dgm:t>
        <a:bodyPr/>
        <a:lstStyle/>
        <a:p>
          <a:endParaRPr lang="nl-NL"/>
        </a:p>
      </dgm:t>
    </dgm:pt>
    <dgm:pt modelId="{A7EC65B1-15E6-45C4-AD0A-2AF05A1DCF82}">
      <dgm:prSet phldrT="[Text]"/>
      <dgm:spPr/>
      <dgm:t>
        <a:bodyPr/>
        <a:lstStyle/>
        <a:p>
          <a:r>
            <a:rPr lang="en-IE" b="1" dirty="0"/>
            <a:t>Improving standards</a:t>
          </a:r>
          <a:endParaRPr lang="nl-NL" b="1" dirty="0"/>
        </a:p>
      </dgm:t>
    </dgm:pt>
    <dgm:pt modelId="{07BFB889-A986-42C8-8E51-194EFB3926E6}" type="parTrans" cxnId="{DE0343B1-5EA6-459B-A697-62E552A0A4EC}">
      <dgm:prSet/>
      <dgm:spPr/>
      <dgm:t>
        <a:bodyPr/>
        <a:lstStyle/>
        <a:p>
          <a:endParaRPr lang="nl-NL"/>
        </a:p>
      </dgm:t>
    </dgm:pt>
    <dgm:pt modelId="{30370427-7AE4-471E-83EF-76C20D7C9ED3}" type="sibTrans" cxnId="{DE0343B1-5EA6-459B-A697-62E552A0A4EC}">
      <dgm:prSet/>
      <dgm:spPr/>
      <dgm:t>
        <a:bodyPr/>
        <a:lstStyle/>
        <a:p>
          <a:endParaRPr lang="nl-NL"/>
        </a:p>
      </dgm:t>
    </dgm:pt>
    <dgm:pt modelId="{B8D248E9-263F-4D6E-9DB9-46E9748B04E8}">
      <dgm:prSet phldrT="[Text]" custT="1"/>
      <dgm:spPr/>
      <dgm:t>
        <a:bodyPr/>
        <a:lstStyle/>
        <a:p>
          <a:r>
            <a:rPr lang="en-IE" sz="1600" dirty="0"/>
            <a:t>More investigation and documentation of sexual violence</a:t>
          </a:r>
          <a:endParaRPr lang="nl-NL" sz="1600" dirty="0"/>
        </a:p>
      </dgm:t>
    </dgm:pt>
    <dgm:pt modelId="{65955FB5-EB13-4AC9-9554-AAF70CE7FB9A}" type="parTrans" cxnId="{9813AD61-49E6-4461-9A5C-45F3B4AFB4CA}">
      <dgm:prSet/>
      <dgm:spPr/>
      <dgm:t>
        <a:bodyPr/>
        <a:lstStyle/>
        <a:p>
          <a:endParaRPr lang="nl-NL"/>
        </a:p>
      </dgm:t>
    </dgm:pt>
    <dgm:pt modelId="{08ED2DE4-0E6E-479C-A0DD-AC8A8BAAF9CF}" type="sibTrans" cxnId="{9813AD61-49E6-4461-9A5C-45F3B4AFB4CA}">
      <dgm:prSet/>
      <dgm:spPr/>
      <dgm:t>
        <a:bodyPr/>
        <a:lstStyle/>
        <a:p>
          <a:endParaRPr lang="nl-NL"/>
        </a:p>
      </dgm:t>
    </dgm:pt>
    <dgm:pt modelId="{3FA60D42-357B-4E67-94DC-A528BC324E99}">
      <dgm:prSet phldrT="[Text]" custT="1"/>
      <dgm:spPr/>
      <dgm:t>
        <a:bodyPr/>
        <a:lstStyle/>
        <a:p>
          <a:r>
            <a:rPr lang="en-IE" sz="1600" dirty="0"/>
            <a:t>Higher standard of evidence/information collected</a:t>
          </a:r>
          <a:endParaRPr lang="nl-NL" sz="1600" dirty="0"/>
        </a:p>
      </dgm:t>
    </dgm:pt>
    <dgm:pt modelId="{6E4D4EDB-2102-4E34-A74B-1406EBFD6DA2}" type="parTrans" cxnId="{D64370D6-70B3-48C0-8FE6-5A4C18EC1735}">
      <dgm:prSet/>
      <dgm:spPr/>
      <dgm:t>
        <a:bodyPr/>
        <a:lstStyle/>
        <a:p>
          <a:endParaRPr lang="nl-NL"/>
        </a:p>
      </dgm:t>
    </dgm:pt>
    <dgm:pt modelId="{9DF80252-4F9B-47F8-8F41-1076687936CD}" type="sibTrans" cxnId="{D64370D6-70B3-48C0-8FE6-5A4C18EC1735}">
      <dgm:prSet/>
      <dgm:spPr/>
      <dgm:t>
        <a:bodyPr/>
        <a:lstStyle/>
        <a:p>
          <a:endParaRPr lang="nl-NL"/>
        </a:p>
      </dgm:t>
    </dgm:pt>
    <dgm:pt modelId="{A5AEF8D6-9D67-4EB8-9C83-18EB3FAF6C24}">
      <dgm:prSet phldrT="[Text]"/>
      <dgm:spPr/>
      <dgm:t>
        <a:bodyPr/>
        <a:lstStyle/>
        <a:p>
          <a:r>
            <a:rPr lang="en-IE" b="1" dirty="0"/>
            <a:t>Practical guidance</a:t>
          </a:r>
          <a:endParaRPr lang="nl-NL" b="1" dirty="0"/>
        </a:p>
      </dgm:t>
    </dgm:pt>
    <dgm:pt modelId="{6B1F9AE1-EF9C-4122-B494-DB539D366B4D}" type="parTrans" cxnId="{8F3FC4FB-CCEE-48A3-BAE2-15255C8B0EA7}">
      <dgm:prSet/>
      <dgm:spPr/>
      <dgm:t>
        <a:bodyPr/>
        <a:lstStyle/>
        <a:p>
          <a:endParaRPr lang="nl-NL"/>
        </a:p>
      </dgm:t>
    </dgm:pt>
    <dgm:pt modelId="{F0E0C219-784F-4401-A9F2-733DD83357E6}" type="sibTrans" cxnId="{8F3FC4FB-CCEE-48A3-BAE2-15255C8B0EA7}">
      <dgm:prSet/>
      <dgm:spPr/>
      <dgm:t>
        <a:bodyPr/>
        <a:lstStyle/>
        <a:p>
          <a:endParaRPr lang="nl-NL"/>
        </a:p>
      </dgm:t>
    </dgm:pt>
    <dgm:pt modelId="{D6DB0E5B-656D-467A-8937-08DDCC289FED}">
      <dgm:prSet phldrT="[Text]" custT="1"/>
      <dgm:spPr/>
      <dgm:t>
        <a:bodyPr/>
        <a:lstStyle/>
        <a:p>
          <a:r>
            <a:rPr lang="en-IE" sz="1600" dirty="0"/>
            <a:t>Relevant investigation/ documentation skills</a:t>
          </a:r>
          <a:endParaRPr lang="nl-NL" sz="1600" dirty="0"/>
        </a:p>
      </dgm:t>
    </dgm:pt>
    <dgm:pt modelId="{B88F4458-9A6D-4F9A-801D-832EA2616115}" type="parTrans" cxnId="{90F3E45C-1E3B-4A3B-99DB-3275095C98B5}">
      <dgm:prSet/>
      <dgm:spPr/>
      <dgm:t>
        <a:bodyPr/>
        <a:lstStyle/>
        <a:p>
          <a:endParaRPr lang="nl-NL"/>
        </a:p>
      </dgm:t>
    </dgm:pt>
    <dgm:pt modelId="{EAEBF0FA-17D8-47B4-8591-2BCB34F68EF2}" type="sibTrans" cxnId="{90F3E45C-1E3B-4A3B-99DB-3275095C98B5}">
      <dgm:prSet/>
      <dgm:spPr/>
      <dgm:t>
        <a:bodyPr/>
        <a:lstStyle/>
        <a:p>
          <a:endParaRPr lang="nl-NL"/>
        </a:p>
      </dgm:t>
    </dgm:pt>
    <dgm:pt modelId="{E2157C52-C768-4C65-B8A5-A316169379B0}">
      <dgm:prSet phldrT="[Text]" custT="1"/>
      <dgm:spPr/>
      <dgm:t>
        <a:bodyPr/>
        <a:lstStyle/>
        <a:p>
          <a:r>
            <a:rPr lang="en-IE" sz="1600" dirty="0"/>
            <a:t>Planning and methodology</a:t>
          </a:r>
          <a:endParaRPr lang="nl-NL" sz="1600" dirty="0"/>
        </a:p>
      </dgm:t>
    </dgm:pt>
    <dgm:pt modelId="{4C3AEE23-3AE2-405C-BF66-AD2300FCE985}" type="parTrans" cxnId="{D897B6CA-EA41-445E-B1C4-49A5E99ED132}">
      <dgm:prSet/>
      <dgm:spPr/>
      <dgm:t>
        <a:bodyPr/>
        <a:lstStyle/>
        <a:p>
          <a:endParaRPr lang="nl-NL"/>
        </a:p>
      </dgm:t>
    </dgm:pt>
    <dgm:pt modelId="{1FEF9178-0D29-47FB-B066-23F965FC83FB}" type="sibTrans" cxnId="{D897B6CA-EA41-445E-B1C4-49A5E99ED132}">
      <dgm:prSet/>
      <dgm:spPr/>
      <dgm:t>
        <a:bodyPr/>
        <a:lstStyle/>
        <a:p>
          <a:endParaRPr lang="nl-NL"/>
        </a:p>
      </dgm:t>
    </dgm:pt>
    <dgm:pt modelId="{025BAAD9-0CB9-4C72-9824-9C72F6893818}">
      <dgm:prSet custT="1"/>
      <dgm:spPr/>
      <dgm:t>
        <a:bodyPr/>
        <a:lstStyle/>
        <a:p>
          <a:r>
            <a:rPr lang="en-IE" sz="1600" dirty="0"/>
            <a:t>Post-conflict justice mechanisms</a:t>
          </a:r>
          <a:endParaRPr lang="nl-NL" sz="1600" dirty="0"/>
        </a:p>
      </dgm:t>
    </dgm:pt>
    <dgm:pt modelId="{B5D49464-EE4C-48C5-BC6D-D9F43F43149B}" type="parTrans" cxnId="{54D3B4E4-0533-45C3-B7F1-2CB134B384B1}">
      <dgm:prSet/>
      <dgm:spPr/>
      <dgm:t>
        <a:bodyPr/>
        <a:lstStyle/>
        <a:p>
          <a:endParaRPr lang="nl-NL"/>
        </a:p>
      </dgm:t>
    </dgm:pt>
    <dgm:pt modelId="{BE0366A7-A9AD-488C-B3E8-32D23C418A97}" type="sibTrans" cxnId="{54D3B4E4-0533-45C3-B7F1-2CB134B384B1}">
      <dgm:prSet/>
      <dgm:spPr/>
      <dgm:t>
        <a:bodyPr/>
        <a:lstStyle/>
        <a:p>
          <a:endParaRPr lang="nl-NL"/>
        </a:p>
      </dgm:t>
    </dgm:pt>
    <dgm:pt modelId="{D61E22C9-9186-48D5-B1F5-0DC2D2A8B2ED}">
      <dgm:prSet custT="1"/>
      <dgm:spPr/>
      <dgm:t>
        <a:bodyPr/>
        <a:lstStyle/>
        <a:p>
          <a:r>
            <a:rPr lang="en-IE" sz="1600" dirty="0"/>
            <a:t>Civil claims, human rights litigation, reparations</a:t>
          </a:r>
          <a:endParaRPr lang="nl-NL" sz="1600" dirty="0"/>
        </a:p>
      </dgm:t>
    </dgm:pt>
    <dgm:pt modelId="{4B6E3B28-9DB8-4FEC-BFE1-A2A2C69D055C}" type="parTrans" cxnId="{56466CAA-F95E-4703-B1B3-C7036119349A}">
      <dgm:prSet/>
      <dgm:spPr/>
      <dgm:t>
        <a:bodyPr/>
        <a:lstStyle/>
        <a:p>
          <a:endParaRPr lang="nl-NL"/>
        </a:p>
      </dgm:t>
    </dgm:pt>
    <dgm:pt modelId="{13CDC417-2B10-48D6-B7C0-250AD9CAAEC0}" type="sibTrans" cxnId="{56466CAA-F95E-4703-B1B3-C7036119349A}">
      <dgm:prSet/>
      <dgm:spPr/>
      <dgm:t>
        <a:bodyPr/>
        <a:lstStyle/>
        <a:p>
          <a:endParaRPr lang="nl-NL"/>
        </a:p>
      </dgm:t>
    </dgm:pt>
    <dgm:pt modelId="{6A452771-1F3A-4B06-8E05-08F5D8651C2C}">
      <dgm:prSet custT="1"/>
      <dgm:spPr/>
      <dgm:t>
        <a:bodyPr/>
        <a:lstStyle/>
        <a:p>
          <a:r>
            <a:rPr lang="en-IE" sz="1600" dirty="0"/>
            <a:t>Better understanding of international legal requirements</a:t>
          </a:r>
          <a:endParaRPr lang="nl-NL" sz="1600" dirty="0"/>
        </a:p>
      </dgm:t>
    </dgm:pt>
    <dgm:pt modelId="{10E5EFA1-937B-4BC6-95F3-68FBD5FB26D5}" type="parTrans" cxnId="{AFEBE374-3D65-423B-A938-75AFE3E54173}">
      <dgm:prSet/>
      <dgm:spPr/>
      <dgm:t>
        <a:bodyPr/>
        <a:lstStyle/>
        <a:p>
          <a:endParaRPr lang="nl-NL"/>
        </a:p>
      </dgm:t>
    </dgm:pt>
    <dgm:pt modelId="{5EBBC8F9-D996-43DD-B29C-1C48DC904D46}" type="sibTrans" cxnId="{AFEBE374-3D65-423B-A938-75AFE3E54173}">
      <dgm:prSet/>
      <dgm:spPr/>
      <dgm:t>
        <a:bodyPr/>
        <a:lstStyle/>
        <a:p>
          <a:endParaRPr lang="nl-NL"/>
        </a:p>
      </dgm:t>
    </dgm:pt>
    <dgm:pt modelId="{B01049F6-02F1-445F-ABCC-9F88513EC629}">
      <dgm:prSet custT="1"/>
      <dgm:spPr/>
      <dgm:t>
        <a:bodyPr/>
        <a:lstStyle/>
        <a:p>
          <a:r>
            <a:rPr lang="en-IE" sz="1600" dirty="0"/>
            <a:t>Safe and effective interview skills</a:t>
          </a:r>
          <a:endParaRPr lang="nl-NL" sz="1600" dirty="0"/>
        </a:p>
      </dgm:t>
    </dgm:pt>
    <dgm:pt modelId="{74F1915D-3030-4083-ACC6-84226FA31593}" type="parTrans" cxnId="{FC014B2F-DF40-485E-9844-E626D2FC9B7A}">
      <dgm:prSet/>
      <dgm:spPr/>
      <dgm:t>
        <a:bodyPr/>
        <a:lstStyle/>
        <a:p>
          <a:endParaRPr lang="nl-NL"/>
        </a:p>
      </dgm:t>
    </dgm:pt>
    <dgm:pt modelId="{DC62A153-D8E8-40BC-B2F0-99C9B9FA8116}" type="sibTrans" cxnId="{FC014B2F-DF40-485E-9844-E626D2FC9B7A}">
      <dgm:prSet/>
      <dgm:spPr/>
      <dgm:t>
        <a:bodyPr/>
        <a:lstStyle/>
        <a:p>
          <a:endParaRPr lang="nl-NL"/>
        </a:p>
      </dgm:t>
    </dgm:pt>
    <dgm:pt modelId="{D7434D4B-6940-4C24-B4FD-1A9E4121A7DA}">
      <dgm:prSet custT="1"/>
      <dgm:spPr/>
      <dgm:t>
        <a:bodyPr/>
        <a:lstStyle/>
        <a:p>
          <a:r>
            <a:rPr lang="en-IE" sz="1600" dirty="0"/>
            <a:t>Evidence/ information management</a:t>
          </a:r>
          <a:endParaRPr lang="nl-NL" sz="1600" dirty="0"/>
        </a:p>
      </dgm:t>
    </dgm:pt>
    <dgm:pt modelId="{E2C3D125-E853-4851-A06F-664A2E6EB1BF}" type="parTrans" cxnId="{7507B563-B7B3-49CF-B8B1-71C4870FDCD8}">
      <dgm:prSet/>
      <dgm:spPr/>
      <dgm:t>
        <a:bodyPr/>
        <a:lstStyle/>
        <a:p>
          <a:endParaRPr lang="nl-NL"/>
        </a:p>
      </dgm:t>
    </dgm:pt>
    <dgm:pt modelId="{7D8087FD-E4F2-42C5-8EAD-D4A1E09A2ACB}" type="sibTrans" cxnId="{7507B563-B7B3-49CF-B8B1-71C4870FDCD8}">
      <dgm:prSet/>
      <dgm:spPr/>
      <dgm:t>
        <a:bodyPr/>
        <a:lstStyle/>
        <a:p>
          <a:endParaRPr lang="nl-NL"/>
        </a:p>
      </dgm:t>
    </dgm:pt>
    <dgm:pt modelId="{58502B30-2CEA-4875-9DEA-7DC9593F1A1F}" type="pres">
      <dgm:prSet presAssocID="{C3D09C1F-ED4F-4053-9ADC-89A020ADD824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23B8B38-340A-45C6-9404-AE185FEAF993}" type="pres">
      <dgm:prSet presAssocID="{1DCB7401-2FD6-4D6E-B4AC-B106EB12F3F9}" presName="compNode" presStyleCnt="0"/>
      <dgm:spPr/>
    </dgm:pt>
    <dgm:pt modelId="{325BDD74-BAB6-408F-A7DD-D67C827339BF}" type="pres">
      <dgm:prSet presAssocID="{1DCB7401-2FD6-4D6E-B4AC-B106EB12F3F9}" presName="aNode" presStyleLbl="bgShp" presStyleIdx="0" presStyleCnt="3" custLinFactNeighborY="1471"/>
      <dgm:spPr/>
      <dgm:t>
        <a:bodyPr/>
        <a:lstStyle/>
        <a:p>
          <a:endParaRPr lang="en-US"/>
        </a:p>
      </dgm:t>
    </dgm:pt>
    <dgm:pt modelId="{C846D007-5257-4923-8B5C-A2FC724587B3}" type="pres">
      <dgm:prSet presAssocID="{1DCB7401-2FD6-4D6E-B4AC-B106EB12F3F9}" presName="textNode" presStyleLbl="bgShp" presStyleIdx="0" presStyleCnt="3"/>
      <dgm:spPr/>
      <dgm:t>
        <a:bodyPr/>
        <a:lstStyle/>
        <a:p>
          <a:endParaRPr lang="en-US"/>
        </a:p>
      </dgm:t>
    </dgm:pt>
    <dgm:pt modelId="{C248A2D9-A323-4C4D-AA53-7A714EC9AE41}" type="pres">
      <dgm:prSet presAssocID="{1DCB7401-2FD6-4D6E-B4AC-B106EB12F3F9}" presName="compChildNode" presStyleCnt="0"/>
      <dgm:spPr/>
    </dgm:pt>
    <dgm:pt modelId="{0C35DFDF-2A5F-4470-9046-5CDF32801ADE}" type="pres">
      <dgm:prSet presAssocID="{1DCB7401-2FD6-4D6E-B4AC-B106EB12F3F9}" presName="theInnerList" presStyleCnt="0"/>
      <dgm:spPr/>
    </dgm:pt>
    <dgm:pt modelId="{0265B330-E6E4-4868-A330-5B28B1546D1E}" type="pres">
      <dgm:prSet presAssocID="{01144BD3-45B7-461F-87AF-D10781C71348}" presName="childNode" presStyleLbl="node1" presStyleIdx="0" presStyleCnt="11" custScaleY="103245" custLinFactY="-10612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3E56F5-6A96-42CF-8D27-BAAE452AE736}" type="pres">
      <dgm:prSet presAssocID="{01144BD3-45B7-461F-87AF-D10781C71348}" presName="aSpace2" presStyleCnt="0"/>
      <dgm:spPr/>
    </dgm:pt>
    <dgm:pt modelId="{1EA4F0BA-372B-43FA-B733-F1739B125F60}" type="pres">
      <dgm:prSet presAssocID="{D61E22C9-9186-48D5-B1F5-0DC2D2A8B2ED}" presName="childNode" presStyleLbl="node1" presStyleIdx="1" presStyleCnt="11" custScaleY="130470" custLinFactY="-7327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301A12-D78F-4499-9209-06A2A537452B}" type="pres">
      <dgm:prSet presAssocID="{D61E22C9-9186-48D5-B1F5-0DC2D2A8B2ED}" presName="aSpace2" presStyleCnt="0"/>
      <dgm:spPr/>
    </dgm:pt>
    <dgm:pt modelId="{1343658D-BAB5-416E-8251-337E731BA33C}" type="pres">
      <dgm:prSet presAssocID="{025BAAD9-0CB9-4C72-9824-9C72F6893818}" presName="childNode" presStyleLbl="node1" presStyleIdx="2" presStyleCnt="11" custScaleY="102517" custLinFactY="-2149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D44CE4-52E2-415C-BDA1-DDC741F401F4}" type="pres">
      <dgm:prSet presAssocID="{025BAAD9-0CB9-4C72-9824-9C72F6893818}" presName="aSpace2" presStyleCnt="0"/>
      <dgm:spPr/>
    </dgm:pt>
    <dgm:pt modelId="{58D4AB24-502E-41D0-A8AF-68E0676AECB8}" type="pres">
      <dgm:prSet presAssocID="{CF485124-96A9-4FAD-AD1A-02DF14BD1CE0}" presName="childNode" presStyleLbl="node1" presStyleIdx="3" presStyleCnt="11" custScaleY="102038" custLinFactNeighborX="1151" custLinFactNeighborY="-649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BF67D5-585D-40A3-AB21-45BD5FF443E2}" type="pres">
      <dgm:prSet presAssocID="{1DCB7401-2FD6-4D6E-B4AC-B106EB12F3F9}" presName="aSpace" presStyleCnt="0"/>
      <dgm:spPr/>
    </dgm:pt>
    <dgm:pt modelId="{844D2F32-6988-4B2F-83DE-54151FEA3D80}" type="pres">
      <dgm:prSet presAssocID="{A7EC65B1-15E6-45C4-AD0A-2AF05A1DCF82}" presName="compNode" presStyleCnt="0"/>
      <dgm:spPr/>
    </dgm:pt>
    <dgm:pt modelId="{8241ADDC-6FD8-4AFC-8EF3-B302A2C5EA73}" type="pres">
      <dgm:prSet presAssocID="{A7EC65B1-15E6-45C4-AD0A-2AF05A1DCF82}" presName="aNode" presStyleLbl="bgShp" presStyleIdx="1" presStyleCnt="3"/>
      <dgm:spPr/>
      <dgm:t>
        <a:bodyPr/>
        <a:lstStyle/>
        <a:p>
          <a:endParaRPr lang="en-US"/>
        </a:p>
      </dgm:t>
    </dgm:pt>
    <dgm:pt modelId="{E2648EFE-EE3A-4F2B-9EB3-94621E36A2DC}" type="pres">
      <dgm:prSet presAssocID="{A7EC65B1-15E6-45C4-AD0A-2AF05A1DCF82}" presName="textNode" presStyleLbl="bgShp" presStyleIdx="1" presStyleCnt="3"/>
      <dgm:spPr/>
      <dgm:t>
        <a:bodyPr/>
        <a:lstStyle/>
        <a:p>
          <a:endParaRPr lang="en-US"/>
        </a:p>
      </dgm:t>
    </dgm:pt>
    <dgm:pt modelId="{1CE55AAB-471C-4FF0-AF4E-B02AD6B18763}" type="pres">
      <dgm:prSet presAssocID="{A7EC65B1-15E6-45C4-AD0A-2AF05A1DCF82}" presName="compChildNode" presStyleCnt="0"/>
      <dgm:spPr/>
    </dgm:pt>
    <dgm:pt modelId="{C3C9148A-881B-4DB8-8F97-0B5C6160E8C1}" type="pres">
      <dgm:prSet presAssocID="{A7EC65B1-15E6-45C4-AD0A-2AF05A1DCF82}" presName="theInnerList" presStyleCnt="0"/>
      <dgm:spPr/>
    </dgm:pt>
    <dgm:pt modelId="{9FC1E675-F857-4E20-96E1-B9C7C900A78A}" type="pres">
      <dgm:prSet presAssocID="{B8D248E9-263F-4D6E-9DB9-46E9748B04E8}" presName="childNode" presStyleLbl="node1" presStyleIdx="4" presStyleCnt="11" custScaleY="112426" custLinFactY="-2434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FF2FEF-FCF4-49CE-8C31-EC7D7308BA30}" type="pres">
      <dgm:prSet presAssocID="{B8D248E9-263F-4D6E-9DB9-46E9748B04E8}" presName="aSpace2" presStyleCnt="0"/>
      <dgm:spPr/>
    </dgm:pt>
    <dgm:pt modelId="{B9DF4244-8A09-4BBD-93A2-6B1A1DF90C4C}" type="pres">
      <dgm:prSet presAssocID="{3FA60D42-357B-4E67-94DC-A528BC324E99}" presName="childNode" presStyleLbl="node1" presStyleIdx="5" presStyleCnt="11" custScaleY="108510" custLinFactNeighborY="-633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68CD23-86C3-4D8A-99B1-12C07B6EE4DF}" type="pres">
      <dgm:prSet presAssocID="{3FA60D42-357B-4E67-94DC-A528BC324E99}" presName="aSpace2" presStyleCnt="0"/>
      <dgm:spPr/>
    </dgm:pt>
    <dgm:pt modelId="{586C69BC-B5D1-497E-82A1-634CA765E25C}" type="pres">
      <dgm:prSet presAssocID="{6A452771-1F3A-4B06-8E05-08F5D8651C2C}" presName="childNode" presStyleLbl="node1" presStyleIdx="6" presStyleCnt="11" custScaleY="118321" custLinFactNeighborY="-114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0C2746-85E2-4102-BC2B-8A36FF8AA008}" type="pres">
      <dgm:prSet presAssocID="{A7EC65B1-15E6-45C4-AD0A-2AF05A1DCF82}" presName="aSpace" presStyleCnt="0"/>
      <dgm:spPr/>
    </dgm:pt>
    <dgm:pt modelId="{45295F2B-2C91-42DC-8DF5-C5D99B6DA064}" type="pres">
      <dgm:prSet presAssocID="{A5AEF8D6-9D67-4EB8-9C83-18EB3FAF6C24}" presName="compNode" presStyleCnt="0"/>
      <dgm:spPr/>
    </dgm:pt>
    <dgm:pt modelId="{7E18BB45-8EA2-4DA8-A420-A2D0FAF21DDC}" type="pres">
      <dgm:prSet presAssocID="{A5AEF8D6-9D67-4EB8-9C83-18EB3FAF6C24}" presName="aNode" presStyleLbl="bgShp" presStyleIdx="2" presStyleCnt="3"/>
      <dgm:spPr/>
      <dgm:t>
        <a:bodyPr/>
        <a:lstStyle/>
        <a:p>
          <a:endParaRPr lang="en-US"/>
        </a:p>
      </dgm:t>
    </dgm:pt>
    <dgm:pt modelId="{BF6059D6-4D18-49CF-8EAF-CD96ADFB5B57}" type="pres">
      <dgm:prSet presAssocID="{A5AEF8D6-9D67-4EB8-9C83-18EB3FAF6C24}" presName="textNode" presStyleLbl="bgShp" presStyleIdx="2" presStyleCnt="3"/>
      <dgm:spPr/>
      <dgm:t>
        <a:bodyPr/>
        <a:lstStyle/>
        <a:p>
          <a:endParaRPr lang="en-US"/>
        </a:p>
      </dgm:t>
    </dgm:pt>
    <dgm:pt modelId="{B1042BE4-E839-477C-BB87-ADAC697F80F6}" type="pres">
      <dgm:prSet presAssocID="{A5AEF8D6-9D67-4EB8-9C83-18EB3FAF6C24}" presName="compChildNode" presStyleCnt="0"/>
      <dgm:spPr/>
    </dgm:pt>
    <dgm:pt modelId="{A58B36BB-13BE-45DA-AA66-1AB277FA8F11}" type="pres">
      <dgm:prSet presAssocID="{A5AEF8D6-9D67-4EB8-9C83-18EB3FAF6C24}" presName="theInnerList" presStyleCnt="0"/>
      <dgm:spPr/>
    </dgm:pt>
    <dgm:pt modelId="{68518C41-DBC6-4EFD-98D2-43102F18C026}" type="pres">
      <dgm:prSet presAssocID="{D6DB0E5B-656D-467A-8937-08DDCC289FED}" presName="childNode" presStyleLbl="node1" presStyleIdx="7" presStyleCnt="11" custScaleY="138761" custLinFactY="-3645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32FF63-F309-43FE-BA28-BAA7C3838F5B}" type="pres">
      <dgm:prSet presAssocID="{D6DB0E5B-656D-467A-8937-08DDCC289FED}" presName="aSpace2" presStyleCnt="0"/>
      <dgm:spPr/>
    </dgm:pt>
    <dgm:pt modelId="{0F2B28E7-C563-40EB-BAED-BA7292AFD2C4}" type="pres">
      <dgm:prSet presAssocID="{E2157C52-C768-4C65-B8A5-A316169379B0}" presName="childNode" presStyleLbl="node1" presStyleIdx="8" presStyleCnt="11" custLinFactNeighborX="-469" custLinFactNeighborY="-589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357AAD-71E9-460F-AA58-8DB47E776922}" type="pres">
      <dgm:prSet presAssocID="{E2157C52-C768-4C65-B8A5-A316169379B0}" presName="aSpace2" presStyleCnt="0"/>
      <dgm:spPr/>
    </dgm:pt>
    <dgm:pt modelId="{8726F99D-AD4C-4F32-BC4F-7BEA7CC22F7F}" type="pres">
      <dgm:prSet presAssocID="{B01049F6-02F1-445F-ABCC-9F88513EC629}" presName="childNode" presStyleLbl="node1" presStyleIdx="9" presStyleCnt="11" custLinFactNeighborX="-500" custLinFactNeighborY="-298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14EC71-CF0F-43B9-B83E-E17CAFCBDEC3}" type="pres">
      <dgm:prSet presAssocID="{B01049F6-02F1-445F-ABCC-9F88513EC629}" presName="aSpace2" presStyleCnt="0"/>
      <dgm:spPr/>
    </dgm:pt>
    <dgm:pt modelId="{0F010927-D0D8-4B71-A1D2-893A19944B2A}" type="pres">
      <dgm:prSet presAssocID="{D7434D4B-6940-4C24-B4FD-1A9E4121A7DA}" presName="childNode" presStyleLbl="node1" presStyleIdx="10" presStyleCnt="11" custScaleY="148230" custLinFactNeighborY="80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5479DFC-07DC-8247-A5DE-D4AF0E25E8FF}" type="presOf" srcId="{6A452771-1F3A-4B06-8E05-08F5D8651C2C}" destId="{586C69BC-B5D1-497E-82A1-634CA765E25C}" srcOrd="0" destOrd="0" presId="urn:microsoft.com/office/officeart/2005/8/layout/lProcess2"/>
    <dgm:cxn modelId="{A3451011-D26C-0B4C-B998-8B800A6FBEA9}" type="presOf" srcId="{025BAAD9-0CB9-4C72-9824-9C72F6893818}" destId="{1343658D-BAB5-416E-8251-337E731BA33C}" srcOrd="0" destOrd="0" presId="urn:microsoft.com/office/officeart/2005/8/layout/lProcess2"/>
    <dgm:cxn modelId="{AFEBE374-3D65-423B-A938-75AFE3E54173}" srcId="{A7EC65B1-15E6-45C4-AD0A-2AF05A1DCF82}" destId="{6A452771-1F3A-4B06-8E05-08F5D8651C2C}" srcOrd="2" destOrd="0" parTransId="{10E5EFA1-937B-4BC6-95F3-68FBD5FB26D5}" sibTransId="{5EBBC8F9-D996-43DD-B29C-1C48DC904D46}"/>
    <dgm:cxn modelId="{CDDDDDA8-CE58-054C-9C35-FCFCC43DE1CF}" type="presOf" srcId="{A5AEF8D6-9D67-4EB8-9C83-18EB3FAF6C24}" destId="{7E18BB45-8EA2-4DA8-A420-A2D0FAF21DDC}" srcOrd="0" destOrd="0" presId="urn:microsoft.com/office/officeart/2005/8/layout/lProcess2"/>
    <dgm:cxn modelId="{56466CAA-F95E-4703-B1B3-C7036119349A}" srcId="{1DCB7401-2FD6-4D6E-B4AC-B106EB12F3F9}" destId="{D61E22C9-9186-48D5-B1F5-0DC2D2A8B2ED}" srcOrd="1" destOrd="0" parTransId="{4B6E3B28-9DB8-4FEC-BFE1-A2A2C69D055C}" sibTransId="{13CDC417-2B10-48D6-B7C0-250AD9CAAEC0}"/>
    <dgm:cxn modelId="{9FB28594-9918-EC48-84AB-46A300562E04}" type="presOf" srcId="{CF485124-96A9-4FAD-AD1A-02DF14BD1CE0}" destId="{58D4AB24-502E-41D0-A8AF-68E0676AECB8}" srcOrd="0" destOrd="0" presId="urn:microsoft.com/office/officeart/2005/8/layout/lProcess2"/>
    <dgm:cxn modelId="{3015E6BE-F954-8A4E-93FC-0AB7F7A64404}" type="presOf" srcId="{D7434D4B-6940-4C24-B4FD-1A9E4121A7DA}" destId="{0F010927-D0D8-4B71-A1D2-893A19944B2A}" srcOrd="0" destOrd="0" presId="urn:microsoft.com/office/officeart/2005/8/layout/lProcess2"/>
    <dgm:cxn modelId="{9813AD61-49E6-4461-9A5C-45F3B4AFB4CA}" srcId="{A7EC65B1-15E6-45C4-AD0A-2AF05A1DCF82}" destId="{B8D248E9-263F-4D6E-9DB9-46E9748B04E8}" srcOrd="0" destOrd="0" parTransId="{65955FB5-EB13-4AC9-9554-AAF70CE7FB9A}" sibTransId="{08ED2DE4-0E6E-479C-A0DD-AC8A8BAAF9CF}"/>
    <dgm:cxn modelId="{998964C6-FF16-4641-85CA-DF28FB878074}" type="presOf" srcId="{1DCB7401-2FD6-4D6E-B4AC-B106EB12F3F9}" destId="{325BDD74-BAB6-408F-A7DD-D67C827339BF}" srcOrd="0" destOrd="0" presId="urn:microsoft.com/office/officeart/2005/8/layout/lProcess2"/>
    <dgm:cxn modelId="{1A8F2757-B37E-EF4E-9896-1CAAF85CC154}" type="presOf" srcId="{A7EC65B1-15E6-45C4-AD0A-2AF05A1DCF82}" destId="{E2648EFE-EE3A-4F2B-9EB3-94621E36A2DC}" srcOrd="1" destOrd="0" presId="urn:microsoft.com/office/officeart/2005/8/layout/lProcess2"/>
    <dgm:cxn modelId="{0F3AF287-5EA1-4C4B-B9CB-E6C3C160634F}" type="presOf" srcId="{D61E22C9-9186-48D5-B1F5-0DC2D2A8B2ED}" destId="{1EA4F0BA-372B-43FA-B733-F1739B125F60}" srcOrd="0" destOrd="0" presId="urn:microsoft.com/office/officeart/2005/8/layout/lProcess2"/>
    <dgm:cxn modelId="{2CF31867-D758-0B40-98C1-56166E5C8B3B}" type="presOf" srcId="{A7EC65B1-15E6-45C4-AD0A-2AF05A1DCF82}" destId="{8241ADDC-6FD8-4AFC-8EF3-B302A2C5EA73}" srcOrd="0" destOrd="0" presId="urn:microsoft.com/office/officeart/2005/8/layout/lProcess2"/>
    <dgm:cxn modelId="{90F3E45C-1E3B-4A3B-99DB-3275095C98B5}" srcId="{A5AEF8D6-9D67-4EB8-9C83-18EB3FAF6C24}" destId="{D6DB0E5B-656D-467A-8937-08DDCC289FED}" srcOrd="0" destOrd="0" parTransId="{B88F4458-9A6D-4F9A-801D-832EA2616115}" sibTransId="{EAEBF0FA-17D8-47B4-8591-2BCB34F68EF2}"/>
    <dgm:cxn modelId="{3549EE37-A4FF-0A44-9586-015F7030FB53}" type="presOf" srcId="{C3D09C1F-ED4F-4053-9ADC-89A020ADD824}" destId="{58502B30-2CEA-4875-9DEA-7DC9593F1A1F}" srcOrd="0" destOrd="0" presId="urn:microsoft.com/office/officeart/2005/8/layout/lProcess2"/>
    <dgm:cxn modelId="{624F0540-060F-4B84-ADCF-13F614649AC8}" srcId="{1DCB7401-2FD6-4D6E-B4AC-B106EB12F3F9}" destId="{CF485124-96A9-4FAD-AD1A-02DF14BD1CE0}" srcOrd="3" destOrd="0" parTransId="{BEC4120E-DA46-4223-934D-249E1373242E}" sibTransId="{96AF2E58-D29E-413C-9A9B-C3E581AD40B7}"/>
    <dgm:cxn modelId="{4D210A04-4514-D643-AEAB-0652CBB07538}" type="presOf" srcId="{D6DB0E5B-656D-467A-8937-08DDCC289FED}" destId="{68518C41-DBC6-4EFD-98D2-43102F18C026}" srcOrd="0" destOrd="0" presId="urn:microsoft.com/office/officeart/2005/8/layout/lProcess2"/>
    <dgm:cxn modelId="{0A6E0E52-3963-5343-8052-D8DE49691A54}" type="presOf" srcId="{3FA60D42-357B-4E67-94DC-A528BC324E99}" destId="{B9DF4244-8A09-4BBD-93A2-6B1A1DF90C4C}" srcOrd="0" destOrd="0" presId="urn:microsoft.com/office/officeart/2005/8/layout/lProcess2"/>
    <dgm:cxn modelId="{D64370D6-70B3-48C0-8FE6-5A4C18EC1735}" srcId="{A7EC65B1-15E6-45C4-AD0A-2AF05A1DCF82}" destId="{3FA60D42-357B-4E67-94DC-A528BC324E99}" srcOrd="1" destOrd="0" parTransId="{6E4D4EDB-2102-4E34-A74B-1406EBFD6DA2}" sibTransId="{9DF80252-4F9B-47F8-8F41-1076687936CD}"/>
    <dgm:cxn modelId="{ADCAA7F8-2F82-C84F-94D0-46633E047421}" type="presOf" srcId="{01144BD3-45B7-461F-87AF-D10781C71348}" destId="{0265B330-E6E4-4868-A330-5B28B1546D1E}" srcOrd="0" destOrd="0" presId="urn:microsoft.com/office/officeart/2005/8/layout/lProcess2"/>
    <dgm:cxn modelId="{5072AF1C-82C9-F24B-A222-939170C6E19B}" type="presOf" srcId="{A5AEF8D6-9D67-4EB8-9C83-18EB3FAF6C24}" destId="{BF6059D6-4D18-49CF-8EAF-CD96ADFB5B57}" srcOrd="1" destOrd="0" presId="urn:microsoft.com/office/officeart/2005/8/layout/lProcess2"/>
    <dgm:cxn modelId="{DE0343B1-5EA6-459B-A697-62E552A0A4EC}" srcId="{C3D09C1F-ED4F-4053-9ADC-89A020ADD824}" destId="{A7EC65B1-15E6-45C4-AD0A-2AF05A1DCF82}" srcOrd="1" destOrd="0" parTransId="{07BFB889-A986-42C8-8E51-194EFB3926E6}" sibTransId="{30370427-7AE4-471E-83EF-76C20D7C9ED3}"/>
    <dgm:cxn modelId="{AAB6FCF3-12C9-49A6-9E25-247E3E3A1E79}" srcId="{1DCB7401-2FD6-4D6E-B4AC-B106EB12F3F9}" destId="{01144BD3-45B7-461F-87AF-D10781C71348}" srcOrd="0" destOrd="0" parTransId="{4C00B56D-E457-4AFB-A473-075D9B6E8491}" sibTransId="{8947CF26-83CB-4AF1-A027-57ACDFC2985B}"/>
    <dgm:cxn modelId="{30A43CE0-5E9E-7548-852A-2E4FC4B1BCF7}" type="presOf" srcId="{B01049F6-02F1-445F-ABCC-9F88513EC629}" destId="{8726F99D-AD4C-4F32-BC4F-7BEA7CC22F7F}" srcOrd="0" destOrd="0" presId="urn:microsoft.com/office/officeart/2005/8/layout/lProcess2"/>
    <dgm:cxn modelId="{87F44EC8-2379-BE4F-8A37-8EDE3AA56527}" type="presOf" srcId="{1DCB7401-2FD6-4D6E-B4AC-B106EB12F3F9}" destId="{C846D007-5257-4923-8B5C-A2FC724587B3}" srcOrd="1" destOrd="0" presId="urn:microsoft.com/office/officeart/2005/8/layout/lProcess2"/>
    <dgm:cxn modelId="{8F3FC4FB-CCEE-48A3-BAE2-15255C8B0EA7}" srcId="{C3D09C1F-ED4F-4053-9ADC-89A020ADD824}" destId="{A5AEF8D6-9D67-4EB8-9C83-18EB3FAF6C24}" srcOrd="2" destOrd="0" parTransId="{6B1F9AE1-EF9C-4122-B494-DB539D366B4D}" sibTransId="{F0E0C219-784F-4401-A9F2-733DD83357E6}"/>
    <dgm:cxn modelId="{54D3B4E4-0533-45C3-B7F1-2CB134B384B1}" srcId="{1DCB7401-2FD6-4D6E-B4AC-B106EB12F3F9}" destId="{025BAAD9-0CB9-4C72-9824-9C72F6893818}" srcOrd="2" destOrd="0" parTransId="{B5D49464-EE4C-48C5-BC6D-D9F43F43149B}" sibTransId="{BE0366A7-A9AD-488C-B3E8-32D23C418A97}"/>
    <dgm:cxn modelId="{F03336CB-F094-104C-8A0A-3D8ABC269B7F}" type="presOf" srcId="{E2157C52-C768-4C65-B8A5-A316169379B0}" destId="{0F2B28E7-C563-40EB-BAED-BA7292AFD2C4}" srcOrd="0" destOrd="0" presId="urn:microsoft.com/office/officeart/2005/8/layout/lProcess2"/>
    <dgm:cxn modelId="{BAA5E202-88F3-41D6-93DB-E5EA42ED40AD}" srcId="{C3D09C1F-ED4F-4053-9ADC-89A020ADD824}" destId="{1DCB7401-2FD6-4D6E-B4AC-B106EB12F3F9}" srcOrd="0" destOrd="0" parTransId="{7F9ECFA1-126C-4783-A429-31FD08E676A2}" sibTransId="{13E21B43-872D-473E-BD3F-AA8723396373}"/>
    <dgm:cxn modelId="{7507B563-B7B3-49CF-B8B1-71C4870FDCD8}" srcId="{A5AEF8D6-9D67-4EB8-9C83-18EB3FAF6C24}" destId="{D7434D4B-6940-4C24-B4FD-1A9E4121A7DA}" srcOrd="3" destOrd="0" parTransId="{E2C3D125-E853-4851-A06F-664A2E6EB1BF}" sibTransId="{7D8087FD-E4F2-42C5-8EAD-D4A1E09A2ACB}"/>
    <dgm:cxn modelId="{D897B6CA-EA41-445E-B1C4-49A5E99ED132}" srcId="{A5AEF8D6-9D67-4EB8-9C83-18EB3FAF6C24}" destId="{E2157C52-C768-4C65-B8A5-A316169379B0}" srcOrd="1" destOrd="0" parTransId="{4C3AEE23-3AE2-405C-BF66-AD2300FCE985}" sibTransId="{1FEF9178-0D29-47FB-B066-23F965FC83FB}"/>
    <dgm:cxn modelId="{8886451E-7022-CA4F-A9AC-9ADD9230DA05}" type="presOf" srcId="{B8D248E9-263F-4D6E-9DB9-46E9748B04E8}" destId="{9FC1E675-F857-4E20-96E1-B9C7C900A78A}" srcOrd="0" destOrd="0" presId="urn:microsoft.com/office/officeart/2005/8/layout/lProcess2"/>
    <dgm:cxn modelId="{FC014B2F-DF40-485E-9844-E626D2FC9B7A}" srcId="{A5AEF8D6-9D67-4EB8-9C83-18EB3FAF6C24}" destId="{B01049F6-02F1-445F-ABCC-9F88513EC629}" srcOrd="2" destOrd="0" parTransId="{74F1915D-3030-4083-ACC6-84226FA31593}" sibTransId="{DC62A153-D8E8-40BC-B2F0-99C9B9FA8116}"/>
    <dgm:cxn modelId="{870BA52F-FDAC-9E4B-9DCB-777ED87298F1}" type="presParOf" srcId="{58502B30-2CEA-4875-9DEA-7DC9593F1A1F}" destId="{323B8B38-340A-45C6-9404-AE185FEAF993}" srcOrd="0" destOrd="0" presId="urn:microsoft.com/office/officeart/2005/8/layout/lProcess2"/>
    <dgm:cxn modelId="{B6CB052A-C159-BA42-B4D0-4DAFEF79410F}" type="presParOf" srcId="{323B8B38-340A-45C6-9404-AE185FEAF993}" destId="{325BDD74-BAB6-408F-A7DD-D67C827339BF}" srcOrd="0" destOrd="0" presId="urn:microsoft.com/office/officeart/2005/8/layout/lProcess2"/>
    <dgm:cxn modelId="{2004F2CA-C00F-C141-9348-5612E5F5E043}" type="presParOf" srcId="{323B8B38-340A-45C6-9404-AE185FEAF993}" destId="{C846D007-5257-4923-8B5C-A2FC724587B3}" srcOrd="1" destOrd="0" presId="urn:microsoft.com/office/officeart/2005/8/layout/lProcess2"/>
    <dgm:cxn modelId="{3CF97E84-7F97-1C48-821E-E649EBF6EB14}" type="presParOf" srcId="{323B8B38-340A-45C6-9404-AE185FEAF993}" destId="{C248A2D9-A323-4C4D-AA53-7A714EC9AE41}" srcOrd="2" destOrd="0" presId="urn:microsoft.com/office/officeart/2005/8/layout/lProcess2"/>
    <dgm:cxn modelId="{7DDECDF6-1684-9045-80F6-97A4B0F36860}" type="presParOf" srcId="{C248A2D9-A323-4C4D-AA53-7A714EC9AE41}" destId="{0C35DFDF-2A5F-4470-9046-5CDF32801ADE}" srcOrd="0" destOrd="0" presId="urn:microsoft.com/office/officeart/2005/8/layout/lProcess2"/>
    <dgm:cxn modelId="{4CCD2419-C9A2-4A49-BBE1-7F288D7AFE1A}" type="presParOf" srcId="{0C35DFDF-2A5F-4470-9046-5CDF32801ADE}" destId="{0265B330-E6E4-4868-A330-5B28B1546D1E}" srcOrd="0" destOrd="0" presId="urn:microsoft.com/office/officeart/2005/8/layout/lProcess2"/>
    <dgm:cxn modelId="{81C11F7F-E942-B344-8193-36549EED6E0A}" type="presParOf" srcId="{0C35DFDF-2A5F-4470-9046-5CDF32801ADE}" destId="{A53E56F5-6A96-42CF-8D27-BAAE452AE736}" srcOrd="1" destOrd="0" presId="urn:microsoft.com/office/officeart/2005/8/layout/lProcess2"/>
    <dgm:cxn modelId="{C3D40994-1496-B94D-BD79-67C6136507BF}" type="presParOf" srcId="{0C35DFDF-2A5F-4470-9046-5CDF32801ADE}" destId="{1EA4F0BA-372B-43FA-B733-F1739B125F60}" srcOrd="2" destOrd="0" presId="urn:microsoft.com/office/officeart/2005/8/layout/lProcess2"/>
    <dgm:cxn modelId="{005C3879-2ED7-8F42-91FC-ECFD66C3266C}" type="presParOf" srcId="{0C35DFDF-2A5F-4470-9046-5CDF32801ADE}" destId="{50301A12-D78F-4499-9209-06A2A537452B}" srcOrd="3" destOrd="0" presId="urn:microsoft.com/office/officeart/2005/8/layout/lProcess2"/>
    <dgm:cxn modelId="{4089C10E-FE11-E243-812D-96786D9666C2}" type="presParOf" srcId="{0C35DFDF-2A5F-4470-9046-5CDF32801ADE}" destId="{1343658D-BAB5-416E-8251-337E731BA33C}" srcOrd="4" destOrd="0" presId="urn:microsoft.com/office/officeart/2005/8/layout/lProcess2"/>
    <dgm:cxn modelId="{AAE2699E-450C-6148-B9BA-682DFD868235}" type="presParOf" srcId="{0C35DFDF-2A5F-4470-9046-5CDF32801ADE}" destId="{54D44CE4-52E2-415C-BDA1-DDC741F401F4}" srcOrd="5" destOrd="0" presId="urn:microsoft.com/office/officeart/2005/8/layout/lProcess2"/>
    <dgm:cxn modelId="{3D344E19-E65C-D44B-B5A0-819C4D7CEBEA}" type="presParOf" srcId="{0C35DFDF-2A5F-4470-9046-5CDF32801ADE}" destId="{58D4AB24-502E-41D0-A8AF-68E0676AECB8}" srcOrd="6" destOrd="0" presId="urn:microsoft.com/office/officeart/2005/8/layout/lProcess2"/>
    <dgm:cxn modelId="{AD0104B5-3E1D-7B45-A14F-ACED9C2544C2}" type="presParOf" srcId="{58502B30-2CEA-4875-9DEA-7DC9593F1A1F}" destId="{4ABF67D5-585D-40A3-AB21-45BD5FF443E2}" srcOrd="1" destOrd="0" presId="urn:microsoft.com/office/officeart/2005/8/layout/lProcess2"/>
    <dgm:cxn modelId="{9B5B24A5-1293-6745-9E9D-2B1FE0885360}" type="presParOf" srcId="{58502B30-2CEA-4875-9DEA-7DC9593F1A1F}" destId="{844D2F32-6988-4B2F-83DE-54151FEA3D80}" srcOrd="2" destOrd="0" presId="urn:microsoft.com/office/officeart/2005/8/layout/lProcess2"/>
    <dgm:cxn modelId="{42E355A7-E176-314F-B8C6-33459EAC9BA5}" type="presParOf" srcId="{844D2F32-6988-4B2F-83DE-54151FEA3D80}" destId="{8241ADDC-6FD8-4AFC-8EF3-B302A2C5EA73}" srcOrd="0" destOrd="0" presId="urn:microsoft.com/office/officeart/2005/8/layout/lProcess2"/>
    <dgm:cxn modelId="{A8175055-7A89-3540-B70A-20DE22FB2538}" type="presParOf" srcId="{844D2F32-6988-4B2F-83DE-54151FEA3D80}" destId="{E2648EFE-EE3A-4F2B-9EB3-94621E36A2DC}" srcOrd="1" destOrd="0" presId="urn:microsoft.com/office/officeart/2005/8/layout/lProcess2"/>
    <dgm:cxn modelId="{2F53F5C3-7D38-9344-8F55-67F44D3FE1D2}" type="presParOf" srcId="{844D2F32-6988-4B2F-83DE-54151FEA3D80}" destId="{1CE55AAB-471C-4FF0-AF4E-B02AD6B18763}" srcOrd="2" destOrd="0" presId="urn:microsoft.com/office/officeart/2005/8/layout/lProcess2"/>
    <dgm:cxn modelId="{9D6319E8-D7C9-EA4A-8AB8-0045406A85D2}" type="presParOf" srcId="{1CE55AAB-471C-4FF0-AF4E-B02AD6B18763}" destId="{C3C9148A-881B-4DB8-8F97-0B5C6160E8C1}" srcOrd="0" destOrd="0" presId="urn:microsoft.com/office/officeart/2005/8/layout/lProcess2"/>
    <dgm:cxn modelId="{DA9C66DA-C845-1D4A-8517-DAF01DA3D430}" type="presParOf" srcId="{C3C9148A-881B-4DB8-8F97-0B5C6160E8C1}" destId="{9FC1E675-F857-4E20-96E1-B9C7C900A78A}" srcOrd="0" destOrd="0" presId="urn:microsoft.com/office/officeart/2005/8/layout/lProcess2"/>
    <dgm:cxn modelId="{E740EE72-85D7-2C47-A967-C252784B0DC4}" type="presParOf" srcId="{C3C9148A-881B-4DB8-8F97-0B5C6160E8C1}" destId="{D0FF2FEF-FCF4-49CE-8C31-EC7D7308BA30}" srcOrd="1" destOrd="0" presId="urn:microsoft.com/office/officeart/2005/8/layout/lProcess2"/>
    <dgm:cxn modelId="{73760595-6F3E-9248-B4B4-290D37E0BC14}" type="presParOf" srcId="{C3C9148A-881B-4DB8-8F97-0B5C6160E8C1}" destId="{B9DF4244-8A09-4BBD-93A2-6B1A1DF90C4C}" srcOrd="2" destOrd="0" presId="urn:microsoft.com/office/officeart/2005/8/layout/lProcess2"/>
    <dgm:cxn modelId="{076FBBE5-C90A-044C-B05C-DFF8ADD1E3F9}" type="presParOf" srcId="{C3C9148A-881B-4DB8-8F97-0B5C6160E8C1}" destId="{AD68CD23-86C3-4D8A-99B1-12C07B6EE4DF}" srcOrd="3" destOrd="0" presId="urn:microsoft.com/office/officeart/2005/8/layout/lProcess2"/>
    <dgm:cxn modelId="{D70C5494-BEC9-3F46-B118-0FEDB5971F52}" type="presParOf" srcId="{C3C9148A-881B-4DB8-8F97-0B5C6160E8C1}" destId="{586C69BC-B5D1-497E-82A1-634CA765E25C}" srcOrd="4" destOrd="0" presId="urn:microsoft.com/office/officeart/2005/8/layout/lProcess2"/>
    <dgm:cxn modelId="{728A78DE-B0A4-254A-AF94-26F15343585F}" type="presParOf" srcId="{58502B30-2CEA-4875-9DEA-7DC9593F1A1F}" destId="{530C2746-85E2-4102-BC2B-8A36FF8AA008}" srcOrd="3" destOrd="0" presId="urn:microsoft.com/office/officeart/2005/8/layout/lProcess2"/>
    <dgm:cxn modelId="{6C1B2501-7DB1-7742-9FC1-E1467680C38C}" type="presParOf" srcId="{58502B30-2CEA-4875-9DEA-7DC9593F1A1F}" destId="{45295F2B-2C91-42DC-8DF5-C5D99B6DA064}" srcOrd="4" destOrd="0" presId="urn:microsoft.com/office/officeart/2005/8/layout/lProcess2"/>
    <dgm:cxn modelId="{2C83A44E-BA86-3F48-92B8-9CB93BFB5270}" type="presParOf" srcId="{45295F2B-2C91-42DC-8DF5-C5D99B6DA064}" destId="{7E18BB45-8EA2-4DA8-A420-A2D0FAF21DDC}" srcOrd="0" destOrd="0" presId="urn:microsoft.com/office/officeart/2005/8/layout/lProcess2"/>
    <dgm:cxn modelId="{C09CB857-9DFF-314D-9554-D88BA58CA179}" type="presParOf" srcId="{45295F2B-2C91-42DC-8DF5-C5D99B6DA064}" destId="{BF6059D6-4D18-49CF-8EAF-CD96ADFB5B57}" srcOrd="1" destOrd="0" presId="urn:microsoft.com/office/officeart/2005/8/layout/lProcess2"/>
    <dgm:cxn modelId="{ADBDB21F-CC4C-2F41-BB5D-E0CDAAF958CA}" type="presParOf" srcId="{45295F2B-2C91-42DC-8DF5-C5D99B6DA064}" destId="{B1042BE4-E839-477C-BB87-ADAC697F80F6}" srcOrd="2" destOrd="0" presId="urn:microsoft.com/office/officeart/2005/8/layout/lProcess2"/>
    <dgm:cxn modelId="{C253A32B-928F-3E47-B2B1-7EF6458D0A37}" type="presParOf" srcId="{B1042BE4-E839-477C-BB87-ADAC697F80F6}" destId="{A58B36BB-13BE-45DA-AA66-1AB277FA8F11}" srcOrd="0" destOrd="0" presId="urn:microsoft.com/office/officeart/2005/8/layout/lProcess2"/>
    <dgm:cxn modelId="{6AAAD1D3-0696-3241-866C-4528D3734B98}" type="presParOf" srcId="{A58B36BB-13BE-45DA-AA66-1AB277FA8F11}" destId="{68518C41-DBC6-4EFD-98D2-43102F18C026}" srcOrd="0" destOrd="0" presId="urn:microsoft.com/office/officeart/2005/8/layout/lProcess2"/>
    <dgm:cxn modelId="{2BDF290E-11B6-834D-8FBE-E2E260D9ED98}" type="presParOf" srcId="{A58B36BB-13BE-45DA-AA66-1AB277FA8F11}" destId="{6732FF63-F309-43FE-BA28-BAA7C3838F5B}" srcOrd="1" destOrd="0" presId="urn:microsoft.com/office/officeart/2005/8/layout/lProcess2"/>
    <dgm:cxn modelId="{8E111918-032E-5F47-B426-0B4054AC2A70}" type="presParOf" srcId="{A58B36BB-13BE-45DA-AA66-1AB277FA8F11}" destId="{0F2B28E7-C563-40EB-BAED-BA7292AFD2C4}" srcOrd="2" destOrd="0" presId="urn:microsoft.com/office/officeart/2005/8/layout/lProcess2"/>
    <dgm:cxn modelId="{590F51C9-B38C-D24A-B895-B8A0934CE9A0}" type="presParOf" srcId="{A58B36BB-13BE-45DA-AA66-1AB277FA8F11}" destId="{D9357AAD-71E9-460F-AA58-8DB47E776922}" srcOrd="3" destOrd="0" presId="urn:microsoft.com/office/officeart/2005/8/layout/lProcess2"/>
    <dgm:cxn modelId="{FD9BC3B6-6269-2E4A-8723-2DA4C16231D0}" type="presParOf" srcId="{A58B36BB-13BE-45DA-AA66-1AB277FA8F11}" destId="{8726F99D-AD4C-4F32-BC4F-7BEA7CC22F7F}" srcOrd="4" destOrd="0" presId="urn:microsoft.com/office/officeart/2005/8/layout/lProcess2"/>
    <dgm:cxn modelId="{9373D4A7-3197-CE46-A42F-A9296F15AA1F}" type="presParOf" srcId="{A58B36BB-13BE-45DA-AA66-1AB277FA8F11}" destId="{4F14EC71-CF0F-43B9-B83E-E17CAFCBDEC3}" srcOrd="5" destOrd="0" presId="urn:microsoft.com/office/officeart/2005/8/layout/lProcess2"/>
    <dgm:cxn modelId="{50BEE598-6A7A-D043-A251-B81471BB402D}" type="presParOf" srcId="{A58B36BB-13BE-45DA-AA66-1AB277FA8F11}" destId="{0F010927-D0D8-4B71-A1D2-893A19944B2A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5861CA2-4685-BA42-80EE-6E3687A8B9D7}" type="doc">
      <dgm:prSet loTypeId="urn:microsoft.com/office/officeart/2005/8/layout/vList2" loCatId="" qsTypeId="urn:microsoft.com/office/officeart/2005/8/quickstyle/simple3" qsCatId="simple" csTypeId="urn:microsoft.com/office/officeart/2005/8/colors/accent2_4" csCatId="accent2" phldr="1"/>
      <dgm:spPr/>
      <dgm:t>
        <a:bodyPr/>
        <a:lstStyle/>
        <a:p>
          <a:endParaRPr lang="en-US"/>
        </a:p>
      </dgm:t>
    </dgm:pt>
    <dgm:pt modelId="{8FB967F6-0FAD-FA4F-A2BA-D120CBB54333}">
      <dgm:prSet phldrT="[Text]" custT="1"/>
      <dgm:spPr/>
      <dgm:t>
        <a:bodyPr/>
        <a:lstStyle/>
        <a:p>
          <a:r>
            <a:rPr lang="en-US" sz="2400" dirty="0"/>
            <a:t>As a practical guide for fundamental </a:t>
          </a:r>
          <a:r>
            <a:rPr lang="en-US" sz="2400" b="1" dirty="0"/>
            <a:t>documentation skills</a:t>
          </a:r>
        </a:p>
      </dgm:t>
    </dgm:pt>
    <dgm:pt modelId="{9E634F26-C575-CD42-9FC6-9BF9951C092C}" type="parTrans" cxnId="{85B196F3-CA55-ED4A-8015-C5EBF45DCC95}">
      <dgm:prSet/>
      <dgm:spPr/>
      <dgm:t>
        <a:bodyPr/>
        <a:lstStyle/>
        <a:p>
          <a:endParaRPr lang="en-US"/>
        </a:p>
      </dgm:t>
    </dgm:pt>
    <dgm:pt modelId="{210922C0-D2EE-C147-9F1E-C6EB55E3DFFA}" type="sibTrans" cxnId="{85B196F3-CA55-ED4A-8015-C5EBF45DCC95}">
      <dgm:prSet/>
      <dgm:spPr/>
      <dgm:t>
        <a:bodyPr/>
        <a:lstStyle/>
        <a:p>
          <a:endParaRPr lang="en-US"/>
        </a:p>
      </dgm:t>
    </dgm:pt>
    <dgm:pt modelId="{425E11DC-9B48-FE4F-8CAE-5D04F061009E}">
      <dgm:prSet phldrT="[Text]" custT="1"/>
      <dgm:spPr/>
      <dgm:t>
        <a:bodyPr/>
        <a:lstStyle/>
        <a:p>
          <a:r>
            <a:rPr lang="en-US" sz="2400" dirty="0"/>
            <a:t>As a guide to appropriate </a:t>
          </a:r>
          <a:r>
            <a:rPr lang="en-US" sz="2400" b="1" dirty="0"/>
            <a:t>responses</a:t>
          </a:r>
          <a:r>
            <a:rPr lang="en-US" sz="2400" dirty="0"/>
            <a:t> to victims/witnesses</a:t>
          </a:r>
        </a:p>
      </dgm:t>
    </dgm:pt>
    <dgm:pt modelId="{A7F98343-B8E1-9E46-9D51-5AD198B5AEEC}" type="parTrans" cxnId="{1C0685E4-46EA-8C43-9042-F34D04F65AB9}">
      <dgm:prSet/>
      <dgm:spPr/>
      <dgm:t>
        <a:bodyPr/>
        <a:lstStyle/>
        <a:p>
          <a:endParaRPr lang="en-US"/>
        </a:p>
      </dgm:t>
    </dgm:pt>
    <dgm:pt modelId="{9A17730A-1D40-8A4B-8D5E-7A9CDA84EA12}" type="sibTrans" cxnId="{1C0685E4-46EA-8C43-9042-F34D04F65AB9}">
      <dgm:prSet/>
      <dgm:spPr/>
      <dgm:t>
        <a:bodyPr/>
        <a:lstStyle/>
        <a:p>
          <a:endParaRPr lang="en-US"/>
        </a:p>
      </dgm:t>
    </dgm:pt>
    <dgm:pt modelId="{3AF6C978-180A-A04A-BA77-B0F34439F3A8}">
      <dgm:prSet phldrT="[Text]" custT="1"/>
      <dgm:spPr/>
      <dgm:t>
        <a:bodyPr/>
        <a:lstStyle/>
        <a:p>
          <a:r>
            <a:rPr lang="en-US" sz="2400" dirty="0"/>
            <a:t>To better understand the legal elements of </a:t>
          </a:r>
          <a:r>
            <a:rPr lang="en-US" sz="2400" b="1" dirty="0"/>
            <a:t>international crimes &amp; violations</a:t>
          </a:r>
        </a:p>
      </dgm:t>
    </dgm:pt>
    <dgm:pt modelId="{F387695C-4C7D-3D49-BC6C-4A2BB1BC329E}" type="parTrans" cxnId="{A1DB8B39-3528-9C4A-B31B-6B8C15766966}">
      <dgm:prSet/>
      <dgm:spPr/>
      <dgm:t>
        <a:bodyPr/>
        <a:lstStyle/>
        <a:p>
          <a:endParaRPr lang="en-US"/>
        </a:p>
      </dgm:t>
    </dgm:pt>
    <dgm:pt modelId="{A00FDFFF-B314-2D44-861F-1BF206938DF6}" type="sibTrans" cxnId="{A1DB8B39-3528-9C4A-B31B-6B8C15766966}">
      <dgm:prSet/>
      <dgm:spPr/>
      <dgm:t>
        <a:bodyPr/>
        <a:lstStyle/>
        <a:p>
          <a:endParaRPr lang="en-US"/>
        </a:p>
      </dgm:t>
    </dgm:pt>
    <dgm:pt modelId="{06F6E62F-EC4D-D24D-A30F-850374874504}">
      <dgm:prSet phldrT="[Text]" custT="1"/>
      <dgm:spPr/>
      <dgm:t>
        <a:bodyPr/>
        <a:lstStyle/>
        <a:p>
          <a:r>
            <a:rPr lang="en-US" sz="2400" dirty="0"/>
            <a:t>As an overview of </a:t>
          </a:r>
          <a:r>
            <a:rPr lang="en-US" sz="2400" b="1" dirty="0"/>
            <a:t>best practice </a:t>
          </a:r>
          <a:r>
            <a:rPr lang="en-US" sz="2400" dirty="0"/>
            <a:t>documentation </a:t>
          </a:r>
          <a:r>
            <a:rPr lang="en-US" sz="2400" b="1" dirty="0"/>
            <a:t>standards</a:t>
          </a:r>
        </a:p>
      </dgm:t>
    </dgm:pt>
    <dgm:pt modelId="{CA0DDCD7-6CCF-D346-A2D9-B6BFCBF83086}" type="parTrans" cxnId="{D4814405-E662-BA46-9EC7-CBE4F9563446}">
      <dgm:prSet/>
      <dgm:spPr/>
      <dgm:t>
        <a:bodyPr/>
        <a:lstStyle/>
        <a:p>
          <a:endParaRPr lang="en-US"/>
        </a:p>
      </dgm:t>
    </dgm:pt>
    <dgm:pt modelId="{2FC06467-BEB6-524D-96FA-9E1E0CFCFF88}" type="sibTrans" cxnId="{D4814405-E662-BA46-9EC7-CBE4F9563446}">
      <dgm:prSet/>
      <dgm:spPr/>
      <dgm:t>
        <a:bodyPr/>
        <a:lstStyle/>
        <a:p>
          <a:endParaRPr lang="en-US"/>
        </a:p>
      </dgm:t>
    </dgm:pt>
    <dgm:pt modelId="{D8C76FBD-5F7E-044B-A095-1BED03509C5C}">
      <dgm:prSet phldrT="[Text]" custT="1"/>
      <dgm:spPr/>
      <dgm:t>
        <a:bodyPr/>
        <a:lstStyle/>
        <a:p>
          <a:r>
            <a:rPr lang="en-US" sz="2400" dirty="0"/>
            <a:t>To highlight the </a:t>
          </a:r>
          <a:r>
            <a:rPr lang="en-US" sz="2400" b="1" dirty="0"/>
            <a:t>impact and challenges </a:t>
          </a:r>
          <a:r>
            <a:rPr lang="en-US" sz="2400" dirty="0"/>
            <a:t>of CARSV</a:t>
          </a:r>
        </a:p>
      </dgm:t>
    </dgm:pt>
    <dgm:pt modelId="{E30E001E-5BB6-974D-8DB0-498085CC6C88}" type="parTrans" cxnId="{164693AB-A6DC-3042-8F73-BC5980CCDF99}">
      <dgm:prSet/>
      <dgm:spPr/>
      <dgm:t>
        <a:bodyPr/>
        <a:lstStyle/>
        <a:p>
          <a:endParaRPr lang="en-US"/>
        </a:p>
      </dgm:t>
    </dgm:pt>
    <dgm:pt modelId="{A0115B9F-3299-B34D-B777-9CB834E38D34}" type="sibTrans" cxnId="{164693AB-A6DC-3042-8F73-BC5980CCDF99}">
      <dgm:prSet/>
      <dgm:spPr/>
      <dgm:t>
        <a:bodyPr/>
        <a:lstStyle/>
        <a:p>
          <a:endParaRPr lang="en-US"/>
        </a:p>
      </dgm:t>
    </dgm:pt>
    <dgm:pt modelId="{990596E6-BC60-CE4D-B91E-39B9C9C123F4}">
      <dgm:prSet phldrT="[Text]" custT="1"/>
      <dgm:spPr/>
      <dgm:t>
        <a:bodyPr/>
        <a:lstStyle/>
        <a:p>
          <a:r>
            <a:rPr lang="en-US" sz="2400" dirty="0"/>
            <a:t>To collect stronger evidence to </a:t>
          </a:r>
          <a:r>
            <a:rPr lang="en-US" sz="2400" b="1" dirty="0"/>
            <a:t>promote accountability</a:t>
          </a:r>
        </a:p>
      </dgm:t>
    </dgm:pt>
    <dgm:pt modelId="{768C2F0E-A169-8A45-BB31-6B2EA7171A4A}" type="parTrans" cxnId="{C1E42D55-D11C-F043-BD20-6C3E013C8A2A}">
      <dgm:prSet/>
      <dgm:spPr/>
      <dgm:t>
        <a:bodyPr/>
        <a:lstStyle/>
        <a:p>
          <a:endParaRPr lang="en-US"/>
        </a:p>
      </dgm:t>
    </dgm:pt>
    <dgm:pt modelId="{5D04D399-024C-C647-9477-5E83EF914747}" type="sibTrans" cxnId="{C1E42D55-D11C-F043-BD20-6C3E013C8A2A}">
      <dgm:prSet/>
      <dgm:spPr/>
      <dgm:t>
        <a:bodyPr/>
        <a:lstStyle/>
        <a:p>
          <a:endParaRPr lang="en-US"/>
        </a:p>
      </dgm:t>
    </dgm:pt>
    <dgm:pt modelId="{B5D94396-9F56-B045-B5CF-CE3A2DFCBF0C}">
      <dgm:prSet phldrT="[Text]" custT="1"/>
      <dgm:spPr/>
      <dgm:t>
        <a:bodyPr/>
        <a:lstStyle/>
        <a:p>
          <a:r>
            <a:rPr lang="en-US" sz="2400" b="0" dirty="0"/>
            <a:t>As a </a:t>
          </a:r>
          <a:r>
            <a:rPr lang="en-US" sz="2400" b="1" dirty="0"/>
            <a:t>legal gaps analysis tool</a:t>
          </a:r>
          <a:r>
            <a:rPr lang="en-US" sz="2400" b="0" dirty="0"/>
            <a:t> for advocacy purposes</a:t>
          </a:r>
        </a:p>
      </dgm:t>
    </dgm:pt>
    <dgm:pt modelId="{DECD5A12-4FBE-104B-9545-ACD036892E99}" type="parTrans" cxnId="{D3DCDE45-A8D2-C148-89EC-A238906AE8B5}">
      <dgm:prSet/>
      <dgm:spPr/>
      <dgm:t>
        <a:bodyPr/>
        <a:lstStyle/>
        <a:p>
          <a:endParaRPr lang="en-US"/>
        </a:p>
      </dgm:t>
    </dgm:pt>
    <dgm:pt modelId="{84F43044-8BC5-CA49-BBA0-AA577C66000A}" type="sibTrans" cxnId="{D3DCDE45-A8D2-C148-89EC-A238906AE8B5}">
      <dgm:prSet/>
      <dgm:spPr/>
      <dgm:t>
        <a:bodyPr/>
        <a:lstStyle/>
        <a:p>
          <a:endParaRPr lang="en-US"/>
        </a:p>
      </dgm:t>
    </dgm:pt>
    <dgm:pt modelId="{D8E1299F-4351-7F4B-8341-2227D3873B05}" type="pres">
      <dgm:prSet presAssocID="{05861CA2-4685-BA42-80EE-6E3687A8B9D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40C24B2-27E9-D043-A547-D4F80076ED17}" type="pres">
      <dgm:prSet presAssocID="{8FB967F6-0FAD-FA4F-A2BA-D120CBB54333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ED4D35-EC56-8B4B-9354-A13786CDFB74}" type="pres">
      <dgm:prSet presAssocID="{210922C0-D2EE-C147-9F1E-C6EB55E3DFFA}" presName="spacer" presStyleCnt="0"/>
      <dgm:spPr/>
    </dgm:pt>
    <dgm:pt modelId="{65BA094C-6E00-BE4D-AB08-2AC5931E543C}" type="pres">
      <dgm:prSet presAssocID="{3AF6C978-180A-A04A-BA77-B0F34439F3A8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2B21C6E-F5CA-3D43-A66D-EF65923B0BA7}" type="pres">
      <dgm:prSet presAssocID="{A00FDFFF-B314-2D44-861F-1BF206938DF6}" presName="spacer" presStyleCnt="0"/>
      <dgm:spPr/>
    </dgm:pt>
    <dgm:pt modelId="{72D3045C-D7EA-AA41-9388-9C8902E8083A}" type="pres">
      <dgm:prSet presAssocID="{06F6E62F-EC4D-D24D-A30F-850374874504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2CE097-CEF4-9440-83CD-130C31B53225}" type="pres">
      <dgm:prSet presAssocID="{2FC06467-BEB6-524D-96FA-9E1E0CFCFF88}" presName="spacer" presStyleCnt="0"/>
      <dgm:spPr/>
    </dgm:pt>
    <dgm:pt modelId="{F8663C52-CFC8-CC4A-BAC8-A2E2E9DF1840}" type="pres">
      <dgm:prSet presAssocID="{D8C76FBD-5F7E-044B-A095-1BED03509C5C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6FAE76-956A-574E-B7B4-884C67E2C398}" type="pres">
      <dgm:prSet presAssocID="{A0115B9F-3299-B34D-B777-9CB834E38D34}" presName="spacer" presStyleCnt="0"/>
      <dgm:spPr/>
    </dgm:pt>
    <dgm:pt modelId="{694FBE11-B592-BF49-A7D4-5932E8E75CD6}" type="pres">
      <dgm:prSet presAssocID="{425E11DC-9B48-FE4F-8CAE-5D04F061009E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ECBA96-170D-374D-AE09-994131F7DADC}" type="pres">
      <dgm:prSet presAssocID="{9A17730A-1D40-8A4B-8D5E-7A9CDA84EA12}" presName="spacer" presStyleCnt="0"/>
      <dgm:spPr/>
    </dgm:pt>
    <dgm:pt modelId="{7F73AC0B-F9A9-AD4A-8382-13B339107186}" type="pres">
      <dgm:prSet presAssocID="{990596E6-BC60-CE4D-B91E-39B9C9C123F4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7200B6-F7A0-504D-8A4E-FCE6E1813465}" type="pres">
      <dgm:prSet presAssocID="{5D04D399-024C-C647-9477-5E83EF914747}" presName="spacer" presStyleCnt="0"/>
      <dgm:spPr/>
    </dgm:pt>
    <dgm:pt modelId="{CF145DF1-11A2-B845-A5C6-EF527E605E5F}" type="pres">
      <dgm:prSet presAssocID="{B5D94396-9F56-B045-B5CF-CE3A2DFCBF0C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1E42D55-D11C-F043-BD20-6C3E013C8A2A}" srcId="{05861CA2-4685-BA42-80EE-6E3687A8B9D7}" destId="{990596E6-BC60-CE4D-B91E-39B9C9C123F4}" srcOrd="5" destOrd="0" parTransId="{768C2F0E-A169-8A45-BB31-6B2EA7171A4A}" sibTransId="{5D04D399-024C-C647-9477-5E83EF914747}"/>
    <dgm:cxn modelId="{A1DB8B39-3528-9C4A-B31B-6B8C15766966}" srcId="{05861CA2-4685-BA42-80EE-6E3687A8B9D7}" destId="{3AF6C978-180A-A04A-BA77-B0F34439F3A8}" srcOrd="1" destOrd="0" parTransId="{F387695C-4C7D-3D49-BC6C-4A2BB1BC329E}" sibTransId="{A00FDFFF-B314-2D44-861F-1BF206938DF6}"/>
    <dgm:cxn modelId="{32F31E93-839E-9149-8249-F36E953DFADF}" type="presOf" srcId="{D8C76FBD-5F7E-044B-A095-1BED03509C5C}" destId="{F8663C52-CFC8-CC4A-BAC8-A2E2E9DF1840}" srcOrd="0" destOrd="0" presId="urn:microsoft.com/office/officeart/2005/8/layout/vList2"/>
    <dgm:cxn modelId="{A85AD1D5-D22D-7E43-B1DD-30F05CB51370}" type="presOf" srcId="{B5D94396-9F56-B045-B5CF-CE3A2DFCBF0C}" destId="{CF145DF1-11A2-B845-A5C6-EF527E605E5F}" srcOrd="0" destOrd="0" presId="urn:microsoft.com/office/officeart/2005/8/layout/vList2"/>
    <dgm:cxn modelId="{D9C43F3E-C120-8C47-9EE7-8827AB04FBB9}" type="presOf" srcId="{06F6E62F-EC4D-D24D-A30F-850374874504}" destId="{72D3045C-D7EA-AA41-9388-9C8902E8083A}" srcOrd="0" destOrd="0" presId="urn:microsoft.com/office/officeart/2005/8/layout/vList2"/>
    <dgm:cxn modelId="{85B196F3-CA55-ED4A-8015-C5EBF45DCC95}" srcId="{05861CA2-4685-BA42-80EE-6E3687A8B9D7}" destId="{8FB967F6-0FAD-FA4F-A2BA-D120CBB54333}" srcOrd="0" destOrd="0" parTransId="{9E634F26-C575-CD42-9FC6-9BF9951C092C}" sibTransId="{210922C0-D2EE-C147-9F1E-C6EB55E3DFFA}"/>
    <dgm:cxn modelId="{1C0685E4-46EA-8C43-9042-F34D04F65AB9}" srcId="{05861CA2-4685-BA42-80EE-6E3687A8B9D7}" destId="{425E11DC-9B48-FE4F-8CAE-5D04F061009E}" srcOrd="4" destOrd="0" parTransId="{A7F98343-B8E1-9E46-9D51-5AD198B5AEEC}" sibTransId="{9A17730A-1D40-8A4B-8D5E-7A9CDA84EA12}"/>
    <dgm:cxn modelId="{D3DCDE45-A8D2-C148-89EC-A238906AE8B5}" srcId="{05861CA2-4685-BA42-80EE-6E3687A8B9D7}" destId="{B5D94396-9F56-B045-B5CF-CE3A2DFCBF0C}" srcOrd="6" destOrd="0" parTransId="{DECD5A12-4FBE-104B-9545-ACD036892E99}" sibTransId="{84F43044-8BC5-CA49-BBA0-AA577C66000A}"/>
    <dgm:cxn modelId="{D4814405-E662-BA46-9EC7-CBE4F9563446}" srcId="{05861CA2-4685-BA42-80EE-6E3687A8B9D7}" destId="{06F6E62F-EC4D-D24D-A30F-850374874504}" srcOrd="2" destOrd="0" parTransId="{CA0DDCD7-6CCF-D346-A2D9-B6BFCBF83086}" sibTransId="{2FC06467-BEB6-524D-96FA-9E1E0CFCFF88}"/>
    <dgm:cxn modelId="{164693AB-A6DC-3042-8F73-BC5980CCDF99}" srcId="{05861CA2-4685-BA42-80EE-6E3687A8B9D7}" destId="{D8C76FBD-5F7E-044B-A095-1BED03509C5C}" srcOrd="3" destOrd="0" parTransId="{E30E001E-5BB6-974D-8DB0-498085CC6C88}" sibTransId="{A0115B9F-3299-B34D-B777-9CB834E38D34}"/>
    <dgm:cxn modelId="{B5EDB397-3293-8E45-80A0-0EE7393D1820}" type="presOf" srcId="{05861CA2-4685-BA42-80EE-6E3687A8B9D7}" destId="{D8E1299F-4351-7F4B-8341-2227D3873B05}" srcOrd="0" destOrd="0" presId="urn:microsoft.com/office/officeart/2005/8/layout/vList2"/>
    <dgm:cxn modelId="{35BC249C-FBF3-E641-9091-65E585B8ADD5}" type="presOf" srcId="{3AF6C978-180A-A04A-BA77-B0F34439F3A8}" destId="{65BA094C-6E00-BE4D-AB08-2AC5931E543C}" srcOrd="0" destOrd="0" presId="urn:microsoft.com/office/officeart/2005/8/layout/vList2"/>
    <dgm:cxn modelId="{5D320BA4-F46E-1245-B379-A2585F648591}" type="presOf" srcId="{425E11DC-9B48-FE4F-8CAE-5D04F061009E}" destId="{694FBE11-B592-BF49-A7D4-5932E8E75CD6}" srcOrd="0" destOrd="0" presId="urn:microsoft.com/office/officeart/2005/8/layout/vList2"/>
    <dgm:cxn modelId="{867181E4-EF92-B84D-80BB-0BE3F178342C}" type="presOf" srcId="{8FB967F6-0FAD-FA4F-A2BA-D120CBB54333}" destId="{140C24B2-27E9-D043-A547-D4F80076ED17}" srcOrd="0" destOrd="0" presId="urn:microsoft.com/office/officeart/2005/8/layout/vList2"/>
    <dgm:cxn modelId="{A40B5337-CD6A-5847-B867-F1B5BE6BA016}" type="presOf" srcId="{990596E6-BC60-CE4D-B91E-39B9C9C123F4}" destId="{7F73AC0B-F9A9-AD4A-8382-13B339107186}" srcOrd="0" destOrd="0" presId="urn:microsoft.com/office/officeart/2005/8/layout/vList2"/>
    <dgm:cxn modelId="{34D40875-8402-FA4F-8EAF-5322C8DF9029}" type="presParOf" srcId="{D8E1299F-4351-7F4B-8341-2227D3873B05}" destId="{140C24B2-27E9-D043-A547-D4F80076ED17}" srcOrd="0" destOrd="0" presId="urn:microsoft.com/office/officeart/2005/8/layout/vList2"/>
    <dgm:cxn modelId="{CF05AAD2-2088-6640-AFBD-AF87014122DA}" type="presParOf" srcId="{D8E1299F-4351-7F4B-8341-2227D3873B05}" destId="{2EED4D35-EC56-8B4B-9354-A13786CDFB74}" srcOrd="1" destOrd="0" presId="urn:microsoft.com/office/officeart/2005/8/layout/vList2"/>
    <dgm:cxn modelId="{AC55478D-8472-704A-890D-5CFD432E5041}" type="presParOf" srcId="{D8E1299F-4351-7F4B-8341-2227D3873B05}" destId="{65BA094C-6E00-BE4D-AB08-2AC5931E543C}" srcOrd="2" destOrd="0" presId="urn:microsoft.com/office/officeart/2005/8/layout/vList2"/>
    <dgm:cxn modelId="{AAED20BC-3100-DD4D-866F-DBB75882C89C}" type="presParOf" srcId="{D8E1299F-4351-7F4B-8341-2227D3873B05}" destId="{62B21C6E-F5CA-3D43-A66D-EF65923B0BA7}" srcOrd="3" destOrd="0" presId="urn:microsoft.com/office/officeart/2005/8/layout/vList2"/>
    <dgm:cxn modelId="{661098A1-6E0C-6340-8408-F288D3240441}" type="presParOf" srcId="{D8E1299F-4351-7F4B-8341-2227D3873B05}" destId="{72D3045C-D7EA-AA41-9388-9C8902E8083A}" srcOrd="4" destOrd="0" presId="urn:microsoft.com/office/officeart/2005/8/layout/vList2"/>
    <dgm:cxn modelId="{76EDE266-1831-2D4E-A2E1-8D7D37345897}" type="presParOf" srcId="{D8E1299F-4351-7F4B-8341-2227D3873B05}" destId="{342CE097-CEF4-9440-83CD-130C31B53225}" srcOrd="5" destOrd="0" presId="urn:microsoft.com/office/officeart/2005/8/layout/vList2"/>
    <dgm:cxn modelId="{024DF0A1-E6D8-EB4B-882B-252E1EEA6196}" type="presParOf" srcId="{D8E1299F-4351-7F4B-8341-2227D3873B05}" destId="{F8663C52-CFC8-CC4A-BAC8-A2E2E9DF1840}" srcOrd="6" destOrd="0" presId="urn:microsoft.com/office/officeart/2005/8/layout/vList2"/>
    <dgm:cxn modelId="{75FB53F4-35CF-C047-9153-D4A3B396A187}" type="presParOf" srcId="{D8E1299F-4351-7F4B-8341-2227D3873B05}" destId="{906FAE76-956A-574E-B7B4-884C67E2C398}" srcOrd="7" destOrd="0" presId="urn:microsoft.com/office/officeart/2005/8/layout/vList2"/>
    <dgm:cxn modelId="{983B20C2-CDDA-AF41-9336-546A7E2A0E84}" type="presParOf" srcId="{D8E1299F-4351-7F4B-8341-2227D3873B05}" destId="{694FBE11-B592-BF49-A7D4-5932E8E75CD6}" srcOrd="8" destOrd="0" presId="urn:microsoft.com/office/officeart/2005/8/layout/vList2"/>
    <dgm:cxn modelId="{00E80296-A39F-7A4B-AF2B-7E61FDFABB3B}" type="presParOf" srcId="{D8E1299F-4351-7F4B-8341-2227D3873B05}" destId="{C2ECBA96-170D-374D-AE09-994131F7DADC}" srcOrd="9" destOrd="0" presId="urn:microsoft.com/office/officeart/2005/8/layout/vList2"/>
    <dgm:cxn modelId="{E550F2E8-1943-0049-A5E4-4108583815A8}" type="presParOf" srcId="{D8E1299F-4351-7F4B-8341-2227D3873B05}" destId="{7F73AC0B-F9A9-AD4A-8382-13B339107186}" srcOrd="10" destOrd="0" presId="urn:microsoft.com/office/officeart/2005/8/layout/vList2"/>
    <dgm:cxn modelId="{D24702C8-E84E-FC49-AF1C-F8EA40DF8899}" type="presParOf" srcId="{D8E1299F-4351-7F4B-8341-2227D3873B05}" destId="{477200B6-F7A0-504D-8A4E-FCE6E1813465}" srcOrd="11" destOrd="0" presId="urn:microsoft.com/office/officeart/2005/8/layout/vList2"/>
    <dgm:cxn modelId="{00773211-8EB3-A74D-B39C-8C20F0FF14E7}" type="presParOf" srcId="{D8E1299F-4351-7F4B-8341-2227D3873B05}" destId="{CF145DF1-11A2-B845-A5C6-EF527E605E5F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7F0AD69-C6F7-AF43-A71A-45344E5DAFFD}" type="doc">
      <dgm:prSet loTypeId="urn:microsoft.com/office/officeart/2005/8/layout/hList1" loCatId="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ABAB97CE-8253-E845-98A1-75D488DB7558}">
      <dgm:prSet phldrT="[Text]" custT="1"/>
      <dgm:spPr/>
      <dgm:t>
        <a:bodyPr/>
        <a:lstStyle/>
        <a:p>
          <a:r>
            <a:rPr lang="en-US" sz="2400" b="1" dirty="0" smtClean="0">
              <a:solidFill>
                <a:srgbClr val="000000"/>
              </a:solidFill>
            </a:rPr>
            <a:t>SEXUAL VIOLENCE &amp; GENDER-BASED VIOLENCE </a:t>
          </a:r>
          <a:endParaRPr lang="en-US" sz="2400" b="1" dirty="0">
            <a:solidFill>
              <a:srgbClr val="000000"/>
            </a:solidFill>
          </a:endParaRPr>
        </a:p>
      </dgm:t>
    </dgm:pt>
    <dgm:pt modelId="{803997B4-4B72-DE42-BC4D-3577157E6F69}" type="parTrans" cxnId="{55BC894F-B5DA-604B-8CB9-22AF8C18CAC5}">
      <dgm:prSet/>
      <dgm:spPr/>
      <dgm:t>
        <a:bodyPr/>
        <a:lstStyle/>
        <a:p>
          <a:endParaRPr lang="en-US"/>
        </a:p>
      </dgm:t>
    </dgm:pt>
    <dgm:pt modelId="{623347A6-E47B-E246-B8F4-5AC6B37FF1BF}" type="sibTrans" cxnId="{55BC894F-B5DA-604B-8CB9-22AF8C18CAC5}">
      <dgm:prSet/>
      <dgm:spPr/>
      <dgm:t>
        <a:bodyPr/>
        <a:lstStyle/>
        <a:p>
          <a:endParaRPr lang="en-US"/>
        </a:p>
      </dgm:t>
    </dgm:pt>
    <dgm:pt modelId="{20B65A38-F86B-BB47-971B-F2E378F6ACFE}">
      <dgm:prSet phldrT="[Text]" custT="1"/>
      <dgm:spPr/>
      <dgm:t>
        <a:bodyPr/>
        <a:lstStyle/>
        <a:p>
          <a:r>
            <a:rPr lang="en-US" sz="2000" dirty="0" smtClean="0"/>
            <a:t>Difference is explained in greater detail in Module 2 </a:t>
          </a:r>
          <a:r>
            <a:rPr lang="mr-IN" sz="2000" dirty="0" smtClean="0"/>
            <a:t>–</a:t>
          </a:r>
          <a:r>
            <a:rPr lang="en-US" sz="2000" dirty="0" smtClean="0"/>
            <a:t> </a:t>
          </a:r>
          <a:r>
            <a:rPr lang="en-US" sz="2000" b="1" dirty="0" smtClean="0"/>
            <a:t>Understanding Sexual Violence</a:t>
          </a:r>
          <a:endParaRPr lang="en-US" sz="2000" b="1" dirty="0"/>
        </a:p>
      </dgm:t>
    </dgm:pt>
    <dgm:pt modelId="{3CA1F134-57C0-4B47-BC0A-CF2361A891FA}" type="parTrans" cxnId="{C3382440-408A-F141-B811-F6DB8BF49820}">
      <dgm:prSet/>
      <dgm:spPr/>
      <dgm:t>
        <a:bodyPr/>
        <a:lstStyle/>
        <a:p>
          <a:endParaRPr lang="en-US"/>
        </a:p>
      </dgm:t>
    </dgm:pt>
    <dgm:pt modelId="{3641FD07-A3D8-ED42-90C0-5766E10AE4DE}" type="sibTrans" cxnId="{C3382440-408A-F141-B811-F6DB8BF49820}">
      <dgm:prSet/>
      <dgm:spPr/>
      <dgm:t>
        <a:bodyPr/>
        <a:lstStyle/>
        <a:p>
          <a:endParaRPr lang="en-US"/>
        </a:p>
      </dgm:t>
    </dgm:pt>
    <dgm:pt modelId="{0682B743-7756-E24B-8D5A-AA648B3DBF0E}">
      <dgm:prSet phldrT="[Text]" custT="1"/>
      <dgm:spPr/>
      <dgm:t>
        <a:bodyPr/>
        <a:lstStyle/>
        <a:p>
          <a:r>
            <a:rPr lang="en-US" sz="2000" dirty="0" smtClean="0"/>
            <a:t>Same investigation/documentation principles are </a:t>
          </a:r>
          <a:r>
            <a:rPr lang="en-US" sz="2000" b="1" dirty="0" smtClean="0"/>
            <a:t>relevant to both</a:t>
          </a:r>
          <a:endParaRPr lang="en-US" sz="2000" b="1" dirty="0"/>
        </a:p>
      </dgm:t>
    </dgm:pt>
    <dgm:pt modelId="{B1861C16-5354-3641-9B9B-EB826A102CC7}" type="parTrans" cxnId="{D1933130-F3C5-314E-A2A0-50F5B35557EA}">
      <dgm:prSet/>
      <dgm:spPr/>
      <dgm:t>
        <a:bodyPr/>
        <a:lstStyle/>
        <a:p>
          <a:endParaRPr lang="en-US"/>
        </a:p>
      </dgm:t>
    </dgm:pt>
    <dgm:pt modelId="{94657C40-D109-B346-BDF1-51E5BB7D7557}" type="sibTrans" cxnId="{D1933130-F3C5-314E-A2A0-50F5B35557EA}">
      <dgm:prSet/>
      <dgm:spPr/>
      <dgm:t>
        <a:bodyPr/>
        <a:lstStyle/>
        <a:p>
          <a:endParaRPr lang="en-US"/>
        </a:p>
      </dgm:t>
    </dgm:pt>
    <dgm:pt modelId="{6631F7A5-6933-F54A-B56A-723084CF78E8}">
      <dgm:prSet phldrT="[Text]" custT="1"/>
      <dgm:spPr/>
      <dgm:t>
        <a:bodyPr/>
        <a:lstStyle/>
        <a:p>
          <a:r>
            <a:rPr lang="en-US" sz="2400" b="1" dirty="0" smtClean="0">
              <a:solidFill>
                <a:srgbClr val="000000"/>
              </a:solidFill>
            </a:rPr>
            <a:t>CONFLICT AND ATROCITY-RELATED SEXUAL VIOLENCE</a:t>
          </a:r>
          <a:endParaRPr lang="en-US" sz="2400" b="1" dirty="0">
            <a:solidFill>
              <a:srgbClr val="000000"/>
            </a:solidFill>
          </a:endParaRPr>
        </a:p>
      </dgm:t>
    </dgm:pt>
    <dgm:pt modelId="{5C34CB29-081E-BE4E-9B8A-CDFDBBE2EFB5}" type="parTrans" cxnId="{05D9B9AC-B043-F047-9A63-D2F5C21A6AC7}">
      <dgm:prSet/>
      <dgm:spPr/>
      <dgm:t>
        <a:bodyPr/>
        <a:lstStyle/>
        <a:p>
          <a:endParaRPr lang="en-US"/>
        </a:p>
      </dgm:t>
    </dgm:pt>
    <dgm:pt modelId="{806E5DA3-F592-B647-BAB3-6D2669F82E9B}" type="sibTrans" cxnId="{05D9B9AC-B043-F047-9A63-D2F5C21A6AC7}">
      <dgm:prSet/>
      <dgm:spPr/>
      <dgm:t>
        <a:bodyPr/>
        <a:lstStyle/>
        <a:p>
          <a:endParaRPr lang="en-US"/>
        </a:p>
      </dgm:t>
    </dgm:pt>
    <dgm:pt modelId="{79443007-51B1-0E42-AA70-A64E73E3A19A}">
      <dgm:prSet phldrT="[Text]" custT="1"/>
      <dgm:spPr/>
      <dgm:t>
        <a:bodyPr/>
        <a:lstStyle/>
        <a:p>
          <a:r>
            <a:rPr lang="en-US" sz="2000" dirty="0" smtClean="0"/>
            <a:t>Can occur as part of an armed conflict or widespread human rights abuses, </a:t>
          </a:r>
          <a:r>
            <a:rPr lang="en-US" sz="2000" b="1" dirty="0" smtClean="0"/>
            <a:t>not only in wartime</a:t>
          </a:r>
          <a:endParaRPr lang="en-US" sz="2000" b="1" dirty="0"/>
        </a:p>
      </dgm:t>
    </dgm:pt>
    <dgm:pt modelId="{EFA8D9C9-1AB7-BC44-87F6-DA2C494DBA68}" type="parTrans" cxnId="{D3A91865-2192-744B-9657-1289AD72C02F}">
      <dgm:prSet/>
      <dgm:spPr/>
      <dgm:t>
        <a:bodyPr/>
        <a:lstStyle/>
        <a:p>
          <a:endParaRPr lang="en-US"/>
        </a:p>
      </dgm:t>
    </dgm:pt>
    <dgm:pt modelId="{6D88E6BE-B762-7540-A7D0-B5248F52C074}" type="sibTrans" cxnId="{D3A91865-2192-744B-9657-1289AD72C02F}">
      <dgm:prSet/>
      <dgm:spPr/>
      <dgm:t>
        <a:bodyPr/>
        <a:lstStyle/>
        <a:p>
          <a:endParaRPr lang="en-US"/>
        </a:p>
      </dgm:t>
    </dgm:pt>
    <dgm:pt modelId="{B8098662-D2B1-4A4F-8DDA-E38466478862}">
      <dgm:prSet phldrT="[Text]" custT="1"/>
      <dgm:spPr/>
      <dgm:t>
        <a:bodyPr/>
        <a:lstStyle/>
        <a:p>
          <a:endParaRPr lang="en-US" sz="2000" b="1" dirty="0">
            <a:solidFill>
              <a:srgbClr val="000000"/>
            </a:solidFill>
          </a:endParaRPr>
        </a:p>
      </dgm:t>
    </dgm:pt>
    <dgm:pt modelId="{47ABCDD5-7FD0-F24E-9CC4-7018F94C4D80}" type="parTrans" cxnId="{AB449AB1-A844-2344-93C6-16072FAA45C4}">
      <dgm:prSet/>
      <dgm:spPr/>
      <dgm:t>
        <a:bodyPr/>
        <a:lstStyle/>
        <a:p>
          <a:endParaRPr lang="en-US"/>
        </a:p>
      </dgm:t>
    </dgm:pt>
    <dgm:pt modelId="{671BCB01-D759-CA4A-A3DA-F374FD4C0ED5}" type="sibTrans" cxnId="{AB449AB1-A844-2344-93C6-16072FAA45C4}">
      <dgm:prSet/>
      <dgm:spPr/>
      <dgm:t>
        <a:bodyPr/>
        <a:lstStyle/>
        <a:p>
          <a:endParaRPr lang="en-US"/>
        </a:p>
      </dgm:t>
    </dgm:pt>
    <dgm:pt modelId="{BBEABC9F-8335-B743-9094-98D8BB361085}">
      <dgm:prSet phldrT="[Text]" custT="1"/>
      <dgm:spPr/>
      <dgm:t>
        <a:bodyPr/>
        <a:lstStyle/>
        <a:p>
          <a:r>
            <a:rPr lang="en-US" sz="2000" dirty="0" smtClean="0"/>
            <a:t>Can amount to a war crime, crime against humanity, genocide or other </a:t>
          </a:r>
          <a:r>
            <a:rPr lang="en-US" sz="2000" b="1" dirty="0" smtClean="0"/>
            <a:t>violation of international law </a:t>
          </a:r>
          <a:endParaRPr lang="en-US" sz="2000" b="1" dirty="0"/>
        </a:p>
      </dgm:t>
    </dgm:pt>
    <dgm:pt modelId="{AFB3FC9A-A2BF-004A-AF65-D637419C3950}" type="parTrans" cxnId="{E0F7D6B2-E3B0-7D40-BFD8-45A68ACC766C}">
      <dgm:prSet/>
      <dgm:spPr/>
      <dgm:t>
        <a:bodyPr/>
        <a:lstStyle/>
        <a:p>
          <a:endParaRPr lang="en-US"/>
        </a:p>
      </dgm:t>
    </dgm:pt>
    <dgm:pt modelId="{543625F5-4D52-7F40-B1F5-BCDBC13B4651}" type="sibTrans" cxnId="{E0F7D6B2-E3B0-7D40-BFD8-45A68ACC766C}">
      <dgm:prSet/>
      <dgm:spPr/>
      <dgm:t>
        <a:bodyPr/>
        <a:lstStyle/>
        <a:p>
          <a:endParaRPr lang="en-US"/>
        </a:p>
      </dgm:t>
    </dgm:pt>
    <dgm:pt modelId="{F2E698B0-3A29-4642-B49A-18AAA7A339DA}">
      <dgm:prSet phldrT="[Text]" custT="1"/>
      <dgm:spPr/>
      <dgm:t>
        <a:bodyPr/>
        <a:lstStyle/>
        <a:p>
          <a:endParaRPr lang="en-US" sz="2000" b="1" dirty="0"/>
        </a:p>
      </dgm:t>
    </dgm:pt>
    <dgm:pt modelId="{B6842C7B-18AA-3D45-AE2C-52C844012AFD}" type="parTrans" cxnId="{9194BBEF-5A57-4848-BE7F-387BA47E7022}">
      <dgm:prSet/>
      <dgm:spPr/>
      <dgm:t>
        <a:bodyPr/>
        <a:lstStyle/>
        <a:p>
          <a:endParaRPr lang="en-US"/>
        </a:p>
      </dgm:t>
    </dgm:pt>
    <dgm:pt modelId="{59A80A8D-362F-1A40-876A-94BB6CC29B45}" type="sibTrans" cxnId="{9194BBEF-5A57-4848-BE7F-387BA47E7022}">
      <dgm:prSet/>
      <dgm:spPr/>
      <dgm:t>
        <a:bodyPr/>
        <a:lstStyle/>
        <a:p>
          <a:endParaRPr lang="en-US"/>
        </a:p>
      </dgm:t>
    </dgm:pt>
    <dgm:pt modelId="{A7E243F2-3B8F-0949-8112-2FB34D984CE5}" type="pres">
      <dgm:prSet presAssocID="{87F0AD69-C6F7-AF43-A71A-45344E5DAFF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4B9D722-2D15-0D4D-B530-38D8604D38C3}" type="pres">
      <dgm:prSet presAssocID="{ABAB97CE-8253-E845-98A1-75D488DB7558}" presName="composite" presStyleCnt="0"/>
      <dgm:spPr/>
    </dgm:pt>
    <dgm:pt modelId="{E9FF45D9-9274-1745-8ECF-E814538AF31E}" type="pres">
      <dgm:prSet presAssocID="{ABAB97CE-8253-E845-98A1-75D488DB7558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A90B76-F6F6-3E44-9E3A-B3A8754A7688}" type="pres">
      <dgm:prSet presAssocID="{ABAB97CE-8253-E845-98A1-75D488DB7558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013B01-9B6B-7548-AA68-A2236B6A1A4D}" type="pres">
      <dgm:prSet presAssocID="{623347A6-E47B-E246-B8F4-5AC6B37FF1BF}" presName="space" presStyleCnt="0"/>
      <dgm:spPr/>
    </dgm:pt>
    <dgm:pt modelId="{43155E2C-F790-6C43-8225-B73E26DC4F83}" type="pres">
      <dgm:prSet presAssocID="{6631F7A5-6933-F54A-B56A-723084CF78E8}" presName="composite" presStyleCnt="0"/>
      <dgm:spPr/>
    </dgm:pt>
    <dgm:pt modelId="{9AD8BFBE-1E13-9245-901B-C4E17635549F}" type="pres">
      <dgm:prSet presAssocID="{6631F7A5-6933-F54A-B56A-723084CF78E8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7A264B-C55F-6E42-89FF-55D69A68D41C}" type="pres">
      <dgm:prSet presAssocID="{6631F7A5-6933-F54A-B56A-723084CF78E8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1933130-F3C5-314E-A2A0-50F5B35557EA}" srcId="{ABAB97CE-8253-E845-98A1-75D488DB7558}" destId="{0682B743-7756-E24B-8D5A-AA648B3DBF0E}" srcOrd="2" destOrd="0" parTransId="{B1861C16-5354-3641-9B9B-EB826A102CC7}" sibTransId="{94657C40-D109-B346-BDF1-51E5BB7D7557}"/>
    <dgm:cxn modelId="{AB449AB1-A844-2344-93C6-16072FAA45C4}" srcId="{ABAB97CE-8253-E845-98A1-75D488DB7558}" destId="{B8098662-D2B1-4A4F-8DDA-E38466478862}" srcOrd="1" destOrd="0" parTransId="{47ABCDD5-7FD0-F24E-9CC4-7018F94C4D80}" sibTransId="{671BCB01-D759-CA4A-A3DA-F374FD4C0ED5}"/>
    <dgm:cxn modelId="{5610D776-7C3E-694C-8AA9-E5774C890F87}" type="presOf" srcId="{BBEABC9F-8335-B743-9094-98D8BB361085}" destId="{557A264B-C55F-6E42-89FF-55D69A68D41C}" srcOrd="0" destOrd="2" presId="urn:microsoft.com/office/officeart/2005/8/layout/hList1"/>
    <dgm:cxn modelId="{66B0B355-722A-8149-A2F2-85D4AA9C0392}" type="presOf" srcId="{ABAB97CE-8253-E845-98A1-75D488DB7558}" destId="{E9FF45D9-9274-1745-8ECF-E814538AF31E}" srcOrd="0" destOrd="0" presId="urn:microsoft.com/office/officeart/2005/8/layout/hList1"/>
    <dgm:cxn modelId="{5D7E3396-37B5-8948-8C8F-68AF4CCF3CA2}" type="presOf" srcId="{87F0AD69-C6F7-AF43-A71A-45344E5DAFFD}" destId="{A7E243F2-3B8F-0949-8112-2FB34D984CE5}" srcOrd="0" destOrd="0" presId="urn:microsoft.com/office/officeart/2005/8/layout/hList1"/>
    <dgm:cxn modelId="{E2F41C51-6984-6949-8087-C5558C7D4EB0}" type="presOf" srcId="{F2E698B0-3A29-4642-B49A-18AAA7A339DA}" destId="{557A264B-C55F-6E42-89FF-55D69A68D41C}" srcOrd="0" destOrd="1" presId="urn:microsoft.com/office/officeart/2005/8/layout/hList1"/>
    <dgm:cxn modelId="{7502A4EE-6FC8-2C41-BD6A-2C89923387AD}" type="presOf" srcId="{6631F7A5-6933-F54A-B56A-723084CF78E8}" destId="{9AD8BFBE-1E13-9245-901B-C4E17635549F}" srcOrd="0" destOrd="0" presId="urn:microsoft.com/office/officeart/2005/8/layout/hList1"/>
    <dgm:cxn modelId="{3F0C33A0-FF66-C34B-B866-11CD4B727D07}" type="presOf" srcId="{79443007-51B1-0E42-AA70-A64E73E3A19A}" destId="{557A264B-C55F-6E42-89FF-55D69A68D41C}" srcOrd="0" destOrd="0" presId="urn:microsoft.com/office/officeart/2005/8/layout/hList1"/>
    <dgm:cxn modelId="{05D9B9AC-B043-F047-9A63-D2F5C21A6AC7}" srcId="{87F0AD69-C6F7-AF43-A71A-45344E5DAFFD}" destId="{6631F7A5-6933-F54A-B56A-723084CF78E8}" srcOrd="1" destOrd="0" parTransId="{5C34CB29-081E-BE4E-9B8A-CDFDBBE2EFB5}" sibTransId="{806E5DA3-F592-B647-BAB3-6D2669F82E9B}"/>
    <dgm:cxn modelId="{D3A91865-2192-744B-9657-1289AD72C02F}" srcId="{6631F7A5-6933-F54A-B56A-723084CF78E8}" destId="{79443007-51B1-0E42-AA70-A64E73E3A19A}" srcOrd="0" destOrd="0" parTransId="{EFA8D9C9-1AB7-BC44-87F6-DA2C494DBA68}" sibTransId="{6D88E6BE-B762-7540-A7D0-B5248F52C074}"/>
    <dgm:cxn modelId="{9194BBEF-5A57-4848-BE7F-387BA47E7022}" srcId="{6631F7A5-6933-F54A-B56A-723084CF78E8}" destId="{F2E698B0-3A29-4642-B49A-18AAA7A339DA}" srcOrd="1" destOrd="0" parTransId="{B6842C7B-18AA-3D45-AE2C-52C844012AFD}" sibTransId="{59A80A8D-362F-1A40-876A-94BB6CC29B45}"/>
    <dgm:cxn modelId="{E0F7D6B2-E3B0-7D40-BFD8-45A68ACC766C}" srcId="{6631F7A5-6933-F54A-B56A-723084CF78E8}" destId="{BBEABC9F-8335-B743-9094-98D8BB361085}" srcOrd="2" destOrd="0" parTransId="{AFB3FC9A-A2BF-004A-AF65-D637419C3950}" sibTransId="{543625F5-4D52-7F40-B1F5-BCDBC13B4651}"/>
    <dgm:cxn modelId="{5F120566-C4A4-B145-A845-0C1CE6A03949}" type="presOf" srcId="{20B65A38-F86B-BB47-971B-F2E378F6ACFE}" destId="{5AA90B76-F6F6-3E44-9E3A-B3A8754A7688}" srcOrd="0" destOrd="0" presId="urn:microsoft.com/office/officeart/2005/8/layout/hList1"/>
    <dgm:cxn modelId="{17C54FDF-ADDD-9C40-9E9B-7E97099EEED5}" type="presOf" srcId="{0682B743-7756-E24B-8D5A-AA648B3DBF0E}" destId="{5AA90B76-F6F6-3E44-9E3A-B3A8754A7688}" srcOrd="0" destOrd="2" presId="urn:microsoft.com/office/officeart/2005/8/layout/hList1"/>
    <dgm:cxn modelId="{C3382440-408A-F141-B811-F6DB8BF49820}" srcId="{ABAB97CE-8253-E845-98A1-75D488DB7558}" destId="{20B65A38-F86B-BB47-971B-F2E378F6ACFE}" srcOrd="0" destOrd="0" parTransId="{3CA1F134-57C0-4B47-BC0A-CF2361A891FA}" sibTransId="{3641FD07-A3D8-ED42-90C0-5766E10AE4DE}"/>
    <dgm:cxn modelId="{55BC894F-B5DA-604B-8CB9-22AF8C18CAC5}" srcId="{87F0AD69-C6F7-AF43-A71A-45344E5DAFFD}" destId="{ABAB97CE-8253-E845-98A1-75D488DB7558}" srcOrd="0" destOrd="0" parTransId="{803997B4-4B72-DE42-BC4D-3577157E6F69}" sibTransId="{623347A6-E47B-E246-B8F4-5AC6B37FF1BF}"/>
    <dgm:cxn modelId="{A71D035F-760F-A443-9BCF-7053CBEDD638}" type="presOf" srcId="{B8098662-D2B1-4A4F-8DDA-E38466478862}" destId="{5AA90B76-F6F6-3E44-9E3A-B3A8754A7688}" srcOrd="0" destOrd="1" presId="urn:microsoft.com/office/officeart/2005/8/layout/hList1"/>
    <dgm:cxn modelId="{B7F0A230-86F4-8841-9F50-0016B7AB7B9C}" type="presParOf" srcId="{A7E243F2-3B8F-0949-8112-2FB34D984CE5}" destId="{34B9D722-2D15-0D4D-B530-38D8604D38C3}" srcOrd="0" destOrd="0" presId="urn:microsoft.com/office/officeart/2005/8/layout/hList1"/>
    <dgm:cxn modelId="{E035F067-4B63-1149-A665-BE4F63C59BCC}" type="presParOf" srcId="{34B9D722-2D15-0D4D-B530-38D8604D38C3}" destId="{E9FF45D9-9274-1745-8ECF-E814538AF31E}" srcOrd="0" destOrd="0" presId="urn:microsoft.com/office/officeart/2005/8/layout/hList1"/>
    <dgm:cxn modelId="{20D557CF-A76B-D847-B7EE-690EC7406920}" type="presParOf" srcId="{34B9D722-2D15-0D4D-B530-38D8604D38C3}" destId="{5AA90B76-F6F6-3E44-9E3A-B3A8754A7688}" srcOrd="1" destOrd="0" presId="urn:microsoft.com/office/officeart/2005/8/layout/hList1"/>
    <dgm:cxn modelId="{3C4CC9AE-DBD7-0944-967F-6B8373CF5913}" type="presParOf" srcId="{A7E243F2-3B8F-0949-8112-2FB34D984CE5}" destId="{5D013B01-9B6B-7548-AA68-A2236B6A1A4D}" srcOrd="1" destOrd="0" presId="urn:microsoft.com/office/officeart/2005/8/layout/hList1"/>
    <dgm:cxn modelId="{6B7F3CFA-C76D-7A4B-9F37-1316C054297E}" type="presParOf" srcId="{A7E243F2-3B8F-0949-8112-2FB34D984CE5}" destId="{43155E2C-F790-6C43-8225-B73E26DC4F83}" srcOrd="2" destOrd="0" presId="urn:microsoft.com/office/officeart/2005/8/layout/hList1"/>
    <dgm:cxn modelId="{45B28812-8E40-9944-9821-D2D4737E8809}" type="presParOf" srcId="{43155E2C-F790-6C43-8225-B73E26DC4F83}" destId="{9AD8BFBE-1E13-9245-901B-C4E17635549F}" srcOrd="0" destOrd="0" presId="urn:microsoft.com/office/officeart/2005/8/layout/hList1"/>
    <dgm:cxn modelId="{7546998A-94FC-FD45-AC4E-689CCEE1F308}" type="presParOf" srcId="{43155E2C-F790-6C43-8225-B73E26DC4F83}" destId="{557A264B-C55F-6E42-89FF-55D69A68D41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7F0AD69-C6F7-AF43-A71A-45344E5DAFFD}" type="doc">
      <dgm:prSet loTypeId="urn:microsoft.com/office/officeart/2005/8/layout/hList1" loCatId="" qsTypeId="urn:microsoft.com/office/officeart/2005/8/quickstyle/simple4" qsCatId="simple" csTypeId="urn:microsoft.com/office/officeart/2005/8/colors/accent1_4" csCatId="accent1" phldr="1"/>
      <dgm:spPr/>
      <dgm:t>
        <a:bodyPr/>
        <a:lstStyle/>
        <a:p>
          <a:endParaRPr lang="en-US"/>
        </a:p>
      </dgm:t>
    </dgm:pt>
    <dgm:pt modelId="{ABAB97CE-8253-E845-98A1-75D488DB7558}">
      <dgm:prSet phldrT="[Text]" custT="1"/>
      <dgm:spPr/>
      <dgm:t>
        <a:bodyPr/>
        <a:lstStyle/>
        <a:p>
          <a:r>
            <a:rPr lang="en-US" sz="2400" b="1" dirty="0" smtClean="0">
              <a:solidFill>
                <a:srgbClr val="000000"/>
              </a:solidFill>
            </a:rPr>
            <a:t>INVESTIGATION</a:t>
          </a:r>
          <a:r>
            <a:rPr lang="en-US" sz="2400" b="1" dirty="0" smtClean="0">
              <a:solidFill>
                <a:srgbClr val="000000"/>
              </a:solidFill>
            </a:rPr>
            <a:t>/</a:t>
          </a:r>
        </a:p>
        <a:p>
          <a:r>
            <a:rPr lang="en-US" sz="2400" b="1" dirty="0" smtClean="0">
              <a:solidFill>
                <a:srgbClr val="000000"/>
              </a:solidFill>
            </a:rPr>
            <a:t>DOCUMENTATION </a:t>
          </a:r>
          <a:endParaRPr lang="en-US" sz="2400" b="1" dirty="0">
            <a:solidFill>
              <a:srgbClr val="000000"/>
            </a:solidFill>
          </a:endParaRPr>
        </a:p>
      </dgm:t>
    </dgm:pt>
    <dgm:pt modelId="{803997B4-4B72-DE42-BC4D-3577157E6F69}" type="parTrans" cxnId="{55BC894F-B5DA-604B-8CB9-22AF8C18CAC5}">
      <dgm:prSet/>
      <dgm:spPr/>
      <dgm:t>
        <a:bodyPr/>
        <a:lstStyle/>
        <a:p>
          <a:endParaRPr lang="en-US"/>
        </a:p>
      </dgm:t>
    </dgm:pt>
    <dgm:pt modelId="{623347A6-E47B-E246-B8F4-5AC6B37FF1BF}" type="sibTrans" cxnId="{55BC894F-B5DA-604B-8CB9-22AF8C18CAC5}">
      <dgm:prSet/>
      <dgm:spPr/>
      <dgm:t>
        <a:bodyPr/>
        <a:lstStyle/>
        <a:p>
          <a:endParaRPr lang="en-US"/>
        </a:p>
      </dgm:t>
    </dgm:pt>
    <dgm:pt modelId="{20B65A38-F86B-BB47-971B-F2E378F6ACFE}">
      <dgm:prSet phldrT="[Text]" custT="1"/>
      <dgm:spPr/>
      <dgm:t>
        <a:bodyPr/>
        <a:lstStyle/>
        <a:p>
          <a:r>
            <a:rPr lang="en-IE" sz="2000" dirty="0" smtClean="0">
              <a:solidFill>
                <a:schemeClr val="tx1"/>
              </a:solidFill>
            </a:rPr>
            <a:t>Investigation </a:t>
          </a:r>
          <a:r>
            <a:rPr lang="en-IE" sz="2000" dirty="0" smtClean="0">
              <a:solidFill>
                <a:srgbClr val="000000"/>
              </a:solidFill>
            </a:rPr>
            <a:t>usually</a:t>
          </a:r>
          <a:r>
            <a:rPr lang="en-IE" sz="2000" dirty="0" smtClean="0">
              <a:solidFill>
                <a:srgbClr val="FF0000"/>
              </a:solidFill>
            </a:rPr>
            <a:t> </a:t>
          </a:r>
          <a:r>
            <a:rPr lang="en-IE" sz="2000" dirty="0" smtClean="0">
              <a:solidFill>
                <a:schemeClr val="tx1"/>
              </a:solidFill>
            </a:rPr>
            <a:t>involves a search for facts &amp; evidence to make findings about </a:t>
          </a:r>
          <a:r>
            <a:rPr lang="en-IE" sz="2000" b="1" dirty="0" smtClean="0">
              <a:solidFill>
                <a:schemeClr val="tx1"/>
              </a:solidFill>
            </a:rPr>
            <a:t>responsibility</a:t>
          </a:r>
          <a:endParaRPr lang="en-US" sz="2000" b="1" dirty="0"/>
        </a:p>
      </dgm:t>
    </dgm:pt>
    <dgm:pt modelId="{3CA1F134-57C0-4B47-BC0A-CF2361A891FA}" type="parTrans" cxnId="{C3382440-408A-F141-B811-F6DB8BF49820}">
      <dgm:prSet/>
      <dgm:spPr/>
      <dgm:t>
        <a:bodyPr/>
        <a:lstStyle/>
        <a:p>
          <a:endParaRPr lang="en-US"/>
        </a:p>
      </dgm:t>
    </dgm:pt>
    <dgm:pt modelId="{3641FD07-A3D8-ED42-90C0-5766E10AE4DE}" type="sibTrans" cxnId="{C3382440-408A-F141-B811-F6DB8BF49820}">
      <dgm:prSet/>
      <dgm:spPr/>
      <dgm:t>
        <a:bodyPr/>
        <a:lstStyle/>
        <a:p>
          <a:endParaRPr lang="en-US"/>
        </a:p>
      </dgm:t>
    </dgm:pt>
    <dgm:pt modelId="{6631F7A5-6933-F54A-B56A-723084CF78E8}">
      <dgm:prSet phldrT="[Text]" custT="1"/>
      <dgm:spPr/>
      <dgm:t>
        <a:bodyPr/>
        <a:lstStyle/>
        <a:p>
          <a:r>
            <a:rPr lang="en-US" sz="2400" b="1" dirty="0" smtClean="0">
              <a:solidFill>
                <a:srgbClr val="000000"/>
              </a:solidFill>
            </a:rPr>
            <a:t>SURVIVORS/VICTIMS</a:t>
          </a:r>
          <a:endParaRPr lang="en-US" sz="2400" b="1" dirty="0">
            <a:solidFill>
              <a:srgbClr val="000000"/>
            </a:solidFill>
          </a:endParaRPr>
        </a:p>
      </dgm:t>
    </dgm:pt>
    <dgm:pt modelId="{5C34CB29-081E-BE4E-9B8A-CDFDBBE2EFB5}" type="parTrans" cxnId="{05D9B9AC-B043-F047-9A63-D2F5C21A6AC7}">
      <dgm:prSet/>
      <dgm:spPr/>
      <dgm:t>
        <a:bodyPr/>
        <a:lstStyle/>
        <a:p>
          <a:endParaRPr lang="en-US"/>
        </a:p>
      </dgm:t>
    </dgm:pt>
    <dgm:pt modelId="{806E5DA3-F592-B647-BAB3-6D2669F82E9B}" type="sibTrans" cxnId="{05D9B9AC-B043-F047-9A63-D2F5C21A6AC7}">
      <dgm:prSet/>
      <dgm:spPr/>
      <dgm:t>
        <a:bodyPr/>
        <a:lstStyle/>
        <a:p>
          <a:endParaRPr lang="en-US"/>
        </a:p>
      </dgm:t>
    </dgm:pt>
    <dgm:pt modelId="{79443007-51B1-0E42-AA70-A64E73E3A19A}">
      <dgm:prSet phldrT="[Text]" custT="1"/>
      <dgm:spPr/>
      <dgm:t>
        <a:bodyPr/>
        <a:lstStyle/>
        <a:p>
          <a:r>
            <a:rPr lang="en-US" sz="2000" b="0" dirty="0" smtClean="0"/>
            <a:t>Many</a:t>
          </a:r>
          <a:r>
            <a:rPr lang="en-US" sz="2000" b="0" baseline="0" dirty="0" smtClean="0"/>
            <a:t> people affected by sexual violence prefer to see themselves as </a:t>
          </a:r>
          <a:r>
            <a:rPr lang="en-US" sz="2000" b="1" baseline="0" dirty="0" smtClean="0"/>
            <a:t>survivors, not victims </a:t>
          </a:r>
          <a:endParaRPr lang="en-US" sz="2000" b="1" dirty="0"/>
        </a:p>
      </dgm:t>
    </dgm:pt>
    <dgm:pt modelId="{EFA8D9C9-1AB7-BC44-87F6-DA2C494DBA68}" type="parTrans" cxnId="{D3A91865-2192-744B-9657-1289AD72C02F}">
      <dgm:prSet/>
      <dgm:spPr/>
      <dgm:t>
        <a:bodyPr/>
        <a:lstStyle/>
        <a:p>
          <a:endParaRPr lang="en-US"/>
        </a:p>
      </dgm:t>
    </dgm:pt>
    <dgm:pt modelId="{6D88E6BE-B762-7540-A7D0-B5248F52C074}" type="sibTrans" cxnId="{D3A91865-2192-744B-9657-1289AD72C02F}">
      <dgm:prSet/>
      <dgm:spPr/>
      <dgm:t>
        <a:bodyPr/>
        <a:lstStyle/>
        <a:p>
          <a:endParaRPr lang="en-US"/>
        </a:p>
      </dgm:t>
    </dgm:pt>
    <dgm:pt modelId="{BBEABC9F-8335-B743-9094-98D8BB361085}">
      <dgm:prSet phldrT="[Text]" custT="1"/>
      <dgm:spPr/>
      <dgm:t>
        <a:bodyPr/>
        <a:lstStyle/>
        <a:p>
          <a:r>
            <a:rPr lang="en-US" sz="2000" b="0" dirty="0" smtClean="0"/>
            <a:t>Survivors can also be </a:t>
          </a:r>
          <a:r>
            <a:rPr lang="en-US" sz="2000" b="1" dirty="0" smtClean="0"/>
            <a:t>victims and witnesses</a:t>
          </a:r>
          <a:r>
            <a:rPr lang="en-US" sz="2000" b="0" dirty="0" smtClean="0"/>
            <a:t> in a legal sense</a:t>
          </a:r>
          <a:endParaRPr lang="en-US" sz="2000" b="0" dirty="0"/>
        </a:p>
      </dgm:t>
    </dgm:pt>
    <dgm:pt modelId="{AFB3FC9A-A2BF-004A-AF65-D637419C3950}" type="parTrans" cxnId="{E0F7D6B2-E3B0-7D40-BFD8-45A68ACC766C}">
      <dgm:prSet/>
      <dgm:spPr/>
      <dgm:t>
        <a:bodyPr/>
        <a:lstStyle/>
        <a:p>
          <a:endParaRPr lang="en-US"/>
        </a:p>
      </dgm:t>
    </dgm:pt>
    <dgm:pt modelId="{543625F5-4D52-7F40-B1F5-BCDBC13B4651}" type="sibTrans" cxnId="{E0F7D6B2-E3B0-7D40-BFD8-45A68ACC766C}">
      <dgm:prSet/>
      <dgm:spPr/>
      <dgm:t>
        <a:bodyPr/>
        <a:lstStyle/>
        <a:p>
          <a:endParaRPr lang="en-US"/>
        </a:p>
      </dgm:t>
    </dgm:pt>
    <dgm:pt modelId="{BA783D4F-9625-1A44-A23A-8109EA774132}">
      <dgm:prSet phldrT="[Text]" custT="1"/>
      <dgm:spPr/>
      <dgm:t>
        <a:bodyPr/>
        <a:lstStyle/>
        <a:p>
          <a:r>
            <a:rPr lang="en-IE" sz="2000" dirty="0" smtClean="0">
              <a:solidFill>
                <a:schemeClr val="tx1"/>
              </a:solidFill>
            </a:rPr>
            <a:t>Protocol uses the term “</a:t>
          </a:r>
          <a:r>
            <a:rPr lang="en-IE" sz="2000" b="1" dirty="0" smtClean="0">
              <a:solidFill>
                <a:schemeClr val="tx1"/>
              </a:solidFill>
            </a:rPr>
            <a:t>documentation</a:t>
          </a:r>
          <a:r>
            <a:rPr lang="en-IE" sz="2000" dirty="0" smtClean="0">
              <a:solidFill>
                <a:schemeClr val="tx1"/>
              </a:solidFill>
            </a:rPr>
            <a:t>” regardless of the practitioner’s role and “</a:t>
          </a:r>
          <a:r>
            <a:rPr lang="en-IE" sz="2000" b="1" dirty="0" smtClean="0">
              <a:solidFill>
                <a:schemeClr val="tx1"/>
              </a:solidFill>
            </a:rPr>
            <a:t>official investigation</a:t>
          </a:r>
          <a:r>
            <a:rPr lang="en-IE" sz="2000" dirty="0" smtClean="0">
              <a:solidFill>
                <a:schemeClr val="tx1"/>
              </a:solidFill>
            </a:rPr>
            <a:t>” for efforts by manded justice actors </a:t>
          </a:r>
          <a:endParaRPr lang="en-US" sz="2000" b="1" dirty="0">
            <a:solidFill>
              <a:srgbClr val="000000"/>
            </a:solidFill>
          </a:endParaRPr>
        </a:p>
      </dgm:t>
    </dgm:pt>
    <dgm:pt modelId="{CF875251-5942-134C-8EC0-69AF534FA061}" type="sibTrans" cxnId="{5E08FB81-4233-354E-A42B-212FBAE00EC8}">
      <dgm:prSet/>
      <dgm:spPr/>
      <dgm:t>
        <a:bodyPr/>
        <a:lstStyle/>
        <a:p>
          <a:endParaRPr lang="en-US"/>
        </a:p>
      </dgm:t>
    </dgm:pt>
    <dgm:pt modelId="{F4A5F358-87CE-6840-854A-396DCA409EFD}" type="parTrans" cxnId="{5E08FB81-4233-354E-A42B-212FBAE00EC8}">
      <dgm:prSet/>
      <dgm:spPr/>
      <dgm:t>
        <a:bodyPr/>
        <a:lstStyle/>
        <a:p>
          <a:endParaRPr lang="en-US"/>
        </a:p>
      </dgm:t>
    </dgm:pt>
    <dgm:pt modelId="{B8098662-D2B1-4A4F-8DDA-E38466478862}">
      <dgm:prSet phldrT="[Text]" custT="1"/>
      <dgm:spPr/>
      <dgm:t>
        <a:bodyPr/>
        <a:lstStyle/>
        <a:p>
          <a:r>
            <a:rPr lang="en-IE" sz="2000" dirty="0" smtClean="0">
              <a:solidFill>
                <a:schemeClr val="tx1"/>
              </a:solidFill>
            </a:rPr>
            <a:t>Documentation is the collection of relevant, reliable information to describe </a:t>
          </a:r>
          <a:r>
            <a:rPr lang="en-IE" sz="2000" b="1" dirty="0" smtClean="0">
              <a:solidFill>
                <a:schemeClr val="tx1"/>
              </a:solidFill>
            </a:rPr>
            <a:t>events</a:t>
          </a:r>
          <a:endParaRPr lang="en-US" sz="2000" b="1" dirty="0">
            <a:solidFill>
              <a:srgbClr val="000000"/>
            </a:solidFill>
          </a:endParaRPr>
        </a:p>
      </dgm:t>
    </dgm:pt>
    <dgm:pt modelId="{671BCB01-D759-CA4A-A3DA-F374FD4C0ED5}" type="sibTrans" cxnId="{AB449AB1-A844-2344-93C6-16072FAA45C4}">
      <dgm:prSet/>
      <dgm:spPr/>
      <dgm:t>
        <a:bodyPr/>
        <a:lstStyle/>
        <a:p>
          <a:endParaRPr lang="en-US"/>
        </a:p>
      </dgm:t>
    </dgm:pt>
    <dgm:pt modelId="{47ABCDD5-7FD0-F24E-9CC4-7018F94C4D80}" type="parTrans" cxnId="{AB449AB1-A844-2344-93C6-16072FAA45C4}">
      <dgm:prSet/>
      <dgm:spPr/>
      <dgm:t>
        <a:bodyPr/>
        <a:lstStyle/>
        <a:p>
          <a:endParaRPr lang="en-US"/>
        </a:p>
      </dgm:t>
    </dgm:pt>
    <dgm:pt modelId="{71CBF21B-994B-FD4B-BDEE-E8AFEA427981}">
      <dgm:prSet phldrT="[Text]" custT="1"/>
      <dgm:spPr/>
      <dgm:t>
        <a:bodyPr/>
        <a:lstStyle/>
        <a:p>
          <a:r>
            <a:rPr lang="en-US" sz="2000" b="0" dirty="0" smtClean="0"/>
            <a:t>Protocol predominantly refers to “victims” - term also encompasses the direct victim’s </a:t>
          </a:r>
          <a:r>
            <a:rPr lang="en-US" sz="2000" b="1" dirty="0" smtClean="0"/>
            <a:t>family/ community</a:t>
          </a:r>
          <a:r>
            <a:rPr lang="en-US" sz="2000" b="0" dirty="0" smtClean="0"/>
            <a:t>, and those who did not survive the sexual violence </a:t>
          </a:r>
          <a:endParaRPr lang="en-US" sz="2000" b="0" dirty="0"/>
        </a:p>
      </dgm:t>
    </dgm:pt>
    <dgm:pt modelId="{7D5DD97B-623F-3545-B0AC-921A4FD6A443}" type="parTrans" cxnId="{545980B2-8999-6547-8CD6-58E3504947AB}">
      <dgm:prSet/>
      <dgm:spPr/>
      <dgm:t>
        <a:bodyPr/>
        <a:lstStyle/>
        <a:p>
          <a:endParaRPr lang="en-US"/>
        </a:p>
      </dgm:t>
    </dgm:pt>
    <dgm:pt modelId="{306961F5-782B-FE4D-9AF3-E4933D1748CC}" type="sibTrans" cxnId="{545980B2-8999-6547-8CD6-58E3504947AB}">
      <dgm:prSet/>
      <dgm:spPr/>
      <dgm:t>
        <a:bodyPr/>
        <a:lstStyle/>
        <a:p>
          <a:endParaRPr lang="en-US"/>
        </a:p>
      </dgm:t>
    </dgm:pt>
    <dgm:pt modelId="{A7E243F2-3B8F-0949-8112-2FB34D984CE5}" type="pres">
      <dgm:prSet presAssocID="{87F0AD69-C6F7-AF43-A71A-45344E5DAFF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4B9D722-2D15-0D4D-B530-38D8604D38C3}" type="pres">
      <dgm:prSet presAssocID="{ABAB97CE-8253-E845-98A1-75D488DB7558}" presName="composite" presStyleCnt="0"/>
      <dgm:spPr/>
    </dgm:pt>
    <dgm:pt modelId="{E9FF45D9-9274-1745-8ECF-E814538AF31E}" type="pres">
      <dgm:prSet presAssocID="{ABAB97CE-8253-E845-98A1-75D488DB7558}" presName="parTx" presStyleLbl="alignNode1" presStyleIdx="0" presStyleCnt="2" custScaleY="10497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A90B76-F6F6-3E44-9E3A-B3A8754A7688}" type="pres">
      <dgm:prSet presAssocID="{ABAB97CE-8253-E845-98A1-75D488DB7558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013B01-9B6B-7548-AA68-A2236B6A1A4D}" type="pres">
      <dgm:prSet presAssocID="{623347A6-E47B-E246-B8F4-5AC6B37FF1BF}" presName="space" presStyleCnt="0"/>
      <dgm:spPr/>
    </dgm:pt>
    <dgm:pt modelId="{43155E2C-F790-6C43-8225-B73E26DC4F83}" type="pres">
      <dgm:prSet presAssocID="{6631F7A5-6933-F54A-B56A-723084CF78E8}" presName="composite" presStyleCnt="0"/>
      <dgm:spPr/>
    </dgm:pt>
    <dgm:pt modelId="{9AD8BFBE-1E13-9245-901B-C4E17635549F}" type="pres">
      <dgm:prSet presAssocID="{6631F7A5-6933-F54A-B56A-723084CF78E8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7A264B-C55F-6E42-89FF-55D69A68D41C}" type="pres">
      <dgm:prSet presAssocID="{6631F7A5-6933-F54A-B56A-723084CF78E8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F61E0D7-2C4F-D641-B47A-7DB73FC5B655}" type="presOf" srcId="{6631F7A5-6933-F54A-B56A-723084CF78E8}" destId="{9AD8BFBE-1E13-9245-901B-C4E17635549F}" srcOrd="0" destOrd="0" presId="urn:microsoft.com/office/officeart/2005/8/layout/hList1"/>
    <dgm:cxn modelId="{55BC894F-B5DA-604B-8CB9-22AF8C18CAC5}" srcId="{87F0AD69-C6F7-AF43-A71A-45344E5DAFFD}" destId="{ABAB97CE-8253-E845-98A1-75D488DB7558}" srcOrd="0" destOrd="0" parTransId="{803997B4-4B72-DE42-BC4D-3577157E6F69}" sibTransId="{623347A6-E47B-E246-B8F4-5AC6B37FF1BF}"/>
    <dgm:cxn modelId="{56225380-D3BE-C442-8439-C1D5B418FE98}" type="presOf" srcId="{79443007-51B1-0E42-AA70-A64E73E3A19A}" destId="{557A264B-C55F-6E42-89FF-55D69A68D41C}" srcOrd="0" destOrd="0" presId="urn:microsoft.com/office/officeart/2005/8/layout/hList1"/>
    <dgm:cxn modelId="{3EAB3EA5-0E75-734D-ACFE-C8D160E04410}" type="presOf" srcId="{BBEABC9F-8335-B743-9094-98D8BB361085}" destId="{557A264B-C55F-6E42-89FF-55D69A68D41C}" srcOrd="0" destOrd="1" presId="urn:microsoft.com/office/officeart/2005/8/layout/hList1"/>
    <dgm:cxn modelId="{C3AC3B12-5113-2540-932E-ADB5165C968B}" type="presOf" srcId="{B8098662-D2B1-4A4F-8DDA-E38466478862}" destId="{5AA90B76-F6F6-3E44-9E3A-B3A8754A7688}" srcOrd="0" destOrd="1" presId="urn:microsoft.com/office/officeart/2005/8/layout/hList1"/>
    <dgm:cxn modelId="{AB449AB1-A844-2344-93C6-16072FAA45C4}" srcId="{ABAB97CE-8253-E845-98A1-75D488DB7558}" destId="{B8098662-D2B1-4A4F-8DDA-E38466478862}" srcOrd="1" destOrd="0" parTransId="{47ABCDD5-7FD0-F24E-9CC4-7018F94C4D80}" sibTransId="{671BCB01-D759-CA4A-A3DA-F374FD4C0ED5}"/>
    <dgm:cxn modelId="{99F4B0E9-983B-764C-90C3-6E8289D6D72A}" type="presOf" srcId="{20B65A38-F86B-BB47-971B-F2E378F6ACFE}" destId="{5AA90B76-F6F6-3E44-9E3A-B3A8754A7688}" srcOrd="0" destOrd="0" presId="urn:microsoft.com/office/officeart/2005/8/layout/hList1"/>
    <dgm:cxn modelId="{E0F7D6B2-E3B0-7D40-BFD8-45A68ACC766C}" srcId="{6631F7A5-6933-F54A-B56A-723084CF78E8}" destId="{BBEABC9F-8335-B743-9094-98D8BB361085}" srcOrd="1" destOrd="0" parTransId="{AFB3FC9A-A2BF-004A-AF65-D637419C3950}" sibTransId="{543625F5-4D52-7F40-B1F5-BCDBC13B4651}"/>
    <dgm:cxn modelId="{5E08FB81-4233-354E-A42B-212FBAE00EC8}" srcId="{ABAB97CE-8253-E845-98A1-75D488DB7558}" destId="{BA783D4F-9625-1A44-A23A-8109EA774132}" srcOrd="2" destOrd="0" parTransId="{F4A5F358-87CE-6840-854A-396DCA409EFD}" sibTransId="{CF875251-5942-134C-8EC0-69AF534FA061}"/>
    <dgm:cxn modelId="{05D9B9AC-B043-F047-9A63-D2F5C21A6AC7}" srcId="{87F0AD69-C6F7-AF43-A71A-45344E5DAFFD}" destId="{6631F7A5-6933-F54A-B56A-723084CF78E8}" srcOrd="1" destOrd="0" parTransId="{5C34CB29-081E-BE4E-9B8A-CDFDBBE2EFB5}" sibTransId="{806E5DA3-F592-B647-BAB3-6D2669F82E9B}"/>
    <dgm:cxn modelId="{FEEBF264-1548-FB48-8172-72036174DC53}" type="presOf" srcId="{BA783D4F-9625-1A44-A23A-8109EA774132}" destId="{5AA90B76-F6F6-3E44-9E3A-B3A8754A7688}" srcOrd="0" destOrd="2" presId="urn:microsoft.com/office/officeart/2005/8/layout/hList1"/>
    <dgm:cxn modelId="{D3A91865-2192-744B-9657-1289AD72C02F}" srcId="{6631F7A5-6933-F54A-B56A-723084CF78E8}" destId="{79443007-51B1-0E42-AA70-A64E73E3A19A}" srcOrd="0" destOrd="0" parTransId="{EFA8D9C9-1AB7-BC44-87F6-DA2C494DBA68}" sibTransId="{6D88E6BE-B762-7540-A7D0-B5248F52C074}"/>
    <dgm:cxn modelId="{F8970F16-6366-AA40-B49F-5029A1EF14F3}" type="presOf" srcId="{71CBF21B-994B-FD4B-BDEE-E8AFEA427981}" destId="{557A264B-C55F-6E42-89FF-55D69A68D41C}" srcOrd="0" destOrd="2" presId="urn:microsoft.com/office/officeart/2005/8/layout/hList1"/>
    <dgm:cxn modelId="{C3382440-408A-F141-B811-F6DB8BF49820}" srcId="{ABAB97CE-8253-E845-98A1-75D488DB7558}" destId="{20B65A38-F86B-BB47-971B-F2E378F6ACFE}" srcOrd="0" destOrd="0" parTransId="{3CA1F134-57C0-4B47-BC0A-CF2361A891FA}" sibTransId="{3641FD07-A3D8-ED42-90C0-5766E10AE4DE}"/>
    <dgm:cxn modelId="{545980B2-8999-6547-8CD6-58E3504947AB}" srcId="{6631F7A5-6933-F54A-B56A-723084CF78E8}" destId="{71CBF21B-994B-FD4B-BDEE-E8AFEA427981}" srcOrd="2" destOrd="0" parTransId="{7D5DD97B-623F-3545-B0AC-921A4FD6A443}" sibTransId="{306961F5-782B-FE4D-9AF3-E4933D1748CC}"/>
    <dgm:cxn modelId="{288EA2F2-7EB3-114B-B21C-E1E661CA3D43}" type="presOf" srcId="{ABAB97CE-8253-E845-98A1-75D488DB7558}" destId="{E9FF45D9-9274-1745-8ECF-E814538AF31E}" srcOrd="0" destOrd="0" presId="urn:microsoft.com/office/officeart/2005/8/layout/hList1"/>
    <dgm:cxn modelId="{7332D9F7-AF39-C44F-8E72-DE9A75E956D2}" type="presOf" srcId="{87F0AD69-C6F7-AF43-A71A-45344E5DAFFD}" destId="{A7E243F2-3B8F-0949-8112-2FB34D984CE5}" srcOrd="0" destOrd="0" presId="urn:microsoft.com/office/officeart/2005/8/layout/hList1"/>
    <dgm:cxn modelId="{2B53F3E8-EBEE-C148-9FB3-3E3AED29F53B}" type="presParOf" srcId="{A7E243F2-3B8F-0949-8112-2FB34D984CE5}" destId="{34B9D722-2D15-0D4D-B530-38D8604D38C3}" srcOrd="0" destOrd="0" presId="urn:microsoft.com/office/officeart/2005/8/layout/hList1"/>
    <dgm:cxn modelId="{986A7D9B-52FD-F140-A472-D28FE7B365CD}" type="presParOf" srcId="{34B9D722-2D15-0D4D-B530-38D8604D38C3}" destId="{E9FF45D9-9274-1745-8ECF-E814538AF31E}" srcOrd="0" destOrd="0" presId="urn:microsoft.com/office/officeart/2005/8/layout/hList1"/>
    <dgm:cxn modelId="{7ABEE15E-AE27-EF4F-B01B-DF5972CF2ED3}" type="presParOf" srcId="{34B9D722-2D15-0D4D-B530-38D8604D38C3}" destId="{5AA90B76-F6F6-3E44-9E3A-B3A8754A7688}" srcOrd="1" destOrd="0" presId="urn:microsoft.com/office/officeart/2005/8/layout/hList1"/>
    <dgm:cxn modelId="{22E8AB97-E2FA-984B-B782-9B5AAC4205E6}" type="presParOf" srcId="{A7E243F2-3B8F-0949-8112-2FB34D984CE5}" destId="{5D013B01-9B6B-7548-AA68-A2236B6A1A4D}" srcOrd="1" destOrd="0" presId="urn:microsoft.com/office/officeart/2005/8/layout/hList1"/>
    <dgm:cxn modelId="{A98F51B9-18C3-C747-8772-F81B565A9D6F}" type="presParOf" srcId="{A7E243F2-3B8F-0949-8112-2FB34D984CE5}" destId="{43155E2C-F790-6C43-8225-B73E26DC4F83}" srcOrd="2" destOrd="0" presId="urn:microsoft.com/office/officeart/2005/8/layout/hList1"/>
    <dgm:cxn modelId="{B63BD08D-BDF6-3A43-894F-F6D185CA4914}" type="presParOf" srcId="{43155E2C-F790-6C43-8225-B73E26DC4F83}" destId="{9AD8BFBE-1E13-9245-901B-C4E17635549F}" srcOrd="0" destOrd="0" presId="urn:microsoft.com/office/officeart/2005/8/layout/hList1"/>
    <dgm:cxn modelId="{B4FAB553-E613-BB49-BCA0-B0F88DE8CD8C}" type="presParOf" srcId="{43155E2C-F790-6C43-8225-B73E26DC4F83}" destId="{557A264B-C55F-6E42-89FF-55D69A68D41C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31ACF3-DDD7-3642-8380-07A79243BF07}">
      <dsp:nvSpPr>
        <dsp:cNvPr id="0" name=""/>
        <dsp:cNvSpPr/>
      </dsp:nvSpPr>
      <dsp:spPr>
        <a:xfrm>
          <a:off x="0" y="255851"/>
          <a:ext cx="8136904" cy="121680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Explain what the International Protocol is and how it can be used</a:t>
          </a:r>
        </a:p>
      </dsp:txBody>
      <dsp:txXfrm>
        <a:off x="59399" y="315250"/>
        <a:ext cx="8018106" cy="1098002"/>
      </dsp:txXfrm>
    </dsp:sp>
    <dsp:sp modelId="{9FBAB5A0-DCD1-4C4A-AA62-6AE14A987941}">
      <dsp:nvSpPr>
        <dsp:cNvPr id="0" name=""/>
        <dsp:cNvSpPr/>
      </dsp:nvSpPr>
      <dsp:spPr>
        <a:xfrm>
          <a:off x="0" y="1659852"/>
          <a:ext cx="8136904" cy="121680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2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3200" kern="1200" noProof="0" dirty="0" smtClean="0"/>
            <a:t>Recognise</a:t>
          </a:r>
          <a:r>
            <a:rPr lang="en-US" sz="3200" kern="1200" dirty="0" smtClean="0"/>
            <a:t> </a:t>
          </a:r>
          <a:r>
            <a:rPr lang="en-US" sz="3200" kern="1200" dirty="0"/>
            <a:t>the purpose and importance of the Protocol as a practical tool</a:t>
          </a:r>
        </a:p>
      </dsp:txBody>
      <dsp:txXfrm>
        <a:off x="59399" y="1719251"/>
        <a:ext cx="8018106" cy="1098002"/>
      </dsp:txXfrm>
    </dsp:sp>
    <dsp:sp modelId="{7028C0EC-2381-5449-93FB-554D3B5F71E2}">
      <dsp:nvSpPr>
        <dsp:cNvPr id="0" name=""/>
        <dsp:cNvSpPr/>
      </dsp:nvSpPr>
      <dsp:spPr>
        <a:xfrm>
          <a:off x="0" y="3063852"/>
          <a:ext cx="8136904" cy="1216800"/>
        </a:xfrm>
        <a:prstGeom prst="roundRect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50000"/>
                <a:satMod val="300000"/>
              </a:schemeClr>
            </a:gs>
            <a:gs pos="35000">
              <a:schemeClr val="accent2">
                <a:alpha val="90000"/>
                <a:hueOff val="0"/>
                <a:satOff val="0"/>
                <a:lumOff val="0"/>
                <a:alphaOff val="-40000"/>
                <a:tint val="37000"/>
                <a:satMod val="30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Define certain terms and concepts which apply to all modules</a:t>
          </a:r>
        </a:p>
      </dsp:txBody>
      <dsp:txXfrm>
        <a:off x="59399" y="3123251"/>
        <a:ext cx="8018106" cy="10980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5BDD74-BAB6-408F-A7DD-D67C827339BF}">
      <dsp:nvSpPr>
        <dsp:cNvPr id="0" name=""/>
        <dsp:cNvSpPr/>
      </dsp:nvSpPr>
      <dsp:spPr>
        <a:xfrm>
          <a:off x="1010" y="0"/>
          <a:ext cx="2628221" cy="468052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800" b="1" kern="1200" dirty="0"/>
            <a:t>Increasing accountability</a:t>
          </a:r>
          <a:endParaRPr lang="nl-NL" sz="2800" b="1" kern="1200" dirty="0"/>
        </a:p>
      </dsp:txBody>
      <dsp:txXfrm>
        <a:off x="1010" y="0"/>
        <a:ext cx="2628221" cy="1404156"/>
      </dsp:txXfrm>
    </dsp:sp>
    <dsp:sp modelId="{0265B330-E6E4-4868-A330-5B28B1546D1E}">
      <dsp:nvSpPr>
        <dsp:cNvPr id="0" name=""/>
        <dsp:cNvSpPr/>
      </dsp:nvSpPr>
      <dsp:spPr>
        <a:xfrm>
          <a:off x="263833" y="1241965"/>
          <a:ext cx="2102577" cy="6479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600" kern="1200" dirty="0"/>
            <a:t>Not just criminal prosecutions</a:t>
          </a:r>
          <a:endParaRPr lang="nl-NL" sz="1600" kern="1200" dirty="0"/>
        </a:p>
      </dsp:txBody>
      <dsp:txXfrm>
        <a:off x="282812" y="1260944"/>
        <a:ext cx="2064619" cy="610039"/>
      </dsp:txXfrm>
    </dsp:sp>
    <dsp:sp modelId="{1EA4F0BA-372B-43FA-B733-F1739B125F60}">
      <dsp:nvSpPr>
        <dsp:cNvPr id="0" name=""/>
        <dsp:cNvSpPr/>
      </dsp:nvSpPr>
      <dsp:spPr>
        <a:xfrm>
          <a:off x="263833" y="2007139"/>
          <a:ext cx="2102577" cy="8188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-2802"/>
                <a:lumOff val="3175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802"/>
                <a:lumOff val="3175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802"/>
                <a:lumOff val="317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600" kern="1200" dirty="0"/>
            <a:t>Civil claims, human rights litigation, reparations</a:t>
          </a:r>
          <a:endParaRPr lang="nl-NL" sz="1600" kern="1200" dirty="0"/>
        </a:p>
      </dsp:txBody>
      <dsp:txXfrm>
        <a:off x="287817" y="2031123"/>
        <a:ext cx="2054609" cy="770901"/>
      </dsp:txXfrm>
    </dsp:sp>
    <dsp:sp modelId="{1343658D-BAB5-416E-8251-337E731BA33C}">
      <dsp:nvSpPr>
        <dsp:cNvPr id="0" name=""/>
        <dsp:cNvSpPr/>
      </dsp:nvSpPr>
      <dsp:spPr>
        <a:xfrm>
          <a:off x="263833" y="2955066"/>
          <a:ext cx="2102577" cy="64342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-5604"/>
                <a:lumOff val="6350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5604"/>
                <a:lumOff val="6350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5604"/>
                <a:lumOff val="635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600" kern="1200" dirty="0"/>
            <a:t>Post-conflict justice mechanisms</a:t>
          </a:r>
          <a:endParaRPr lang="nl-NL" sz="1600" kern="1200" dirty="0"/>
        </a:p>
      </dsp:txBody>
      <dsp:txXfrm>
        <a:off x="282678" y="2973911"/>
        <a:ext cx="2064887" cy="605738"/>
      </dsp:txXfrm>
    </dsp:sp>
    <dsp:sp modelId="{58D4AB24-502E-41D0-A8AF-68E0676AECB8}">
      <dsp:nvSpPr>
        <dsp:cNvPr id="0" name=""/>
        <dsp:cNvSpPr/>
      </dsp:nvSpPr>
      <dsp:spPr>
        <a:xfrm>
          <a:off x="288033" y="3742344"/>
          <a:ext cx="2102577" cy="6404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-8406"/>
                <a:lumOff val="9526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8406"/>
                <a:lumOff val="9526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8406"/>
                <a:lumOff val="952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600" kern="1200" dirty="0"/>
            <a:t>Advocacy, awareness, public campaigning</a:t>
          </a:r>
          <a:endParaRPr lang="nl-NL" sz="1600" kern="1200" dirty="0"/>
        </a:p>
      </dsp:txBody>
      <dsp:txXfrm>
        <a:off x="306790" y="3761101"/>
        <a:ext cx="2065063" cy="602907"/>
      </dsp:txXfrm>
    </dsp:sp>
    <dsp:sp modelId="{8241ADDC-6FD8-4AFC-8EF3-B302A2C5EA73}">
      <dsp:nvSpPr>
        <dsp:cNvPr id="0" name=""/>
        <dsp:cNvSpPr/>
      </dsp:nvSpPr>
      <dsp:spPr>
        <a:xfrm>
          <a:off x="2826349" y="0"/>
          <a:ext cx="2628221" cy="468052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800" b="1" kern="1200" dirty="0"/>
            <a:t>Improving standards</a:t>
          </a:r>
          <a:endParaRPr lang="nl-NL" sz="2800" b="1" kern="1200" dirty="0"/>
        </a:p>
      </dsp:txBody>
      <dsp:txXfrm>
        <a:off x="2826349" y="0"/>
        <a:ext cx="2628221" cy="1404156"/>
      </dsp:txXfrm>
    </dsp:sp>
    <dsp:sp modelId="{9FC1E675-F857-4E20-96E1-B9C7C900A78A}">
      <dsp:nvSpPr>
        <dsp:cNvPr id="0" name=""/>
        <dsp:cNvSpPr/>
      </dsp:nvSpPr>
      <dsp:spPr>
        <a:xfrm>
          <a:off x="3089171" y="1259081"/>
          <a:ext cx="2102577" cy="92356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-11208"/>
                <a:lumOff val="12701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11208"/>
                <a:lumOff val="12701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11208"/>
                <a:lumOff val="1270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600" kern="1200" dirty="0"/>
            <a:t>More investigation and documentation of sexual violence</a:t>
          </a:r>
          <a:endParaRPr lang="nl-NL" sz="1600" kern="1200" dirty="0"/>
        </a:p>
      </dsp:txBody>
      <dsp:txXfrm>
        <a:off x="3116221" y="1286131"/>
        <a:ext cx="2048477" cy="869469"/>
      </dsp:txXfrm>
    </dsp:sp>
    <dsp:sp modelId="{B9DF4244-8A09-4BBD-93A2-6B1A1DF90C4C}">
      <dsp:nvSpPr>
        <dsp:cNvPr id="0" name=""/>
        <dsp:cNvSpPr/>
      </dsp:nvSpPr>
      <dsp:spPr>
        <a:xfrm>
          <a:off x="3089171" y="2375403"/>
          <a:ext cx="2102577" cy="8913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-14010"/>
                <a:lumOff val="15876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14010"/>
                <a:lumOff val="15876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14010"/>
                <a:lumOff val="1587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600" kern="1200" dirty="0"/>
            <a:t>Higher standard of evidence/information collected</a:t>
          </a:r>
          <a:endParaRPr lang="nl-NL" sz="1600" kern="1200" dirty="0"/>
        </a:p>
      </dsp:txBody>
      <dsp:txXfrm>
        <a:off x="3115279" y="2401511"/>
        <a:ext cx="2050361" cy="839183"/>
      </dsp:txXfrm>
    </dsp:sp>
    <dsp:sp modelId="{586C69BC-B5D1-497E-82A1-634CA765E25C}">
      <dsp:nvSpPr>
        <dsp:cNvPr id="0" name=""/>
        <dsp:cNvSpPr/>
      </dsp:nvSpPr>
      <dsp:spPr>
        <a:xfrm>
          <a:off x="3089171" y="3458750"/>
          <a:ext cx="2102577" cy="97199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-16811"/>
                <a:lumOff val="19051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16811"/>
                <a:lumOff val="19051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16811"/>
                <a:lumOff val="1905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600" kern="1200" dirty="0"/>
            <a:t>Better understanding of international legal requirements</a:t>
          </a:r>
          <a:endParaRPr lang="nl-NL" sz="1600" kern="1200" dirty="0"/>
        </a:p>
      </dsp:txBody>
      <dsp:txXfrm>
        <a:off x="3117640" y="3487219"/>
        <a:ext cx="2045639" cy="915057"/>
      </dsp:txXfrm>
    </dsp:sp>
    <dsp:sp modelId="{7E18BB45-8EA2-4DA8-A420-A2D0FAF21DDC}">
      <dsp:nvSpPr>
        <dsp:cNvPr id="0" name=""/>
        <dsp:cNvSpPr/>
      </dsp:nvSpPr>
      <dsp:spPr>
        <a:xfrm>
          <a:off x="5651687" y="0"/>
          <a:ext cx="2628221" cy="468052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2800" b="1" kern="1200" dirty="0"/>
            <a:t>Practical guidance</a:t>
          </a:r>
          <a:endParaRPr lang="nl-NL" sz="2800" b="1" kern="1200" dirty="0"/>
        </a:p>
      </dsp:txBody>
      <dsp:txXfrm>
        <a:off x="5651687" y="0"/>
        <a:ext cx="2628221" cy="1404156"/>
      </dsp:txXfrm>
    </dsp:sp>
    <dsp:sp modelId="{68518C41-DBC6-4EFD-98D2-43102F18C026}">
      <dsp:nvSpPr>
        <dsp:cNvPr id="0" name=""/>
        <dsp:cNvSpPr/>
      </dsp:nvSpPr>
      <dsp:spPr>
        <a:xfrm>
          <a:off x="5914509" y="1296141"/>
          <a:ext cx="2102577" cy="79154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-19613"/>
                <a:lumOff val="22226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19613"/>
                <a:lumOff val="22226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19613"/>
                <a:lumOff val="2222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600" kern="1200" dirty="0"/>
            <a:t>Relevant investigation/ documentation skills</a:t>
          </a:r>
          <a:endParaRPr lang="nl-NL" sz="1600" kern="1200" dirty="0"/>
        </a:p>
      </dsp:txBody>
      <dsp:txXfrm>
        <a:off x="5937693" y="1319325"/>
        <a:ext cx="2056209" cy="745177"/>
      </dsp:txXfrm>
    </dsp:sp>
    <dsp:sp modelId="{0F2B28E7-C563-40EB-BAED-BA7292AFD2C4}">
      <dsp:nvSpPr>
        <dsp:cNvPr id="0" name=""/>
        <dsp:cNvSpPr/>
      </dsp:nvSpPr>
      <dsp:spPr>
        <a:xfrm>
          <a:off x="5904648" y="2232248"/>
          <a:ext cx="2102577" cy="5704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-22415"/>
                <a:lumOff val="25402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2415"/>
                <a:lumOff val="25402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2415"/>
                <a:lumOff val="2540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600" kern="1200" dirty="0"/>
            <a:t>Planning and methodology</a:t>
          </a:r>
          <a:endParaRPr lang="nl-NL" sz="1600" kern="1200" dirty="0"/>
        </a:p>
      </dsp:txBody>
      <dsp:txXfrm>
        <a:off x="5921356" y="2248956"/>
        <a:ext cx="2069161" cy="537022"/>
      </dsp:txXfrm>
    </dsp:sp>
    <dsp:sp modelId="{8726F99D-AD4C-4F32-BC4F-7BEA7CC22F7F}">
      <dsp:nvSpPr>
        <dsp:cNvPr id="0" name=""/>
        <dsp:cNvSpPr/>
      </dsp:nvSpPr>
      <dsp:spPr>
        <a:xfrm>
          <a:off x="5903996" y="2916000"/>
          <a:ext cx="2102577" cy="57043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-25217"/>
                <a:lumOff val="28577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5217"/>
                <a:lumOff val="28577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5217"/>
                <a:lumOff val="2857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600" kern="1200" dirty="0"/>
            <a:t>Safe and effective interview skills</a:t>
          </a:r>
          <a:endParaRPr lang="nl-NL" sz="1600" kern="1200" dirty="0"/>
        </a:p>
      </dsp:txBody>
      <dsp:txXfrm>
        <a:off x="5920704" y="2932708"/>
        <a:ext cx="2069161" cy="537022"/>
      </dsp:txXfrm>
    </dsp:sp>
    <dsp:sp modelId="{0F010927-D0D8-4B71-A1D2-893A19944B2A}">
      <dsp:nvSpPr>
        <dsp:cNvPr id="0" name=""/>
        <dsp:cNvSpPr/>
      </dsp:nvSpPr>
      <dsp:spPr>
        <a:xfrm>
          <a:off x="5914509" y="3607497"/>
          <a:ext cx="2102577" cy="8455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80000"/>
                <a:hueOff val="0"/>
                <a:satOff val="-28019"/>
                <a:lumOff val="31752"/>
                <a:alphaOff val="0"/>
                <a:shade val="51000"/>
                <a:satMod val="130000"/>
              </a:schemeClr>
            </a:gs>
            <a:gs pos="80000">
              <a:schemeClr val="accent2">
                <a:shade val="80000"/>
                <a:hueOff val="0"/>
                <a:satOff val="-28019"/>
                <a:lumOff val="31752"/>
                <a:alphaOff val="0"/>
                <a:shade val="93000"/>
                <a:satMod val="130000"/>
              </a:schemeClr>
            </a:gs>
            <a:gs pos="100000">
              <a:schemeClr val="accent2">
                <a:shade val="80000"/>
                <a:hueOff val="0"/>
                <a:satOff val="-28019"/>
                <a:lumOff val="3175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IE" sz="1600" kern="1200" dirty="0"/>
            <a:t>Evidence/ information management</a:t>
          </a:r>
          <a:endParaRPr lang="nl-NL" sz="1600" kern="1200" dirty="0"/>
        </a:p>
      </dsp:txBody>
      <dsp:txXfrm>
        <a:off x="5939275" y="3632263"/>
        <a:ext cx="2053045" cy="7960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0C24B2-27E9-D043-A547-D4F80076ED17}">
      <dsp:nvSpPr>
        <dsp:cNvPr id="0" name=""/>
        <dsp:cNvSpPr/>
      </dsp:nvSpPr>
      <dsp:spPr>
        <a:xfrm>
          <a:off x="0" y="2033"/>
          <a:ext cx="8964488" cy="669299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As a practical guide for fundamental </a:t>
          </a:r>
          <a:r>
            <a:rPr lang="en-US" sz="2400" b="1" kern="1200" dirty="0"/>
            <a:t>documentation skills</a:t>
          </a:r>
        </a:p>
      </dsp:txBody>
      <dsp:txXfrm>
        <a:off x="32672" y="34705"/>
        <a:ext cx="8899144" cy="603955"/>
      </dsp:txXfrm>
    </dsp:sp>
    <dsp:sp modelId="{65BA094C-6E00-BE4D-AB08-2AC5931E543C}">
      <dsp:nvSpPr>
        <dsp:cNvPr id="0" name=""/>
        <dsp:cNvSpPr/>
      </dsp:nvSpPr>
      <dsp:spPr>
        <a:xfrm>
          <a:off x="0" y="681893"/>
          <a:ext cx="8964488" cy="669299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9295"/>
                <a:lumOff val="15079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9295"/>
                <a:lumOff val="15079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9295"/>
                <a:lumOff val="1507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To better understand the legal elements of </a:t>
          </a:r>
          <a:r>
            <a:rPr lang="en-US" sz="2400" b="1" kern="1200" dirty="0"/>
            <a:t>international crimes &amp; violations</a:t>
          </a:r>
        </a:p>
      </dsp:txBody>
      <dsp:txXfrm>
        <a:off x="32672" y="714565"/>
        <a:ext cx="8899144" cy="603955"/>
      </dsp:txXfrm>
    </dsp:sp>
    <dsp:sp modelId="{72D3045C-D7EA-AA41-9388-9C8902E8083A}">
      <dsp:nvSpPr>
        <dsp:cNvPr id="0" name=""/>
        <dsp:cNvSpPr/>
      </dsp:nvSpPr>
      <dsp:spPr>
        <a:xfrm>
          <a:off x="0" y="1361753"/>
          <a:ext cx="8964488" cy="669299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18590"/>
                <a:lumOff val="30159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18590"/>
                <a:lumOff val="30159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18590"/>
                <a:lumOff val="3015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As an overview of </a:t>
          </a:r>
          <a:r>
            <a:rPr lang="en-US" sz="2400" b="1" kern="1200" dirty="0"/>
            <a:t>best practice </a:t>
          </a:r>
          <a:r>
            <a:rPr lang="en-US" sz="2400" kern="1200" dirty="0"/>
            <a:t>documentation </a:t>
          </a:r>
          <a:r>
            <a:rPr lang="en-US" sz="2400" b="1" kern="1200" dirty="0"/>
            <a:t>standards</a:t>
          </a:r>
        </a:p>
      </dsp:txBody>
      <dsp:txXfrm>
        <a:off x="32672" y="1394425"/>
        <a:ext cx="8899144" cy="603955"/>
      </dsp:txXfrm>
    </dsp:sp>
    <dsp:sp modelId="{F8663C52-CFC8-CC4A-BAC8-A2E2E9DF1840}">
      <dsp:nvSpPr>
        <dsp:cNvPr id="0" name=""/>
        <dsp:cNvSpPr/>
      </dsp:nvSpPr>
      <dsp:spPr>
        <a:xfrm>
          <a:off x="0" y="2041614"/>
          <a:ext cx="8964488" cy="669299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27885"/>
                <a:lumOff val="45238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27885"/>
                <a:lumOff val="45238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27885"/>
                <a:lumOff val="4523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To highlight the </a:t>
          </a:r>
          <a:r>
            <a:rPr lang="en-US" sz="2400" b="1" kern="1200" dirty="0"/>
            <a:t>impact and challenges </a:t>
          </a:r>
          <a:r>
            <a:rPr lang="en-US" sz="2400" kern="1200" dirty="0"/>
            <a:t>of CARSV</a:t>
          </a:r>
        </a:p>
      </dsp:txBody>
      <dsp:txXfrm>
        <a:off x="32672" y="2074286"/>
        <a:ext cx="8899144" cy="603955"/>
      </dsp:txXfrm>
    </dsp:sp>
    <dsp:sp modelId="{694FBE11-B592-BF49-A7D4-5932E8E75CD6}">
      <dsp:nvSpPr>
        <dsp:cNvPr id="0" name=""/>
        <dsp:cNvSpPr/>
      </dsp:nvSpPr>
      <dsp:spPr>
        <a:xfrm>
          <a:off x="0" y="2721474"/>
          <a:ext cx="8964488" cy="669299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27885"/>
                <a:lumOff val="45238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27885"/>
                <a:lumOff val="45238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27885"/>
                <a:lumOff val="4523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As a guide to appropriate </a:t>
          </a:r>
          <a:r>
            <a:rPr lang="en-US" sz="2400" b="1" kern="1200" dirty="0"/>
            <a:t>responses</a:t>
          </a:r>
          <a:r>
            <a:rPr lang="en-US" sz="2400" kern="1200" dirty="0"/>
            <a:t> to victims/witnesses</a:t>
          </a:r>
        </a:p>
      </dsp:txBody>
      <dsp:txXfrm>
        <a:off x="32672" y="2754146"/>
        <a:ext cx="8899144" cy="603955"/>
      </dsp:txXfrm>
    </dsp:sp>
    <dsp:sp modelId="{7F73AC0B-F9A9-AD4A-8382-13B339107186}">
      <dsp:nvSpPr>
        <dsp:cNvPr id="0" name=""/>
        <dsp:cNvSpPr/>
      </dsp:nvSpPr>
      <dsp:spPr>
        <a:xfrm>
          <a:off x="0" y="3401334"/>
          <a:ext cx="8964488" cy="669299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18590"/>
                <a:lumOff val="30159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18590"/>
                <a:lumOff val="30159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18590"/>
                <a:lumOff val="3015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To collect stronger evidence to </a:t>
          </a:r>
          <a:r>
            <a:rPr lang="en-US" sz="2400" b="1" kern="1200" dirty="0"/>
            <a:t>promote accountability</a:t>
          </a:r>
        </a:p>
      </dsp:txBody>
      <dsp:txXfrm>
        <a:off x="32672" y="3434006"/>
        <a:ext cx="8899144" cy="603955"/>
      </dsp:txXfrm>
    </dsp:sp>
    <dsp:sp modelId="{CF145DF1-11A2-B845-A5C6-EF527E605E5F}">
      <dsp:nvSpPr>
        <dsp:cNvPr id="0" name=""/>
        <dsp:cNvSpPr/>
      </dsp:nvSpPr>
      <dsp:spPr>
        <a:xfrm>
          <a:off x="0" y="4081195"/>
          <a:ext cx="8964488" cy="669299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-9295"/>
                <a:lumOff val="15079"/>
                <a:alphaOff val="0"/>
                <a:tint val="50000"/>
                <a:satMod val="300000"/>
              </a:schemeClr>
            </a:gs>
            <a:gs pos="35000">
              <a:schemeClr val="accent2">
                <a:shade val="50000"/>
                <a:hueOff val="0"/>
                <a:satOff val="-9295"/>
                <a:lumOff val="15079"/>
                <a:alphaOff val="0"/>
                <a:tint val="37000"/>
                <a:satMod val="300000"/>
              </a:schemeClr>
            </a:gs>
            <a:gs pos="100000">
              <a:schemeClr val="accent2">
                <a:shade val="50000"/>
                <a:hueOff val="0"/>
                <a:satOff val="-9295"/>
                <a:lumOff val="15079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0" kern="1200" dirty="0"/>
            <a:t>As a </a:t>
          </a:r>
          <a:r>
            <a:rPr lang="en-US" sz="2400" b="1" kern="1200" dirty="0"/>
            <a:t>legal gaps analysis tool</a:t>
          </a:r>
          <a:r>
            <a:rPr lang="en-US" sz="2400" b="0" kern="1200" dirty="0"/>
            <a:t> for advocacy purposes</a:t>
          </a:r>
        </a:p>
      </dsp:txBody>
      <dsp:txXfrm>
        <a:off x="32672" y="4113867"/>
        <a:ext cx="8899144" cy="6039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FF45D9-9274-1745-8ECF-E814538AF31E}">
      <dsp:nvSpPr>
        <dsp:cNvPr id="0" name=""/>
        <dsp:cNvSpPr/>
      </dsp:nvSpPr>
      <dsp:spPr>
        <a:xfrm>
          <a:off x="41" y="782415"/>
          <a:ext cx="4004144" cy="1601657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000000"/>
              </a:solidFill>
            </a:rPr>
            <a:t>SEXUAL VIOLENCE &amp; GENDER-BASED VIOLENCE </a:t>
          </a:r>
          <a:endParaRPr lang="en-US" sz="2400" b="1" kern="1200" dirty="0">
            <a:solidFill>
              <a:srgbClr val="000000"/>
            </a:solidFill>
          </a:endParaRPr>
        </a:p>
      </dsp:txBody>
      <dsp:txXfrm>
        <a:off x="41" y="782415"/>
        <a:ext cx="4004144" cy="1601657"/>
      </dsp:txXfrm>
    </dsp:sp>
    <dsp:sp modelId="{5AA90B76-F6F6-3E44-9E3A-B3A8754A7688}">
      <dsp:nvSpPr>
        <dsp:cNvPr id="0" name=""/>
        <dsp:cNvSpPr/>
      </dsp:nvSpPr>
      <dsp:spPr>
        <a:xfrm>
          <a:off x="41" y="2384072"/>
          <a:ext cx="4004144" cy="2854800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Difference is explained in greater detail in Module 2 </a:t>
          </a:r>
          <a:r>
            <a:rPr lang="mr-IN" sz="2000" kern="1200" dirty="0" smtClean="0"/>
            <a:t>–</a:t>
          </a:r>
          <a:r>
            <a:rPr lang="en-US" sz="2000" kern="1200" dirty="0" smtClean="0"/>
            <a:t> </a:t>
          </a:r>
          <a:r>
            <a:rPr lang="en-US" sz="2000" b="1" kern="1200" dirty="0" smtClean="0"/>
            <a:t>Understanding Sexual Violence</a:t>
          </a:r>
          <a:endParaRPr lang="en-US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b="1" kern="1200" dirty="0">
            <a:solidFill>
              <a:srgbClr val="000000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Same investigation/documentation principles are </a:t>
          </a:r>
          <a:r>
            <a:rPr lang="en-US" sz="2000" b="1" kern="1200" dirty="0" smtClean="0"/>
            <a:t>relevant to both</a:t>
          </a:r>
          <a:endParaRPr lang="en-US" sz="2000" b="1" kern="1200" dirty="0"/>
        </a:p>
      </dsp:txBody>
      <dsp:txXfrm>
        <a:off x="41" y="2384072"/>
        <a:ext cx="4004144" cy="2854800"/>
      </dsp:txXfrm>
    </dsp:sp>
    <dsp:sp modelId="{9AD8BFBE-1E13-9245-901B-C4E17635549F}">
      <dsp:nvSpPr>
        <dsp:cNvPr id="0" name=""/>
        <dsp:cNvSpPr/>
      </dsp:nvSpPr>
      <dsp:spPr>
        <a:xfrm>
          <a:off x="4564766" y="782415"/>
          <a:ext cx="4004144" cy="1601657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17456"/>
                <a:satOff val="24633"/>
                <a:lumOff val="30991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7456"/>
                <a:satOff val="24633"/>
                <a:lumOff val="30991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7456"/>
                <a:satOff val="24633"/>
                <a:lumOff val="30991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50000"/>
              <a:hueOff val="17456"/>
              <a:satOff val="24633"/>
              <a:lumOff val="3099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000000"/>
              </a:solidFill>
            </a:rPr>
            <a:t>CONFLICT AND ATROCITY-RELATED SEXUAL VIOLENCE</a:t>
          </a:r>
          <a:endParaRPr lang="en-US" sz="2400" b="1" kern="1200" dirty="0">
            <a:solidFill>
              <a:srgbClr val="000000"/>
            </a:solidFill>
          </a:endParaRPr>
        </a:p>
      </dsp:txBody>
      <dsp:txXfrm>
        <a:off x="4564766" y="782415"/>
        <a:ext cx="4004144" cy="1601657"/>
      </dsp:txXfrm>
    </dsp:sp>
    <dsp:sp modelId="{557A264B-C55F-6E42-89FF-55D69A68D41C}">
      <dsp:nvSpPr>
        <dsp:cNvPr id="0" name=""/>
        <dsp:cNvSpPr/>
      </dsp:nvSpPr>
      <dsp:spPr>
        <a:xfrm>
          <a:off x="4564766" y="2384072"/>
          <a:ext cx="4004144" cy="2854800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Can occur as part of an armed conflict or widespread human rights abuses, </a:t>
          </a:r>
          <a:r>
            <a:rPr lang="en-US" sz="2000" b="1" kern="1200" dirty="0" smtClean="0"/>
            <a:t>not only in wartime</a:t>
          </a:r>
          <a:endParaRPr lang="en-US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kern="1200" dirty="0" smtClean="0"/>
            <a:t>Can amount to a war crime, crime against humanity, genocide or other </a:t>
          </a:r>
          <a:r>
            <a:rPr lang="en-US" sz="2000" b="1" kern="1200" dirty="0" smtClean="0"/>
            <a:t>violation of international law </a:t>
          </a:r>
          <a:endParaRPr lang="en-US" sz="2000" b="1" kern="1200" dirty="0"/>
        </a:p>
      </dsp:txBody>
      <dsp:txXfrm>
        <a:off x="4564766" y="2384072"/>
        <a:ext cx="4004144" cy="28548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FF45D9-9274-1745-8ECF-E814538AF31E}">
      <dsp:nvSpPr>
        <dsp:cNvPr id="0" name=""/>
        <dsp:cNvSpPr/>
      </dsp:nvSpPr>
      <dsp:spPr>
        <a:xfrm>
          <a:off x="41" y="12011"/>
          <a:ext cx="3996906" cy="1420900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000000"/>
              </a:solidFill>
            </a:rPr>
            <a:t>INVESTIGATION</a:t>
          </a:r>
          <a:r>
            <a:rPr lang="en-US" sz="2400" b="1" kern="1200" dirty="0" smtClean="0">
              <a:solidFill>
                <a:srgbClr val="000000"/>
              </a:solidFill>
            </a:rPr>
            <a:t>/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000000"/>
              </a:solidFill>
            </a:rPr>
            <a:t>DOCUMENTATION </a:t>
          </a:r>
          <a:endParaRPr lang="en-US" sz="2400" b="1" kern="1200" dirty="0">
            <a:solidFill>
              <a:srgbClr val="000000"/>
            </a:solidFill>
          </a:endParaRPr>
        </a:p>
      </dsp:txBody>
      <dsp:txXfrm>
        <a:off x="41" y="12011"/>
        <a:ext cx="3996906" cy="1420900"/>
      </dsp:txXfrm>
    </dsp:sp>
    <dsp:sp modelId="{5AA90B76-F6F6-3E44-9E3A-B3A8754A7688}">
      <dsp:nvSpPr>
        <dsp:cNvPr id="0" name=""/>
        <dsp:cNvSpPr/>
      </dsp:nvSpPr>
      <dsp:spPr>
        <a:xfrm>
          <a:off x="41" y="1399261"/>
          <a:ext cx="3996906" cy="3805942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E" sz="2000" kern="1200" dirty="0" smtClean="0">
              <a:solidFill>
                <a:schemeClr val="tx1"/>
              </a:solidFill>
            </a:rPr>
            <a:t>Investigation </a:t>
          </a:r>
          <a:r>
            <a:rPr lang="en-IE" sz="2000" kern="1200" dirty="0" smtClean="0">
              <a:solidFill>
                <a:srgbClr val="000000"/>
              </a:solidFill>
            </a:rPr>
            <a:t>usually</a:t>
          </a:r>
          <a:r>
            <a:rPr lang="en-IE" sz="2000" kern="1200" dirty="0" smtClean="0">
              <a:solidFill>
                <a:srgbClr val="FF0000"/>
              </a:solidFill>
            </a:rPr>
            <a:t> </a:t>
          </a:r>
          <a:r>
            <a:rPr lang="en-IE" sz="2000" kern="1200" dirty="0" smtClean="0">
              <a:solidFill>
                <a:schemeClr val="tx1"/>
              </a:solidFill>
            </a:rPr>
            <a:t>involves a search for facts &amp; evidence to make findings about </a:t>
          </a:r>
          <a:r>
            <a:rPr lang="en-IE" sz="2000" b="1" kern="1200" dirty="0" smtClean="0">
              <a:solidFill>
                <a:schemeClr val="tx1"/>
              </a:solidFill>
            </a:rPr>
            <a:t>responsibility</a:t>
          </a:r>
          <a:endParaRPr lang="en-US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E" sz="2000" kern="1200" dirty="0" smtClean="0">
              <a:solidFill>
                <a:schemeClr val="tx1"/>
              </a:solidFill>
            </a:rPr>
            <a:t>Documentation is the collection of relevant, reliable information to describe </a:t>
          </a:r>
          <a:r>
            <a:rPr lang="en-IE" sz="2000" b="1" kern="1200" dirty="0" smtClean="0">
              <a:solidFill>
                <a:schemeClr val="tx1"/>
              </a:solidFill>
            </a:rPr>
            <a:t>events</a:t>
          </a:r>
          <a:endParaRPr lang="en-US" sz="2000" b="1" kern="1200" dirty="0">
            <a:solidFill>
              <a:srgbClr val="000000"/>
            </a:solidFill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IE" sz="2000" kern="1200" dirty="0" smtClean="0">
              <a:solidFill>
                <a:schemeClr val="tx1"/>
              </a:solidFill>
            </a:rPr>
            <a:t>Protocol uses the term “</a:t>
          </a:r>
          <a:r>
            <a:rPr lang="en-IE" sz="2000" b="1" kern="1200" dirty="0" smtClean="0">
              <a:solidFill>
                <a:schemeClr val="tx1"/>
              </a:solidFill>
            </a:rPr>
            <a:t>documentation</a:t>
          </a:r>
          <a:r>
            <a:rPr lang="en-IE" sz="2000" kern="1200" dirty="0" smtClean="0">
              <a:solidFill>
                <a:schemeClr val="tx1"/>
              </a:solidFill>
            </a:rPr>
            <a:t>” regardless of the practitioner’s role and “</a:t>
          </a:r>
          <a:r>
            <a:rPr lang="en-IE" sz="2000" b="1" kern="1200" dirty="0" smtClean="0">
              <a:solidFill>
                <a:schemeClr val="tx1"/>
              </a:solidFill>
            </a:rPr>
            <a:t>official investigation</a:t>
          </a:r>
          <a:r>
            <a:rPr lang="en-IE" sz="2000" kern="1200" dirty="0" smtClean="0">
              <a:solidFill>
                <a:schemeClr val="tx1"/>
              </a:solidFill>
            </a:rPr>
            <a:t>” for efforts by manded justice actors </a:t>
          </a:r>
          <a:endParaRPr lang="en-US" sz="2000" b="1" kern="1200" dirty="0">
            <a:solidFill>
              <a:srgbClr val="000000"/>
            </a:solidFill>
          </a:endParaRPr>
        </a:p>
      </dsp:txBody>
      <dsp:txXfrm>
        <a:off x="41" y="1399261"/>
        <a:ext cx="3996906" cy="3805942"/>
      </dsp:txXfrm>
    </dsp:sp>
    <dsp:sp modelId="{9AD8BFBE-1E13-9245-901B-C4E17635549F}">
      <dsp:nvSpPr>
        <dsp:cNvPr id="0" name=""/>
        <dsp:cNvSpPr/>
      </dsp:nvSpPr>
      <dsp:spPr>
        <a:xfrm>
          <a:off x="4556514" y="28836"/>
          <a:ext cx="3996906" cy="1353600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17456"/>
                <a:satOff val="24633"/>
                <a:lumOff val="30991"/>
                <a:alphaOff val="0"/>
                <a:shade val="51000"/>
                <a:satMod val="130000"/>
              </a:schemeClr>
            </a:gs>
            <a:gs pos="80000">
              <a:schemeClr val="accent1">
                <a:shade val="50000"/>
                <a:hueOff val="17456"/>
                <a:satOff val="24633"/>
                <a:lumOff val="30991"/>
                <a:alphaOff val="0"/>
                <a:shade val="93000"/>
                <a:satMod val="130000"/>
              </a:schemeClr>
            </a:gs>
            <a:gs pos="100000">
              <a:schemeClr val="accent1">
                <a:shade val="50000"/>
                <a:hueOff val="17456"/>
                <a:satOff val="24633"/>
                <a:lumOff val="30991"/>
                <a:alphaOff val="0"/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50000"/>
              <a:hueOff val="17456"/>
              <a:satOff val="24633"/>
              <a:lumOff val="3099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>
              <a:solidFill>
                <a:srgbClr val="000000"/>
              </a:solidFill>
            </a:rPr>
            <a:t>SURVIVORS/VICTIMS</a:t>
          </a:r>
          <a:endParaRPr lang="en-US" sz="2400" b="1" kern="1200" dirty="0">
            <a:solidFill>
              <a:srgbClr val="000000"/>
            </a:solidFill>
          </a:endParaRPr>
        </a:p>
      </dsp:txBody>
      <dsp:txXfrm>
        <a:off x="4556514" y="28836"/>
        <a:ext cx="3996906" cy="1353600"/>
      </dsp:txXfrm>
    </dsp:sp>
    <dsp:sp modelId="{557A264B-C55F-6E42-89FF-55D69A68D41C}">
      <dsp:nvSpPr>
        <dsp:cNvPr id="0" name=""/>
        <dsp:cNvSpPr/>
      </dsp:nvSpPr>
      <dsp:spPr>
        <a:xfrm>
          <a:off x="4556514" y="1382436"/>
          <a:ext cx="3996906" cy="3805942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0" kern="1200" dirty="0" smtClean="0"/>
            <a:t>Many</a:t>
          </a:r>
          <a:r>
            <a:rPr lang="en-US" sz="2000" b="0" kern="1200" baseline="0" dirty="0" smtClean="0"/>
            <a:t> people affected by sexual violence prefer to see themselves as </a:t>
          </a:r>
          <a:r>
            <a:rPr lang="en-US" sz="2000" b="1" kern="1200" baseline="0" dirty="0" smtClean="0"/>
            <a:t>survivors, not victims </a:t>
          </a:r>
          <a:endParaRPr lang="en-US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0" kern="1200" dirty="0" smtClean="0"/>
            <a:t>Survivors can also be </a:t>
          </a:r>
          <a:r>
            <a:rPr lang="en-US" sz="2000" b="1" kern="1200" dirty="0" smtClean="0"/>
            <a:t>victims and witnesses</a:t>
          </a:r>
          <a:r>
            <a:rPr lang="en-US" sz="2000" b="0" kern="1200" dirty="0" smtClean="0"/>
            <a:t> in a legal sense</a:t>
          </a:r>
          <a:endParaRPr lang="en-US" sz="2000" b="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000" b="0" kern="1200" dirty="0" smtClean="0"/>
            <a:t>Protocol predominantly refers to “victims” - term also encompasses the direct victim’s </a:t>
          </a:r>
          <a:r>
            <a:rPr lang="en-US" sz="2000" b="1" kern="1200" dirty="0" smtClean="0"/>
            <a:t>family/ community</a:t>
          </a:r>
          <a:r>
            <a:rPr lang="en-US" sz="2000" b="0" kern="1200" dirty="0" smtClean="0"/>
            <a:t>, and those who did not survive the sexual violence </a:t>
          </a:r>
          <a:endParaRPr lang="en-US" sz="2000" b="0" kern="1200" dirty="0"/>
        </a:p>
      </dsp:txBody>
      <dsp:txXfrm>
        <a:off x="4556514" y="1382436"/>
        <a:ext cx="3996906" cy="38059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6B349-0D04-4A55-87A7-8EE6A2546915}" type="datetimeFigureOut">
              <a:rPr lang="en-GB" smtClean="0"/>
              <a:t>09/05/2018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798620-1EF3-4191-AEC8-D929003C80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110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AEF07B-50B5-4C8B-AC36-E951F36C46CB}" type="datetimeFigureOut">
              <a:rPr lang="en-GB" smtClean="0"/>
              <a:pPr/>
              <a:t>09/05/2018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58BC9C-E1D3-4ACB-B9E9-3EAC7A2BB13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3294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/>
              <a:buChar char="•"/>
            </a:pPr>
            <a:endParaRPr lang="en-US" baseline="0" dirty="0"/>
          </a:p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2259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/>
              <a:buNone/>
            </a:pPr>
            <a:endParaRPr lang="en-US" baseline="0" dirty="0" smtClean="0"/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Documentation vs. </a:t>
            </a:r>
            <a:r>
              <a:rPr lang="en-US" smtClean="0"/>
              <a:t>investigation: </a:t>
            </a:r>
            <a:r>
              <a:rPr lang="en-US" dirty="0" smtClean="0"/>
              <a:t>International Protocol Chapter 1, Box 1</a:t>
            </a:r>
          </a:p>
          <a:p>
            <a:pPr marL="0" indent="0">
              <a:buFont typeface="Arial"/>
              <a:buNone/>
            </a:pPr>
            <a:endParaRPr lang="en-US" dirty="0" smtClean="0"/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Survivors</a:t>
            </a:r>
            <a:r>
              <a:rPr lang="en-US" baseline="0" dirty="0" smtClean="0"/>
              <a:t> vs. victims: International Protocol Chapter 2, Box 2</a:t>
            </a:r>
          </a:p>
          <a:p>
            <a:pPr marL="0" indent="0">
              <a:buFont typeface="Arial"/>
              <a:buNone/>
            </a:pPr>
            <a:endParaRPr lang="en-US" dirty="0" smtClean="0"/>
          </a:p>
          <a:p>
            <a:pPr marL="171450" indent="-171450">
              <a:buFont typeface="Arial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225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16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32773D9-A806-4A93-BD13-B322F4949EF0}" type="slidenum">
              <a:rPr kumimoji="0" lang="en-US" altLang="en-US" smtClean="0"/>
              <a:pPr>
                <a:spcBef>
                  <a:spcPct val="0"/>
                </a:spcBef>
              </a:pPr>
              <a:t>3</a:t>
            </a:fld>
            <a:endParaRPr kumimoji="0"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64030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32773D9-A806-4A93-BD13-B322F4949EF0}" type="slidenum">
              <a:rPr kumimoji="0" lang="en-US" altLang="en-US" smtClean="0"/>
              <a:pPr>
                <a:spcBef>
                  <a:spcPct val="0"/>
                </a:spcBef>
              </a:pPr>
              <a:t>4</a:t>
            </a:fld>
            <a:endParaRPr kumimoji="0"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64030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32773D9-A806-4A93-BD13-B322F4949EF0}" type="slidenum">
              <a:rPr kumimoji="0" lang="en-US" altLang="en-US" smtClean="0"/>
              <a:pPr>
                <a:spcBef>
                  <a:spcPct val="0"/>
                </a:spcBef>
              </a:pPr>
              <a:t>5</a:t>
            </a:fld>
            <a:endParaRPr kumimoji="0"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64030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32773D9-A806-4A93-BD13-B322F4949EF0}" type="slidenum">
              <a:rPr kumimoji="0" lang="en-US" altLang="en-US" smtClean="0"/>
              <a:pPr>
                <a:spcBef>
                  <a:spcPct val="0"/>
                </a:spcBef>
              </a:pPr>
              <a:t>6</a:t>
            </a:fld>
            <a:endParaRPr kumimoji="0"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26377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32773D9-A806-4A93-BD13-B322F4949EF0}" type="slidenum">
              <a:rPr kumimoji="0" lang="en-US" altLang="en-US" smtClean="0"/>
              <a:pPr>
                <a:spcBef>
                  <a:spcPct val="0"/>
                </a:spcBef>
              </a:pPr>
              <a:t>7</a:t>
            </a:fld>
            <a:endParaRPr kumimoji="0"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26377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8BC9C-E1D3-4ACB-B9E9-3EAC7A2BB131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7311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32773D9-A806-4A93-BD13-B322F4949EF0}" type="slidenum">
              <a:rPr kumimoji="0" lang="en-US" altLang="en-US" smtClean="0"/>
              <a:pPr>
                <a:spcBef>
                  <a:spcPct val="0"/>
                </a:spcBef>
              </a:pPr>
              <a:t>9</a:t>
            </a:fld>
            <a:endParaRPr kumimoji="0"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72637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Training Materials on the International Protocol               ©Institute for International Criminal Investigations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8785F5-D578-4209-9C8B-389B5D841D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Training Materials on the International Protocol               ©Institute for International Criminal Investigations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6D92E-0C8B-4F02-8284-4395A801B0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2575" y="306388"/>
            <a:ext cx="2054225" cy="58197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306388"/>
            <a:ext cx="6011862" cy="58197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Training Materials on the International Protocol               ©Institute for International Criminal Investigations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F35A6-4095-407B-9C65-0BDF28A077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Training Materials on the International Protocol               ©Institute for International Criminal Investigations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6D6E2-DCB7-42FD-84B7-70AFD2F29F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Training Materials on the International Protocol               ©Institute for International Criminal Investigations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EF261C-7A5B-4C9D-B00A-2BF5D71093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600200"/>
            <a:ext cx="40322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600200"/>
            <a:ext cx="403383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Training Materials on the International Protocol               ©Institute for International Criminal Investigations 2018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4F189-5F6D-4788-A5F7-1E803692A1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Training Materials on the International Protocol               ©Institute for International Criminal Investigations 2018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A95A16-9601-4F2C-A04D-66DD3A1BF3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Training Materials on the International Protocol               ©Institute for International Criminal Investigations 2018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86E02-976C-4FE5-8405-714D966872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Training Materials on the International Protocol               ©Institute for International Criminal Investigations 2018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6C70F-1444-45A9-933C-38F7042C0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Training Materials on the International Protocol               ©Institute for International Criminal Investigations 2018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A9F39-84E1-4DD6-884A-86701C12A4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Training Materials on the International Protocol               ©Institute for International Criminal Investigations 2018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CFB45-369B-4359-8167-A30B0863B6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24075" y="306388"/>
            <a:ext cx="6562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00200"/>
            <a:ext cx="821848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en-GB"/>
              <a:t>Training Materials on the International Protocol               ©Institute for International Criminal Investigations 2018</a:t>
            </a:r>
            <a:endParaRPr lang="en-US"/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F3A968B5-16D9-426E-98D5-FBAE49ABA9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26" name="Picture 2" descr="C:\Users\IICI\Pictures\20logo no title.pn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98" y="251954"/>
            <a:ext cx="830263" cy="85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Line 7"/>
          <p:cNvSpPr>
            <a:spLocks noChangeShapeType="1"/>
          </p:cNvSpPr>
          <p:nvPr userDrawn="1"/>
        </p:nvSpPr>
        <p:spPr bwMode="auto">
          <a:xfrm flipH="1">
            <a:off x="481598" y="1349152"/>
            <a:ext cx="8194089" cy="0"/>
          </a:xfrm>
          <a:prstGeom prst="line">
            <a:avLst/>
          </a:prstGeom>
          <a:noFill/>
          <a:ln w="31750">
            <a:solidFill>
              <a:schemeClr val="accent2">
                <a:lumMod val="50000"/>
              </a:schemeClr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708920"/>
            <a:ext cx="7160840" cy="3240360"/>
          </a:xfrm>
        </p:spPr>
        <p:txBody>
          <a:bodyPr anchor="ctr"/>
          <a:lstStyle/>
          <a:p>
            <a:pPr algn="l"/>
            <a:endParaRPr lang="en-GB" sz="5400" b="1" dirty="0" smtClean="0"/>
          </a:p>
          <a:p>
            <a:pPr algn="l"/>
            <a:r>
              <a:rPr lang="en-GB" sz="4800" b="1" dirty="0" smtClean="0">
                <a:latin typeface="Arial (Headings)"/>
                <a:cs typeface="Arial (Headings)"/>
              </a:rPr>
              <a:t>Using the</a:t>
            </a:r>
          </a:p>
          <a:p>
            <a:pPr algn="l"/>
            <a:r>
              <a:rPr lang="en-GB" sz="4800" b="1" dirty="0" smtClean="0">
                <a:latin typeface="Arial (Headings)"/>
                <a:cs typeface="Arial (Headings)"/>
              </a:rPr>
              <a:t>International Protocol</a:t>
            </a:r>
          </a:p>
          <a:p>
            <a:pPr algn="l"/>
            <a:endParaRPr lang="en-GB" sz="2000" b="1" dirty="0">
              <a:latin typeface="Arial (Headings)"/>
              <a:cs typeface="Arial (Headings)"/>
            </a:endParaRPr>
          </a:p>
          <a:p>
            <a:pPr algn="l"/>
            <a:r>
              <a:rPr lang="en-GB" sz="2000" b="1" dirty="0" smtClean="0">
                <a:solidFill>
                  <a:srgbClr val="7F7F7F"/>
                </a:solidFill>
                <a:latin typeface="Arial (Headings)"/>
                <a:cs typeface="Arial (Headings)"/>
              </a:rPr>
              <a:t>INTERNATIONAL PROTOCOL</a:t>
            </a:r>
          </a:p>
          <a:p>
            <a:pPr algn="l"/>
            <a:r>
              <a:rPr lang="en-GB" sz="2000" b="1" dirty="0" smtClean="0">
                <a:solidFill>
                  <a:srgbClr val="7F7F7F"/>
                </a:solidFill>
                <a:latin typeface="Arial (Headings)"/>
                <a:cs typeface="Arial (Headings)"/>
              </a:rPr>
              <a:t>PART I </a:t>
            </a:r>
            <a:r>
              <a:rPr lang="mr-IN" sz="2000" b="1" dirty="0" smtClean="0">
                <a:solidFill>
                  <a:srgbClr val="7F7F7F"/>
                </a:solidFill>
                <a:latin typeface="Arial (Headings)"/>
                <a:cs typeface="Arial (Headings)"/>
              </a:rPr>
              <a:t>–</a:t>
            </a:r>
            <a:r>
              <a:rPr lang="en-GB" sz="2000" b="1" smtClean="0">
                <a:solidFill>
                  <a:srgbClr val="7F7F7F"/>
                </a:solidFill>
                <a:latin typeface="Arial (Headings)"/>
                <a:cs typeface="Arial (Headings)"/>
              </a:rPr>
              <a:t> USING THE INTERNATIONAL PROTOCOL</a:t>
            </a:r>
            <a:endParaRPr lang="en-GB" sz="2000" b="1" dirty="0" smtClean="0">
              <a:solidFill>
                <a:srgbClr val="7F7F7F"/>
              </a:solidFill>
              <a:latin typeface="Arial (Headings)"/>
              <a:cs typeface="Arial (Headings)"/>
            </a:endParaRPr>
          </a:p>
          <a:p>
            <a:pPr algn="l"/>
            <a:r>
              <a:rPr lang="en-GB" sz="2000" b="1" dirty="0" smtClean="0">
                <a:solidFill>
                  <a:srgbClr val="7F7F7F"/>
                </a:solidFill>
                <a:latin typeface="Arial (Headings)"/>
                <a:cs typeface="Arial (Headings)"/>
              </a:rPr>
              <a:t>PAGES 10-15</a:t>
            </a:r>
          </a:p>
          <a:p>
            <a:pPr algn="l"/>
            <a:endParaRPr lang="en-GB" sz="4000" b="1" dirty="0"/>
          </a:p>
          <a:p>
            <a:endParaRPr lang="en-GB" sz="4000" b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Training Materials on the International Protocol</a:t>
            </a:r>
          </a:p>
          <a:p>
            <a:pPr>
              <a:defRPr/>
            </a:pPr>
            <a:r>
              <a:rPr lang="en-US" i="1" dirty="0" smtClean="0">
                <a:latin typeface="Candara" panose="020E0502030303020204" pitchFamily="34" charset="0"/>
              </a:rPr>
              <a:t>© Institute for International Criminal Investigations 2018</a:t>
            </a:r>
            <a:endParaRPr lang="en-US" i="1" dirty="0">
              <a:latin typeface="Candara" panose="020E0502030303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99650" y="79378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11560" y="1696286"/>
            <a:ext cx="7772400" cy="830997"/>
          </a:xfrm>
        </p:spPr>
        <p:txBody>
          <a:bodyPr/>
          <a:lstStyle/>
          <a:p>
            <a:pPr algn="l"/>
            <a:r>
              <a:rPr lang="en-US" sz="4800" b="1" dirty="0" smtClean="0"/>
              <a:t>Module </a:t>
            </a:r>
            <a:r>
              <a:rPr lang="en-US" sz="4800" b="1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16869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188640"/>
            <a:ext cx="7488832" cy="936104"/>
          </a:xfrm>
        </p:spPr>
        <p:txBody>
          <a:bodyPr/>
          <a:lstStyle/>
          <a:p>
            <a:pPr algn="ctr"/>
            <a:r>
              <a:rPr lang="en-IE" b="1" dirty="0"/>
              <a:t>Who can use the Protocol?</a:t>
            </a:r>
            <a:endParaRPr lang="nl-NL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>
          <a:xfrm>
            <a:off x="2339752" y="6237312"/>
            <a:ext cx="4572000" cy="576065"/>
          </a:xfrm>
        </p:spPr>
        <p:txBody>
          <a:bodyPr/>
          <a:lstStyle/>
          <a:p>
            <a:pPr algn="ctr"/>
            <a:r>
              <a:rPr lang="en-GB" i="1">
                <a:latin typeface="Candara" panose="020E0502030303020204" pitchFamily="34" charset="0"/>
              </a:rPr>
              <a:t>Training Materials on the International Protocol               ©Institute for International Criminal Investigations 2018</a:t>
            </a:r>
            <a:endParaRPr lang="nl-NL" dirty="0"/>
          </a:p>
        </p:txBody>
      </p:sp>
      <p:sp>
        <p:nvSpPr>
          <p:cNvPr id="4" name="Content Placeholder 6"/>
          <p:cNvSpPr txBox="1">
            <a:spLocks/>
          </p:cNvSpPr>
          <p:nvPr/>
        </p:nvSpPr>
        <p:spPr>
          <a:xfrm>
            <a:off x="251520" y="1268760"/>
            <a:ext cx="8640960" cy="5472608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18288" indent="0" algn="ctr">
              <a:buFont typeface="Wingdings" pitchFamily="2" charset="2"/>
              <a:buNone/>
            </a:pPr>
            <a:r>
              <a:rPr lang="en-IE" sz="2400" b="1" dirty="0">
                <a:solidFill>
                  <a:srgbClr val="0000FF"/>
                </a:solidFill>
              </a:rPr>
              <a:t>ANYONE WHO IS DOCUMENTING SEXUAL VIOLENCE</a:t>
            </a:r>
          </a:p>
          <a:p>
            <a:pPr marL="18288" indent="0" algn="ctr">
              <a:buFont typeface="Wingdings" pitchFamily="2" charset="2"/>
              <a:buNone/>
            </a:pPr>
            <a:r>
              <a:rPr lang="en-IE" sz="2400" b="1" dirty="0">
                <a:solidFill>
                  <a:srgbClr val="0000FF"/>
                </a:solidFill>
              </a:rPr>
              <a:t>FOR ACCOUNTABILITY PURPOSES</a:t>
            </a:r>
            <a:endParaRPr lang="en-IE" sz="2000" b="1" dirty="0">
              <a:solidFill>
                <a:srgbClr val="0000FF"/>
              </a:solidFill>
            </a:endParaRPr>
          </a:p>
          <a:p>
            <a:pPr marL="18288" indent="0" algn="ctr">
              <a:buFont typeface="Wingdings" pitchFamily="2" charset="2"/>
              <a:buNone/>
            </a:pPr>
            <a:endParaRPr lang="en-IE" sz="1500" dirty="0"/>
          </a:p>
          <a:p>
            <a:pPr marL="18288" indent="0">
              <a:buNone/>
            </a:pPr>
            <a:endParaRPr lang="en-IE" dirty="0"/>
          </a:p>
          <a:p>
            <a:endParaRPr lang="en-IE" dirty="0"/>
          </a:p>
        </p:txBody>
      </p:sp>
      <p:grpSp>
        <p:nvGrpSpPr>
          <p:cNvPr id="16" name="Group 15"/>
          <p:cNvGrpSpPr/>
          <p:nvPr/>
        </p:nvGrpSpPr>
        <p:grpSpPr>
          <a:xfrm>
            <a:off x="107504" y="2132856"/>
            <a:ext cx="8928992" cy="4032449"/>
            <a:chOff x="180107" y="2478462"/>
            <a:chExt cx="8855199" cy="3750724"/>
          </a:xfrm>
        </p:grpSpPr>
        <p:sp>
          <p:nvSpPr>
            <p:cNvPr id="17" name="Freeform 16"/>
            <p:cNvSpPr/>
            <p:nvPr/>
          </p:nvSpPr>
          <p:spPr>
            <a:xfrm>
              <a:off x="180107" y="2478462"/>
              <a:ext cx="2378082" cy="1251842"/>
            </a:xfrm>
            <a:custGeom>
              <a:avLst/>
              <a:gdLst>
                <a:gd name="connsiteX0" fmla="*/ 0 w 2378082"/>
                <a:gd name="connsiteY0" fmla="*/ 625921 h 1251842"/>
                <a:gd name="connsiteX1" fmla="*/ 1189041 w 2378082"/>
                <a:gd name="connsiteY1" fmla="*/ 0 h 1251842"/>
                <a:gd name="connsiteX2" fmla="*/ 2378082 w 2378082"/>
                <a:gd name="connsiteY2" fmla="*/ 625921 h 1251842"/>
                <a:gd name="connsiteX3" fmla="*/ 1189041 w 2378082"/>
                <a:gd name="connsiteY3" fmla="*/ 1251842 h 1251842"/>
                <a:gd name="connsiteX4" fmla="*/ 0 w 2378082"/>
                <a:gd name="connsiteY4" fmla="*/ 625921 h 1251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082" h="1251842">
                  <a:moveTo>
                    <a:pt x="0" y="625921"/>
                  </a:moveTo>
                  <a:cubicBezTo>
                    <a:pt x="0" y="280234"/>
                    <a:pt x="532352" y="0"/>
                    <a:pt x="1189041" y="0"/>
                  </a:cubicBezTo>
                  <a:cubicBezTo>
                    <a:pt x="1845730" y="0"/>
                    <a:pt x="2378082" y="280234"/>
                    <a:pt x="2378082" y="625921"/>
                  </a:cubicBezTo>
                  <a:cubicBezTo>
                    <a:pt x="2378082" y="971608"/>
                    <a:pt x="1845730" y="1251842"/>
                    <a:pt x="1189041" y="1251842"/>
                  </a:cubicBezTo>
                  <a:cubicBezTo>
                    <a:pt x="532352" y="1251842"/>
                    <a:pt x="0" y="971608"/>
                    <a:pt x="0" y="625921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3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6842" tIns="251908" rIns="416842" bIns="251908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kern="1200" dirty="0">
                  <a:solidFill>
                    <a:schemeClr val="tx1"/>
                  </a:solidFill>
                </a:rPr>
                <a:t>NGOs &amp; civil society groups</a:t>
              </a:r>
              <a:endParaRPr lang="nl-NL" sz="2200" kern="1200" dirty="0">
                <a:solidFill>
                  <a:schemeClr val="tx1"/>
                </a:solidFill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>
              <a:off x="3515057" y="2545439"/>
              <a:ext cx="2378082" cy="1251842"/>
            </a:xfrm>
            <a:custGeom>
              <a:avLst/>
              <a:gdLst>
                <a:gd name="connsiteX0" fmla="*/ 0 w 2378082"/>
                <a:gd name="connsiteY0" fmla="*/ 625921 h 1251842"/>
                <a:gd name="connsiteX1" fmla="*/ 1189041 w 2378082"/>
                <a:gd name="connsiteY1" fmla="*/ 0 h 1251842"/>
                <a:gd name="connsiteX2" fmla="*/ 2378082 w 2378082"/>
                <a:gd name="connsiteY2" fmla="*/ 625921 h 1251842"/>
                <a:gd name="connsiteX3" fmla="*/ 1189041 w 2378082"/>
                <a:gd name="connsiteY3" fmla="*/ 1251842 h 1251842"/>
                <a:gd name="connsiteX4" fmla="*/ 0 w 2378082"/>
                <a:gd name="connsiteY4" fmla="*/ 625921 h 1251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082" h="1251842">
                  <a:moveTo>
                    <a:pt x="0" y="625921"/>
                  </a:moveTo>
                  <a:cubicBezTo>
                    <a:pt x="0" y="280234"/>
                    <a:pt x="532352" y="0"/>
                    <a:pt x="1189041" y="0"/>
                  </a:cubicBezTo>
                  <a:cubicBezTo>
                    <a:pt x="1845730" y="0"/>
                    <a:pt x="2378082" y="280234"/>
                    <a:pt x="2378082" y="625921"/>
                  </a:cubicBezTo>
                  <a:cubicBezTo>
                    <a:pt x="2378082" y="971608"/>
                    <a:pt x="1845730" y="1251842"/>
                    <a:pt x="1189041" y="1251842"/>
                  </a:cubicBezTo>
                  <a:cubicBezTo>
                    <a:pt x="532352" y="1251842"/>
                    <a:pt x="0" y="971608"/>
                    <a:pt x="0" y="625921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858671"/>
                <a:satOff val="-3769"/>
                <a:lumOff val="1120"/>
                <a:alphaOff val="0"/>
              </a:schemeClr>
            </a:fillRef>
            <a:effectRef idx="3">
              <a:schemeClr val="accent5">
                <a:hueOff val="858671"/>
                <a:satOff val="-3769"/>
                <a:lumOff val="112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6842" tIns="251908" rIns="416842" bIns="251908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kern="1200" dirty="0">
                  <a:solidFill>
                    <a:srgbClr val="000000"/>
                  </a:solidFill>
                </a:rPr>
                <a:t>National authorities</a:t>
              </a:r>
              <a:endParaRPr lang="nl-NL" sz="22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>
              <a:off x="6585811" y="2478462"/>
              <a:ext cx="2378082" cy="1251842"/>
            </a:xfrm>
            <a:custGeom>
              <a:avLst/>
              <a:gdLst>
                <a:gd name="connsiteX0" fmla="*/ 0 w 2378082"/>
                <a:gd name="connsiteY0" fmla="*/ 625921 h 1251842"/>
                <a:gd name="connsiteX1" fmla="*/ 1189041 w 2378082"/>
                <a:gd name="connsiteY1" fmla="*/ 0 h 1251842"/>
                <a:gd name="connsiteX2" fmla="*/ 2378082 w 2378082"/>
                <a:gd name="connsiteY2" fmla="*/ 625921 h 1251842"/>
                <a:gd name="connsiteX3" fmla="*/ 1189041 w 2378082"/>
                <a:gd name="connsiteY3" fmla="*/ 1251842 h 1251842"/>
                <a:gd name="connsiteX4" fmla="*/ 0 w 2378082"/>
                <a:gd name="connsiteY4" fmla="*/ 625921 h 1251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082" h="1251842">
                  <a:moveTo>
                    <a:pt x="0" y="625921"/>
                  </a:moveTo>
                  <a:cubicBezTo>
                    <a:pt x="0" y="280234"/>
                    <a:pt x="532352" y="0"/>
                    <a:pt x="1189041" y="0"/>
                  </a:cubicBezTo>
                  <a:cubicBezTo>
                    <a:pt x="1845730" y="0"/>
                    <a:pt x="2378082" y="280234"/>
                    <a:pt x="2378082" y="625921"/>
                  </a:cubicBezTo>
                  <a:cubicBezTo>
                    <a:pt x="2378082" y="971608"/>
                    <a:pt x="1845730" y="1251842"/>
                    <a:pt x="1189041" y="1251842"/>
                  </a:cubicBezTo>
                  <a:cubicBezTo>
                    <a:pt x="532352" y="1251842"/>
                    <a:pt x="0" y="971608"/>
                    <a:pt x="0" y="625921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1717343"/>
                <a:satOff val="-7537"/>
                <a:lumOff val="2241"/>
                <a:alphaOff val="0"/>
              </a:schemeClr>
            </a:fillRef>
            <a:effectRef idx="3">
              <a:schemeClr val="accent5">
                <a:hueOff val="1717343"/>
                <a:satOff val="-7537"/>
                <a:lumOff val="224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6842" tIns="251908" rIns="416842" bIns="251908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kern="1200" dirty="0">
                  <a:solidFill>
                    <a:srgbClr val="000000"/>
                  </a:solidFill>
                </a:rPr>
                <a:t>Judicial officers</a:t>
              </a:r>
              <a:endParaRPr lang="nl-NL" sz="22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0" name="Freeform 19"/>
            <p:cNvSpPr/>
            <p:nvPr/>
          </p:nvSpPr>
          <p:spPr>
            <a:xfrm>
              <a:off x="230064" y="4977344"/>
              <a:ext cx="2378082" cy="1251842"/>
            </a:xfrm>
            <a:custGeom>
              <a:avLst/>
              <a:gdLst>
                <a:gd name="connsiteX0" fmla="*/ 0 w 2378082"/>
                <a:gd name="connsiteY0" fmla="*/ 625921 h 1251842"/>
                <a:gd name="connsiteX1" fmla="*/ 1189041 w 2378082"/>
                <a:gd name="connsiteY1" fmla="*/ 0 h 1251842"/>
                <a:gd name="connsiteX2" fmla="*/ 2378082 w 2378082"/>
                <a:gd name="connsiteY2" fmla="*/ 625921 h 1251842"/>
                <a:gd name="connsiteX3" fmla="*/ 1189041 w 2378082"/>
                <a:gd name="connsiteY3" fmla="*/ 1251842 h 1251842"/>
                <a:gd name="connsiteX4" fmla="*/ 0 w 2378082"/>
                <a:gd name="connsiteY4" fmla="*/ 625921 h 1251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082" h="1251842">
                  <a:moveTo>
                    <a:pt x="0" y="625921"/>
                  </a:moveTo>
                  <a:cubicBezTo>
                    <a:pt x="0" y="280234"/>
                    <a:pt x="532352" y="0"/>
                    <a:pt x="1189041" y="0"/>
                  </a:cubicBezTo>
                  <a:cubicBezTo>
                    <a:pt x="1845730" y="0"/>
                    <a:pt x="2378082" y="280234"/>
                    <a:pt x="2378082" y="625921"/>
                  </a:cubicBezTo>
                  <a:cubicBezTo>
                    <a:pt x="2378082" y="971608"/>
                    <a:pt x="1845730" y="1251842"/>
                    <a:pt x="1189041" y="1251842"/>
                  </a:cubicBezTo>
                  <a:cubicBezTo>
                    <a:pt x="532352" y="1251842"/>
                    <a:pt x="0" y="971608"/>
                    <a:pt x="0" y="625921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2576014"/>
                <a:satOff val="-11306"/>
                <a:lumOff val="3361"/>
                <a:alphaOff val="0"/>
              </a:schemeClr>
            </a:fillRef>
            <a:effectRef idx="3">
              <a:schemeClr val="accent5">
                <a:hueOff val="2576014"/>
                <a:satOff val="-11306"/>
                <a:lumOff val="3361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48262" tIns="251908" rIns="348262" bIns="251908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kern="1200" dirty="0">
                  <a:solidFill>
                    <a:srgbClr val="000000"/>
                  </a:solidFill>
                </a:rPr>
                <a:t>International investigators</a:t>
              </a:r>
              <a:endParaRPr lang="nl-NL" sz="22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1" name="Freeform 20"/>
            <p:cNvSpPr/>
            <p:nvPr/>
          </p:nvSpPr>
          <p:spPr>
            <a:xfrm>
              <a:off x="1729734" y="3704776"/>
              <a:ext cx="2378082" cy="1251842"/>
            </a:xfrm>
            <a:custGeom>
              <a:avLst/>
              <a:gdLst>
                <a:gd name="connsiteX0" fmla="*/ 0 w 2378082"/>
                <a:gd name="connsiteY0" fmla="*/ 625921 h 1251842"/>
                <a:gd name="connsiteX1" fmla="*/ 1189041 w 2378082"/>
                <a:gd name="connsiteY1" fmla="*/ 0 h 1251842"/>
                <a:gd name="connsiteX2" fmla="*/ 2378082 w 2378082"/>
                <a:gd name="connsiteY2" fmla="*/ 625921 h 1251842"/>
                <a:gd name="connsiteX3" fmla="*/ 1189041 w 2378082"/>
                <a:gd name="connsiteY3" fmla="*/ 1251842 h 1251842"/>
                <a:gd name="connsiteX4" fmla="*/ 0 w 2378082"/>
                <a:gd name="connsiteY4" fmla="*/ 625921 h 1251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082" h="1251842">
                  <a:moveTo>
                    <a:pt x="0" y="625921"/>
                  </a:moveTo>
                  <a:cubicBezTo>
                    <a:pt x="0" y="280234"/>
                    <a:pt x="532352" y="0"/>
                    <a:pt x="1189041" y="0"/>
                  </a:cubicBezTo>
                  <a:cubicBezTo>
                    <a:pt x="1845730" y="0"/>
                    <a:pt x="2378082" y="280234"/>
                    <a:pt x="2378082" y="625921"/>
                  </a:cubicBezTo>
                  <a:cubicBezTo>
                    <a:pt x="2378082" y="971608"/>
                    <a:pt x="1845730" y="1251842"/>
                    <a:pt x="1189041" y="1251842"/>
                  </a:cubicBezTo>
                  <a:cubicBezTo>
                    <a:pt x="532352" y="1251842"/>
                    <a:pt x="0" y="971608"/>
                    <a:pt x="0" y="625921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3434685"/>
                <a:satOff val="-15074"/>
                <a:lumOff val="4482"/>
                <a:alphaOff val="0"/>
              </a:schemeClr>
            </a:fillRef>
            <a:effectRef idx="3">
              <a:schemeClr val="accent5">
                <a:hueOff val="3434685"/>
                <a:satOff val="-15074"/>
                <a:lumOff val="448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6842" tIns="251908" rIns="416842" bIns="251908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kern="1200" dirty="0">
                  <a:solidFill>
                    <a:srgbClr val="000000"/>
                  </a:solidFill>
                </a:rPr>
                <a:t>Human rights monitors</a:t>
              </a:r>
              <a:endParaRPr lang="nl-NL" sz="22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2" name="Freeform 21"/>
            <p:cNvSpPr/>
            <p:nvPr/>
          </p:nvSpPr>
          <p:spPr>
            <a:xfrm>
              <a:off x="6657224" y="4910367"/>
              <a:ext cx="2378082" cy="1251842"/>
            </a:xfrm>
            <a:custGeom>
              <a:avLst/>
              <a:gdLst>
                <a:gd name="connsiteX0" fmla="*/ 0 w 2378082"/>
                <a:gd name="connsiteY0" fmla="*/ 625921 h 1251842"/>
                <a:gd name="connsiteX1" fmla="*/ 1189041 w 2378082"/>
                <a:gd name="connsiteY1" fmla="*/ 0 h 1251842"/>
                <a:gd name="connsiteX2" fmla="*/ 2378082 w 2378082"/>
                <a:gd name="connsiteY2" fmla="*/ 625921 h 1251842"/>
                <a:gd name="connsiteX3" fmla="*/ 1189041 w 2378082"/>
                <a:gd name="connsiteY3" fmla="*/ 1251842 h 1251842"/>
                <a:gd name="connsiteX4" fmla="*/ 0 w 2378082"/>
                <a:gd name="connsiteY4" fmla="*/ 625921 h 1251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082" h="1251842">
                  <a:moveTo>
                    <a:pt x="0" y="625921"/>
                  </a:moveTo>
                  <a:cubicBezTo>
                    <a:pt x="0" y="280234"/>
                    <a:pt x="532352" y="0"/>
                    <a:pt x="1189041" y="0"/>
                  </a:cubicBezTo>
                  <a:cubicBezTo>
                    <a:pt x="1845730" y="0"/>
                    <a:pt x="2378082" y="280234"/>
                    <a:pt x="2378082" y="625921"/>
                  </a:cubicBezTo>
                  <a:cubicBezTo>
                    <a:pt x="2378082" y="971608"/>
                    <a:pt x="1845730" y="1251842"/>
                    <a:pt x="1189041" y="1251842"/>
                  </a:cubicBezTo>
                  <a:cubicBezTo>
                    <a:pt x="532352" y="1251842"/>
                    <a:pt x="0" y="971608"/>
                    <a:pt x="0" y="625921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4293356"/>
                <a:satOff val="-18843"/>
                <a:lumOff val="5602"/>
                <a:alphaOff val="0"/>
              </a:schemeClr>
            </a:fillRef>
            <a:effectRef idx="3">
              <a:schemeClr val="accent5">
                <a:hueOff val="4293356"/>
                <a:satOff val="-18843"/>
                <a:lumOff val="560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2000" tIns="251908" rIns="252000" bIns="251908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kern="1200" dirty="0">
                  <a:solidFill>
                    <a:srgbClr val="000000"/>
                  </a:solidFill>
                </a:rPr>
                <a:t>Humanitarian organisations</a:t>
              </a:r>
              <a:endParaRPr lang="nl-NL" sz="22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3" name="Freeform 22"/>
            <p:cNvSpPr/>
            <p:nvPr/>
          </p:nvSpPr>
          <p:spPr>
            <a:xfrm>
              <a:off x="3607926" y="4910367"/>
              <a:ext cx="2378082" cy="1251842"/>
            </a:xfrm>
            <a:custGeom>
              <a:avLst/>
              <a:gdLst>
                <a:gd name="connsiteX0" fmla="*/ 0 w 2378082"/>
                <a:gd name="connsiteY0" fmla="*/ 625921 h 1251842"/>
                <a:gd name="connsiteX1" fmla="*/ 1189041 w 2378082"/>
                <a:gd name="connsiteY1" fmla="*/ 0 h 1251842"/>
                <a:gd name="connsiteX2" fmla="*/ 2378082 w 2378082"/>
                <a:gd name="connsiteY2" fmla="*/ 625921 h 1251842"/>
                <a:gd name="connsiteX3" fmla="*/ 1189041 w 2378082"/>
                <a:gd name="connsiteY3" fmla="*/ 1251842 h 1251842"/>
                <a:gd name="connsiteX4" fmla="*/ 0 w 2378082"/>
                <a:gd name="connsiteY4" fmla="*/ 625921 h 1251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082" h="1251842">
                  <a:moveTo>
                    <a:pt x="0" y="625921"/>
                  </a:moveTo>
                  <a:cubicBezTo>
                    <a:pt x="0" y="280234"/>
                    <a:pt x="532352" y="0"/>
                    <a:pt x="1189041" y="0"/>
                  </a:cubicBezTo>
                  <a:cubicBezTo>
                    <a:pt x="1845730" y="0"/>
                    <a:pt x="2378082" y="280234"/>
                    <a:pt x="2378082" y="625921"/>
                  </a:cubicBezTo>
                  <a:cubicBezTo>
                    <a:pt x="2378082" y="971608"/>
                    <a:pt x="1845730" y="1251842"/>
                    <a:pt x="1189041" y="1251842"/>
                  </a:cubicBezTo>
                  <a:cubicBezTo>
                    <a:pt x="532352" y="1251842"/>
                    <a:pt x="0" y="971608"/>
                    <a:pt x="0" y="625921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5152028"/>
                <a:satOff val="-22611"/>
                <a:lumOff val="6723"/>
                <a:alphaOff val="0"/>
              </a:schemeClr>
            </a:fillRef>
            <a:effectRef idx="3">
              <a:schemeClr val="accent5">
                <a:hueOff val="5152028"/>
                <a:satOff val="-22611"/>
                <a:lumOff val="672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60000" tIns="251908" rIns="360000" bIns="251908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kern="1200" dirty="0">
                  <a:solidFill>
                    <a:srgbClr val="000000"/>
                  </a:solidFill>
                </a:rPr>
                <a:t>Journalists/ investigative reporters</a:t>
              </a:r>
              <a:endParaRPr lang="nl-NL" sz="2200" kern="1200" dirty="0">
                <a:solidFill>
                  <a:srgbClr val="000000"/>
                </a:solidFill>
              </a:endParaRPr>
            </a:p>
          </p:txBody>
        </p:sp>
        <p:sp>
          <p:nvSpPr>
            <p:cNvPr id="24" name="Freeform 23"/>
            <p:cNvSpPr/>
            <p:nvPr/>
          </p:nvSpPr>
          <p:spPr>
            <a:xfrm>
              <a:off x="5157554" y="3704777"/>
              <a:ext cx="2378082" cy="1251842"/>
            </a:xfrm>
            <a:custGeom>
              <a:avLst/>
              <a:gdLst>
                <a:gd name="connsiteX0" fmla="*/ 0 w 2378082"/>
                <a:gd name="connsiteY0" fmla="*/ 625921 h 1251842"/>
                <a:gd name="connsiteX1" fmla="*/ 1189041 w 2378082"/>
                <a:gd name="connsiteY1" fmla="*/ 0 h 1251842"/>
                <a:gd name="connsiteX2" fmla="*/ 2378082 w 2378082"/>
                <a:gd name="connsiteY2" fmla="*/ 625921 h 1251842"/>
                <a:gd name="connsiteX3" fmla="*/ 1189041 w 2378082"/>
                <a:gd name="connsiteY3" fmla="*/ 1251842 h 1251842"/>
                <a:gd name="connsiteX4" fmla="*/ 0 w 2378082"/>
                <a:gd name="connsiteY4" fmla="*/ 625921 h 12518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8082" h="1251842">
                  <a:moveTo>
                    <a:pt x="0" y="625921"/>
                  </a:moveTo>
                  <a:cubicBezTo>
                    <a:pt x="0" y="280234"/>
                    <a:pt x="532352" y="0"/>
                    <a:pt x="1189041" y="0"/>
                  </a:cubicBezTo>
                  <a:cubicBezTo>
                    <a:pt x="1845730" y="0"/>
                    <a:pt x="2378082" y="280234"/>
                    <a:pt x="2378082" y="625921"/>
                  </a:cubicBezTo>
                  <a:cubicBezTo>
                    <a:pt x="2378082" y="971608"/>
                    <a:pt x="1845730" y="1251842"/>
                    <a:pt x="1189041" y="1251842"/>
                  </a:cubicBezTo>
                  <a:cubicBezTo>
                    <a:pt x="532352" y="1251842"/>
                    <a:pt x="0" y="971608"/>
                    <a:pt x="0" y="625921"/>
                  </a:cubicBez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6010699"/>
                <a:satOff val="-26380"/>
                <a:lumOff val="7843"/>
                <a:alphaOff val="0"/>
              </a:schemeClr>
            </a:fillRef>
            <a:effectRef idx="3">
              <a:schemeClr val="accent5">
                <a:hueOff val="6010699"/>
                <a:satOff val="-26380"/>
                <a:lumOff val="784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16842" tIns="251908" rIns="416842" bIns="251908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IE" sz="2200" kern="1200" dirty="0">
                  <a:solidFill>
                    <a:srgbClr val="000000"/>
                  </a:solidFill>
                </a:rPr>
                <a:t>Advocacy &amp; survivor groups</a:t>
              </a:r>
              <a:endParaRPr lang="nl-NL" sz="2200" kern="1200" dirty="0">
                <a:solidFill>
                  <a:srgbClr val="000000"/>
                </a:solidFill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8244408" y="6309320"/>
            <a:ext cx="908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fld id="{3BB6D6E2-DCB7-42FD-84B7-70AFD2F29FBD}" type="slidenum">
              <a:rPr lang="en-US" b="1">
                <a:latin typeface="+mj-lt"/>
              </a:rPr>
              <a:pPr>
                <a:defRPr/>
              </a:pPr>
              <a:t>10</a:t>
            </a:fld>
            <a:endParaRPr lang="en-US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3519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7416824" cy="936104"/>
          </a:xfrm>
        </p:spPr>
        <p:txBody>
          <a:bodyPr/>
          <a:lstStyle/>
          <a:p>
            <a:pPr algn="ctr"/>
            <a:r>
              <a:rPr lang="en-IE" b="1" dirty="0"/>
              <a:t>How to use the Protocol? </a:t>
            </a:r>
            <a:endParaRPr lang="nl-NL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>
          <a:xfrm>
            <a:off x="2339752" y="6237313"/>
            <a:ext cx="4572000" cy="576064"/>
          </a:xfrm>
        </p:spPr>
        <p:txBody>
          <a:bodyPr/>
          <a:lstStyle/>
          <a:p>
            <a:pPr algn="ctr"/>
            <a:r>
              <a:rPr lang="en-GB" i="1">
                <a:latin typeface="Candara" panose="020E0502030303020204" pitchFamily="34" charset="0"/>
              </a:rPr>
              <a:t>Training Materials on the International Protocol               ©Institute for International Criminal Investigations 2018</a:t>
            </a:r>
            <a:endParaRPr lang="nl-NL" dirty="0"/>
          </a:p>
        </p:txBody>
      </p:sp>
      <p:sp>
        <p:nvSpPr>
          <p:cNvPr id="4" name="Content Placeholder 6"/>
          <p:cNvSpPr txBox="1">
            <a:spLocks/>
          </p:cNvSpPr>
          <p:nvPr/>
        </p:nvSpPr>
        <p:spPr>
          <a:xfrm>
            <a:off x="251520" y="1268760"/>
            <a:ext cx="8640960" cy="504056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Wingdings" panose="05000000000000000000" pitchFamily="2" charset="2"/>
              <a:buChar char="Ñ"/>
            </a:pPr>
            <a:endParaRPr lang="en-IE" sz="2400" dirty="0"/>
          </a:p>
          <a:p>
            <a:pPr marL="18288" indent="0">
              <a:buNone/>
            </a:pPr>
            <a:endParaRPr lang="en-IE" dirty="0"/>
          </a:p>
          <a:p>
            <a:endParaRPr lang="en-IE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978813209"/>
              </p:ext>
            </p:extLst>
          </p:nvPr>
        </p:nvGraphicFramePr>
        <p:xfrm>
          <a:off x="142058" y="1510184"/>
          <a:ext cx="8964488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16416" y="6381328"/>
            <a:ext cx="691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fld id="{3BB6D6E2-DCB7-42FD-84B7-70AFD2F29FBD}" type="slidenum">
              <a:rPr lang="en-US" b="1">
                <a:latin typeface="+mj-lt"/>
              </a:rPr>
              <a:pPr>
                <a:defRPr/>
              </a:pPr>
              <a:t>11</a:t>
            </a:fld>
            <a:endParaRPr lang="en-US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9903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488832" cy="864096"/>
          </a:xfrm>
        </p:spPr>
        <p:txBody>
          <a:bodyPr/>
          <a:lstStyle/>
          <a:p>
            <a:pPr algn="ctr"/>
            <a:r>
              <a:rPr lang="en-IE" b="1" dirty="0"/>
              <a:t>Limitations of the Protocol</a:t>
            </a:r>
            <a:endParaRPr lang="nl-NL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>
          <a:xfrm>
            <a:off x="2339752" y="6237312"/>
            <a:ext cx="4572000" cy="504057"/>
          </a:xfrm>
        </p:spPr>
        <p:txBody>
          <a:bodyPr/>
          <a:lstStyle/>
          <a:p>
            <a:pPr algn="ctr"/>
            <a:r>
              <a:rPr lang="en-GB" i="1">
                <a:latin typeface="Candara" panose="020E0502030303020204" pitchFamily="34" charset="0"/>
              </a:rPr>
              <a:t>Training Materials on the International Protocol               ©Institute for International Criminal Investigations 2018</a:t>
            </a:r>
            <a:endParaRPr lang="nl-NL" dirty="0"/>
          </a:p>
        </p:txBody>
      </p:sp>
      <p:sp>
        <p:nvSpPr>
          <p:cNvPr id="4" name="Content Placeholder 6"/>
          <p:cNvSpPr txBox="1">
            <a:spLocks/>
          </p:cNvSpPr>
          <p:nvPr/>
        </p:nvSpPr>
        <p:spPr>
          <a:xfrm>
            <a:off x="251520" y="1268760"/>
            <a:ext cx="8640960" cy="5040560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18288" indent="0" algn="ctr">
              <a:buNone/>
            </a:pPr>
            <a:endParaRPr lang="en-IE" sz="2400" dirty="0"/>
          </a:p>
        </p:txBody>
      </p:sp>
      <p:sp>
        <p:nvSpPr>
          <p:cNvPr id="8" name="Content Placeholder 6"/>
          <p:cNvSpPr txBox="1">
            <a:spLocks/>
          </p:cNvSpPr>
          <p:nvPr/>
        </p:nvSpPr>
        <p:spPr>
          <a:xfrm>
            <a:off x="467544" y="1196752"/>
            <a:ext cx="8280920" cy="3600400"/>
          </a:xfrm>
          <a:prstGeom prst="rect">
            <a:avLst/>
          </a:prstGeom>
        </p:spPr>
        <p:txBody>
          <a:bodyPr tIns="144000">
            <a:norm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18288" indent="0" algn="ctr">
              <a:buNone/>
            </a:pPr>
            <a:r>
              <a:rPr lang="en-IE" dirty="0"/>
              <a:t> </a:t>
            </a:r>
          </a:p>
        </p:txBody>
      </p:sp>
      <p:sp>
        <p:nvSpPr>
          <p:cNvPr id="10" name="Bevel 9"/>
          <p:cNvSpPr/>
          <p:nvPr/>
        </p:nvSpPr>
        <p:spPr>
          <a:xfrm>
            <a:off x="467544" y="4509120"/>
            <a:ext cx="8280920" cy="1728192"/>
          </a:xfrm>
          <a:prstGeom prst="bevel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BBE0E3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en-IE" sz="2800" b="1" dirty="0">
                <a:solidFill>
                  <a:srgbClr val="000000"/>
                </a:solidFill>
              </a:rPr>
              <a:t>THE PRINCIPLES IN THE PROTOCOL MUST BE ADAPTED TO THE REQUIREMENTS OF YOUR OWN CONTEXT</a:t>
            </a:r>
            <a:endParaRPr lang="nl-NL" b="1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7504" y="1412776"/>
            <a:ext cx="8784976" cy="3384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/>
              <a:buChar char="•"/>
            </a:pPr>
            <a:r>
              <a:rPr lang="en-US" sz="2400" dirty="0"/>
              <a:t>Responding to CARSV requires a strong </a:t>
            </a:r>
            <a:r>
              <a:rPr lang="en-US" sz="2400" dirty="0">
                <a:solidFill>
                  <a:srgbClr val="0000FF"/>
                </a:solidFill>
              </a:rPr>
              <a:t>multi</a:t>
            </a:r>
            <a:r>
              <a:rPr lang="en-US" sz="2400" dirty="0" smtClean="0">
                <a:solidFill>
                  <a:srgbClr val="0000FF"/>
                </a:solidFill>
              </a:rPr>
              <a:t>-</a:t>
            </a:r>
            <a:r>
              <a:rPr lang="en-GB" sz="2400" dirty="0" err="1" smtClean="0">
                <a:solidFill>
                  <a:srgbClr val="0000FF"/>
                </a:solidFill>
              </a:rPr>
              <a:t>sectoral</a:t>
            </a:r>
            <a:r>
              <a:rPr lang="en-GB" sz="2400" dirty="0" smtClean="0">
                <a:solidFill>
                  <a:srgbClr val="0000FF"/>
                </a:solidFill>
              </a:rPr>
              <a:t> approach</a:t>
            </a:r>
            <a:r>
              <a:rPr lang="en-GB" sz="2400" dirty="0" smtClean="0"/>
              <a:t> and </a:t>
            </a:r>
            <a:r>
              <a:rPr lang="en-GB" sz="2400" dirty="0" smtClean="0">
                <a:solidFill>
                  <a:srgbClr val="0000FF"/>
                </a:solidFill>
              </a:rPr>
              <a:t>coordination </a:t>
            </a:r>
            <a:r>
              <a:rPr lang="en-GB" sz="2400" dirty="0" smtClean="0"/>
              <a:t>between support services</a:t>
            </a:r>
          </a:p>
          <a:p>
            <a:pPr marL="342900" indent="-342900" algn="just">
              <a:buFont typeface="Arial"/>
              <a:buChar char="•"/>
            </a:pPr>
            <a:endParaRPr lang="en-US" sz="2400" dirty="0"/>
          </a:p>
          <a:p>
            <a:pPr marL="342900" indent="-342900" algn="just">
              <a:buFont typeface="Arial"/>
              <a:buChar char="•"/>
            </a:pPr>
            <a:r>
              <a:rPr lang="en-US" sz="2400" dirty="0"/>
              <a:t>The Protocol is </a:t>
            </a:r>
            <a:r>
              <a:rPr lang="en-US" sz="2400" dirty="0">
                <a:solidFill>
                  <a:srgbClr val="0000FF"/>
                </a:solidFill>
              </a:rPr>
              <a:t>not</a:t>
            </a:r>
            <a:r>
              <a:rPr lang="en-US" sz="2400" dirty="0"/>
              <a:t> intended to be a </a:t>
            </a:r>
            <a:r>
              <a:rPr lang="en-US" sz="2400" dirty="0">
                <a:solidFill>
                  <a:srgbClr val="0000FF"/>
                </a:solidFill>
              </a:rPr>
              <a:t>rulebook</a:t>
            </a:r>
            <a:r>
              <a:rPr lang="en-US" sz="2400" dirty="0"/>
              <a:t> or to impose </a:t>
            </a:r>
            <a:r>
              <a:rPr lang="en-US" sz="2400" dirty="0">
                <a:solidFill>
                  <a:srgbClr val="0000FF"/>
                </a:solidFill>
              </a:rPr>
              <a:t>universal standards </a:t>
            </a:r>
            <a:r>
              <a:rPr lang="en-US" sz="2400" dirty="0"/>
              <a:t>for investigation/documentation</a:t>
            </a:r>
          </a:p>
          <a:p>
            <a:pPr algn="just"/>
            <a:endParaRPr lang="en-US" sz="2400" dirty="0"/>
          </a:p>
          <a:p>
            <a:pPr marL="342900" indent="-342900" algn="just">
              <a:buFont typeface="Arial"/>
              <a:buChar char="•"/>
            </a:pPr>
            <a:r>
              <a:rPr lang="en-US" sz="2400" dirty="0"/>
              <a:t>Each jurisdiction will have its own specific </a:t>
            </a:r>
            <a:r>
              <a:rPr lang="en-US" sz="2400" dirty="0">
                <a:solidFill>
                  <a:srgbClr val="0000FF"/>
                </a:solidFill>
              </a:rPr>
              <a:t>legal definitions</a:t>
            </a:r>
            <a:r>
              <a:rPr lang="en-US" sz="2400" dirty="0"/>
              <a:t>, </a:t>
            </a:r>
            <a:r>
              <a:rPr lang="en-US" sz="2400" dirty="0">
                <a:solidFill>
                  <a:srgbClr val="0000FF"/>
                </a:solidFill>
              </a:rPr>
              <a:t>cultural challenges </a:t>
            </a:r>
            <a:r>
              <a:rPr lang="en-US" sz="2400" dirty="0"/>
              <a:t>and </a:t>
            </a:r>
            <a:r>
              <a:rPr lang="en-US" sz="2400" dirty="0">
                <a:solidFill>
                  <a:srgbClr val="0000FF"/>
                </a:solidFill>
              </a:rPr>
              <a:t>procedural/evidentiary requirements</a:t>
            </a:r>
          </a:p>
          <a:p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44408" y="6309320"/>
            <a:ext cx="792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BB6D6E2-DCB7-42FD-84B7-70AFD2F29FBD}" type="slidenum">
              <a:rPr lang="en-US" b="1">
                <a:latin typeface="+mj-lt"/>
              </a:rPr>
              <a:pPr/>
              <a:t>12</a:t>
            </a:fld>
            <a:endParaRPr lang="en-US" b="1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14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7416824" cy="636349"/>
          </a:xfrm>
        </p:spPr>
        <p:txBody>
          <a:bodyPr/>
          <a:lstStyle/>
          <a:p>
            <a:pPr algn="ctr"/>
            <a:r>
              <a:rPr lang="en-IE" b="1" dirty="0"/>
              <a:t>Terminology</a:t>
            </a:r>
            <a:endParaRPr lang="nl-NL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>
          <a:xfrm>
            <a:off x="2123728" y="6309320"/>
            <a:ext cx="4788024" cy="504057"/>
          </a:xfrm>
        </p:spPr>
        <p:txBody>
          <a:bodyPr/>
          <a:lstStyle/>
          <a:p>
            <a:pPr algn="ctr"/>
            <a:r>
              <a:rPr lang="en-GB" i="1" dirty="0">
                <a:latin typeface="Candara" panose="020E0502030303020204" pitchFamily="34" charset="0"/>
              </a:rPr>
              <a:t>Training Materials on the International Protocol </a:t>
            </a:r>
            <a:endParaRPr lang="en-GB" i="1" dirty="0" smtClean="0">
              <a:latin typeface="Candara" panose="020E0502030303020204" pitchFamily="34" charset="0"/>
            </a:endParaRPr>
          </a:p>
          <a:p>
            <a:pPr algn="ctr"/>
            <a:r>
              <a:rPr lang="en-GB" i="1" dirty="0" smtClean="0">
                <a:latin typeface="Candara" panose="020E0502030303020204" pitchFamily="34" charset="0"/>
              </a:rPr>
              <a:t>©</a:t>
            </a:r>
            <a:r>
              <a:rPr lang="en-GB" i="1" dirty="0">
                <a:latin typeface="Candara" panose="020E0502030303020204" pitchFamily="34" charset="0"/>
              </a:rPr>
              <a:t>Institute for International Criminal Investigations 2018</a:t>
            </a:r>
            <a:endParaRPr lang="nl-NL" dirty="0"/>
          </a:p>
        </p:txBody>
      </p:sp>
      <p:sp>
        <p:nvSpPr>
          <p:cNvPr id="4" name="Content Placeholder 6"/>
          <p:cNvSpPr txBox="1">
            <a:spLocks/>
          </p:cNvSpPr>
          <p:nvPr/>
        </p:nvSpPr>
        <p:spPr>
          <a:xfrm>
            <a:off x="251520" y="1412776"/>
            <a:ext cx="8640960" cy="4896544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18288" indent="0" algn="ctr">
              <a:buFont typeface="Wingdings" pitchFamily="2" charset="2"/>
              <a:buNone/>
            </a:pPr>
            <a:endParaRPr lang="en-IE" sz="1500" dirty="0"/>
          </a:p>
          <a:p>
            <a:pPr marL="18288" indent="0" algn="ctr">
              <a:buNone/>
            </a:pPr>
            <a:endParaRPr lang="en-IE" dirty="0"/>
          </a:p>
          <a:p>
            <a:endParaRPr lang="en-IE" dirty="0"/>
          </a:p>
          <a:p>
            <a:endParaRPr lang="en-IE" dirty="0"/>
          </a:p>
        </p:txBody>
      </p:sp>
      <p:sp>
        <p:nvSpPr>
          <p:cNvPr id="6" name="TextBox 5"/>
          <p:cNvSpPr txBox="1"/>
          <p:nvPr/>
        </p:nvSpPr>
        <p:spPr>
          <a:xfrm>
            <a:off x="8244408" y="638132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fld id="{3BB6D6E2-DCB7-42FD-84B7-70AFD2F29FBD}" type="slidenum">
              <a:rPr lang="en-US" b="1">
                <a:latin typeface="+mj-lt"/>
              </a:rPr>
              <a:pPr>
                <a:defRPr/>
              </a:pPr>
              <a:t>13</a:t>
            </a:fld>
            <a:endParaRPr lang="en-US" b="1" dirty="0">
              <a:latin typeface="+mj-lt"/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1294766795"/>
              </p:ext>
            </p:extLst>
          </p:nvPr>
        </p:nvGraphicFramePr>
        <p:xfrm>
          <a:off x="323528" y="836712"/>
          <a:ext cx="8568952" cy="602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23500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260648"/>
            <a:ext cx="7416824" cy="636349"/>
          </a:xfrm>
        </p:spPr>
        <p:txBody>
          <a:bodyPr/>
          <a:lstStyle/>
          <a:p>
            <a:pPr algn="ctr"/>
            <a:r>
              <a:rPr lang="en-IE" b="1" dirty="0"/>
              <a:t>Terminology</a:t>
            </a:r>
            <a:endParaRPr lang="nl-NL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>
          <a:xfrm>
            <a:off x="2123728" y="6309320"/>
            <a:ext cx="4788024" cy="504057"/>
          </a:xfrm>
        </p:spPr>
        <p:txBody>
          <a:bodyPr/>
          <a:lstStyle/>
          <a:p>
            <a:pPr algn="ctr"/>
            <a:endParaRPr lang="en-GB" i="1" dirty="0" smtClean="0">
              <a:latin typeface="Candara" panose="020E0502030303020204" pitchFamily="34" charset="0"/>
            </a:endParaRPr>
          </a:p>
          <a:p>
            <a:pPr algn="ctr"/>
            <a:r>
              <a:rPr lang="en-GB" i="1" dirty="0" smtClean="0">
                <a:latin typeface="Candara" panose="020E0502030303020204" pitchFamily="34" charset="0"/>
              </a:rPr>
              <a:t>©</a:t>
            </a:r>
            <a:r>
              <a:rPr lang="en-GB" i="1" dirty="0">
                <a:latin typeface="Candara" panose="020E0502030303020204" pitchFamily="34" charset="0"/>
              </a:rPr>
              <a:t>Institute for International Criminal Investigations 2018</a:t>
            </a:r>
            <a:endParaRPr lang="nl-NL" dirty="0"/>
          </a:p>
        </p:txBody>
      </p:sp>
      <p:sp>
        <p:nvSpPr>
          <p:cNvPr id="4" name="Content Placeholder 6"/>
          <p:cNvSpPr txBox="1">
            <a:spLocks/>
          </p:cNvSpPr>
          <p:nvPr/>
        </p:nvSpPr>
        <p:spPr>
          <a:xfrm>
            <a:off x="251520" y="1412776"/>
            <a:ext cx="8640960" cy="4896544"/>
          </a:xfrm>
          <a:prstGeom prst="rect">
            <a:avLst/>
          </a:prstGeom>
        </p:spPr>
        <p:txBody>
          <a:bodyPr>
            <a:normAutofit/>
          </a:bodyPr>
          <a:lstStyle>
            <a:lvl1pPr marL="274320" indent="-256032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Char char=""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6400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10058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7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6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64592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5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196596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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24028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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251460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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2834640" indent="-256032" algn="l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Char char=""/>
              <a:defRPr sz="1400" kern="1200">
                <a:solidFill>
                  <a:schemeClr val="tx1"/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marL="18288" indent="0" algn="ctr">
              <a:buFont typeface="Wingdings" pitchFamily="2" charset="2"/>
              <a:buNone/>
            </a:pPr>
            <a:endParaRPr lang="en-IE" sz="1500" dirty="0"/>
          </a:p>
          <a:p>
            <a:pPr marL="18288" indent="0" algn="ctr">
              <a:buNone/>
            </a:pPr>
            <a:endParaRPr lang="en-IE" dirty="0"/>
          </a:p>
          <a:p>
            <a:endParaRPr lang="en-IE" dirty="0"/>
          </a:p>
          <a:p>
            <a:endParaRPr lang="en-IE" dirty="0"/>
          </a:p>
        </p:txBody>
      </p:sp>
      <p:sp>
        <p:nvSpPr>
          <p:cNvPr id="6" name="TextBox 5"/>
          <p:cNvSpPr txBox="1"/>
          <p:nvPr/>
        </p:nvSpPr>
        <p:spPr>
          <a:xfrm>
            <a:off x="8100392" y="6309320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fld id="{3BB6D6E2-DCB7-42FD-84B7-70AFD2F29FBD}" type="slidenum">
              <a:rPr lang="en-US" b="1">
                <a:latin typeface="+mj-lt"/>
              </a:rPr>
              <a:pPr>
                <a:defRPr/>
              </a:pPr>
              <a:t>14</a:t>
            </a:fld>
            <a:endParaRPr lang="en-US" b="1" dirty="0">
              <a:latin typeface="+mj-lt"/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265188845"/>
              </p:ext>
            </p:extLst>
          </p:nvPr>
        </p:nvGraphicFramePr>
        <p:xfrm>
          <a:off x="323528" y="1196752"/>
          <a:ext cx="8553463" cy="52172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97405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157820522"/>
              </p:ext>
            </p:extLst>
          </p:nvPr>
        </p:nvGraphicFramePr>
        <p:xfrm>
          <a:off x="467544" y="1628800"/>
          <a:ext cx="8136904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248472" cy="476250"/>
          </a:xfrm>
        </p:spPr>
        <p:txBody>
          <a:bodyPr/>
          <a:lstStyle/>
          <a:p>
            <a:pPr>
              <a:defRPr/>
            </a:pPr>
            <a:r>
              <a:rPr lang="en-GB" i="1" dirty="0">
                <a:latin typeface="Candara" panose="020E0502030303020204" pitchFamily="34" charset="0"/>
              </a:rPr>
              <a:t>Training Materials on the International Protocol               ©Institute for International Criminal Investigations 2018</a:t>
            </a:r>
            <a:endParaRPr lang="en-US" i="1" dirty="0">
              <a:latin typeface="Candara" panose="020E0502030303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3648" y="260648"/>
            <a:ext cx="7128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+mj-lt"/>
              </a:rPr>
              <a:t>Session objectives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2</a:t>
            </a:fld>
            <a:endParaRPr lang="en-US" sz="1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4551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348764"/>
            <a:ext cx="7283153" cy="646331"/>
          </a:xfrm>
          <a:noFill/>
        </p:spPr>
        <p:txBody>
          <a:bodyPr/>
          <a:lstStyle/>
          <a:p>
            <a:pPr eaLnBrk="1" hangingPunct="1">
              <a:defRPr/>
            </a:pPr>
            <a:r>
              <a:rPr lang="en-AU" altLang="en-US" sz="3600" b="1" dirty="0" smtClean="0"/>
              <a:t>General observations</a:t>
            </a:r>
            <a:endParaRPr lang="en-AU" altLang="en-US" sz="3600" b="1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556792"/>
            <a:ext cx="8568952" cy="4752528"/>
          </a:xfrm>
        </p:spPr>
        <p:txBody>
          <a:bodyPr>
            <a:noAutofit/>
          </a:bodyPr>
          <a:lstStyle/>
          <a:p>
            <a:pPr algn="just"/>
            <a:r>
              <a:rPr lang="en-AU" altLang="en-US" sz="2200" dirty="0" smtClean="0"/>
              <a:t>Sexual violence is or can be a very </a:t>
            </a:r>
            <a:r>
              <a:rPr lang="en-AU" altLang="en-US" sz="2200" dirty="0" smtClean="0">
                <a:solidFill>
                  <a:srgbClr val="0000FF"/>
                </a:solidFill>
              </a:rPr>
              <a:t>difficult or emotive topic</a:t>
            </a:r>
            <a:r>
              <a:rPr lang="en-AU" altLang="en-US" sz="2200" dirty="0" smtClean="0"/>
              <a:t>, especially if you have been a victim yourself </a:t>
            </a:r>
            <a:r>
              <a:rPr lang="mr-IN" altLang="en-US" sz="2200" dirty="0" smtClean="0">
                <a:solidFill>
                  <a:srgbClr val="000000"/>
                </a:solidFill>
              </a:rPr>
              <a:t>–</a:t>
            </a:r>
            <a:r>
              <a:rPr lang="en-AU" altLang="en-US" sz="2200" dirty="0" smtClean="0">
                <a:solidFill>
                  <a:srgbClr val="000000"/>
                </a:solidFill>
              </a:rPr>
              <a:t> this training aims to deal with it in the most </a:t>
            </a:r>
            <a:r>
              <a:rPr lang="en-AU" altLang="en-US" sz="2200" dirty="0" smtClean="0">
                <a:solidFill>
                  <a:srgbClr val="0000FF"/>
                </a:solidFill>
              </a:rPr>
              <a:t>sensitive</a:t>
            </a:r>
            <a:r>
              <a:rPr lang="en-AU" altLang="en-US" sz="2200" dirty="0" smtClean="0">
                <a:solidFill>
                  <a:srgbClr val="000000"/>
                </a:solidFill>
              </a:rPr>
              <a:t> manner</a:t>
            </a:r>
          </a:p>
          <a:p>
            <a:pPr algn="just"/>
            <a:endParaRPr lang="en-AU" altLang="en-US" sz="2200" dirty="0" smtClean="0">
              <a:solidFill>
                <a:srgbClr val="000000"/>
              </a:solidFill>
            </a:endParaRPr>
          </a:p>
          <a:p>
            <a:pPr algn="just"/>
            <a:r>
              <a:rPr lang="en-AU" altLang="en-US" sz="2200" dirty="0" smtClean="0">
                <a:solidFill>
                  <a:srgbClr val="000000"/>
                </a:solidFill>
              </a:rPr>
              <a:t>This is a </a:t>
            </a:r>
            <a:r>
              <a:rPr lang="en-AU" altLang="en-US" sz="2200" dirty="0" smtClean="0">
                <a:solidFill>
                  <a:srgbClr val="0000FF"/>
                </a:solidFill>
              </a:rPr>
              <a:t>safe space</a:t>
            </a:r>
            <a:r>
              <a:rPr lang="en-AU" altLang="en-US" sz="2200" dirty="0" smtClean="0">
                <a:solidFill>
                  <a:srgbClr val="000000"/>
                </a:solidFill>
              </a:rPr>
              <a:t>. </a:t>
            </a:r>
            <a:r>
              <a:rPr lang="en-AU" altLang="en-US" sz="2200" dirty="0" smtClean="0"/>
              <a:t>We all must keep it that way, including in the way that we talk about it and how we talk to/with one another. </a:t>
            </a:r>
            <a:r>
              <a:rPr lang="en-AU" altLang="en-US" sz="2200" dirty="0" smtClean="0">
                <a:solidFill>
                  <a:srgbClr val="000000"/>
                </a:solidFill>
              </a:rPr>
              <a:t>That said, if, at any time, you </a:t>
            </a:r>
            <a:r>
              <a:rPr lang="en-AU" altLang="en-US" sz="2200" dirty="0" smtClean="0">
                <a:solidFill>
                  <a:srgbClr val="0000FF"/>
                </a:solidFill>
              </a:rPr>
              <a:t>do not feel comfortable </a:t>
            </a:r>
            <a:r>
              <a:rPr lang="en-AU" altLang="en-US" sz="2200" dirty="0" smtClean="0">
                <a:solidFill>
                  <a:srgbClr val="000000"/>
                </a:solidFill>
              </a:rPr>
              <a:t>with the subject or the way it is being addressed, please </a:t>
            </a:r>
            <a:r>
              <a:rPr lang="en-AU" altLang="en-US" sz="2200" dirty="0" smtClean="0">
                <a:solidFill>
                  <a:srgbClr val="0000FF"/>
                </a:solidFill>
              </a:rPr>
              <a:t>say so </a:t>
            </a:r>
            <a:r>
              <a:rPr lang="en-AU" altLang="en-US" sz="2200" dirty="0" smtClean="0">
                <a:solidFill>
                  <a:srgbClr val="000000"/>
                </a:solidFill>
              </a:rPr>
              <a:t>(here or in private) </a:t>
            </a:r>
            <a:r>
              <a:rPr lang="mr-IN" altLang="en-US" sz="2200" dirty="0" smtClean="0">
                <a:solidFill>
                  <a:srgbClr val="000000"/>
                </a:solidFill>
              </a:rPr>
              <a:t>–</a:t>
            </a:r>
            <a:r>
              <a:rPr lang="en-AU" altLang="en-US" sz="2200" dirty="0" smtClean="0">
                <a:solidFill>
                  <a:srgbClr val="000000"/>
                </a:solidFill>
              </a:rPr>
              <a:t> you may also leave the room if needed (but let me or colleagues know so we can discuss or assist)</a:t>
            </a:r>
          </a:p>
          <a:p>
            <a:pPr algn="just"/>
            <a:endParaRPr lang="en-AU" altLang="en-US" sz="2200" dirty="0" smtClean="0">
              <a:solidFill>
                <a:srgbClr val="000000"/>
              </a:solidFill>
            </a:endParaRPr>
          </a:p>
          <a:p>
            <a:pPr algn="just"/>
            <a:r>
              <a:rPr lang="en-AU" altLang="en-US" sz="2200" dirty="0" smtClean="0">
                <a:solidFill>
                  <a:srgbClr val="000000"/>
                </a:solidFill>
              </a:rPr>
              <a:t>This training focuses on sexual violence perpetrated in </a:t>
            </a:r>
            <a:r>
              <a:rPr lang="en-AU" altLang="en-US" sz="2200" dirty="0" smtClean="0">
                <a:solidFill>
                  <a:srgbClr val="0000FF"/>
                </a:solidFill>
              </a:rPr>
              <a:t>situations of conflict and other situations of mass atrocities</a:t>
            </a:r>
          </a:p>
        </p:txBody>
      </p:sp>
      <p:sp>
        <p:nvSpPr>
          <p:cNvPr id="819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608512" cy="4762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  <a:defRPr/>
            </a:pPr>
            <a:endParaRPr lang="en-GB" sz="1400" i="1" dirty="0" smtClean="0">
              <a:latin typeface="Candara" panose="020E0502030303020204" pitchFamily="34" charset="0"/>
            </a:endParaRPr>
          </a:p>
          <a:p>
            <a:pPr>
              <a:buNone/>
              <a:defRPr/>
            </a:pPr>
            <a:r>
              <a:rPr lang="en-GB" sz="1400" i="1" dirty="0" smtClean="0">
                <a:latin typeface="Candara" panose="020E0502030303020204" pitchFamily="34" charset="0"/>
              </a:rPr>
              <a:t>©</a:t>
            </a:r>
            <a:r>
              <a:rPr lang="en-GB" sz="1400" i="1" dirty="0">
                <a:latin typeface="Candara" panose="020E0502030303020204" pitchFamily="34" charset="0"/>
              </a:rPr>
              <a:t>Institute for International Criminal Investigations 2018</a:t>
            </a:r>
            <a:endParaRPr lang="en-US" sz="1400" i="1" dirty="0">
              <a:latin typeface="Candara" panose="020E0502030303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172400" y="6245225"/>
            <a:ext cx="514400" cy="476250"/>
          </a:xfrm>
        </p:spPr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3</a:t>
            </a:fld>
            <a:endParaRPr lang="en-US" sz="1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5875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348764"/>
            <a:ext cx="7283153" cy="646331"/>
          </a:xfrm>
          <a:noFill/>
        </p:spPr>
        <p:txBody>
          <a:bodyPr/>
          <a:lstStyle/>
          <a:p>
            <a:pPr eaLnBrk="1" hangingPunct="1">
              <a:defRPr/>
            </a:pPr>
            <a:r>
              <a:rPr lang="en-AU" altLang="en-US" sz="3600" b="1" dirty="0" smtClean="0"/>
              <a:t>Group rules</a:t>
            </a:r>
            <a:endParaRPr lang="en-AU" altLang="en-US" sz="3600" b="1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528" y="1484784"/>
            <a:ext cx="8496944" cy="446449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AU" altLang="en-US" sz="2200" dirty="0" smtClean="0"/>
              <a:t>To be respected both by participants and facilitators:</a:t>
            </a:r>
          </a:p>
          <a:p>
            <a:pPr marL="457200" indent="-457200" algn="just">
              <a:buAutoNum type="arabicPeriod"/>
            </a:pPr>
            <a:endParaRPr lang="en-AU" altLang="en-US" sz="2200" dirty="0"/>
          </a:p>
          <a:p>
            <a:pPr marL="457200" indent="-457200" algn="just">
              <a:buAutoNum type="arabicPeriod"/>
            </a:pPr>
            <a:r>
              <a:rPr lang="en-AU" altLang="en-US" sz="2200" dirty="0" smtClean="0"/>
              <a:t>Punctuality</a:t>
            </a:r>
          </a:p>
          <a:p>
            <a:pPr marL="457200" indent="-457200" algn="just">
              <a:buAutoNum type="arabicPeriod"/>
            </a:pPr>
            <a:r>
              <a:rPr lang="en-AU" altLang="en-US" sz="2200" dirty="0" smtClean="0"/>
              <a:t>Attendance of all sessions</a:t>
            </a:r>
          </a:p>
          <a:p>
            <a:pPr marL="457200" indent="-457200" algn="just">
              <a:buAutoNum type="arabicPeriod"/>
            </a:pPr>
            <a:r>
              <a:rPr lang="en-AU" altLang="en-US" sz="2200" dirty="0" smtClean="0"/>
              <a:t>Mobile phones and other devices</a:t>
            </a:r>
          </a:p>
          <a:p>
            <a:pPr marL="457200" indent="-457200" algn="just">
              <a:buAutoNum type="arabicPeriod"/>
            </a:pPr>
            <a:r>
              <a:rPr lang="en-AU" altLang="en-US" sz="2200" dirty="0" smtClean="0"/>
              <a:t>Respect - one person speaks at a time</a:t>
            </a:r>
          </a:p>
          <a:p>
            <a:pPr marL="457200" indent="-457200" algn="just">
              <a:buAutoNum type="arabicPeriod"/>
            </a:pPr>
            <a:r>
              <a:rPr lang="en-AU" altLang="en-US" sz="2200" dirty="0" smtClean="0"/>
              <a:t>Questions</a:t>
            </a:r>
          </a:p>
          <a:p>
            <a:pPr marL="457200" indent="-457200" algn="just">
              <a:buAutoNum type="arabicPeriod"/>
            </a:pPr>
            <a:r>
              <a:rPr lang="en-AU" altLang="en-US" sz="2200" dirty="0"/>
              <a:t>U</a:t>
            </a:r>
            <a:r>
              <a:rPr lang="en-AU" altLang="en-US" sz="2200" dirty="0" smtClean="0"/>
              <a:t>npopular opinions </a:t>
            </a:r>
            <a:r>
              <a:rPr lang="mr-IN" altLang="en-US" sz="2200" dirty="0" smtClean="0"/>
              <a:t>–</a:t>
            </a:r>
            <a:r>
              <a:rPr lang="en-AU" altLang="en-US" sz="2200" dirty="0" smtClean="0"/>
              <a:t> to be freely expressed so we can all learn from these </a:t>
            </a:r>
          </a:p>
          <a:p>
            <a:pPr marL="457200" indent="-457200" algn="just">
              <a:buAutoNum type="arabicPeriod"/>
            </a:pPr>
            <a:r>
              <a:rPr lang="en-AU" altLang="en-US" sz="2200" dirty="0" smtClean="0"/>
              <a:t>References to individual cases - be mindful to keep confidential the identity of the victim and his/her family</a:t>
            </a:r>
          </a:p>
          <a:p>
            <a:pPr marL="457200" indent="-457200" algn="just">
              <a:buAutoNum type="arabicPeriod"/>
            </a:pPr>
            <a:r>
              <a:rPr lang="en-AU" altLang="en-US" sz="2200" dirty="0" smtClean="0"/>
              <a:t>Etc. </a:t>
            </a:r>
          </a:p>
        </p:txBody>
      </p:sp>
      <p:sp>
        <p:nvSpPr>
          <p:cNvPr id="819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483768" y="6237312"/>
            <a:ext cx="4608512" cy="4762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  <a:defRPr/>
            </a:pPr>
            <a:r>
              <a:rPr lang="en-GB" sz="1400" i="1" dirty="0">
                <a:latin typeface="Candara" panose="020E0502030303020204" pitchFamily="34" charset="0"/>
              </a:rPr>
              <a:t>Training Materials on the International Protocol </a:t>
            </a:r>
            <a:endParaRPr lang="en-GB" sz="1400" i="1" dirty="0" smtClean="0">
              <a:latin typeface="Candara" panose="020E0502030303020204" pitchFamily="34" charset="0"/>
            </a:endParaRPr>
          </a:p>
          <a:p>
            <a:pPr>
              <a:buNone/>
              <a:defRPr/>
            </a:pPr>
            <a:r>
              <a:rPr lang="en-GB" sz="1400" i="1" dirty="0" smtClean="0">
                <a:latin typeface="Candara" panose="020E0502030303020204" pitchFamily="34" charset="0"/>
              </a:rPr>
              <a:t>©</a:t>
            </a:r>
            <a:r>
              <a:rPr lang="en-GB" sz="1400" i="1" dirty="0">
                <a:latin typeface="Candara" panose="020E0502030303020204" pitchFamily="34" charset="0"/>
              </a:rPr>
              <a:t>Institute for International Criminal Investigations 2018</a:t>
            </a:r>
            <a:endParaRPr lang="en-US" sz="1400" i="1" dirty="0">
              <a:latin typeface="Candara" panose="020E0502030303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172400" y="6245225"/>
            <a:ext cx="514400" cy="476250"/>
          </a:xfrm>
        </p:spPr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4</a:t>
            </a:fld>
            <a:endParaRPr lang="en-US" sz="1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1577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8" y="116632"/>
            <a:ext cx="7283153" cy="1110596"/>
          </a:xfrm>
          <a:noFill/>
        </p:spPr>
        <p:txBody>
          <a:bodyPr/>
          <a:lstStyle/>
          <a:p>
            <a:pPr eaLnBrk="1" hangingPunct="1">
              <a:defRPr/>
            </a:pPr>
            <a:r>
              <a:rPr lang="en-AU" altLang="en-US" sz="3600" b="1" dirty="0"/>
              <a:t>What is the </a:t>
            </a:r>
            <a:br>
              <a:rPr lang="en-AU" altLang="en-US" sz="3600" b="1" dirty="0"/>
            </a:br>
            <a:r>
              <a:rPr lang="en-AU" altLang="en-US" sz="3600" b="1" dirty="0"/>
              <a:t>International Protocol?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988840"/>
            <a:ext cx="8218487" cy="4104456"/>
          </a:xfrm>
        </p:spPr>
        <p:txBody>
          <a:bodyPr>
            <a:noAutofit/>
          </a:bodyPr>
          <a:lstStyle/>
          <a:p>
            <a:pPr algn="just"/>
            <a:r>
              <a:rPr lang="en-AU" altLang="en-US" sz="2400" dirty="0">
                <a:solidFill>
                  <a:srgbClr val="0000FF"/>
                </a:solidFill>
              </a:rPr>
              <a:t>Best practice guidelines </a:t>
            </a:r>
            <a:r>
              <a:rPr lang="en-AU" altLang="en-US" sz="2400" dirty="0"/>
              <a:t>for the documentation or investigation of Conflict and Atrocity-Related Sexual Violence (CARSV)</a:t>
            </a:r>
          </a:p>
          <a:p>
            <a:pPr algn="just"/>
            <a:endParaRPr lang="en-AU" altLang="en-US" sz="2400" dirty="0"/>
          </a:p>
          <a:p>
            <a:pPr algn="just"/>
            <a:r>
              <a:rPr lang="en-AU" altLang="en-US" sz="2400" dirty="0"/>
              <a:t>It is intended as a </a:t>
            </a:r>
            <a:r>
              <a:rPr lang="en-AU" altLang="en-US" sz="2400" dirty="0">
                <a:solidFill>
                  <a:srgbClr val="0000FF"/>
                </a:solidFill>
              </a:rPr>
              <a:t>practical guide </a:t>
            </a:r>
            <a:r>
              <a:rPr lang="en-AU" altLang="en-US" sz="2400" dirty="0"/>
              <a:t>to contribute to </a:t>
            </a:r>
            <a:r>
              <a:rPr lang="en-AU" altLang="en-US" sz="2400" dirty="0">
                <a:solidFill>
                  <a:srgbClr val="0000FF"/>
                </a:solidFill>
              </a:rPr>
              <a:t>greater accountability</a:t>
            </a:r>
            <a:r>
              <a:rPr lang="en-AU" altLang="en-US" sz="2400" dirty="0"/>
              <a:t> for sexual violence crimes or violations</a:t>
            </a:r>
          </a:p>
          <a:p>
            <a:pPr algn="just"/>
            <a:endParaRPr lang="en-AU" altLang="en-US" sz="2400" dirty="0"/>
          </a:p>
          <a:p>
            <a:pPr algn="just"/>
            <a:r>
              <a:rPr lang="en-AU" altLang="en-US" sz="2400" dirty="0"/>
              <a:t>The Protocol is </a:t>
            </a:r>
            <a:r>
              <a:rPr lang="en-AU" altLang="en-US" sz="2400" dirty="0">
                <a:solidFill>
                  <a:srgbClr val="0000FF"/>
                </a:solidFill>
              </a:rPr>
              <a:t>not a </a:t>
            </a:r>
            <a:r>
              <a:rPr lang="en-AU" altLang="en-US" sz="2400" dirty="0" smtClean="0">
                <a:solidFill>
                  <a:srgbClr val="0000FF"/>
                </a:solidFill>
              </a:rPr>
              <a:t>document </a:t>
            </a:r>
            <a:r>
              <a:rPr lang="en-AU" altLang="en-US" sz="2400" dirty="0">
                <a:solidFill>
                  <a:srgbClr val="0000FF"/>
                </a:solidFill>
              </a:rPr>
              <a:t>with legal authority</a:t>
            </a:r>
            <a:r>
              <a:rPr lang="en-AU" altLang="en-US" sz="2400" dirty="0">
                <a:solidFill>
                  <a:srgbClr val="FF0000"/>
                </a:solidFill>
              </a:rPr>
              <a:t> </a:t>
            </a:r>
            <a:r>
              <a:rPr lang="en-AU" altLang="en-US" sz="2400" dirty="0"/>
              <a:t>and it is not binding on States</a:t>
            </a:r>
          </a:p>
        </p:txBody>
      </p:sp>
      <p:sp>
        <p:nvSpPr>
          <p:cNvPr id="819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608512" cy="4762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  <a:defRPr/>
            </a:pPr>
            <a:r>
              <a:rPr lang="en-GB" sz="1400" i="1">
                <a:latin typeface="Candara" panose="020E0502030303020204" pitchFamily="34" charset="0"/>
              </a:rPr>
              <a:t>Training Materials on the International Protocol               ©Institute for International Criminal Investigations 2018</a:t>
            </a:r>
            <a:endParaRPr lang="en-US" sz="1400" i="1" dirty="0">
              <a:latin typeface="Candara" panose="020E0502030303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172400" y="6245225"/>
            <a:ext cx="514400" cy="476250"/>
          </a:xfrm>
        </p:spPr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5</a:t>
            </a:fld>
            <a:endParaRPr lang="en-US" sz="1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04626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9" y="116632"/>
            <a:ext cx="7283152" cy="1110596"/>
          </a:xfrm>
          <a:noFill/>
        </p:spPr>
        <p:txBody>
          <a:bodyPr/>
          <a:lstStyle/>
          <a:p>
            <a:pPr>
              <a:defRPr/>
            </a:pPr>
            <a:r>
              <a:rPr lang="en-AU" altLang="en-US" b="1" dirty="0"/>
              <a:t>What is the </a:t>
            </a:r>
            <a:br>
              <a:rPr lang="en-AU" altLang="en-US" b="1" dirty="0"/>
            </a:br>
            <a:r>
              <a:rPr lang="en-AU" altLang="en-US" b="1" dirty="0"/>
              <a:t>International Protocol?</a:t>
            </a:r>
            <a:endParaRPr lang="en-AU" altLang="en-US" sz="3600" b="1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628800"/>
            <a:ext cx="8218487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en-AU" altLang="en-US" sz="2400" dirty="0"/>
              <a:t>Parts I and II (Modules 1-2) explain how to use the Protocol and provide an </a:t>
            </a:r>
            <a:r>
              <a:rPr lang="en-AU" altLang="en-US" sz="2400" dirty="0">
                <a:solidFill>
                  <a:srgbClr val="0000FF"/>
                </a:solidFill>
              </a:rPr>
              <a:t>overview of CARSV </a:t>
            </a:r>
            <a:r>
              <a:rPr lang="en-AU" altLang="en-US" sz="2400" dirty="0"/>
              <a:t>and its </a:t>
            </a:r>
            <a:r>
              <a:rPr lang="en-AU" altLang="en-US" sz="2400" dirty="0">
                <a:solidFill>
                  <a:srgbClr val="0000FF"/>
                </a:solidFill>
              </a:rPr>
              <a:t>impact </a:t>
            </a:r>
            <a:r>
              <a:rPr lang="en-AU" altLang="en-US" sz="2400" dirty="0">
                <a:solidFill>
                  <a:srgbClr val="000000"/>
                </a:solidFill>
              </a:rPr>
              <a:t>on victims</a:t>
            </a:r>
          </a:p>
          <a:p>
            <a:pPr marL="0" indent="0" algn="just">
              <a:buNone/>
            </a:pPr>
            <a:endParaRPr lang="en-AU" altLang="en-US" sz="2400" dirty="0">
              <a:solidFill>
                <a:srgbClr val="0000FF"/>
              </a:solidFill>
            </a:endParaRPr>
          </a:p>
          <a:p>
            <a:pPr algn="just"/>
            <a:r>
              <a:rPr lang="en-AU" altLang="en-US" sz="2400" dirty="0" smtClean="0"/>
              <a:t>Part </a:t>
            </a:r>
            <a:r>
              <a:rPr lang="en-AU" altLang="en-US" sz="2400" dirty="0"/>
              <a:t>III (Modules 3-6) deals with sexual violence as a </a:t>
            </a:r>
            <a:r>
              <a:rPr lang="en-AU" altLang="en-US" sz="2400" dirty="0">
                <a:solidFill>
                  <a:srgbClr val="0000FF"/>
                </a:solidFill>
              </a:rPr>
              <a:t>crime or violation of international law</a:t>
            </a:r>
            <a:r>
              <a:rPr lang="en-AU" altLang="en-US" sz="2400" dirty="0"/>
              <a:t>, </a:t>
            </a:r>
            <a:r>
              <a:rPr lang="en-AU" altLang="en-US" sz="2400" dirty="0" smtClean="0"/>
              <a:t>incl. </a:t>
            </a:r>
            <a:r>
              <a:rPr lang="en-AU" altLang="en-US" sz="2400" dirty="0"/>
              <a:t>an overview of </a:t>
            </a:r>
            <a:r>
              <a:rPr lang="en-AU" altLang="en-US" sz="2400" dirty="0">
                <a:solidFill>
                  <a:srgbClr val="0000FF"/>
                </a:solidFill>
              </a:rPr>
              <a:t>accountability avenues </a:t>
            </a:r>
            <a:r>
              <a:rPr lang="en-AU" altLang="en-US" sz="2400" dirty="0"/>
              <a:t>and principles of </a:t>
            </a:r>
            <a:r>
              <a:rPr lang="en-AU" altLang="en-US" sz="2400" dirty="0">
                <a:solidFill>
                  <a:srgbClr val="0000FF"/>
                </a:solidFill>
              </a:rPr>
              <a:t>reparation</a:t>
            </a:r>
            <a:endParaRPr lang="en-AU" altLang="en-US" sz="2400" dirty="0">
              <a:solidFill>
                <a:srgbClr val="000000"/>
              </a:solidFill>
            </a:endParaRPr>
          </a:p>
          <a:p>
            <a:pPr algn="just"/>
            <a:endParaRPr lang="en-AU" altLang="en-US" sz="2400" dirty="0">
              <a:solidFill>
                <a:srgbClr val="000000"/>
              </a:solidFill>
            </a:endParaRPr>
          </a:p>
          <a:p>
            <a:pPr algn="just"/>
            <a:r>
              <a:rPr lang="en-AU" altLang="en-US" sz="2400" dirty="0">
                <a:solidFill>
                  <a:srgbClr val="000000"/>
                </a:solidFill>
              </a:rPr>
              <a:t>Parts IV and V (Modules 7-13) cover </a:t>
            </a:r>
            <a:r>
              <a:rPr lang="en-AU" altLang="en-US" sz="2400" dirty="0">
                <a:solidFill>
                  <a:srgbClr val="0000FF"/>
                </a:solidFill>
              </a:rPr>
              <a:t>key concepts </a:t>
            </a:r>
            <a:r>
              <a:rPr lang="en-AU" altLang="en-US" sz="2400" dirty="0">
                <a:solidFill>
                  <a:srgbClr val="000000"/>
                </a:solidFill>
              </a:rPr>
              <a:t>and </a:t>
            </a:r>
            <a:r>
              <a:rPr lang="en-AU" altLang="en-US" sz="2400" dirty="0">
                <a:solidFill>
                  <a:srgbClr val="0000FF"/>
                </a:solidFill>
              </a:rPr>
              <a:t>practical documentation skills</a:t>
            </a:r>
            <a:r>
              <a:rPr lang="en-AU" altLang="en-US" sz="2400" dirty="0">
                <a:solidFill>
                  <a:srgbClr val="000000"/>
                </a:solidFill>
              </a:rPr>
              <a:t>, including “Do No Harm”, planning, mitigating risks, interviewing and dealing with different types of evidence</a:t>
            </a:r>
          </a:p>
          <a:p>
            <a:pPr marL="0" indent="0">
              <a:buNone/>
            </a:pPr>
            <a:endParaRPr lang="en-AU" altLang="en-US" sz="2400" dirty="0">
              <a:solidFill>
                <a:srgbClr val="0000FF"/>
              </a:solidFill>
            </a:endParaRPr>
          </a:p>
        </p:txBody>
      </p:sp>
      <p:sp>
        <p:nvSpPr>
          <p:cNvPr id="819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608512" cy="4762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  <a:defRPr/>
            </a:pPr>
            <a:r>
              <a:rPr lang="en-GB" sz="1400" i="1">
                <a:latin typeface="Candara" panose="020E0502030303020204" pitchFamily="34" charset="0"/>
              </a:rPr>
              <a:t>Training Materials on the International Protocol               ©Institute for International Criminal Investigations 2018</a:t>
            </a:r>
            <a:endParaRPr lang="en-US" sz="1400" i="1" dirty="0">
              <a:latin typeface="Candara" panose="020E0502030303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172400" y="6245225"/>
            <a:ext cx="514400" cy="476250"/>
          </a:xfrm>
        </p:spPr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6</a:t>
            </a:fld>
            <a:endParaRPr lang="en-US" sz="1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1600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649" y="116632"/>
            <a:ext cx="7283152" cy="1110596"/>
          </a:xfrm>
          <a:noFill/>
        </p:spPr>
        <p:txBody>
          <a:bodyPr/>
          <a:lstStyle/>
          <a:p>
            <a:pPr>
              <a:defRPr/>
            </a:pPr>
            <a:r>
              <a:rPr lang="en-AU" altLang="en-US" b="1" dirty="0"/>
              <a:t>What is the </a:t>
            </a:r>
            <a:br>
              <a:rPr lang="en-AU" altLang="en-US" b="1" dirty="0"/>
            </a:br>
            <a:r>
              <a:rPr lang="en-AU" altLang="en-US" b="1" dirty="0"/>
              <a:t>International Protocol?</a:t>
            </a:r>
            <a:endParaRPr lang="en-AU" altLang="en-US" sz="3600" b="1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AU" altLang="en-US" sz="2400" dirty="0"/>
              <a:t>Part VI (Module 14) suggests ways to analyse information to </a:t>
            </a:r>
            <a:r>
              <a:rPr lang="en-AU" altLang="en-US" sz="2400" dirty="0">
                <a:solidFill>
                  <a:srgbClr val="0000FF"/>
                </a:solidFill>
              </a:rPr>
              <a:t>strengthen evidence </a:t>
            </a:r>
            <a:r>
              <a:rPr lang="en-AU" altLang="en-US" sz="2400" dirty="0"/>
              <a:t>and </a:t>
            </a:r>
            <a:r>
              <a:rPr lang="en-AU" altLang="en-US" sz="2400" dirty="0">
                <a:solidFill>
                  <a:srgbClr val="0000FF"/>
                </a:solidFill>
              </a:rPr>
              <a:t>identify patterns</a:t>
            </a:r>
            <a:endParaRPr lang="en-AU" altLang="en-US" sz="2400" dirty="0"/>
          </a:p>
          <a:p>
            <a:pPr algn="just"/>
            <a:endParaRPr lang="en-AU" altLang="en-US" sz="2400" dirty="0">
              <a:solidFill>
                <a:srgbClr val="0000FF"/>
              </a:solidFill>
            </a:endParaRPr>
          </a:p>
          <a:p>
            <a:pPr algn="just"/>
            <a:r>
              <a:rPr lang="en-AU" altLang="en-US" sz="2400" dirty="0">
                <a:solidFill>
                  <a:srgbClr val="000000"/>
                </a:solidFill>
              </a:rPr>
              <a:t>Part VII (Modules 15-17) covers </a:t>
            </a:r>
            <a:r>
              <a:rPr lang="en-AU" altLang="en-US" sz="2400" dirty="0">
                <a:solidFill>
                  <a:srgbClr val="0000FF"/>
                </a:solidFill>
              </a:rPr>
              <a:t>cross-cutting issues </a:t>
            </a:r>
            <a:r>
              <a:rPr lang="en-AU" altLang="en-US" sz="2400" dirty="0">
                <a:solidFill>
                  <a:srgbClr val="000000"/>
                </a:solidFill>
              </a:rPr>
              <a:t>such as trauma, sexual violence against male victims, and children as victims and witnesses</a:t>
            </a:r>
          </a:p>
          <a:p>
            <a:pPr algn="just"/>
            <a:endParaRPr lang="en-AU" altLang="en-US" sz="2400" dirty="0">
              <a:solidFill>
                <a:srgbClr val="000000"/>
              </a:solidFill>
            </a:endParaRPr>
          </a:p>
          <a:p>
            <a:pPr algn="just"/>
            <a:r>
              <a:rPr lang="en-AU" altLang="en-US" sz="2400" dirty="0">
                <a:solidFill>
                  <a:srgbClr val="000000"/>
                </a:solidFill>
              </a:rPr>
              <a:t>Part VIII (</a:t>
            </a:r>
            <a:r>
              <a:rPr lang="en-AU" altLang="en-US" sz="2400" dirty="0" smtClean="0">
                <a:solidFill>
                  <a:srgbClr val="000000"/>
                </a:solidFill>
              </a:rPr>
              <a:t>Module </a:t>
            </a:r>
            <a:r>
              <a:rPr lang="en-AU" altLang="en-US" sz="2400" dirty="0">
                <a:solidFill>
                  <a:srgbClr val="000000"/>
                </a:solidFill>
              </a:rPr>
              <a:t>18) outlines key considerations when </a:t>
            </a:r>
            <a:r>
              <a:rPr lang="en-AU" altLang="en-US" sz="2400" dirty="0">
                <a:solidFill>
                  <a:srgbClr val="0000FF"/>
                </a:solidFill>
              </a:rPr>
              <a:t>reporting, submitting or using CARSV information</a:t>
            </a:r>
          </a:p>
          <a:p>
            <a:pPr algn="just"/>
            <a:endParaRPr lang="en-AU" altLang="en-US" sz="2400" dirty="0">
              <a:solidFill>
                <a:srgbClr val="0000FF"/>
              </a:solidFill>
            </a:endParaRPr>
          </a:p>
          <a:p>
            <a:pPr algn="just"/>
            <a:r>
              <a:rPr lang="en-AU" altLang="en-US" sz="2400" dirty="0">
                <a:solidFill>
                  <a:srgbClr val="000000"/>
                </a:solidFill>
              </a:rPr>
              <a:t>The Annexes contain some </a:t>
            </a:r>
            <a:r>
              <a:rPr lang="en-AU" altLang="en-US" sz="2400" dirty="0">
                <a:solidFill>
                  <a:srgbClr val="0000FF"/>
                </a:solidFill>
              </a:rPr>
              <a:t>practical tools</a:t>
            </a:r>
            <a:r>
              <a:rPr lang="en-AU" altLang="en-US" sz="2400" dirty="0">
                <a:solidFill>
                  <a:srgbClr val="000000"/>
                </a:solidFill>
              </a:rPr>
              <a:t>, forms and checklists</a:t>
            </a:r>
          </a:p>
          <a:p>
            <a:pPr marL="0" indent="0">
              <a:buNone/>
            </a:pPr>
            <a:endParaRPr lang="en-AU" altLang="en-US" sz="2400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AU" altLang="en-US" sz="2400" dirty="0"/>
          </a:p>
          <a:p>
            <a:endParaRPr lang="en-AU" altLang="en-US" sz="2400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AU" altLang="en-US" sz="2400" dirty="0"/>
          </a:p>
        </p:txBody>
      </p:sp>
      <p:sp>
        <p:nvSpPr>
          <p:cNvPr id="819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608512" cy="4762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  <a:defRPr/>
            </a:pPr>
            <a:r>
              <a:rPr lang="en-GB" sz="1400" i="1">
                <a:latin typeface="Candara" panose="020E0502030303020204" pitchFamily="34" charset="0"/>
              </a:rPr>
              <a:t>Training Materials on the International Protocol               ©Institute for International Criminal Investigations 2018</a:t>
            </a:r>
            <a:endParaRPr lang="en-US" sz="1400" i="1" dirty="0">
              <a:latin typeface="Candara" panose="020E0502030303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172400" y="6245225"/>
            <a:ext cx="514400" cy="476250"/>
          </a:xfrm>
        </p:spPr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7</a:t>
            </a:fld>
            <a:endParaRPr lang="en-US" sz="1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6039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7632848" cy="1173381"/>
          </a:xfrm>
        </p:spPr>
        <p:txBody>
          <a:bodyPr/>
          <a:lstStyle/>
          <a:p>
            <a:r>
              <a:rPr lang="en-AU" altLang="en-US" b="1" dirty="0"/>
              <a:t>What is the </a:t>
            </a:r>
            <a:br>
              <a:rPr lang="en-AU" altLang="en-US" b="1" dirty="0"/>
            </a:br>
            <a:r>
              <a:rPr lang="en-AU" altLang="en-US" b="1" dirty="0"/>
              <a:t>purpose of the Protocol?</a:t>
            </a:r>
            <a:endParaRPr lang="nl-NL" b="1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>
          <a:xfrm>
            <a:off x="2195736" y="6381329"/>
            <a:ext cx="4896544" cy="476672"/>
          </a:xfrm>
        </p:spPr>
        <p:txBody>
          <a:bodyPr/>
          <a:lstStyle/>
          <a:p>
            <a:pPr algn="ctr"/>
            <a:r>
              <a:rPr lang="en-GB" i="1" dirty="0" smtClean="0">
                <a:latin typeface="Candara" panose="020E0502030303020204" pitchFamily="34" charset="0"/>
              </a:rPr>
              <a:t>Training Materials on the International Protocol               ©</a:t>
            </a:r>
            <a:r>
              <a:rPr lang="en-GB" i="1" dirty="0">
                <a:latin typeface="Candara" panose="020E0502030303020204" pitchFamily="34" charset="0"/>
              </a:rPr>
              <a:t>Institute for International Criminal Investigations 2018</a:t>
            </a:r>
            <a:endParaRPr lang="en-US" dirty="0">
              <a:solidFill>
                <a:prstClr val="white">
                  <a:alpha val="60000"/>
                </a:prstClr>
              </a:solidFill>
            </a:endParaRP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642874884"/>
              </p:ext>
            </p:extLst>
          </p:nvPr>
        </p:nvGraphicFramePr>
        <p:xfrm>
          <a:off x="395536" y="1700808"/>
          <a:ext cx="8280920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460432" y="645333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fld id="{3BB6D6E2-DCB7-42FD-84B7-70AFD2F29FBD}" type="slidenum">
              <a:rPr lang="en-US" b="1">
                <a:latin typeface="+mj-lt"/>
              </a:rPr>
              <a:pPr>
                <a:defRPr/>
              </a:pPr>
              <a:t>8</a:t>
            </a:fld>
            <a:endParaRPr lang="en-US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7590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2124075" y="303898"/>
            <a:ext cx="6562725" cy="646331"/>
          </a:xfrm>
          <a:noFill/>
        </p:spPr>
        <p:txBody>
          <a:bodyPr/>
          <a:lstStyle/>
          <a:p>
            <a:pPr>
              <a:defRPr/>
            </a:pPr>
            <a:r>
              <a:rPr lang="en-AU" altLang="en-US" b="1" dirty="0"/>
              <a:t>Why is it important?</a:t>
            </a:r>
            <a:endParaRPr lang="en-AU" altLang="en-US" sz="3600" b="1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AU" altLang="en-US" sz="2400" dirty="0">
                <a:solidFill>
                  <a:srgbClr val="000000"/>
                </a:solidFill>
              </a:rPr>
              <a:t>To </a:t>
            </a:r>
            <a:r>
              <a:rPr lang="en-AU" altLang="en-US" sz="2400" dirty="0">
                <a:solidFill>
                  <a:srgbClr val="0000FF"/>
                </a:solidFill>
              </a:rPr>
              <a:t>prevent impunity</a:t>
            </a:r>
            <a:r>
              <a:rPr lang="en-AU" altLang="en-US" sz="2400" dirty="0">
                <a:solidFill>
                  <a:srgbClr val="000000"/>
                </a:solidFill>
              </a:rPr>
              <a:t>, which requires </a:t>
            </a:r>
            <a:r>
              <a:rPr lang="en-AU" altLang="en-US" sz="2400" dirty="0"/>
              <a:t>sexual violence to be prioritised, understood and properly documented </a:t>
            </a:r>
            <a:r>
              <a:rPr lang="mr-IN" altLang="en-US" sz="2400" dirty="0"/>
              <a:t>–</a:t>
            </a:r>
            <a:r>
              <a:rPr lang="en-AU" altLang="en-US" sz="2400" dirty="0"/>
              <a:t> it is too often </a:t>
            </a:r>
            <a:r>
              <a:rPr lang="en-AU" altLang="en-US" sz="2400" dirty="0">
                <a:solidFill>
                  <a:srgbClr val="0000FF"/>
                </a:solidFill>
              </a:rPr>
              <a:t>ignored or overlooked </a:t>
            </a:r>
          </a:p>
          <a:p>
            <a:pPr marL="0" indent="0" algn="just">
              <a:buNone/>
            </a:pPr>
            <a:endParaRPr lang="en-AU" altLang="en-US" sz="2400" dirty="0">
              <a:solidFill>
                <a:srgbClr val="0000FF"/>
              </a:solidFill>
            </a:endParaRPr>
          </a:p>
          <a:p>
            <a:pPr algn="just"/>
            <a:r>
              <a:rPr lang="en-AU" altLang="en-US" sz="2400" dirty="0"/>
              <a:t>To ensure that practitioners document CARSV </a:t>
            </a:r>
            <a:r>
              <a:rPr lang="en-AU" altLang="en-US" sz="2400" dirty="0">
                <a:solidFill>
                  <a:srgbClr val="0000FF"/>
                </a:solidFill>
              </a:rPr>
              <a:t>safely and effectively</a:t>
            </a:r>
            <a:r>
              <a:rPr lang="en-AU" altLang="en-US" sz="2400" dirty="0"/>
              <a:t> </a:t>
            </a:r>
          </a:p>
          <a:p>
            <a:pPr marL="0" indent="0" algn="just">
              <a:buNone/>
            </a:pPr>
            <a:endParaRPr lang="en-AU" altLang="en-US" sz="2400" dirty="0"/>
          </a:p>
          <a:p>
            <a:pPr algn="just"/>
            <a:r>
              <a:rPr lang="en-AU" altLang="en-US" sz="2400" dirty="0"/>
              <a:t>To improve standards leading to better responses to survivors and </a:t>
            </a:r>
            <a:r>
              <a:rPr lang="en-AU" altLang="en-US" sz="2400" dirty="0">
                <a:solidFill>
                  <a:srgbClr val="0000FF"/>
                </a:solidFill>
              </a:rPr>
              <a:t>stronger information/evidence</a:t>
            </a:r>
          </a:p>
          <a:p>
            <a:pPr marL="0" indent="0" algn="just">
              <a:buNone/>
            </a:pPr>
            <a:endParaRPr lang="en-AU" altLang="en-US" sz="2400" dirty="0">
              <a:solidFill>
                <a:srgbClr val="0000FF"/>
              </a:solidFill>
            </a:endParaRPr>
          </a:p>
          <a:p>
            <a:pPr algn="just"/>
            <a:r>
              <a:rPr lang="en-AU" altLang="en-US" sz="2400" dirty="0"/>
              <a:t>To </a:t>
            </a:r>
            <a:r>
              <a:rPr lang="en-AU" altLang="en-US" sz="2400" dirty="0">
                <a:solidFill>
                  <a:srgbClr val="0000FF"/>
                </a:solidFill>
              </a:rPr>
              <a:t>promote accountability</a:t>
            </a:r>
            <a:r>
              <a:rPr lang="en-AU" altLang="en-US" sz="2400" dirty="0">
                <a:solidFill>
                  <a:srgbClr val="000000"/>
                </a:solidFill>
              </a:rPr>
              <a:t>, access to justice for victims and</a:t>
            </a:r>
            <a:r>
              <a:rPr lang="en-AU" altLang="en-US" sz="2400" dirty="0">
                <a:solidFill>
                  <a:srgbClr val="0000FF"/>
                </a:solidFill>
              </a:rPr>
              <a:t> effective advocacy</a:t>
            </a:r>
          </a:p>
          <a:p>
            <a:pPr marL="0" indent="0">
              <a:buNone/>
            </a:pPr>
            <a:endParaRPr lang="en-AU" altLang="en-US" sz="2400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AU" altLang="en-US" sz="2400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AU" altLang="en-US" sz="2400" dirty="0"/>
          </a:p>
          <a:p>
            <a:endParaRPr lang="en-AU" altLang="en-US" sz="2400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AU" altLang="en-US" sz="2400" dirty="0"/>
          </a:p>
        </p:txBody>
      </p:sp>
      <p:sp>
        <p:nvSpPr>
          <p:cNvPr id="819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483768" y="6245225"/>
            <a:ext cx="4608512" cy="4762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  <a:defRPr/>
            </a:pPr>
            <a:r>
              <a:rPr lang="en-GB" sz="1400" i="1" dirty="0">
                <a:latin typeface="Candara" panose="020E0502030303020204" pitchFamily="34" charset="0"/>
              </a:rPr>
              <a:t>Training Materials on the International Protocol               ©Institute for International Criminal Investigations 2018</a:t>
            </a:r>
            <a:endParaRPr lang="en-US" sz="1400" i="1" dirty="0">
              <a:latin typeface="Candara" panose="020E0502030303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172400" y="6245225"/>
            <a:ext cx="514400" cy="476250"/>
          </a:xfrm>
        </p:spPr>
        <p:txBody>
          <a:bodyPr/>
          <a:lstStyle/>
          <a:p>
            <a:pPr>
              <a:defRPr/>
            </a:pPr>
            <a:fld id="{3BB6D6E2-DCB7-42FD-84B7-70AFD2F29FBD}" type="slidenum">
              <a:rPr lang="en-US" sz="1800" b="1" smtClean="0">
                <a:latin typeface="+mj-lt"/>
              </a:rPr>
              <a:pPr>
                <a:defRPr/>
              </a:pPr>
              <a:t>9</a:t>
            </a:fld>
            <a:endParaRPr lang="en-US" sz="1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8273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ICI Powerpoint template">
  <a:themeElements>
    <a:clrScheme name="IICI tes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ICI tes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ICI tes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ICI tes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IICI Powerpoint template</Template>
  <TotalTime>24710</TotalTime>
  <Words>1165</Words>
  <PresentationFormat>On-screen Show (4:3)</PresentationFormat>
  <Paragraphs>174</Paragraphs>
  <Slides>14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Arial (Headings)</vt:lpstr>
      <vt:lpstr>Calibri</vt:lpstr>
      <vt:lpstr>Candara</vt:lpstr>
      <vt:lpstr>Mangal</vt:lpstr>
      <vt:lpstr>Times New Roman</vt:lpstr>
      <vt:lpstr>Wingdings</vt:lpstr>
      <vt:lpstr>IICI Powerpoint template</vt:lpstr>
      <vt:lpstr>Module 1</vt:lpstr>
      <vt:lpstr>PowerPoint Presentation</vt:lpstr>
      <vt:lpstr>General observations</vt:lpstr>
      <vt:lpstr>Group rules</vt:lpstr>
      <vt:lpstr>What is the  International Protocol?</vt:lpstr>
      <vt:lpstr>What is the  International Protocol?</vt:lpstr>
      <vt:lpstr>What is the  International Protocol?</vt:lpstr>
      <vt:lpstr>What is the  purpose of the Protocol?</vt:lpstr>
      <vt:lpstr>Why is it important?</vt:lpstr>
      <vt:lpstr>Who can use the Protocol?</vt:lpstr>
      <vt:lpstr>How to use the Protocol? </vt:lpstr>
      <vt:lpstr>Limitations of the Protocol</vt:lpstr>
      <vt:lpstr>Terminology</vt:lpstr>
      <vt:lpstr>Terminology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IICI</dc:creator>
  <cp:lastPrinted>2018-01-30T11:19:44Z</cp:lastPrinted>
  <dcterms:created xsi:type="dcterms:W3CDTF">2012-04-10T06:25:38Z</dcterms:created>
  <dcterms:modified xsi:type="dcterms:W3CDTF">2018-05-09T18:22:53Z</dcterms:modified>
</cp:coreProperties>
</file>