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3"/>
  </p:notesMasterIdLst>
  <p:handoutMasterIdLst>
    <p:handoutMasterId r:id="rId34"/>
  </p:handoutMasterIdLst>
  <p:sldIdLst>
    <p:sldId id="281" r:id="rId2"/>
    <p:sldId id="303" r:id="rId3"/>
    <p:sldId id="434" r:id="rId4"/>
    <p:sldId id="467" r:id="rId5"/>
    <p:sldId id="439" r:id="rId6"/>
    <p:sldId id="441" r:id="rId7"/>
    <p:sldId id="468" r:id="rId8"/>
    <p:sldId id="438" r:id="rId9"/>
    <p:sldId id="440" r:id="rId10"/>
    <p:sldId id="403" r:id="rId11"/>
    <p:sldId id="450" r:id="rId12"/>
    <p:sldId id="446" r:id="rId13"/>
    <p:sldId id="448" r:id="rId14"/>
    <p:sldId id="449" r:id="rId15"/>
    <p:sldId id="466" r:id="rId16"/>
    <p:sldId id="452" r:id="rId17"/>
    <p:sldId id="451" r:id="rId18"/>
    <p:sldId id="454" r:id="rId19"/>
    <p:sldId id="453" r:id="rId20"/>
    <p:sldId id="455" r:id="rId21"/>
    <p:sldId id="456" r:id="rId22"/>
    <p:sldId id="458" r:id="rId23"/>
    <p:sldId id="459" r:id="rId24"/>
    <p:sldId id="462" r:id="rId25"/>
    <p:sldId id="460" r:id="rId26"/>
    <p:sldId id="463" r:id="rId27"/>
    <p:sldId id="442" r:id="rId28"/>
    <p:sldId id="464" r:id="rId29"/>
    <p:sldId id="465" r:id="rId30"/>
    <p:sldId id="443" r:id="rId31"/>
    <p:sldId id="461" r:id="rId3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ine Marcus" initials="MM" lastIdx="4" clrIdx="0">
    <p:extLst/>
  </p:cmAuthor>
  <p:cmAuthor id="2" name="Danaé van der Straten Ponthoz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A6D7"/>
    <a:srgbClr val="93ADEF"/>
    <a:srgbClr val="5A9BB5"/>
    <a:srgbClr val="7BAFB7"/>
    <a:srgbClr val="8866D6"/>
    <a:srgbClr val="B24CD6"/>
    <a:srgbClr val="5E00D6"/>
    <a:srgbClr val="9D6FBA"/>
    <a:srgbClr val="7F7CFF"/>
    <a:srgbClr val="2F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84102" autoAdjust="0"/>
  </p:normalViewPr>
  <p:slideViewPr>
    <p:cSldViewPr>
      <p:cViewPr varScale="1">
        <p:scale>
          <a:sx n="46" d="100"/>
          <a:sy n="46" d="100"/>
        </p:scale>
        <p:origin x="178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GB" sz="3200" noProof="0" dirty="0"/>
            <a:t>Identify the different categories of CARSV evidence </a:t>
          </a:r>
          <a:r>
            <a:rPr lang="en-GB" sz="3200" noProof="0" dirty="0" smtClean="0"/>
            <a:t> </a:t>
          </a:r>
          <a:endParaRPr lang="en-GB" sz="3200" noProof="0" dirty="0"/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CBDC5A21-356D-7445-A39E-7C443F582D15}">
      <dgm:prSet phldrT="[Text]" custT="1"/>
      <dgm:spPr/>
      <dgm:t>
        <a:bodyPr/>
        <a:lstStyle/>
        <a:p>
          <a:r>
            <a:rPr lang="en-GB" sz="3200" noProof="0" dirty="0"/>
            <a:t>Understand the </a:t>
          </a:r>
          <a:r>
            <a:rPr lang="en-GB" sz="3200" noProof="0" dirty="0" smtClean="0">
              <a:solidFill>
                <a:schemeClr val="tx1"/>
              </a:solidFill>
            </a:rPr>
            <a:t>professional, ethical &amp; other </a:t>
          </a:r>
          <a:r>
            <a:rPr lang="en-GB" sz="3200" noProof="0" dirty="0">
              <a:solidFill>
                <a:schemeClr val="tx1"/>
              </a:solidFill>
            </a:rPr>
            <a:t>limitations </a:t>
          </a:r>
          <a:r>
            <a:rPr lang="en-GB" sz="3200" noProof="0" dirty="0"/>
            <a:t>on evidence collection</a:t>
          </a:r>
        </a:p>
      </dgm:t>
    </dgm:pt>
    <dgm:pt modelId="{1E1FA121-165E-324C-A201-7CA4DAAE62E1}" type="parTrans" cxnId="{7B5E05B2-AD62-BD45-B960-D4DB4E53DC31}">
      <dgm:prSet/>
      <dgm:spPr/>
      <dgm:t>
        <a:bodyPr/>
        <a:lstStyle/>
        <a:p>
          <a:endParaRPr lang="en-GB"/>
        </a:p>
      </dgm:t>
    </dgm:pt>
    <dgm:pt modelId="{6BF0A404-A417-A94A-90B2-287DDF6259F5}" type="sibTrans" cxnId="{7B5E05B2-AD62-BD45-B960-D4DB4E53DC31}">
      <dgm:prSet/>
      <dgm:spPr/>
      <dgm:t>
        <a:bodyPr/>
        <a:lstStyle/>
        <a:p>
          <a:endParaRPr lang="en-GB"/>
        </a:p>
      </dgm:t>
    </dgm:pt>
    <dgm:pt modelId="{7F0F372D-0340-D94A-923A-761ECDC7C4AD}">
      <dgm:prSet phldrT="[Text]" custT="1"/>
      <dgm:spPr/>
      <dgm:t>
        <a:bodyPr/>
        <a:lstStyle/>
        <a:p>
          <a:r>
            <a:rPr lang="en-GB" sz="3200" noProof="0" dirty="0"/>
            <a:t>Recognise</a:t>
          </a:r>
          <a:r>
            <a:rPr lang="en-US" sz="3200" dirty="0"/>
            <a:t> the impact of applicable evidentiary and procedural requirements</a:t>
          </a:r>
        </a:p>
      </dgm:t>
    </dgm:pt>
    <dgm:pt modelId="{D744AF1D-6998-7A40-BBF5-4DE7D19DF837}" type="parTrans" cxnId="{4BE4D943-A6DF-F64E-BA04-A98C95E1CDE9}">
      <dgm:prSet/>
      <dgm:spPr/>
      <dgm:t>
        <a:bodyPr/>
        <a:lstStyle/>
        <a:p>
          <a:endParaRPr lang="en-GB"/>
        </a:p>
      </dgm:t>
    </dgm:pt>
    <dgm:pt modelId="{AD284AAA-E435-104B-93FE-A38A9E87EDAA}" type="sibTrans" cxnId="{4BE4D943-A6DF-F64E-BA04-A98C95E1CDE9}">
      <dgm:prSet/>
      <dgm:spPr/>
      <dgm:t>
        <a:bodyPr/>
        <a:lstStyle/>
        <a:p>
          <a:endParaRPr lang="en-GB"/>
        </a:p>
      </dgm:t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A31ACF3-DDD7-3642-8380-07A79243BF07}" type="pres">
      <dgm:prSet presAssocID="{8A1DAD83-92A2-F44F-BB49-8CE29989EB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1DBEF75B-A78C-AA41-A3B6-A082DF1A9A91}" type="pres">
      <dgm:prSet presAssocID="{7F0F372D-0340-D94A-923A-761ECDC7C4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9B2CE5-3DE9-DC4C-95B3-CCBB599270E2}" type="pres">
      <dgm:prSet presAssocID="{AD284AAA-E435-104B-93FE-A38A9E87EDAA}" presName="spacer" presStyleCnt="0"/>
      <dgm:spPr/>
    </dgm:pt>
    <dgm:pt modelId="{1BDB3A8F-9747-144C-891B-1BB53422AFAE}" type="pres">
      <dgm:prSet presAssocID="{CBDC5A21-356D-7445-A39E-7C443F582D1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B5E05B2-AD62-BD45-B960-D4DB4E53DC31}" srcId="{AF58B104-90D0-7C4E-88F3-3C91887B0204}" destId="{CBDC5A21-356D-7445-A39E-7C443F582D15}" srcOrd="2" destOrd="0" parTransId="{1E1FA121-165E-324C-A201-7CA4DAAE62E1}" sibTransId="{6BF0A404-A417-A94A-90B2-287DDF6259F5}"/>
    <dgm:cxn modelId="{4BE4D943-A6DF-F64E-BA04-A98C95E1CDE9}" srcId="{AF58B104-90D0-7C4E-88F3-3C91887B0204}" destId="{7F0F372D-0340-D94A-923A-761ECDC7C4AD}" srcOrd="1" destOrd="0" parTransId="{D744AF1D-6998-7A40-BBF5-4DE7D19DF837}" sibTransId="{AD284AAA-E435-104B-93FE-A38A9E87EDAA}"/>
    <dgm:cxn modelId="{C7444C80-9548-884D-9934-5B1CD0D83923}" type="presOf" srcId="{CBDC5A21-356D-7445-A39E-7C443F582D15}" destId="{1BDB3A8F-9747-144C-891B-1BB53422AFAE}" srcOrd="0" destOrd="0" presId="urn:microsoft.com/office/officeart/2005/8/layout/vList2"/>
    <dgm:cxn modelId="{9CFA75F6-E322-8843-8A9E-1D493668D3B5}" type="presOf" srcId="{AF58B104-90D0-7C4E-88F3-3C91887B0204}" destId="{7D1A884F-0458-884B-9AC6-061EA8E16002}" srcOrd="0" destOrd="0" presId="urn:microsoft.com/office/officeart/2005/8/layout/vList2"/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2B7FBE27-85F4-C04E-B99D-1DF448AB71A2}" type="presOf" srcId="{7F0F372D-0340-D94A-923A-761ECDC7C4AD}" destId="{1DBEF75B-A78C-AA41-A3B6-A082DF1A9A91}" srcOrd="0" destOrd="0" presId="urn:microsoft.com/office/officeart/2005/8/layout/vList2"/>
    <dgm:cxn modelId="{6DEEBB87-4F7D-7A44-9392-01220B39CB1D}" type="presOf" srcId="{8A1DAD83-92A2-F44F-BB49-8CE29989EBFD}" destId="{8A31ACF3-DDD7-3642-8380-07A79243BF07}" srcOrd="0" destOrd="0" presId="urn:microsoft.com/office/officeart/2005/8/layout/vList2"/>
    <dgm:cxn modelId="{620176F9-6584-144B-8DAD-BD7CF3748B00}" type="presParOf" srcId="{7D1A884F-0458-884B-9AC6-061EA8E16002}" destId="{8A31ACF3-DDD7-3642-8380-07A79243BF07}" srcOrd="0" destOrd="0" presId="urn:microsoft.com/office/officeart/2005/8/layout/vList2"/>
    <dgm:cxn modelId="{BBC6875D-4B17-C947-9201-5AA353355BA5}" type="presParOf" srcId="{7D1A884F-0458-884B-9AC6-061EA8E16002}" destId="{F6032BB9-B179-3E4F-8540-A7EDA6589A6E}" srcOrd="1" destOrd="0" presId="urn:microsoft.com/office/officeart/2005/8/layout/vList2"/>
    <dgm:cxn modelId="{904B1DDB-53C6-644D-8099-385907DBADD5}" type="presParOf" srcId="{7D1A884F-0458-884B-9AC6-061EA8E16002}" destId="{1DBEF75B-A78C-AA41-A3B6-A082DF1A9A91}" srcOrd="2" destOrd="0" presId="urn:microsoft.com/office/officeart/2005/8/layout/vList2"/>
    <dgm:cxn modelId="{1B3F03FC-F505-BB4E-B439-3CFD0A79904B}" type="presParOf" srcId="{7D1A884F-0458-884B-9AC6-061EA8E16002}" destId="{C59B2CE5-3DE9-DC4C-95B3-CCBB599270E2}" srcOrd="3" destOrd="0" presId="urn:microsoft.com/office/officeart/2005/8/layout/vList2"/>
    <dgm:cxn modelId="{CC2802A6-6847-CC47-8E51-ECCCCF175623}" type="presParOf" srcId="{7D1A884F-0458-884B-9AC6-061EA8E16002}" destId="{1BDB3A8F-9747-144C-891B-1BB53422AF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066F19-C39D-2B4C-8A01-D6E4DBEEAF38}" type="doc">
      <dgm:prSet loTypeId="urn:microsoft.com/office/officeart/2005/8/layout/venn1" loCatId="" qsTypeId="urn:microsoft.com/office/officeart/2005/8/quickstyle/simple4" qsCatId="simple" csTypeId="urn:microsoft.com/office/officeart/2005/8/colors/accent2_3" csCatId="accent2" phldr="1"/>
      <dgm:spPr/>
    </dgm:pt>
    <dgm:pt modelId="{7107D1FC-A5E1-854C-9E4C-C883A70C387A}">
      <dgm:prSet phldrT="[Text]" custT="1"/>
      <dgm:spPr/>
      <dgm:t>
        <a:bodyPr/>
        <a:lstStyle/>
        <a:p>
          <a:r>
            <a:rPr lang="en-GB" sz="2200" b="0" dirty="0" smtClean="0"/>
            <a:t>Testimonial</a:t>
          </a:r>
          <a:endParaRPr lang="en-GB" sz="2200" b="0" dirty="0"/>
        </a:p>
      </dgm:t>
    </dgm:pt>
    <dgm:pt modelId="{7E100922-CF47-1C47-BD8C-F72145ED47F5}" type="parTrans" cxnId="{2DA6AF2E-9061-E94E-9F3D-64924CAA7E5A}">
      <dgm:prSet/>
      <dgm:spPr/>
      <dgm:t>
        <a:bodyPr/>
        <a:lstStyle/>
        <a:p>
          <a:endParaRPr lang="en-GB"/>
        </a:p>
      </dgm:t>
    </dgm:pt>
    <dgm:pt modelId="{9FE294CB-962C-0B4E-8C59-2998F4DF6C35}" type="sibTrans" cxnId="{2DA6AF2E-9061-E94E-9F3D-64924CAA7E5A}">
      <dgm:prSet/>
      <dgm:spPr/>
      <dgm:t>
        <a:bodyPr/>
        <a:lstStyle/>
        <a:p>
          <a:endParaRPr lang="en-GB"/>
        </a:p>
      </dgm:t>
    </dgm:pt>
    <dgm:pt modelId="{13599C9B-FDCE-4A4F-9BAF-70AA73FA6D8F}">
      <dgm:prSet phldrT="[Text]" custT="1"/>
      <dgm:spPr/>
      <dgm:t>
        <a:bodyPr/>
        <a:lstStyle/>
        <a:p>
          <a:r>
            <a:rPr lang="en-GB" sz="2200" b="0" dirty="0" smtClean="0"/>
            <a:t>Digital</a:t>
          </a:r>
          <a:endParaRPr lang="en-GB" sz="2200" b="0" dirty="0"/>
        </a:p>
      </dgm:t>
    </dgm:pt>
    <dgm:pt modelId="{555F0703-8583-AF42-A770-BCD1F430CBD0}" type="parTrans" cxnId="{BEFB2C30-DB05-3B40-B786-CD661FEA14A0}">
      <dgm:prSet/>
      <dgm:spPr/>
      <dgm:t>
        <a:bodyPr/>
        <a:lstStyle/>
        <a:p>
          <a:endParaRPr lang="en-GB"/>
        </a:p>
      </dgm:t>
    </dgm:pt>
    <dgm:pt modelId="{2293FF33-EDFD-EC41-B9F6-58DB469CFC97}" type="sibTrans" cxnId="{BEFB2C30-DB05-3B40-B786-CD661FEA14A0}">
      <dgm:prSet/>
      <dgm:spPr/>
      <dgm:t>
        <a:bodyPr/>
        <a:lstStyle/>
        <a:p>
          <a:endParaRPr lang="en-GB"/>
        </a:p>
      </dgm:t>
    </dgm:pt>
    <dgm:pt modelId="{01B906ED-592D-934D-B2CF-63C3F8090315}">
      <dgm:prSet phldrT="[Text]" custT="1"/>
      <dgm:spPr/>
      <dgm:t>
        <a:bodyPr/>
        <a:lstStyle/>
        <a:p>
          <a:r>
            <a:rPr lang="en-GB" sz="2200" b="0" dirty="0" smtClean="0"/>
            <a:t>Documentary</a:t>
          </a:r>
          <a:endParaRPr lang="en-GB" sz="2200" b="0" dirty="0"/>
        </a:p>
      </dgm:t>
    </dgm:pt>
    <dgm:pt modelId="{9E05ABAE-6021-9240-BAE8-518EADF48BD2}" type="parTrans" cxnId="{320FC41D-EFEF-F143-9E65-CC3F03F60DBD}">
      <dgm:prSet/>
      <dgm:spPr/>
      <dgm:t>
        <a:bodyPr/>
        <a:lstStyle/>
        <a:p>
          <a:endParaRPr lang="en-GB"/>
        </a:p>
      </dgm:t>
    </dgm:pt>
    <dgm:pt modelId="{E739F949-AEFE-214A-ACAC-B455843A9C6C}" type="sibTrans" cxnId="{320FC41D-EFEF-F143-9E65-CC3F03F60DBD}">
      <dgm:prSet/>
      <dgm:spPr/>
      <dgm:t>
        <a:bodyPr/>
        <a:lstStyle/>
        <a:p>
          <a:endParaRPr lang="en-GB"/>
        </a:p>
      </dgm:t>
    </dgm:pt>
    <dgm:pt modelId="{6B525AE5-B124-1349-8D17-1A3293D25E80}">
      <dgm:prSet phldrT="[Text]" custT="1"/>
      <dgm:spPr/>
      <dgm:t>
        <a:bodyPr/>
        <a:lstStyle/>
        <a:p>
          <a:r>
            <a:rPr lang="en-GB" sz="2200" b="0" dirty="0" smtClean="0"/>
            <a:t>Physical</a:t>
          </a:r>
          <a:endParaRPr lang="en-GB" sz="2200" b="0" dirty="0"/>
        </a:p>
      </dgm:t>
    </dgm:pt>
    <dgm:pt modelId="{A8DF58C5-B621-F140-80F0-07CB4BA428ED}" type="parTrans" cxnId="{7CF1EBB9-FE5B-BC43-8774-63840024773C}">
      <dgm:prSet/>
      <dgm:spPr/>
      <dgm:t>
        <a:bodyPr/>
        <a:lstStyle/>
        <a:p>
          <a:endParaRPr lang="en-GB"/>
        </a:p>
      </dgm:t>
    </dgm:pt>
    <dgm:pt modelId="{282AB855-D40A-7249-8E86-317B049991AF}" type="sibTrans" cxnId="{7CF1EBB9-FE5B-BC43-8774-63840024773C}">
      <dgm:prSet/>
      <dgm:spPr/>
      <dgm:t>
        <a:bodyPr/>
        <a:lstStyle/>
        <a:p>
          <a:endParaRPr lang="en-GB"/>
        </a:p>
      </dgm:t>
    </dgm:pt>
    <dgm:pt modelId="{75834D99-7EBC-3549-84D7-AC80BEDDF956}" type="pres">
      <dgm:prSet presAssocID="{BC066F19-C39D-2B4C-8A01-D6E4DBEEAF38}" presName="compositeShape" presStyleCnt="0">
        <dgm:presLayoutVars>
          <dgm:chMax val="7"/>
          <dgm:dir/>
          <dgm:resizeHandles val="exact"/>
        </dgm:presLayoutVars>
      </dgm:prSet>
      <dgm:spPr/>
    </dgm:pt>
    <dgm:pt modelId="{83B43D14-830A-364E-AE49-0C1171B9815B}" type="pres">
      <dgm:prSet presAssocID="{7107D1FC-A5E1-854C-9E4C-C883A70C387A}" presName="circ1" presStyleLbl="vennNode1" presStyleIdx="0" presStyleCnt="4"/>
      <dgm:spPr/>
      <dgm:t>
        <a:bodyPr/>
        <a:lstStyle/>
        <a:p>
          <a:endParaRPr lang="en-GB"/>
        </a:p>
      </dgm:t>
    </dgm:pt>
    <dgm:pt modelId="{BB761AEF-61D5-094D-A464-77F2CC4C658F}" type="pres">
      <dgm:prSet presAssocID="{7107D1FC-A5E1-854C-9E4C-C883A70C387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9AC5A8-CEFB-3B4B-955B-D0210D2282B4}" type="pres">
      <dgm:prSet presAssocID="{13599C9B-FDCE-4A4F-9BAF-70AA73FA6D8F}" presName="circ2" presStyleLbl="vennNode1" presStyleIdx="1" presStyleCnt="4" custScaleX="131258"/>
      <dgm:spPr/>
      <dgm:t>
        <a:bodyPr/>
        <a:lstStyle/>
        <a:p>
          <a:endParaRPr lang="en-GB"/>
        </a:p>
      </dgm:t>
    </dgm:pt>
    <dgm:pt modelId="{6C8D9964-CD34-3042-BB2C-D0BC5477C8A1}" type="pres">
      <dgm:prSet presAssocID="{13599C9B-FDCE-4A4F-9BAF-70AA73FA6D8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228942-7AB0-844B-AE51-5595FFC4DC29}" type="pres">
      <dgm:prSet presAssocID="{01B906ED-592D-934D-B2CF-63C3F8090315}" presName="circ3" presStyleLbl="vennNode1" presStyleIdx="2" presStyleCnt="4"/>
      <dgm:spPr/>
      <dgm:t>
        <a:bodyPr/>
        <a:lstStyle/>
        <a:p>
          <a:endParaRPr lang="en-GB"/>
        </a:p>
      </dgm:t>
    </dgm:pt>
    <dgm:pt modelId="{9E4B96F3-B662-A14D-908C-30F3AD1999D9}" type="pres">
      <dgm:prSet presAssocID="{01B906ED-592D-934D-B2CF-63C3F809031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FE35F2-1A93-1143-9AA4-B4D4F5598213}" type="pres">
      <dgm:prSet presAssocID="{6B525AE5-B124-1349-8D17-1A3293D25E80}" presName="circ4" presStyleLbl="vennNode1" presStyleIdx="3" presStyleCnt="4" custScaleX="123403"/>
      <dgm:spPr/>
      <dgm:t>
        <a:bodyPr/>
        <a:lstStyle/>
        <a:p>
          <a:endParaRPr lang="en-GB"/>
        </a:p>
      </dgm:t>
    </dgm:pt>
    <dgm:pt modelId="{73364BC5-FEED-414A-B503-31783D50EA29}" type="pres">
      <dgm:prSet presAssocID="{6B525AE5-B124-1349-8D17-1A3293D25E80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DA6AF2E-9061-E94E-9F3D-64924CAA7E5A}" srcId="{BC066F19-C39D-2B4C-8A01-D6E4DBEEAF38}" destId="{7107D1FC-A5E1-854C-9E4C-C883A70C387A}" srcOrd="0" destOrd="0" parTransId="{7E100922-CF47-1C47-BD8C-F72145ED47F5}" sibTransId="{9FE294CB-962C-0B4E-8C59-2998F4DF6C35}"/>
    <dgm:cxn modelId="{D481612C-6FA2-DB41-924B-21EF08B20445}" type="presOf" srcId="{7107D1FC-A5E1-854C-9E4C-C883A70C387A}" destId="{83B43D14-830A-364E-AE49-0C1171B9815B}" srcOrd="0" destOrd="0" presId="urn:microsoft.com/office/officeart/2005/8/layout/venn1"/>
    <dgm:cxn modelId="{BEFB2C30-DB05-3B40-B786-CD661FEA14A0}" srcId="{BC066F19-C39D-2B4C-8A01-D6E4DBEEAF38}" destId="{13599C9B-FDCE-4A4F-9BAF-70AA73FA6D8F}" srcOrd="1" destOrd="0" parTransId="{555F0703-8583-AF42-A770-BCD1F430CBD0}" sibTransId="{2293FF33-EDFD-EC41-B9F6-58DB469CFC97}"/>
    <dgm:cxn modelId="{70802762-AA9C-504D-BE0C-FA048D5AB304}" type="presOf" srcId="{6B525AE5-B124-1349-8D17-1A3293D25E80}" destId="{73364BC5-FEED-414A-B503-31783D50EA29}" srcOrd="1" destOrd="0" presId="urn:microsoft.com/office/officeart/2005/8/layout/venn1"/>
    <dgm:cxn modelId="{B8D77F48-1925-5645-9246-2024E9EF0C54}" type="presOf" srcId="{01B906ED-592D-934D-B2CF-63C3F8090315}" destId="{04228942-7AB0-844B-AE51-5595FFC4DC29}" srcOrd="0" destOrd="0" presId="urn:microsoft.com/office/officeart/2005/8/layout/venn1"/>
    <dgm:cxn modelId="{E9F7B999-8DBB-0E41-9FC1-4D52E6264037}" type="presOf" srcId="{7107D1FC-A5E1-854C-9E4C-C883A70C387A}" destId="{BB761AEF-61D5-094D-A464-77F2CC4C658F}" srcOrd="1" destOrd="0" presId="urn:microsoft.com/office/officeart/2005/8/layout/venn1"/>
    <dgm:cxn modelId="{320FC41D-EFEF-F143-9E65-CC3F03F60DBD}" srcId="{BC066F19-C39D-2B4C-8A01-D6E4DBEEAF38}" destId="{01B906ED-592D-934D-B2CF-63C3F8090315}" srcOrd="2" destOrd="0" parTransId="{9E05ABAE-6021-9240-BAE8-518EADF48BD2}" sibTransId="{E739F949-AEFE-214A-ACAC-B455843A9C6C}"/>
    <dgm:cxn modelId="{671168AF-7A5B-134C-A7A9-7B263CE01195}" type="presOf" srcId="{13599C9B-FDCE-4A4F-9BAF-70AA73FA6D8F}" destId="{879AC5A8-CEFB-3B4B-955B-D0210D2282B4}" srcOrd="0" destOrd="0" presId="urn:microsoft.com/office/officeart/2005/8/layout/venn1"/>
    <dgm:cxn modelId="{7CF1EBB9-FE5B-BC43-8774-63840024773C}" srcId="{BC066F19-C39D-2B4C-8A01-D6E4DBEEAF38}" destId="{6B525AE5-B124-1349-8D17-1A3293D25E80}" srcOrd="3" destOrd="0" parTransId="{A8DF58C5-B621-F140-80F0-07CB4BA428ED}" sibTransId="{282AB855-D40A-7249-8E86-317B049991AF}"/>
    <dgm:cxn modelId="{80876244-1AD9-B24A-9252-3AB52A18EF80}" type="presOf" srcId="{BC066F19-C39D-2B4C-8A01-D6E4DBEEAF38}" destId="{75834D99-7EBC-3549-84D7-AC80BEDDF956}" srcOrd="0" destOrd="0" presId="urn:microsoft.com/office/officeart/2005/8/layout/venn1"/>
    <dgm:cxn modelId="{4EE9ACF1-CCA5-824D-BE26-F316E75AA354}" type="presOf" srcId="{13599C9B-FDCE-4A4F-9BAF-70AA73FA6D8F}" destId="{6C8D9964-CD34-3042-BB2C-D0BC5477C8A1}" srcOrd="1" destOrd="0" presId="urn:microsoft.com/office/officeart/2005/8/layout/venn1"/>
    <dgm:cxn modelId="{63052619-B6F8-1246-932E-F67F14E60AB7}" type="presOf" srcId="{6B525AE5-B124-1349-8D17-1A3293D25E80}" destId="{27FE35F2-1A93-1143-9AA4-B4D4F5598213}" srcOrd="0" destOrd="0" presId="urn:microsoft.com/office/officeart/2005/8/layout/venn1"/>
    <dgm:cxn modelId="{77547AD2-572D-7047-AA1A-11B42C8959DC}" type="presOf" srcId="{01B906ED-592D-934D-B2CF-63C3F8090315}" destId="{9E4B96F3-B662-A14D-908C-30F3AD1999D9}" srcOrd="1" destOrd="0" presId="urn:microsoft.com/office/officeart/2005/8/layout/venn1"/>
    <dgm:cxn modelId="{C046CA10-8E2D-9C4B-82C0-4A5570A57C73}" type="presParOf" srcId="{75834D99-7EBC-3549-84D7-AC80BEDDF956}" destId="{83B43D14-830A-364E-AE49-0C1171B9815B}" srcOrd="0" destOrd="0" presId="urn:microsoft.com/office/officeart/2005/8/layout/venn1"/>
    <dgm:cxn modelId="{548CE4C8-12D7-E442-A8F5-8BCE7479455B}" type="presParOf" srcId="{75834D99-7EBC-3549-84D7-AC80BEDDF956}" destId="{BB761AEF-61D5-094D-A464-77F2CC4C658F}" srcOrd="1" destOrd="0" presId="urn:microsoft.com/office/officeart/2005/8/layout/venn1"/>
    <dgm:cxn modelId="{6D87ADA6-06B3-0449-A3FB-49FA41B8645D}" type="presParOf" srcId="{75834D99-7EBC-3549-84D7-AC80BEDDF956}" destId="{879AC5A8-CEFB-3B4B-955B-D0210D2282B4}" srcOrd="2" destOrd="0" presId="urn:microsoft.com/office/officeart/2005/8/layout/venn1"/>
    <dgm:cxn modelId="{C9BA8F63-FD31-8B4C-9D42-784076771CEC}" type="presParOf" srcId="{75834D99-7EBC-3549-84D7-AC80BEDDF956}" destId="{6C8D9964-CD34-3042-BB2C-D0BC5477C8A1}" srcOrd="3" destOrd="0" presId="urn:microsoft.com/office/officeart/2005/8/layout/venn1"/>
    <dgm:cxn modelId="{51D9790A-4FD1-B84E-9966-15607FD10F8B}" type="presParOf" srcId="{75834D99-7EBC-3549-84D7-AC80BEDDF956}" destId="{04228942-7AB0-844B-AE51-5595FFC4DC29}" srcOrd="4" destOrd="0" presId="urn:microsoft.com/office/officeart/2005/8/layout/venn1"/>
    <dgm:cxn modelId="{EC427DB3-CC93-1B40-953F-2EB61EC1A252}" type="presParOf" srcId="{75834D99-7EBC-3549-84D7-AC80BEDDF956}" destId="{9E4B96F3-B662-A14D-908C-30F3AD1999D9}" srcOrd="5" destOrd="0" presId="urn:microsoft.com/office/officeart/2005/8/layout/venn1"/>
    <dgm:cxn modelId="{2BF86961-1EB0-9C49-AB7A-CA85B573B651}" type="presParOf" srcId="{75834D99-7EBC-3549-84D7-AC80BEDDF956}" destId="{27FE35F2-1A93-1143-9AA4-B4D4F5598213}" srcOrd="6" destOrd="0" presId="urn:microsoft.com/office/officeart/2005/8/layout/venn1"/>
    <dgm:cxn modelId="{F2D61CF8-DF32-0E49-8288-87A7130CF9CF}" type="presParOf" srcId="{75834D99-7EBC-3549-84D7-AC80BEDDF956}" destId="{73364BC5-FEED-414A-B503-31783D50EA29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9CED77-FE36-A34C-AC1F-F246EFD9A730}" type="doc">
      <dgm:prSet loTypeId="urn:microsoft.com/office/officeart/2005/8/layout/vList5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26F0F44B-5924-4B4A-9F35-846363D69539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Survivor/victim witness</a:t>
          </a:r>
        </a:p>
      </dgm:t>
    </dgm:pt>
    <dgm:pt modelId="{D6E49C36-638B-8444-B8E8-38B9354B79C7}" type="parTrans" cxnId="{113657AF-FB37-5444-80F4-AEDA8D2B44DB}">
      <dgm:prSet/>
      <dgm:spPr/>
      <dgm:t>
        <a:bodyPr/>
        <a:lstStyle/>
        <a:p>
          <a:endParaRPr lang="en-GB"/>
        </a:p>
      </dgm:t>
    </dgm:pt>
    <dgm:pt modelId="{E21A95BE-148E-D84D-8AAB-27138807B451}" type="sibTrans" cxnId="{113657AF-FB37-5444-80F4-AEDA8D2B44DB}">
      <dgm:prSet/>
      <dgm:spPr/>
      <dgm:t>
        <a:bodyPr/>
        <a:lstStyle/>
        <a:p>
          <a:endParaRPr lang="en-GB"/>
        </a:p>
      </dgm:t>
    </dgm:pt>
    <dgm:pt modelId="{7051AF52-2F57-3E43-A5B4-429FC9F616CA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Details of attack/sexual violence/other crimes against self/others (e.g. fellow detainees), perpetrators, context</a:t>
          </a:r>
        </a:p>
      </dgm:t>
    </dgm:pt>
    <dgm:pt modelId="{07A4E6D4-1241-FD45-BF52-3D2BB033CFBE}" type="parTrans" cxnId="{753005A3-550B-4B45-8F3A-AF28FC82AE1E}">
      <dgm:prSet/>
      <dgm:spPr/>
      <dgm:t>
        <a:bodyPr/>
        <a:lstStyle/>
        <a:p>
          <a:endParaRPr lang="en-GB"/>
        </a:p>
      </dgm:t>
    </dgm:pt>
    <dgm:pt modelId="{AC53A0F7-DAFC-3A45-9D35-4C4E2E0DA765}" type="sibTrans" cxnId="{753005A3-550B-4B45-8F3A-AF28FC82AE1E}">
      <dgm:prSet/>
      <dgm:spPr/>
      <dgm:t>
        <a:bodyPr/>
        <a:lstStyle/>
        <a:p>
          <a:endParaRPr lang="en-GB"/>
        </a:p>
      </dgm:t>
    </dgm:pt>
    <dgm:pt modelId="{48F2F1D0-12C4-8348-944F-28A4A47A3556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Eyewitness</a:t>
          </a:r>
        </a:p>
      </dgm:t>
    </dgm:pt>
    <dgm:pt modelId="{B0A20C2F-0E30-7746-8D53-86603E7E40A8}" type="parTrans" cxnId="{06CEB4CB-E461-DC42-8946-05C9AB097740}">
      <dgm:prSet/>
      <dgm:spPr/>
      <dgm:t>
        <a:bodyPr/>
        <a:lstStyle/>
        <a:p>
          <a:endParaRPr lang="en-GB"/>
        </a:p>
      </dgm:t>
    </dgm:pt>
    <dgm:pt modelId="{0EA258E2-C0CB-CC44-8198-FEFDEEB2831D}" type="sibTrans" cxnId="{06CEB4CB-E461-DC42-8946-05C9AB097740}">
      <dgm:prSet/>
      <dgm:spPr/>
      <dgm:t>
        <a:bodyPr/>
        <a:lstStyle/>
        <a:p>
          <a:endParaRPr lang="en-GB"/>
        </a:p>
      </dgm:t>
    </dgm:pt>
    <dgm:pt modelId="{038D976A-FBF1-A746-8B1D-1E0A02C2BBCA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Saw/heard CARSV/perpetrators/weapons</a:t>
          </a:r>
        </a:p>
      </dgm:t>
    </dgm:pt>
    <dgm:pt modelId="{1BB16033-A155-D54E-80C7-98E581885E8F}" type="parTrans" cxnId="{6E8DDA44-467F-7046-A192-48F62E426809}">
      <dgm:prSet/>
      <dgm:spPr/>
      <dgm:t>
        <a:bodyPr/>
        <a:lstStyle/>
        <a:p>
          <a:endParaRPr lang="en-GB"/>
        </a:p>
      </dgm:t>
    </dgm:pt>
    <dgm:pt modelId="{34E446F3-BAF4-F146-AFF8-3B0A07127EC4}" type="sibTrans" cxnId="{6E8DDA44-467F-7046-A192-48F62E426809}">
      <dgm:prSet/>
      <dgm:spPr/>
      <dgm:t>
        <a:bodyPr/>
        <a:lstStyle/>
        <a:p>
          <a:endParaRPr lang="en-GB"/>
        </a:p>
      </dgm:t>
    </dgm:pt>
    <dgm:pt modelId="{1F47CF94-DA54-4C45-AB7C-A249C9AAF6D4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E.g. members of </a:t>
          </a:r>
          <a:r>
            <a:rPr lang="en-GB" dirty="0" smtClean="0">
              <a:solidFill>
                <a:schemeClr val="tx1"/>
              </a:solidFill>
            </a:rPr>
            <a:t>family/</a:t>
          </a:r>
          <a:r>
            <a:rPr lang="en-GB" dirty="0" smtClean="0">
              <a:solidFill>
                <a:srgbClr val="000000"/>
              </a:solidFill>
            </a:rPr>
            <a:t>community</a:t>
          </a:r>
          <a:endParaRPr lang="en-GB" dirty="0">
            <a:solidFill>
              <a:srgbClr val="000000"/>
            </a:solidFill>
          </a:endParaRPr>
        </a:p>
      </dgm:t>
    </dgm:pt>
    <dgm:pt modelId="{66032019-B8D4-164E-8B4F-E9C2C9957706}" type="parTrans" cxnId="{977F4B2C-FCC1-8244-93A2-B10D1E38FA8E}">
      <dgm:prSet/>
      <dgm:spPr/>
      <dgm:t>
        <a:bodyPr/>
        <a:lstStyle/>
        <a:p>
          <a:endParaRPr lang="en-GB"/>
        </a:p>
      </dgm:t>
    </dgm:pt>
    <dgm:pt modelId="{40A64DC4-8D33-5C4B-A151-AF10F849B20F}" type="sibTrans" cxnId="{977F4B2C-FCC1-8244-93A2-B10D1E38FA8E}">
      <dgm:prSet/>
      <dgm:spPr/>
      <dgm:t>
        <a:bodyPr/>
        <a:lstStyle/>
        <a:p>
          <a:endParaRPr lang="en-GB"/>
        </a:p>
      </dgm:t>
    </dgm:pt>
    <dgm:pt modelId="{852037BE-EE37-8344-A372-A80C38A6C910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Corroborating witness</a:t>
          </a:r>
        </a:p>
      </dgm:t>
    </dgm:pt>
    <dgm:pt modelId="{19C10F33-9793-9B49-A951-16991414B42D}" type="parTrans" cxnId="{9C0D86CB-D329-824A-86E7-8D83B402EA9C}">
      <dgm:prSet/>
      <dgm:spPr/>
      <dgm:t>
        <a:bodyPr/>
        <a:lstStyle/>
        <a:p>
          <a:endParaRPr lang="en-GB"/>
        </a:p>
      </dgm:t>
    </dgm:pt>
    <dgm:pt modelId="{177DC041-4F97-6045-BC2E-63A3250E490C}" type="sibTrans" cxnId="{9C0D86CB-D329-824A-86E7-8D83B402EA9C}">
      <dgm:prSet/>
      <dgm:spPr/>
      <dgm:t>
        <a:bodyPr/>
        <a:lstStyle/>
        <a:p>
          <a:endParaRPr lang="en-GB"/>
        </a:p>
      </dgm:t>
    </dgm:pt>
    <dgm:pt modelId="{78B0AC38-4120-AD4B-8F5C-7291FBE4902C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Can verify identities/details/locations/injuries </a:t>
          </a:r>
        </a:p>
      </dgm:t>
    </dgm:pt>
    <dgm:pt modelId="{BC4A81E3-4B8B-3143-B04E-FB5BC7CD6DE6}" type="parTrans" cxnId="{8DCC8289-7D15-5B4D-9FC0-392FB42F4FEF}">
      <dgm:prSet/>
      <dgm:spPr/>
      <dgm:t>
        <a:bodyPr/>
        <a:lstStyle/>
        <a:p>
          <a:endParaRPr lang="en-GB"/>
        </a:p>
      </dgm:t>
    </dgm:pt>
    <dgm:pt modelId="{09F67B3B-F364-6844-8B41-08CB1DBCD4FA}" type="sibTrans" cxnId="{8DCC8289-7D15-5B4D-9FC0-392FB42F4FEF}">
      <dgm:prSet/>
      <dgm:spPr/>
      <dgm:t>
        <a:bodyPr/>
        <a:lstStyle/>
        <a:p>
          <a:endParaRPr lang="en-GB"/>
        </a:p>
      </dgm:t>
    </dgm:pt>
    <dgm:pt modelId="{09C54F4C-B5DD-AF47-B0E6-454ABACCCE0D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E.g. service providers, relief workers</a:t>
          </a:r>
        </a:p>
      </dgm:t>
    </dgm:pt>
    <dgm:pt modelId="{A546B3D2-77C2-8549-90DE-A2CA05AEC430}" type="parTrans" cxnId="{5C3864A3-EB75-BE45-9AA6-A7D790BC9EA1}">
      <dgm:prSet/>
      <dgm:spPr/>
      <dgm:t>
        <a:bodyPr/>
        <a:lstStyle/>
        <a:p>
          <a:endParaRPr lang="en-GB"/>
        </a:p>
      </dgm:t>
    </dgm:pt>
    <dgm:pt modelId="{333F25F5-23AF-6743-8FD7-6A34DCB3800B}" type="sibTrans" cxnId="{5C3864A3-EB75-BE45-9AA6-A7D790BC9EA1}">
      <dgm:prSet/>
      <dgm:spPr/>
      <dgm:t>
        <a:bodyPr/>
        <a:lstStyle/>
        <a:p>
          <a:endParaRPr lang="en-GB"/>
        </a:p>
      </dgm:t>
    </dgm:pt>
    <dgm:pt modelId="{FAD11C90-F1C4-EC46-BB20-B77020964985}" type="pres">
      <dgm:prSet presAssocID="{4E9CED77-FE36-A34C-AC1F-F246EFD9A73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FF8DFDF-C14E-BF4C-B241-11287F20BAAC}" type="pres">
      <dgm:prSet presAssocID="{26F0F44B-5924-4B4A-9F35-846363D69539}" presName="linNode" presStyleCnt="0"/>
      <dgm:spPr/>
    </dgm:pt>
    <dgm:pt modelId="{CCCA294C-764D-7E4C-AFF0-B4725FE7F635}" type="pres">
      <dgm:prSet presAssocID="{26F0F44B-5924-4B4A-9F35-846363D6953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392FE6-8B17-144B-9829-BFB0A8C5E6BC}" type="pres">
      <dgm:prSet presAssocID="{26F0F44B-5924-4B4A-9F35-846363D6953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D3CD54-1E06-7A40-8387-B681061D2460}" type="pres">
      <dgm:prSet presAssocID="{E21A95BE-148E-D84D-8AAB-27138807B451}" presName="sp" presStyleCnt="0"/>
      <dgm:spPr/>
    </dgm:pt>
    <dgm:pt modelId="{F285EF58-2F5F-384D-9E45-BF3E12C958EB}" type="pres">
      <dgm:prSet presAssocID="{48F2F1D0-12C4-8348-944F-28A4A47A3556}" presName="linNode" presStyleCnt="0"/>
      <dgm:spPr/>
    </dgm:pt>
    <dgm:pt modelId="{B263F088-BB6D-294B-814C-86FA5CF9FB9D}" type="pres">
      <dgm:prSet presAssocID="{48F2F1D0-12C4-8348-944F-28A4A47A355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2A8680-6A87-4743-9B57-8E1D983E0364}" type="pres">
      <dgm:prSet presAssocID="{48F2F1D0-12C4-8348-944F-28A4A47A355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6E143F-8DDE-3F43-9D5E-8154481FAF1B}" type="pres">
      <dgm:prSet presAssocID="{0EA258E2-C0CB-CC44-8198-FEFDEEB2831D}" presName="sp" presStyleCnt="0"/>
      <dgm:spPr/>
    </dgm:pt>
    <dgm:pt modelId="{768C9D57-B6E4-704E-9CF1-588F95B23A23}" type="pres">
      <dgm:prSet presAssocID="{852037BE-EE37-8344-A372-A80C38A6C910}" presName="linNode" presStyleCnt="0"/>
      <dgm:spPr/>
    </dgm:pt>
    <dgm:pt modelId="{0F998386-D11D-1143-A9E6-585603C9E9F6}" type="pres">
      <dgm:prSet presAssocID="{852037BE-EE37-8344-A372-A80C38A6C91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109248-A231-0343-8671-8FC6B5AEE1AF}" type="pres">
      <dgm:prSet presAssocID="{852037BE-EE37-8344-A372-A80C38A6C91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7BB9B7B-9905-E249-A60B-3163A66B5276}" type="presOf" srcId="{09C54F4C-B5DD-AF47-B0E6-454ABACCCE0D}" destId="{51109248-A231-0343-8671-8FC6B5AEE1AF}" srcOrd="0" destOrd="1" presId="urn:microsoft.com/office/officeart/2005/8/layout/vList5"/>
    <dgm:cxn modelId="{6E8DDA44-467F-7046-A192-48F62E426809}" srcId="{48F2F1D0-12C4-8348-944F-28A4A47A3556}" destId="{038D976A-FBF1-A746-8B1D-1E0A02C2BBCA}" srcOrd="0" destOrd="0" parTransId="{1BB16033-A155-D54E-80C7-98E581885E8F}" sibTransId="{34E446F3-BAF4-F146-AFF8-3B0A07127EC4}"/>
    <dgm:cxn modelId="{D6FBB454-6A51-7443-BE47-F8ADC1F01FB9}" type="presOf" srcId="{038D976A-FBF1-A746-8B1D-1E0A02C2BBCA}" destId="{C72A8680-6A87-4743-9B57-8E1D983E0364}" srcOrd="0" destOrd="0" presId="urn:microsoft.com/office/officeart/2005/8/layout/vList5"/>
    <dgm:cxn modelId="{5C3864A3-EB75-BE45-9AA6-A7D790BC9EA1}" srcId="{852037BE-EE37-8344-A372-A80C38A6C910}" destId="{09C54F4C-B5DD-AF47-B0E6-454ABACCCE0D}" srcOrd="1" destOrd="0" parTransId="{A546B3D2-77C2-8549-90DE-A2CA05AEC430}" sibTransId="{333F25F5-23AF-6743-8FD7-6A34DCB3800B}"/>
    <dgm:cxn modelId="{31083C11-9EF0-2547-B5CD-0085140665BC}" type="presOf" srcId="{1F47CF94-DA54-4C45-AB7C-A249C9AAF6D4}" destId="{C72A8680-6A87-4743-9B57-8E1D983E0364}" srcOrd="0" destOrd="1" presId="urn:microsoft.com/office/officeart/2005/8/layout/vList5"/>
    <dgm:cxn modelId="{977F4B2C-FCC1-8244-93A2-B10D1E38FA8E}" srcId="{48F2F1D0-12C4-8348-944F-28A4A47A3556}" destId="{1F47CF94-DA54-4C45-AB7C-A249C9AAF6D4}" srcOrd="1" destOrd="0" parTransId="{66032019-B8D4-164E-8B4F-E9C2C9957706}" sibTransId="{40A64DC4-8D33-5C4B-A151-AF10F849B20F}"/>
    <dgm:cxn modelId="{753005A3-550B-4B45-8F3A-AF28FC82AE1E}" srcId="{26F0F44B-5924-4B4A-9F35-846363D69539}" destId="{7051AF52-2F57-3E43-A5B4-429FC9F616CA}" srcOrd="0" destOrd="0" parTransId="{07A4E6D4-1241-FD45-BF52-3D2BB033CFBE}" sibTransId="{AC53A0F7-DAFC-3A45-9D35-4C4E2E0DA765}"/>
    <dgm:cxn modelId="{1F6D73B9-4D16-4A41-B63E-AD04A9F16256}" type="presOf" srcId="{26F0F44B-5924-4B4A-9F35-846363D69539}" destId="{CCCA294C-764D-7E4C-AFF0-B4725FE7F635}" srcOrd="0" destOrd="0" presId="urn:microsoft.com/office/officeart/2005/8/layout/vList5"/>
    <dgm:cxn modelId="{06CEB4CB-E461-DC42-8946-05C9AB097740}" srcId="{4E9CED77-FE36-A34C-AC1F-F246EFD9A730}" destId="{48F2F1D0-12C4-8348-944F-28A4A47A3556}" srcOrd="1" destOrd="0" parTransId="{B0A20C2F-0E30-7746-8D53-86603E7E40A8}" sibTransId="{0EA258E2-C0CB-CC44-8198-FEFDEEB2831D}"/>
    <dgm:cxn modelId="{11E2F5AF-F9AE-684A-9997-AE45A485A979}" type="presOf" srcId="{4E9CED77-FE36-A34C-AC1F-F246EFD9A730}" destId="{FAD11C90-F1C4-EC46-BB20-B77020964985}" srcOrd="0" destOrd="0" presId="urn:microsoft.com/office/officeart/2005/8/layout/vList5"/>
    <dgm:cxn modelId="{9C0D86CB-D329-824A-86E7-8D83B402EA9C}" srcId="{4E9CED77-FE36-A34C-AC1F-F246EFD9A730}" destId="{852037BE-EE37-8344-A372-A80C38A6C910}" srcOrd="2" destOrd="0" parTransId="{19C10F33-9793-9B49-A951-16991414B42D}" sibTransId="{177DC041-4F97-6045-BC2E-63A3250E490C}"/>
    <dgm:cxn modelId="{9D336DB9-AFB9-8D4A-A02E-AEBF20A490BA}" type="presOf" srcId="{78B0AC38-4120-AD4B-8F5C-7291FBE4902C}" destId="{51109248-A231-0343-8671-8FC6B5AEE1AF}" srcOrd="0" destOrd="0" presId="urn:microsoft.com/office/officeart/2005/8/layout/vList5"/>
    <dgm:cxn modelId="{8EF18B0C-5F40-3240-8C08-04711F10F195}" type="presOf" srcId="{7051AF52-2F57-3E43-A5B4-429FC9F616CA}" destId="{73392FE6-8B17-144B-9829-BFB0A8C5E6BC}" srcOrd="0" destOrd="0" presId="urn:microsoft.com/office/officeart/2005/8/layout/vList5"/>
    <dgm:cxn modelId="{0B8DB055-348F-9642-B70E-0A416645FD49}" type="presOf" srcId="{48F2F1D0-12C4-8348-944F-28A4A47A3556}" destId="{B263F088-BB6D-294B-814C-86FA5CF9FB9D}" srcOrd="0" destOrd="0" presId="urn:microsoft.com/office/officeart/2005/8/layout/vList5"/>
    <dgm:cxn modelId="{113657AF-FB37-5444-80F4-AEDA8D2B44DB}" srcId="{4E9CED77-FE36-A34C-AC1F-F246EFD9A730}" destId="{26F0F44B-5924-4B4A-9F35-846363D69539}" srcOrd="0" destOrd="0" parTransId="{D6E49C36-638B-8444-B8E8-38B9354B79C7}" sibTransId="{E21A95BE-148E-D84D-8AAB-27138807B451}"/>
    <dgm:cxn modelId="{8DCC8289-7D15-5B4D-9FC0-392FB42F4FEF}" srcId="{852037BE-EE37-8344-A372-A80C38A6C910}" destId="{78B0AC38-4120-AD4B-8F5C-7291FBE4902C}" srcOrd="0" destOrd="0" parTransId="{BC4A81E3-4B8B-3143-B04E-FB5BC7CD6DE6}" sibTransId="{09F67B3B-F364-6844-8B41-08CB1DBCD4FA}"/>
    <dgm:cxn modelId="{93084FB3-7CE6-8642-991A-1E20FA4A0948}" type="presOf" srcId="{852037BE-EE37-8344-A372-A80C38A6C910}" destId="{0F998386-D11D-1143-A9E6-585603C9E9F6}" srcOrd="0" destOrd="0" presId="urn:microsoft.com/office/officeart/2005/8/layout/vList5"/>
    <dgm:cxn modelId="{2B0359D6-C51E-F74C-A7B6-A6364147CAA4}" type="presParOf" srcId="{FAD11C90-F1C4-EC46-BB20-B77020964985}" destId="{6FF8DFDF-C14E-BF4C-B241-11287F20BAAC}" srcOrd="0" destOrd="0" presId="urn:microsoft.com/office/officeart/2005/8/layout/vList5"/>
    <dgm:cxn modelId="{E91647F4-4EFF-5C42-9A36-6C0500E75B92}" type="presParOf" srcId="{6FF8DFDF-C14E-BF4C-B241-11287F20BAAC}" destId="{CCCA294C-764D-7E4C-AFF0-B4725FE7F635}" srcOrd="0" destOrd="0" presId="urn:microsoft.com/office/officeart/2005/8/layout/vList5"/>
    <dgm:cxn modelId="{58181AB8-ED1A-FC4F-B31B-FC49354C3D65}" type="presParOf" srcId="{6FF8DFDF-C14E-BF4C-B241-11287F20BAAC}" destId="{73392FE6-8B17-144B-9829-BFB0A8C5E6BC}" srcOrd="1" destOrd="0" presId="urn:microsoft.com/office/officeart/2005/8/layout/vList5"/>
    <dgm:cxn modelId="{E134B02C-BB1B-B24E-8891-AE9A33E85E62}" type="presParOf" srcId="{FAD11C90-F1C4-EC46-BB20-B77020964985}" destId="{A7D3CD54-1E06-7A40-8387-B681061D2460}" srcOrd="1" destOrd="0" presId="urn:microsoft.com/office/officeart/2005/8/layout/vList5"/>
    <dgm:cxn modelId="{F3DE7185-839E-5D4F-A778-1548C8B0732E}" type="presParOf" srcId="{FAD11C90-F1C4-EC46-BB20-B77020964985}" destId="{F285EF58-2F5F-384D-9E45-BF3E12C958EB}" srcOrd="2" destOrd="0" presId="urn:microsoft.com/office/officeart/2005/8/layout/vList5"/>
    <dgm:cxn modelId="{FB148E7A-F1AD-5E48-967A-95CB52A441AB}" type="presParOf" srcId="{F285EF58-2F5F-384D-9E45-BF3E12C958EB}" destId="{B263F088-BB6D-294B-814C-86FA5CF9FB9D}" srcOrd="0" destOrd="0" presId="urn:microsoft.com/office/officeart/2005/8/layout/vList5"/>
    <dgm:cxn modelId="{4B28248D-EF53-8641-B304-C9277F1AB0E4}" type="presParOf" srcId="{F285EF58-2F5F-384D-9E45-BF3E12C958EB}" destId="{C72A8680-6A87-4743-9B57-8E1D983E0364}" srcOrd="1" destOrd="0" presId="urn:microsoft.com/office/officeart/2005/8/layout/vList5"/>
    <dgm:cxn modelId="{2D503FD0-5974-6840-9F61-EA5860B13BAA}" type="presParOf" srcId="{FAD11C90-F1C4-EC46-BB20-B77020964985}" destId="{AD6E143F-8DDE-3F43-9D5E-8154481FAF1B}" srcOrd="3" destOrd="0" presId="urn:microsoft.com/office/officeart/2005/8/layout/vList5"/>
    <dgm:cxn modelId="{8DFCD7FF-9C03-9747-A4D0-4A376C94E820}" type="presParOf" srcId="{FAD11C90-F1C4-EC46-BB20-B77020964985}" destId="{768C9D57-B6E4-704E-9CF1-588F95B23A23}" srcOrd="4" destOrd="0" presId="urn:microsoft.com/office/officeart/2005/8/layout/vList5"/>
    <dgm:cxn modelId="{5D0ED15E-AC36-7543-9792-C808C68BF0D5}" type="presParOf" srcId="{768C9D57-B6E4-704E-9CF1-588F95B23A23}" destId="{0F998386-D11D-1143-A9E6-585603C9E9F6}" srcOrd="0" destOrd="0" presId="urn:microsoft.com/office/officeart/2005/8/layout/vList5"/>
    <dgm:cxn modelId="{2C9174BA-6B5C-4944-BADC-7CF681568D4F}" type="presParOf" srcId="{768C9D57-B6E4-704E-9CF1-588F95B23A23}" destId="{51109248-A231-0343-8671-8FC6B5AEE1A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9CED77-FE36-A34C-AC1F-F246EFD9A730}" type="doc">
      <dgm:prSet loTypeId="urn:microsoft.com/office/officeart/2005/8/layout/vList5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26F0F44B-5924-4B4A-9F35-846363D69539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Insider witness</a:t>
          </a:r>
        </a:p>
      </dgm:t>
    </dgm:pt>
    <dgm:pt modelId="{D6E49C36-638B-8444-B8E8-38B9354B79C7}" type="parTrans" cxnId="{113657AF-FB37-5444-80F4-AEDA8D2B44DB}">
      <dgm:prSet/>
      <dgm:spPr/>
      <dgm:t>
        <a:bodyPr/>
        <a:lstStyle/>
        <a:p>
          <a:endParaRPr lang="en-GB"/>
        </a:p>
      </dgm:t>
    </dgm:pt>
    <dgm:pt modelId="{E21A95BE-148E-D84D-8AAB-27138807B451}" type="sibTrans" cxnId="{113657AF-FB37-5444-80F4-AEDA8D2B44DB}">
      <dgm:prSet/>
      <dgm:spPr/>
      <dgm:t>
        <a:bodyPr/>
        <a:lstStyle/>
        <a:p>
          <a:endParaRPr lang="en-GB"/>
        </a:p>
      </dgm:t>
    </dgm:pt>
    <dgm:pt modelId="{7051AF52-2F57-3E43-A5B4-429FC9F616CA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Perpetrator groups, orders, command structures</a:t>
          </a:r>
        </a:p>
      </dgm:t>
    </dgm:pt>
    <dgm:pt modelId="{07A4E6D4-1241-FD45-BF52-3D2BB033CFBE}" type="parTrans" cxnId="{753005A3-550B-4B45-8F3A-AF28FC82AE1E}">
      <dgm:prSet/>
      <dgm:spPr/>
      <dgm:t>
        <a:bodyPr/>
        <a:lstStyle/>
        <a:p>
          <a:endParaRPr lang="en-GB"/>
        </a:p>
      </dgm:t>
    </dgm:pt>
    <dgm:pt modelId="{AC53A0F7-DAFC-3A45-9D35-4C4E2E0DA765}" type="sibTrans" cxnId="{753005A3-550B-4B45-8F3A-AF28FC82AE1E}">
      <dgm:prSet/>
      <dgm:spPr/>
      <dgm:t>
        <a:bodyPr/>
        <a:lstStyle/>
        <a:p>
          <a:endParaRPr lang="en-GB"/>
        </a:p>
      </dgm:t>
    </dgm:pt>
    <dgm:pt modelId="{48F2F1D0-12C4-8348-944F-28A4A47A3556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Expert witness</a:t>
          </a:r>
        </a:p>
      </dgm:t>
    </dgm:pt>
    <dgm:pt modelId="{B0A20C2F-0E30-7746-8D53-86603E7E40A8}" type="parTrans" cxnId="{06CEB4CB-E461-DC42-8946-05C9AB097740}">
      <dgm:prSet/>
      <dgm:spPr/>
      <dgm:t>
        <a:bodyPr/>
        <a:lstStyle/>
        <a:p>
          <a:endParaRPr lang="en-GB"/>
        </a:p>
      </dgm:t>
    </dgm:pt>
    <dgm:pt modelId="{0EA258E2-C0CB-CC44-8198-FEFDEEB2831D}" type="sibTrans" cxnId="{06CEB4CB-E461-DC42-8946-05C9AB097740}">
      <dgm:prSet/>
      <dgm:spPr/>
      <dgm:t>
        <a:bodyPr/>
        <a:lstStyle/>
        <a:p>
          <a:endParaRPr lang="en-GB"/>
        </a:p>
      </dgm:t>
    </dgm:pt>
    <dgm:pt modelId="{038D976A-FBF1-A746-8B1D-1E0A02C2BBCA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Expert opinion on medical/forensic/ethnicity data, impact of trauma, military doctrine, </a:t>
          </a:r>
          <a:r>
            <a:rPr lang="en-GB" dirty="0" smtClean="0">
              <a:solidFill>
                <a:schemeClr val="tx1"/>
              </a:solidFill>
            </a:rPr>
            <a:t>traditions</a:t>
          </a:r>
          <a:r>
            <a:rPr lang="en-GB" dirty="0" smtClean="0">
              <a:solidFill>
                <a:srgbClr val="000000"/>
              </a:solidFill>
            </a:rPr>
            <a:t>, </a:t>
          </a:r>
          <a:r>
            <a:rPr lang="en-GB" dirty="0">
              <a:solidFill>
                <a:srgbClr val="000000"/>
              </a:solidFill>
            </a:rPr>
            <a:t>etc.</a:t>
          </a:r>
        </a:p>
      </dgm:t>
    </dgm:pt>
    <dgm:pt modelId="{1BB16033-A155-D54E-80C7-98E581885E8F}" type="parTrans" cxnId="{6E8DDA44-467F-7046-A192-48F62E426809}">
      <dgm:prSet/>
      <dgm:spPr/>
      <dgm:t>
        <a:bodyPr/>
        <a:lstStyle/>
        <a:p>
          <a:endParaRPr lang="en-GB"/>
        </a:p>
      </dgm:t>
    </dgm:pt>
    <dgm:pt modelId="{34E446F3-BAF4-F146-AFF8-3B0A07127EC4}" type="sibTrans" cxnId="{6E8DDA44-467F-7046-A192-48F62E426809}">
      <dgm:prSet/>
      <dgm:spPr/>
      <dgm:t>
        <a:bodyPr/>
        <a:lstStyle/>
        <a:p>
          <a:endParaRPr lang="en-GB"/>
        </a:p>
      </dgm:t>
    </dgm:pt>
    <dgm:pt modelId="{1F47CF94-DA54-4C45-AB7C-A249C9AAF6D4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Professionals with specialist knowledge</a:t>
          </a:r>
        </a:p>
      </dgm:t>
    </dgm:pt>
    <dgm:pt modelId="{66032019-B8D4-164E-8B4F-E9C2C9957706}" type="parTrans" cxnId="{977F4B2C-FCC1-8244-93A2-B10D1E38FA8E}">
      <dgm:prSet/>
      <dgm:spPr/>
      <dgm:t>
        <a:bodyPr/>
        <a:lstStyle/>
        <a:p>
          <a:endParaRPr lang="en-GB"/>
        </a:p>
      </dgm:t>
    </dgm:pt>
    <dgm:pt modelId="{40A64DC4-8D33-5C4B-A151-AF10F849B20F}" type="sibTrans" cxnId="{977F4B2C-FCC1-8244-93A2-B10D1E38FA8E}">
      <dgm:prSet/>
      <dgm:spPr/>
      <dgm:t>
        <a:bodyPr/>
        <a:lstStyle/>
        <a:p>
          <a:endParaRPr lang="en-GB"/>
        </a:p>
      </dgm:t>
    </dgm:pt>
    <dgm:pt modelId="{852037BE-EE37-8344-A372-A80C38A6C910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Overview witness</a:t>
          </a:r>
        </a:p>
      </dgm:t>
    </dgm:pt>
    <dgm:pt modelId="{19C10F33-9793-9B49-A951-16991414B42D}" type="parTrans" cxnId="{9C0D86CB-D329-824A-86E7-8D83B402EA9C}">
      <dgm:prSet/>
      <dgm:spPr/>
      <dgm:t>
        <a:bodyPr/>
        <a:lstStyle/>
        <a:p>
          <a:endParaRPr lang="en-GB"/>
        </a:p>
      </dgm:t>
    </dgm:pt>
    <dgm:pt modelId="{177DC041-4F97-6045-BC2E-63A3250E490C}" type="sibTrans" cxnId="{9C0D86CB-D329-824A-86E7-8D83B402EA9C}">
      <dgm:prSet/>
      <dgm:spPr/>
      <dgm:t>
        <a:bodyPr/>
        <a:lstStyle/>
        <a:p>
          <a:endParaRPr lang="en-GB"/>
        </a:p>
      </dgm:t>
    </dgm:pt>
    <dgm:pt modelId="{78B0AC38-4120-AD4B-8F5C-7291FBE4902C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Patterns/significance, type of acts, victim groups </a:t>
          </a:r>
        </a:p>
      </dgm:t>
    </dgm:pt>
    <dgm:pt modelId="{BC4A81E3-4B8B-3143-B04E-FB5BC7CD6DE6}" type="parTrans" cxnId="{8DCC8289-7D15-5B4D-9FC0-392FB42F4FEF}">
      <dgm:prSet/>
      <dgm:spPr/>
      <dgm:t>
        <a:bodyPr/>
        <a:lstStyle/>
        <a:p>
          <a:endParaRPr lang="en-GB"/>
        </a:p>
      </dgm:t>
    </dgm:pt>
    <dgm:pt modelId="{09F67B3B-F364-6844-8B41-08CB1DBCD4FA}" type="sibTrans" cxnId="{8DCC8289-7D15-5B4D-9FC0-392FB42F4FEF}">
      <dgm:prSet/>
      <dgm:spPr/>
      <dgm:t>
        <a:bodyPr/>
        <a:lstStyle/>
        <a:p>
          <a:endParaRPr lang="en-GB"/>
        </a:p>
      </dgm:t>
    </dgm:pt>
    <dgm:pt modelId="{09C54F4C-B5DD-AF47-B0E6-454ABACCCE0D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E.g. doctors, nurses, counsellors, local leaders, military/human rights </a:t>
          </a:r>
          <a:r>
            <a:rPr lang="en-GB" dirty="0" smtClean="0">
              <a:solidFill>
                <a:srgbClr val="000000"/>
              </a:solidFill>
            </a:rPr>
            <a:t>observers</a:t>
          </a:r>
          <a:endParaRPr lang="en-GB" dirty="0">
            <a:solidFill>
              <a:srgbClr val="000000"/>
            </a:solidFill>
          </a:endParaRPr>
        </a:p>
      </dgm:t>
    </dgm:pt>
    <dgm:pt modelId="{A546B3D2-77C2-8549-90DE-A2CA05AEC430}" type="parTrans" cxnId="{5C3864A3-EB75-BE45-9AA6-A7D790BC9EA1}">
      <dgm:prSet/>
      <dgm:spPr/>
      <dgm:t>
        <a:bodyPr/>
        <a:lstStyle/>
        <a:p>
          <a:endParaRPr lang="en-GB"/>
        </a:p>
      </dgm:t>
    </dgm:pt>
    <dgm:pt modelId="{333F25F5-23AF-6743-8FD7-6A34DCB3800B}" type="sibTrans" cxnId="{5C3864A3-EB75-BE45-9AA6-A7D790BC9EA1}">
      <dgm:prSet/>
      <dgm:spPr/>
      <dgm:t>
        <a:bodyPr/>
        <a:lstStyle/>
        <a:p>
          <a:endParaRPr lang="en-GB"/>
        </a:p>
      </dgm:t>
    </dgm:pt>
    <dgm:pt modelId="{33FF409E-D2CF-6243-9E03-B5B24CB39661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E.g. former members of security forces, remorseful co-</a:t>
          </a:r>
          <a:r>
            <a:rPr lang="en-GB" dirty="0" smtClean="0">
              <a:solidFill>
                <a:schemeClr val="tx1"/>
              </a:solidFill>
            </a:rPr>
            <a:t>perpetrators</a:t>
          </a:r>
          <a:endParaRPr lang="en-GB" dirty="0">
            <a:solidFill>
              <a:schemeClr val="tx1"/>
            </a:solidFill>
          </a:endParaRPr>
        </a:p>
      </dgm:t>
    </dgm:pt>
    <dgm:pt modelId="{32D64376-09FB-8440-80A0-F36A27952F0F}" type="parTrans" cxnId="{C4A06CFA-7D52-DB41-948B-96CFC1091FD2}">
      <dgm:prSet/>
      <dgm:spPr/>
      <dgm:t>
        <a:bodyPr/>
        <a:lstStyle/>
        <a:p>
          <a:endParaRPr lang="en-GB"/>
        </a:p>
      </dgm:t>
    </dgm:pt>
    <dgm:pt modelId="{EAC5B273-6EC2-1D48-8833-BD96A8183E5A}" type="sibTrans" cxnId="{C4A06CFA-7D52-DB41-948B-96CFC1091FD2}">
      <dgm:prSet/>
      <dgm:spPr/>
      <dgm:t>
        <a:bodyPr/>
        <a:lstStyle/>
        <a:p>
          <a:endParaRPr lang="en-GB"/>
        </a:p>
      </dgm:t>
    </dgm:pt>
    <dgm:pt modelId="{FAD11C90-F1C4-EC46-BB20-B77020964985}" type="pres">
      <dgm:prSet presAssocID="{4E9CED77-FE36-A34C-AC1F-F246EFD9A73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FF8DFDF-C14E-BF4C-B241-11287F20BAAC}" type="pres">
      <dgm:prSet presAssocID="{26F0F44B-5924-4B4A-9F35-846363D69539}" presName="linNode" presStyleCnt="0"/>
      <dgm:spPr/>
    </dgm:pt>
    <dgm:pt modelId="{CCCA294C-764D-7E4C-AFF0-B4725FE7F635}" type="pres">
      <dgm:prSet presAssocID="{26F0F44B-5924-4B4A-9F35-846363D6953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392FE6-8B17-144B-9829-BFB0A8C5E6BC}" type="pres">
      <dgm:prSet presAssocID="{26F0F44B-5924-4B4A-9F35-846363D6953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D3CD54-1E06-7A40-8387-B681061D2460}" type="pres">
      <dgm:prSet presAssocID="{E21A95BE-148E-D84D-8AAB-27138807B451}" presName="sp" presStyleCnt="0"/>
      <dgm:spPr/>
    </dgm:pt>
    <dgm:pt modelId="{F285EF58-2F5F-384D-9E45-BF3E12C958EB}" type="pres">
      <dgm:prSet presAssocID="{48F2F1D0-12C4-8348-944F-28A4A47A3556}" presName="linNode" presStyleCnt="0"/>
      <dgm:spPr/>
    </dgm:pt>
    <dgm:pt modelId="{B263F088-BB6D-294B-814C-86FA5CF9FB9D}" type="pres">
      <dgm:prSet presAssocID="{48F2F1D0-12C4-8348-944F-28A4A47A355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2A8680-6A87-4743-9B57-8E1D983E0364}" type="pres">
      <dgm:prSet presAssocID="{48F2F1D0-12C4-8348-944F-28A4A47A355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6E143F-8DDE-3F43-9D5E-8154481FAF1B}" type="pres">
      <dgm:prSet presAssocID="{0EA258E2-C0CB-CC44-8198-FEFDEEB2831D}" presName="sp" presStyleCnt="0"/>
      <dgm:spPr/>
    </dgm:pt>
    <dgm:pt modelId="{768C9D57-B6E4-704E-9CF1-588F95B23A23}" type="pres">
      <dgm:prSet presAssocID="{852037BE-EE37-8344-A372-A80C38A6C910}" presName="linNode" presStyleCnt="0"/>
      <dgm:spPr/>
    </dgm:pt>
    <dgm:pt modelId="{0F998386-D11D-1143-A9E6-585603C9E9F6}" type="pres">
      <dgm:prSet presAssocID="{852037BE-EE37-8344-A372-A80C38A6C91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109248-A231-0343-8671-8FC6B5AEE1AF}" type="pres">
      <dgm:prSet presAssocID="{852037BE-EE37-8344-A372-A80C38A6C91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5D09746-D537-C84E-9A31-9CC528ABF25C}" type="presOf" srcId="{09C54F4C-B5DD-AF47-B0E6-454ABACCCE0D}" destId="{51109248-A231-0343-8671-8FC6B5AEE1AF}" srcOrd="0" destOrd="1" presId="urn:microsoft.com/office/officeart/2005/8/layout/vList5"/>
    <dgm:cxn modelId="{6E8DDA44-467F-7046-A192-48F62E426809}" srcId="{48F2F1D0-12C4-8348-944F-28A4A47A3556}" destId="{038D976A-FBF1-A746-8B1D-1E0A02C2BBCA}" srcOrd="0" destOrd="0" parTransId="{1BB16033-A155-D54E-80C7-98E581885E8F}" sibTransId="{34E446F3-BAF4-F146-AFF8-3B0A07127EC4}"/>
    <dgm:cxn modelId="{580AF4D5-E57E-C649-A9FE-354BA012A01F}" type="presOf" srcId="{78B0AC38-4120-AD4B-8F5C-7291FBE4902C}" destId="{51109248-A231-0343-8671-8FC6B5AEE1AF}" srcOrd="0" destOrd="0" presId="urn:microsoft.com/office/officeart/2005/8/layout/vList5"/>
    <dgm:cxn modelId="{C4A06CFA-7D52-DB41-948B-96CFC1091FD2}" srcId="{26F0F44B-5924-4B4A-9F35-846363D69539}" destId="{33FF409E-D2CF-6243-9E03-B5B24CB39661}" srcOrd="1" destOrd="0" parTransId="{32D64376-09FB-8440-80A0-F36A27952F0F}" sibTransId="{EAC5B273-6EC2-1D48-8833-BD96A8183E5A}"/>
    <dgm:cxn modelId="{BCBB404C-6A9D-DE41-864D-194B3A10BCD9}" type="presOf" srcId="{4E9CED77-FE36-A34C-AC1F-F246EFD9A730}" destId="{FAD11C90-F1C4-EC46-BB20-B77020964985}" srcOrd="0" destOrd="0" presId="urn:microsoft.com/office/officeart/2005/8/layout/vList5"/>
    <dgm:cxn modelId="{7ADCCE57-4157-8D43-89BB-7446B4DAA547}" type="presOf" srcId="{852037BE-EE37-8344-A372-A80C38A6C910}" destId="{0F998386-D11D-1143-A9E6-585603C9E9F6}" srcOrd="0" destOrd="0" presId="urn:microsoft.com/office/officeart/2005/8/layout/vList5"/>
    <dgm:cxn modelId="{5C3864A3-EB75-BE45-9AA6-A7D790BC9EA1}" srcId="{852037BE-EE37-8344-A372-A80C38A6C910}" destId="{09C54F4C-B5DD-AF47-B0E6-454ABACCCE0D}" srcOrd="1" destOrd="0" parTransId="{A546B3D2-77C2-8549-90DE-A2CA05AEC430}" sibTransId="{333F25F5-23AF-6743-8FD7-6A34DCB3800B}"/>
    <dgm:cxn modelId="{977F4B2C-FCC1-8244-93A2-B10D1E38FA8E}" srcId="{48F2F1D0-12C4-8348-944F-28A4A47A3556}" destId="{1F47CF94-DA54-4C45-AB7C-A249C9AAF6D4}" srcOrd="1" destOrd="0" parTransId="{66032019-B8D4-164E-8B4F-E9C2C9957706}" sibTransId="{40A64DC4-8D33-5C4B-A151-AF10F849B20F}"/>
    <dgm:cxn modelId="{753005A3-550B-4B45-8F3A-AF28FC82AE1E}" srcId="{26F0F44B-5924-4B4A-9F35-846363D69539}" destId="{7051AF52-2F57-3E43-A5B4-429FC9F616CA}" srcOrd="0" destOrd="0" parTransId="{07A4E6D4-1241-FD45-BF52-3D2BB033CFBE}" sibTransId="{AC53A0F7-DAFC-3A45-9D35-4C4E2E0DA765}"/>
    <dgm:cxn modelId="{06CEB4CB-E461-DC42-8946-05C9AB097740}" srcId="{4E9CED77-FE36-A34C-AC1F-F246EFD9A730}" destId="{48F2F1D0-12C4-8348-944F-28A4A47A3556}" srcOrd="1" destOrd="0" parTransId="{B0A20C2F-0E30-7746-8D53-86603E7E40A8}" sibTransId="{0EA258E2-C0CB-CC44-8198-FEFDEEB2831D}"/>
    <dgm:cxn modelId="{8B9FDCCD-7E72-FB45-8A77-1889C8D30910}" type="presOf" srcId="{26F0F44B-5924-4B4A-9F35-846363D69539}" destId="{CCCA294C-764D-7E4C-AFF0-B4725FE7F635}" srcOrd="0" destOrd="0" presId="urn:microsoft.com/office/officeart/2005/8/layout/vList5"/>
    <dgm:cxn modelId="{29304D38-514B-504F-A539-0DAEE7C20DEE}" type="presOf" srcId="{33FF409E-D2CF-6243-9E03-B5B24CB39661}" destId="{73392FE6-8B17-144B-9829-BFB0A8C5E6BC}" srcOrd="0" destOrd="1" presId="urn:microsoft.com/office/officeart/2005/8/layout/vList5"/>
    <dgm:cxn modelId="{9C0D86CB-D329-824A-86E7-8D83B402EA9C}" srcId="{4E9CED77-FE36-A34C-AC1F-F246EFD9A730}" destId="{852037BE-EE37-8344-A372-A80C38A6C910}" srcOrd="2" destOrd="0" parTransId="{19C10F33-9793-9B49-A951-16991414B42D}" sibTransId="{177DC041-4F97-6045-BC2E-63A3250E490C}"/>
    <dgm:cxn modelId="{06E42ECB-7AD0-8B47-BFCA-61851CA3E352}" type="presOf" srcId="{038D976A-FBF1-A746-8B1D-1E0A02C2BBCA}" destId="{C72A8680-6A87-4743-9B57-8E1D983E0364}" srcOrd="0" destOrd="0" presId="urn:microsoft.com/office/officeart/2005/8/layout/vList5"/>
    <dgm:cxn modelId="{D6097637-3F73-E947-8E4C-846AF26BB8CE}" type="presOf" srcId="{1F47CF94-DA54-4C45-AB7C-A249C9AAF6D4}" destId="{C72A8680-6A87-4743-9B57-8E1D983E0364}" srcOrd="0" destOrd="1" presId="urn:microsoft.com/office/officeart/2005/8/layout/vList5"/>
    <dgm:cxn modelId="{113657AF-FB37-5444-80F4-AEDA8D2B44DB}" srcId="{4E9CED77-FE36-A34C-AC1F-F246EFD9A730}" destId="{26F0F44B-5924-4B4A-9F35-846363D69539}" srcOrd="0" destOrd="0" parTransId="{D6E49C36-638B-8444-B8E8-38B9354B79C7}" sibTransId="{E21A95BE-148E-D84D-8AAB-27138807B451}"/>
    <dgm:cxn modelId="{8DCC8289-7D15-5B4D-9FC0-392FB42F4FEF}" srcId="{852037BE-EE37-8344-A372-A80C38A6C910}" destId="{78B0AC38-4120-AD4B-8F5C-7291FBE4902C}" srcOrd="0" destOrd="0" parTransId="{BC4A81E3-4B8B-3143-B04E-FB5BC7CD6DE6}" sibTransId="{09F67B3B-F364-6844-8B41-08CB1DBCD4FA}"/>
    <dgm:cxn modelId="{56E62D1D-3563-3A4C-8F35-EB901939C75F}" type="presOf" srcId="{48F2F1D0-12C4-8348-944F-28A4A47A3556}" destId="{B263F088-BB6D-294B-814C-86FA5CF9FB9D}" srcOrd="0" destOrd="0" presId="urn:microsoft.com/office/officeart/2005/8/layout/vList5"/>
    <dgm:cxn modelId="{D7F69C0F-7E8F-0246-85CC-29607E94F080}" type="presOf" srcId="{7051AF52-2F57-3E43-A5B4-429FC9F616CA}" destId="{73392FE6-8B17-144B-9829-BFB0A8C5E6BC}" srcOrd="0" destOrd="0" presId="urn:microsoft.com/office/officeart/2005/8/layout/vList5"/>
    <dgm:cxn modelId="{50EC7FF9-2727-874D-90F3-3D9267237BE2}" type="presParOf" srcId="{FAD11C90-F1C4-EC46-BB20-B77020964985}" destId="{6FF8DFDF-C14E-BF4C-B241-11287F20BAAC}" srcOrd="0" destOrd="0" presId="urn:microsoft.com/office/officeart/2005/8/layout/vList5"/>
    <dgm:cxn modelId="{7D99BF02-5F8E-B043-A62D-02C41F09AC1F}" type="presParOf" srcId="{6FF8DFDF-C14E-BF4C-B241-11287F20BAAC}" destId="{CCCA294C-764D-7E4C-AFF0-B4725FE7F635}" srcOrd="0" destOrd="0" presId="urn:microsoft.com/office/officeart/2005/8/layout/vList5"/>
    <dgm:cxn modelId="{FAE4804F-C861-8F4D-B291-E6DE50BA13C3}" type="presParOf" srcId="{6FF8DFDF-C14E-BF4C-B241-11287F20BAAC}" destId="{73392FE6-8B17-144B-9829-BFB0A8C5E6BC}" srcOrd="1" destOrd="0" presId="urn:microsoft.com/office/officeart/2005/8/layout/vList5"/>
    <dgm:cxn modelId="{59037F76-5942-D148-AE46-0BDA51C89AFD}" type="presParOf" srcId="{FAD11C90-F1C4-EC46-BB20-B77020964985}" destId="{A7D3CD54-1E06-7A40-8387-B681061D2460}" srcOrd="1" destOrd="0" presId="urn:microsoft.com/office/officeart/2005/8/layout/vList5"/>
    <dgm:cxn modelId="{D1EF6224-938F-0949-8A19-603C85275E74}" type="presParOf" srcId="{FAD11C90-F1C4-EC46-BB20-B77020964985}" destId="{F285EF58-2F5F-384D-9E45-BF3E12C958EB}" srcOrd="2" destOrd="0" presId="urn:microsoft.com/office/officeart/2005/8/layout/vList5"/>
    <dgm:cxn modelId="{16EA4014-E7CD-E14A-A408-BBA36C0E21C3}" type="presParOf" srcId="{F285EF58-2F5F-384D-9E45-BF3E12C958EB}" destId="{B263F088-BB6D-294B-814C-86FA5CF9FB9D}" srcOrd="0" destOrd="0" presId="urn:microsoft.com/office/officeart/2005/8/layout/vList5"/>
    <dgm:cxn modelId="{599C9128-D50D-5945-8FD5-3235EC929832}" type="presParOf" srcId="{F285EF58-2F5F-384D-9E45-BF3E12C958EB}" destId="{C72A8680-6A87-4743-9B57-8E1D983E0364}" srcOrd="1" destOrd="0" presId="urn:microsoft.com/office/officeart/2005/8/layout/vList5"/>
    <dgm:cxn modelId="{8B87E019-9BBA-2F48-A5FE-0FFC124B43AD}" type="presParOf" srcId="{FAD11C90-F1C4-EC46-BB20-B77020964985}" destId="{AD6E143F-8DDE-3F43-9D5E-8154481FAF1B}" srcOrd="3" destOrd="0" presId="urn:microsoft.com/office/officeart/2005/8/layout/vList5"/>
    <dgm:cxn modelId="{08E2908A-4F44-AD4B-8808-62656FA29C5C}" type="presParOf" srcId="{FAD11C90-F1C4-EC46-BB20-B77020964985}" destId="{768C9D57-B6E4-704E-9CF1-588F95B23A23}" srcOrd="4" destOrd="0" presId="urn:microsoft.com/office/officeart/2005/8/layout/vList5"/>
    <dgm:cxn modelId="{31162534-1306-1E4F-AC7B-52E1D678EEBD}" type="presParOf" srcId="{768C9D57-B6E4-704E-9CF1-588F95B23A23}" destId="{0F998386-D11D-1143-A9E6-585603C9E9F6}" srcOrd="0" destOrd="0" presId="urn:microsoft.com/office/officeart/2005/8/layout/vList5"/>
    <dgm:cxn modelId="{29554989-15B9-A04D-8694-6A574D6CA47C}" type="presParOf" srcId="{768C9D57-B6E4-704E-9CF1-588F95B23A23}" destId="{51109248-A231-0343-8671-8FC6B5AEE1A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88B5CB-A9DB-1345-9510-2F18252A4366}" type="doc">
      <dgm:prSet loTypeId="urn:microsoft.com/office/officeart/2005/8/layout/hList1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D333891C-D06E-0042-A6CF-19B3E377A917}">
      <dgm:prSet phldrT="[Text]" custT="1"/>
      <dgm:spPr/>
      <dgm:t>
        <a:bodyPr/>
        <a:lstStyle/>
        <a:p>
          <a:r>
            <a:rPr lang="en-GB" sz="2800" dirty="0">
              <a:solidFill>
                <a:srgbClr val="000000"/>
              </a:solidFill>
            </a:rPr>
            <a:t>Official</a:t>
          </a:r>
        </a:p>
      </dgm:t>
    </dgm:pt>
    <dgm:pt modelId="{9C14A824-D42D-FB46-9382-05187E799FAA}" type="parTrans" cxnId="{7FC1FF6C-5034-3A47-8142-7C4F16B208B1}">
      <dgm:prSet/>
      <dgm:spPr/>
      <dgm:t>
        <a:bodyPr/>
        <a:lstStyle/>
        <a:p>
          <a:endParaRPr lang="en-GB"/>
        </a:p>
      </dgm:t>
    </dgm:pt>
    <dgm:pt modelId="{5C0B7F91-6C6F-B84B-93B3-E50108042D1B}" type="sibTrans" cxnId="{7FC1FF6C-5034-3A47-8142-7C4F16B208B1}">
      <dgm:prSet/>
      <dgm:spPr/>
      <dgm:t>
        <a:bodyPr/>
        <a:lstStyle/>
        <a:p>
          <a:endParaRPr lang="en-GB"/>
        </a:p>
      </dgm:t>
    </dgm:pt>
    <dgm:pt modelId="{DB0D021D-7755-8A4B-9BA1-E3159D02E705}">
      <dgm:prSet phldrT="[Text]" custT="1"/>
      <dgm:spPr/>
      <dgm:t>
        <a:bodyPr/>
        <a:lstStyle/>
        <a:p>
          <a:r>
            <a:rPr lang="en-GB" sz="2800" dirty="0">
              <a:solidFill>
                <a:srgbClr val="000000"/>
              </a:solidFill>
            </a:rPr>
            <a:t>Non-official</a:t>
          </a:r>
        </a:p>
      </dgm:t>
    </dgm:pt>
    <dgm:pt modelId="{98078442-D0DB-9D43-B3A2-7D5C3996C8CB}" type="parTrans" cxnId="{D41886FC-BF1B-2748-9338-E22EAEF06986}">
      <dgm:prSet/>
      <dgm:spPr/>
      <dgm:t>
        <a:bodyPr/>
        <a:lstStyle/>
        <a:p>
          <a:endParaRPr lang="en-GB"/>
        </a:p>
      </dgm:t>
    </dgm:pt>
    <dgm:pt modelId="{52D0D985-0BF7-FB49-9946-F1C3C8429331}" type="sibTrans" cxnId="{D41886FC-BF1B-2748-9338-E22EAEF06986}">
      <dgm:prSet/>
      <dgm:spPr/>
      <dgm:t>
        <a:bodyPr/>
        <a:lstStyle/>
        <a:p>
          <a:endParaRPr lang="en-GB"/>
        </a:p>
      </dgm:t>
    </dgm:pt>
    <dgm:pt modelId="{0C5BDB12-2B83-D747-9943-62950AF122F8}">
      <dgm:prSet phldrT="[Text]" custT="1"/>
      <dgm:spPr/>
      <dgm:t>
        <a:bodyPr/>
        <a:lstStyle/>
        <a:p>
          <a:r>
            <a:rPr lang="en-GB" sz="2000" dirty="0"/>
            <a:t>NGO reports, evidence-based surveys, programmatic data</a:t>
          </a:r>
        </a:p>
      </dgm:t>
    </dgm:pt>
    <dgm:pt modelId="{4CDC42C4-9091-EE4B-A0E3-ED26FD8C30B1}" type="parTrans" cxnId="{A2ACFA1F-58CA-BE40-B3EF-C26B853603C6}">
      <dgm:prSet/>
      <dgm:spPr/>
      <dgm:t>
        <a:bodyPr/>
        <a:lstStyle/>
        <a:p>
          <a:endParaRPr lang="en-GB"/>
        </a:p>
      </dgm:t>
    </dgm:pt>
    <dgm:pt modelId="{7FA982DA-0F08-CB49-ADA3-DC5AD8ACA55C}" type="sibTrans" cxnId="{A2ACFA1F-58CA-BE40-B3EF-C26B853603C6}">
      <dgm:prSet/>
      <dgm:spPr/>
      <dgm:t>
        <a:bodyPr/>
        <a:lstStyle/>
        <a:p>
          <a:endParaRPr lang="en-GB"/>
        </a:p>
      </dgm:t>
    </dgm:pt>
    <dgm:pt modelId="{409C68F6-51FE-1A4A-92A7-6306DB5FAE0D}">
      <dgm:prSet phldrT="[Text]" custT="1"/>
      <dgm:spPr/>
      <dgm:t>
        <a:bodyPr/>
        <a:lstStyle/>
        <a:p>
          <a:r>
            <a:rPr lang="en-GB" sz="2000" dirty="0"/>
            <a:t>Witness statements/diaries</a:t>
          </a:r>
        </a:p>
      </dgm:t>
    </dgm:pt>
    <dgm:pt modelId="{660F5C13-50A9-3143-BA3A-7CF664DAFFED}" type="parTrans" cxnId="{3CEA5C58-2908-374C-8057-779F687F541A}">
      <dgm:prSet/>
      <dgm:spPr/>
      <dgm:t>
        <a:bodyPr/>
        <a:lstStyle/>
        <a:p>
          <a:endParaRPr lang="en-GB"/>
        </a:p>
      </dgm:t>
    </dgm:pt>
    <dgm:pt modelId="{AF3CBAC8-E8D3-3E4C-A1D0-97598421D2E7}" type="sibTrans" cxnId="{3CEA5C58-2908-374C-8057-779F687F541A}">
      <dgm:prSet/>
      <dgm:spPr/>
      <dgm:t>
        <a:bodyPr/>
        <a:lstStyle/>
        <a:p>
          <a:endParaRPr lang="en-GB"/>
        </a:p>
      </dgm:t>
    </dgm:pt>
    <dgm:pt modelId="{E3BBE3AA-C7A5-1D44-9494-2D5ED82659A9}">
      <dgm:prSet phldrT="[Text]" custT="1"/>
      <dgm:spPr/>
      <dgm:t>
        <a:bodyPr/>
        <a:lstStyle/>
        <a:p>
          <a:r>
            <a:rPr lang="en-GB" sz="2000" dirty="0"/>
            <a:t>Sketches of sites of violations</a:t>
          </a:r>
        </a:p>
      </dgm:t>
    </dgm:pt>
    <dgm:pt modelId="{663D6F37-BEAC-0447-A585-046DDB53812F}" type="parTrans" cxnId="{9CDD18B9-C593-3649-BA44-991A248DAE91}">
      <dgm:prSet/>
      <dgm:spPr/>
      <dgm:t>
        <a:bodyPr/>
        <a:lstStyle/>
        <a:p>
          <a:endParaRPr lang="en-GB"/>
        </a:p>
      </dgm:t>
    </dgm:pt>
    <dgm:pt modelId="{5E3D6DE9-B7B0-D046-9ED2-111060763993}" type="sibTrans" cxnId="{9CDD18B9-C593-3649-BA44-991A248DAE91}">
      <dgm:prSet/>
      <dgm:spPr/>
      <dgm:t>
        <a:bodyPr/>
        <a:lstStyle/>
        <a:p>
          <a:endParaRPr lang="en-GB"/>
        </a:p>
      </dgm:t>
    </dgm:pt>
    <dgm:pt modelId="{381A8657-C3B0-9C40-ACBF-CE8332F30076}">
      <dgm:prSet phldrT="[Text]" custT="1"/>
      <dgm:spPr/>
      <dgm:t>
        <a:bodyPr/>
        <a:lstStyle/>
        <a:p>
          <a:r>
            <a:rPr lang="en-GB" sz="2000" dirty="0"/>
            <a:t>Documentation regarding chain of custody</a:t>
          </a:r>
        </a:p>
      </dgm:t>
    </dgm:pt>
    <dgm:pt modelId="{C6F1FA3F-4F97-9E45-B643-8AF62EEA1409}" type="parTrans" cxnId="{24220118-4804-5F45-9736-8586BFE6A806}">
      <dgm:prSet/>
      <dgm:spPr/>
      <dgm:t>
        <a:bodyPr/>
        <a:lstStyle/>
        <a:p>
          <a:endParaRPr lang="en-GB"/>
        </a:p>
      </dgm:t>
    </dgm:pt>
    <dgm:pt modelId="{DFC77577-10C9-804C-BE95-F96D95EE08C2}" type="sibTrans" cxnId="{24220118-4804-5F45-9736-8586BFE6A806}">
      <dgm:prSet/>
      <dgm:spPr/>
      <dgm:t>
        <a:bodyPr/>
        <a:lstStyle/>
        <a:p>
          <a:endParaRPr lang="en-GB"/>
        </a:p>
      </dgm:t>
    </dgm:pt>
    <dgm:pt modelId="{43F15D19-0153-0545-8284-5C54599BBEAD}">
      <dgm:prSet phldrT="[Text]" custT="1"/>
      <dgm:spPr/>
      <dgm:t>
        <a:bodyPr/>
        <a:lstStyle/>
        <a:p>
          <a:r>
            <a:rPr lang="en-GB" sz="2000" dirty="0"/>
            <a:t>Newspaper articles including unpublished notes</a:t>
          </a:r>
        </a:p>
      </dgm:t>
    </dgm:pt>
    <dgm:pt modelId="{689BBC44-4D0F-264C-B10F-EA246428F232}" type="parTrans" cxnId="{861C92E3-35B7-464A-998D-8DCB0F271688}">
      <dgm:prSet/>
      <dgm:spPr/>
      <dgm:t>
        <a:bodyPr/>
        <a:lstStyle/>
        <a:p>
          <a:endParaRPr lang="en-GB"/>
        </a:p>
      </dgm:t>
    </dgm:pt>
    <dgm:pt modelId="{DDC7AF4F-70FF-AF43-AE73-239AA50419FF}" type="sibTrans" cxnId="{861C92E3-35B7-464A-998D-8DCB0F271688}">
      <dgm:prSet/>
      <dgm:spPr/>
      <dgm:t>
        <a:bodyPr/>
        <a:lstStyle/>
        <a:p>
          <a:endParaRPr lang="en-GB"/>
        </a:p>
      </dgm:t>
    </dgm:pt>
    <dgm:pt modelId="{F07060AB-CEB4-B948-825F-428C7D147915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Other health records</a:t>
          </a:r>
        </a:p>
      </dgm:t>
    </dgm:pt>
    <dgm:pt modelId="{F3F7E7E3-CDD6-D449-99AE-8E44A4CB7D46}" type="parTrans" cxnId="{DECD5637-49C6-2744-92EE-A0B561634D47}">
      <dgm:prSet/>
      <dgm:spPr/>
      <dgm:t>
        <a:bodyPr/>
        <a:lstStyle/>
        <a:p>
          <a:endParaRPr lang="en-GB"/>
        </a:p>
      </dgm:t>
    </dgm:pt>
    <dgm:pt modelId="{9F7EE3E4-5AD0-F145-8206-C626C8E21235}" type="sibTrans" cxnId="{DECD5637-49C6-2744-92EE-A0B561634D47}">
      <dgm:prSet/>
      <dgm:spPr/>
      <dgm:t>
        <a:bodyPr/>
        <a:lstStyle/>
        <a:p>
          <a:endParaRPr lang="en-GB"/>
        </a:p>
      </dgm:t>
    </dgm:pt>
    <dgm:pt modelId="{5CCB4127-835B-F942-8104-1C746ACFF6C0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Military reports, duty logs, orders, combat/</a:t>
          </a:r>
          <a:r>
            <a:rPr lang="en-GB" sz="2000" dirty="0" err="1">
              <a:solidFill>
                <a:srgbClr val="000000"/>
              </a:solidFill>
            </a:rPr>
            <a:t>comms</a:t>
          </a:r>
          <a:r>
            <a:rPr lang="en-GB" sz="2000" dirty="0">
              <a:solidFill>
                <a:srgbClr val="000000"/>
              </a:solidFill>
            </a:rPr>
            <a:t> records </a:t>
          </a:r>
        </a:p>
      </dgm:t>
    </dgm:pt>
    <dgm:pt modelId="{65AA0059-B951-5544-AE90-FDE8D02D4566}" type="parTrans" cxnId="{F995A961-9D6F-7548-9466-5C1CC9538077}">
      <dgm:prSet/>
      <dgm:spPr/>
      <dgm:t>
        <a:bodyPr/>
        <a:lstStyle/>
        <a:p>
          <a:endParaRPr lang="en-GB"/>
        </a:p>
      </dgm:t>
    </dgm:pt>
    <dgm:pt modelId="{4CD60139-D424-044F-9AE3-29C9E1A04855}" type="sibTrans" cxnId="{F995A961-9D6F-7548-9466-5C1CC9538077}">
      <dgm:prSet/>
      <dgm:spPr/>
      <dgm:t>
        <a:bodyPr/>
        <a:lstStyle/>
        <a:p>
          <a:endParaRPr lang="en-GB"/>
        </a:p>
      </dgm:t>
    </dgm:pt>
    <dgm:pt modelId="{7A923F2E-A2EC-F544-8BCA-FB3D314EE378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Medical certificates</a:t>
          </a:r>
        </a:p>
      </dgm:t>
    </dgm:pt>
    <dgm:pt modelId="{EF97894F-8A4F-0944-8407-93FC36C781AF}" type="parTrans" cxnId="{041C6181-CA76-4744-BEEB-75CCB16B9523}">
      <dgm:prSet/>
      <dgm:spPr/>
      <dgm:t>
        <a:bodyPr/>
        <a:lstStyle/>
        <a:p>
          <a:endParaRPr lang="en-GB"/>
        </a:p>
      </dgm:t>
    </dgm:pt>
    <dgm:pt modelId="{1EA1908F-143D-8449-B920-0A14729CBEDF}" type="sibTrans" cxnId="{041C6181-CA76-4744-BEEB-75CCB16B9523}">
      <dgm:prSet/>
      <dgm:spPr/>
      <dgm:t>
        <a:bodyPr/>
        <a:lstStyle/>
        <a:p>
          <a:endParaRPr lang="en-GB"/>
        </a:p>
      </dgm:t>
    </dgm:pt>
    <dgm:pt modelId="{8B1B00D3-B20A-D744-8FCA-FA81ECCABAC1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Prisoners </a:t>
          </a:r>
          <a:r>
            <a:rPr lang="en-GB" sz="2000" dirty="0" smtClean="0">
              <a:solidFill>
                <a:srgbClr val="000000"/>
              </a:solidFill>
            </a:rPr>
            <a:t>lists/police records/ </a:t>
          </a:r>
          <a:r>
            <a:rPr lang="en-GB" sz="2000" dirty="0">
              <a:solidFill>
                <a:srgbClr val="000000"/>
              </a:solidFill>
            </a:rPr>
            <a:t>movement of armed groups</a:t>
          </a:r>
        </a:p>
      </dgm:t>
    </dgm:pt>
    <dgm:pt modelId="{662902FA-924A-3141-8EB4-608658232E11}" type="parTrans" cxnId="{C5BD8428-8A47-AA43-A5D0-9C75C35BDB43}">
      <dgm:prSet/>
      <dgm:spPr/>
      <dgm:t>
        <a:bodyPr/>
        <a:lstStyle/>
        <a:p>
          <a:endParaRPr lang="en-GB"/>
        </a:p>
      </dgm:t>
    </dgm:pt>
    <dgm:pt modelId="{64FCFACA-3A0E-B34A-8B88-374561F76171}" type="sibTrans" cxnId="{C5BD8428-8A47-AA43-A5D0-9C75C35BDB43}">
      <dgm:prSet/>
      <dgm:spPr/>
      <dgm:t>
        <a:bodyPr/>
        <a:lstStyle/>
        <a:p>
          <a:endParaRPr lang="en-GB"/>
        </a:p>
      </dgm:t>
    </dgm:pt>
    <dgm:pt modelId="{B3C1983E-4B34-4F42-B683-1C80F20E42A0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Registration documents</a:t>
          </a:r>
        </a:p>
      </dgm:t>
    </dgm:pt>
    <dgm:pt modelId="{DFA77152-F277-FC48-9A08-547169D24A31}" type="parTrans" cxnId="{E003A6DC-9B0D-8845-9255-17B9D49879AE}">
      <dgm:prSet/>
      <dgm:spPr/>
      <dgm:t>
        <a:bodyPr/>
        <a:lstStyle/>
        <a:p>
          <a:endParaRPr lang="en-GB"/>
        </a:p>
      </dgm:t>
    </dgm:pt>
    <dgm:pt modelId="{FBB9F64E-3AC0-C34E-BE64-C8D429F94BC6}" type="sibTrans" cxnId="{E003A6DC-9B0D-8845-9255-17B9D49879AE}">
      <dgm:prSet/>
      <dgm:spPr/>
      <dgm:t>
        <a:bodyPr/>
        <a:lstStyle/>
        <a:p>
          <a:endParaRPr lang="en-GB"/>
        </a:p>
      </dgm:t>
    </dgm:pt>
    <dgm:pt modelId="{2D15FEC3-141E-F74E-A4C0-43611890F3A5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Official archives, case law</a:t>
          </a:r>
        </a:p>
      </dgm:t>
    </dgm:pt>
    <dgm:pt modelId="{4E5FCE97-FB01-C345-9726-748BB04A2F96}" type="parTrans" cxnId="{06B8D8FD-1890-1B4C-BCFB-F243E5D834A3}">
      <dgm:prSet/>
      <dgm:spPr/>
      <dgm:t>
        <a:bodyPr/>
        <a:lstStyle/>
        <a:p>
          <a:endParaRPr lang="en-GB"/>
        </a:p>
      </dgm:t>
    </dgm:pt>
    <dgm:pt modelId="{514F7768-5216-7242-8D41-B325B16BF2CE}" type="sibTrans" cxnId="{06B8D8FD-1890-1B4C-BCFB-F243E5D834A3}">
      <dgm:prSet/>
      <dgm:spPr/>
      <dgm:t>
        <a:bodyPr/>
        <a:lstStyle/>
        <a:p>
          <a:endParaRPr lang="en-GB"/>
        </a:p>
      </dgm:t>
    </dgm:pt>
    <dgm:pt modelId="{E5D54037-D781-5844-BB61-CE45A946467C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Minutes of government sessions/diplomatic documents</a:t>
          </a:r>
        </a:p>
      </dgm:t>
    </dgm:pt>
    <dgm:pt modelId="{7DDBB0BC-6621-6B47-90A0-F6CB792D52BB}" type="parTrans" cxnId="{3A76D912-6220-9F42-B293-951BE4AC4C08}">
      <dgm:prSet/>
      <dgm:spPr/>
      <dgm:t>
        <a:bodyPr/>
        <a:lstStyle/>
        <a:p>
          <a:endParaRPr lang="en-GB"/>
        </a:p>
      </dgm:t>
    </dgm:pt>
    <dgm:pt modelId="{E6D3C84D-D241-0049-A49E-A62350D0C8D0}" type="sibTrans" cxnId="{3A76D912-6220-9F42-B293-951BE4AC4C08}">
      <dgm:prSet/>
      <dgm:spPr/>
      <dgm:t>
        <a:bodyPr/>
        <a:lstStyle/>
        <a:p>
          <a:endParaRPr lang="en-GB"/>
        </a:p>
      </dgm:t>
    </dgm:pt>
    <dgm:pt modelId="{ADEF240A-AB36-CD4A-8550-B87A71B98E34}" type="pres">
      <dgm:prSet presAssocID="{0C88B5CB-A9DB-1345-9510-2F18252A43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5D104ED-97A7-F04C-A52E-3D8901E21227}" type="pres">
      <dgm:prSet presAssocID="{D333891C-D06E-0042-A6CF-19B3E377A917}" presName="composite" presStyleCnt="0"/>
      <dgm:spPr/>
    </dgm:pt>
    <dgm:pt modelId="{DB4569CC-18E4-CC40-ADD8-968740BEA263}" type="pres">
      <dgm:prSet presAssocID="{D333891C-D06E-0042-A6CF-19B3E377A91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B3C695-62CB-784F-96DC-51A3CF64651F}" type="pres">
      <dgm:prSet presAssocID="{D333891C-D06E-0042-A6CF-19B3E377A917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CFED75-D179-B74D-AEBE-B04392A54DAA}" type="pres">
      <dgm:prSet presAssocID="{5C0B7F91-6C6F-B84B-93B3-E50108042D1B}" presName="space" presStyleCnt="0"/>
      <dgm:spPr/>
    </dgm:pt>
    <dgm:pt modelId="{34377D39-78E2-874D-BC16-7CC1BB25EC1A}" type="pres">
      <dgm:prSet presAssocID="{DB0D021D-7755-8A4B-9BA1-E3159D02E705}" presName="composite" presStyleCnt="0"/>
      <dgm:spPr/>
    </dgm:pt>
    <dgm:pt modelId="{D290FBF0-876D-834E-AC93-BBF10167C248}" type="pres">
      <dgm:prSet presAssocID="{DB0D021D-7755-8A4B-9BA1-E3159D02E70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144F9A-13A6-EA43-93AA-7FCD3644B401}" type="pres">
      <dgm:prSet presAssocID="{DB0D021D-7755-8A4B-9BA1-E3159D02E70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41C6181-CA76-4744-BEEB-75CCB16B9523}" srcId="{D333891C-D06E-0042-A6CF-19B3E377A917}" destId="{7A923F2E-A2EC-F544-8BCA-FB3D314EE378}" srcOrd="1" destOrd="0" parTransId="{EF97894F-8A4F-0944-8407-93FC36C781AF}" sibTransId="{1EA1908F-143D-8449-B920-0A14729CBEDF}"/>
    <dgm:cxn modelId="{3A76D912-6220-9F42-B293-951BE4AC4C08}" srcId="{D333891C-D06E-0042-A6CF-19B3E377A917}" destId="{E5D54037-D781-5844-BB61-CE45A946467C}" srcOrd="5" destOrd="0" parTransId="{7DDBB0BC-6621-6B47-90A0-F6CB792D52BB}" sibTransId="{E6D3C84D-D241-0049-A49E-A62350D0C8D0}"/>
    <dgm:cxn modelId="{06B8D8FD-1890-1B4C-BCFB-F243E5D834A3}" srcId="{D333891C-D06E-0042-A6CF-19B3E377A917}" destId="{2D15FEC3-141E-F74E-A4C0-43611890F3A5}" srcOrd="4" destOrd="0" parTransId="{4E5FCE97-FB01-C345-9726-748BB04A2F96}" sibTransId="{514F7768-5216-7242-8D41-B325B16BF2CE}"/>
    <dgm:cxn modelId="{2277E99A-15AB-5640-84CB-38EE69A505F1}" type="presOf" srcId="{0C88B5CB-A9DB-1345-9510-2F18252A4366}" destId="{ADEF240A-AB36-CD4A-8550-B87A71B98E34}" srcOrd="0" destOrd="0" presId="urn:microsoft.com/office/officeart/2005/8/layout/hList1"/>
    <dgm:cxn modelId="{35B64BC0-084F-8745-9F1A-44D1F59AFAB5}" type="presOf" srcId="{8B1B00D3-B20A-D744-8FCA-FA81ECCABAC1}" destId="{B8B3C695-62CB-784F-96DC-51A3CF64651F}" srcOrd="0" destOrd="2" presId="urn:microsoft.com/office/officeart/2005/8/layout/hList1"/>
    <dgm:cxn modelId="{B3C921F3-89E8-504A-92F0-4F8AE5EDA08C}" type="presOf" srcId="{0C5BDB12-2B83-D747-9943-62950AF122F8}" destId="{7F144F9A-13A6-EA43-93AA-7FCD3644B401}" srcOrd="0" destOrd="1" presId="urn:microsoft.com/office/officeart/2005/8/layout/hList1"/>
    <dgm:cxn modelId="{C6471960-B0AF-124C-BE3C-C13AC9A44D1C}" type="presOf" srcId="{DB0D021D-7755-8A4B-9BA1-E3159D02E705}" destId="{D290FBF0-876D-834E-AC93-BBF10167C248}" srcOrd="0" destOrd="0" presId="urn:microsoft.com/office/officeart/2005/8/layout/hList1"/>
    <dgm:cxn modelId="{861C92E3-35B7-464A-998D-8DCB0F271688}" srcId="{DB0D021D-7755-8A4B-9BA1-E3159D02E705}" destId="{43F15D19-0153-0545-8284-5C54599BBEAD}" srcOrd="2" destOrd="0" parTransId="{689BBC44-4D0F-264C-B10F-EA246428F232}" sibTransId="{DDC7AF4F-70FF-AF43-AE73-239AA50419FF}"/>
    <dgm:cxn modelId="{582707F9-99D2-C247-9665-05DAF9D1845D}" type="presOf" srcId="{B3C1983E-4B34-4F42-B683-1C80F20E42A0}" destId="{B8B3C695-62CB-784F-96DC-51A3CF64651F}" srcOrd="0" destOrd="3" presId="urn:microsoft.com/office/officeart/2005/8/layout/hList1"/>
    <dgm:cxn modelId="{4C987DDB-E653-F84A-A1A2-0C057F571EB1}" type="presOf" srcId="{E3BBE3AA-C7A5-1D44-9494-2D5ED82659A9}" destId="{7F144F9A-13A6-EA43-93AA-7FCD3644B401}" srcOrd="0" destOrd="4" presId="urn:microsoft.com/office/officeart/2005/8/layout/hList1"/>
    <dgm:cxn modelId="{99223082-374D-844E-9D75-04DB4847627F}" type="presOf" srcId="{F07060AB-CEB4-B948-825F-428C7D147915}" destId="{7F144F9A-13A6-EA43-93AA-7FCD3644B401}" srcOrd="0" destOrd="0" presId="urn:microsoft.com/office/officeart/2005/8/layout/hList1"/>
    <dgm:cxn modelId="{C5BD8428-8A47-AA43-A5D0-9C75C35BDB43}" srcId="{D333891C-D06E-0042-A6CF-19B3E377A917}" destId="{8B1B00D3-B20A-D744-8FCA-FA81ECCABAC1}" srcOrd="2" destOrd="0" parTransId="{662902FA-924A-3141-8EB4-608658232E11}" sibTransId="{64FCFACA-3A0E-B34A-8B88-374561F76171}"/>
    <dgm:cxn modelId="{F995A961-9D6F-7548-9466-5C1CC9538077}" srcId="{D333891C-D06E-0042-A6CF-19B3E377A917}" destId="{5CCB4127-835B-F942-8104-1C746ACFF6C0}" srcOrd="0" destOrd="0" parTransId="{65AA0059-B951-5544-AE90-FDE8D02D4566}" sibTransId="{4CD60139-D424-044F-9AE3-29C9E1A04855}"/>
    <dgm:cxn modelId="{3730FCCB-D075-B04C-8661-43C99699FE4D}" type="presOf" srcId="{5CCB4127-835B-F942-8104-1C746ACFF6C0}" destId="{B8B3C695-62CB-784F-96DC-51A3CF64651F}" srcOrd="0" destOrd="0" presId="urn:microsoft.com/office/officeart/2005/8/layout/hList1"/>
    <dgm:cxn modelId="{A2ACFA1F-58CA-BE40-B3EF-C26B853603C6}" srcId="{DB0D021D-7755-8A4B-9BA1-E3159D02E705}" destId="{0C5BDB12-2B83-D747-9943-62950AF122F8}" srcOrd="1" destOrd="0" parTransId="{4CDC42C4-9091-EE4B-A0E3-ED26FD8C30B1}" sibTransId="{7FA982DA-0F08-CB49-ADA3-DC5AD8ACA55C}"/>
    <dgm:cxn modelId="{EC0FD43B-3D23-8342-B2FE-5671391B1139}" type="presOf" srcId="{D333891C-D06E-0042-A6CF-19B3E377A917}" destId="{DB4569CC-18E4-CC40-ADD8-968740BEA263}" srcOrd="0" destOrd="0" presId="urn:microsoft.com/office/officeart/2005/8/layout/hList1"/>
    <dgm:cxn modelId="{008B4D51-B818-BC40-A3F3-616A3EBDB8D8}" type="presOf" srcId="{7A923F2E-A2EC-F544-8BCA-FB3D314EE378}" destId="{B8B3C695-62CB-784F-96DC-51A3CF64651F}" srcOrd="0" destOrd="1" presId="urn:microsoft.com/office/officeart/2005/8/layout/hList1"/>
    <dgm:cxn modelId="{2786AD1A-26D2-FF4B-BF76-27A48E2F5720}" type="presOf" srcId="{381A8657-C3B0-9C40-ACBF-CE8332F30076}" destId="{7F144F9A-13A6-EA43-93AA-7FCD3644B401}" srcOrd="0" destOrd="5" presId="urn:microsoft.com/office/officeart/2005/8/layout/hList1"/>
    <dgm:cxn modelId="{E003A6DC-9B0D-8845-9255-17B9D49879AE}" srcId="{D333891C-D06E-0042-A6CF-19B3E377A917}" destId="{B3C1983E-4B34-4F42-B683-1C80F20E42A0}" srcOrd="3" destOrd="0" parTransId="{DFA77152-F277-FC48-9A08-547169D24A31}" sibTransId="{FBB9F64E-3AC0-C34E-BE64-C8D429F94BC6}"/>
    <dgm:cxn modelId="{3BC6CFC9-4579-BC42-B38F-BE8BDAD71DA6}" type="presOf" srcId="{409C68F6-51FE-1A4A-92A7-6306DB5FAE0D}" destId="{7F144F9A-13A6-EA43-93AA-7FCD3644B401}" srcOrd="0" destOrd="3" presId="urn:microsoft.com/office/officeart/2005/8/layout/hList1"/>
    <dgm:cxn modelId="{13E2B009-5BA9-0A4A-8CED-A75AB7EBA4C0}" type="presOf" srcId="{43F15D19-0153-0545-8284-5C54599BBEAD}" destId="{7F144F9A-13A6-EA43-93AA-7FCD3644B401}" srcOrd="0" destOrd="2" presId="urn:microsoft.com/office/officeart/2005/8/layout/hList1"/>
    <dgm:cxn modelId="{24220118-4804-5F45-9736-8586BFE6A806}" srcId="{DB0D021D-7755-8A4B-9BA1-E3159D02E705}" destId="{381A8657-C3B0-9C40-ACBF-CE8332F30076}" srcOrd="5" destOrd="0" parTransId="{C6F1FA3F-4F97-9E45-B643-8AF62EEA1409}" sibTransId="{DFC77577-10C9-804C-BE95-F96D95EE08C2}"/>
    <dgm:cxn modelId="{3CEA5C58-2908-374C-8057-779F687F541A}" srcId="{DB0D021D-7755-8A4B-9BA1-E3159D02E705}" destId="{409C68F6-51FE-1A4A-92A7-6306DB5FAE0D}" srcOrd="3" destOrd="0" parTransId="{660F5C13-50A9-3143-BA3A-7CF664DAFFED}" sibTransId="{AF3CBAC8-E8D3-3E4C-A1D0-97598421D2E7}"/>
    <dgm:cxn modelId="{7FC1FF6C-5034-3A47-8142-7C4F16B208B1}" srcId="{0C88B5CB-A9DB-1345-9510-2F18252A4366}" destId="{D333891C-D06E-0042-A6CF-19B3E377A917}" srcOrd="0" destOrd="0" parTransId="{9C14A824-D42D-FB46-9382-05187E799FAA}" sibTransId="{5C0B7F91-6C6F-B84B-93B3-E50108042D1B}"/>
    <dgm:cxn modelId="{DECD5637-49C6-2744-92EE-A0B561634D47}" srcId="{DB0D021D-7755-8A4B-9BA1-E3159D02E705}" destId="{F07060AB-CEB4-B948-825F-428C7D147915}" srcOrd="0" destOrd="0" parTransId="{F3F7E7E3-CDD6-D449-99AE-8E44A4CB7D46}" sibTransId="{9F7EE3E4-5AD0-F145-8206-C626C8E21235}"/>
    <dgm:cxn modelId="{D41886FC-BF1B-2748-9338-E22EAEF06986}" srcId="{0C88B5CB-A9DB-1345-9510-2F18252A4366}" destId="{DB0D021D-7755-8A4B-9BA1-E3159D02E705}" srcOrd="1" destOrd="0" parTransId="{98078442-D0DB-9D43-B3A2-7D5C3996C8CB}" sibTransId="{52D0D985-0BF7-FB49-9946-F1C3C8429331}"/>
    <dgm:cxn modelId="{9CDD18B9-C593-3649-BA44-991A248DAE91}" srcId="{DB0D021D-7755-8A4B-9BA1-E3159D02E705}" destId="{E3BBE3AA-C7A5-1D44-9494-2D5ED82659A9}" srcOrd="4" destOrd="0" parTransId="{663D6F37-BEAC-0447-A585-046DDB53812F}" sibTransId="{5E3D6DE9-B7B0-D046-9ED2-111060763993}"/>
    <dgm:cxn modelId="{E1865546-ABB2-BD4C-B2F0-7B68BDAD3419}" type="presOf" srcId="{2D15FEC3-141E-F74E-A4C0-43611890F3A5}" destId="{B8B3C695-62CB-784F-96DC-51A3CF64651F}" srcOrd="0" destOrd="4" presId="urn:microsoft.com/office/officeart/2005/8/layout/hList1"/>
    <dgm:cxn modelId="{D8A53183-31C2-9F41-BC73-534F1F21EC75}" type="presOf" srcId="{E5D54037-D781-5844-BB61-CE45A946467C}" destId="{B8B3C695-62CB-784F-96DC-51A3CF64651F}" srcOrd="0" destOrd="5" presId="urn:microsoft.com/office/officeart/2005/8/layout/hList1"/>
    <dgm:cxn modelId="{14BC3B2F-1B2D-4B4E-BE2E-FD8D92CFD0B0}" type="presParOf" srcId="{ADEF240A-AB36-CD4A-8550-B87A71B98E34}" destId="{05D104ED-97A7-F04C-A52E-3D8901E21227}" srcOrd="0" destOrd="0" presId="urn:microsoft.com/office/officeart/2005/8/layout/hList1"/>
    <dgm:cxn modelId="{4FF58693-6EAA-724C-9BFD-E3A196F1B70A}" type="presParOf" srcId="{05D104ED-97A7-F04C-A52E-3D8901E21227}" destId="{DB4569CC-18E4-CC40-ADD8-968740BEA263}" srcOrd="0" destOrd="0" presId="urn:microsoft.com/office/officeart/2005/8/layout/hList1"/>
    <dgm:cxn modelId="{10BC0443-460E-464F-A551-3AAFAB9664C1}" type="presParOf" srcId="{05D104ED-97A7-F04C-A52E-3D8901E21227}" destId="{B8B3C695-62CB-784F-96DC-51A3CF64651F}" srcOrd="1" destOrd="0" presId="urn:microsoft.com/office/officeart/2005/8/layout/hList1"/>
    <dgm:cxn modelId="{D21EC86A-D304-8D4A-8951-DFEC66BABB80}" type="presParOf" srcId="{ADEF240A-AB36-CD4A-8550-B87A71B98E34}" destId="{3FCFED75-D179-B74D-AEBE-B04392A54DAA}" srcOrd="1" destOrd="0" presId="urn:microsoft.com/office/officeart/2005/8/layout/hList1"/>
    <dgm:cxn modelId="{CEE23A40-CDE1-A84A-9937-0D8EF6C86922}" type="presParOf" srcId="{ADEF240A-AB36-CD4A-8550-B87A71B98E34}" destId="{34377D39-78E2-874D-BC16-7CC1BB25EC1A}" srcOrd="2" destOrd="0" presId="urn:microsoft.com/office/officeart/2005/8/layout/hList1"/>
    <dgm:cxn modelId="{CC51F1A6-E900-8F4C-8F03-D9F14C5CC107}" type="presParOf" srcId="{34377D39-78E2-874D-BC16-7CC1BB25EC1A}" destId="{D290FBF0-876D-834E-AC93-BBF10167C248}" srcOrd="0" destOrd="0" presId="urn:microsoft.com/office/officeart/2005/8/layout/hList1"/>
    <dgm:cxn modelId="{5AD6F3A1-4CBE-0D46-BB67-9551892F8EFB}" type="presParOf" srcId="{34377D39-78E2-874D-BC16-7CC1BB25EC1A}" destId="{7F144F9A-13A6-EA43-93AA-7FCD3644B40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ACBE49-7113-F940-A866-A178CBBE4BBA}" type="doc">
      <dgm:prSet loTypeId="urn:microsoft.com/office/officeart/2005/8/layout/vList2" loCatId="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B145BA83-EEFC-7449-8B33-E982BF0CAB41}">
      <dgm:prSet phldrT="[Text]" custT="1"/>
      <dgm:spPr/>
      <dgm:t>
        <a:bodyPr/>
        <a:lstStyle/>
        <a:p>
          <a:r>
            <a:rPr lang="en-GB" sz="2200" u="none" dirty="0" smtClean="0"/>
            <a:t>Physical material (e.g. </a:t>
          </a:r>
          <a:r>
            <a:rPr lang="en-GB" sz="2200" dirty="0" smtClean="0"/>
            <a:t>clothing, blindfolds, bedding, condoms, ligatures, rope/tape)</a:t>
          </a:r>
          <a:endParaRPr lang="en-GB" sz="2200" dirty="0"/>
        </a:p>
      </dgm:t>
    </dgm:pt>
    <dgm:pt modelId="{517903E8-DDB2-754D-B6B0-AF3E056316D7}" type="parTrans" cxnId="{3EE973C8-82E3-4642-B607-D2C7356483BF}">
      <dgm:prSet/>
      <dgm:spPr/>
      <dgm:t>
        <a:bodyPr/>
        <a:lstStyle/>
        <a:p>
          <a:endParaRPr lang="en-GB"/>
        </a:p>
      </dgm:t>
    </dgm:pt>
    <dgm:pt modelId="{25BDAFE3-973C-C94A-AB23-1F6B9A0AE890}" type="sibTrans" cxnId="{3EE973C8-82E3-4642-B607-D2C7356483BF}">
      <dgm:prSet/>
      <dgm:spPr/>
      <dgm:t>
        <a:bodyPr/>
        <a:lstStyle/>
        <a:p>
          <a:endParaRPr lang="en-GB"/>
        </a:p>
      </dgm:t>
    </dgm:pt>
    <dgm:pt modelId="{8734DA12-7538-5143-BE6A-77D5A9B43CC6}">
      <dgm:prSet phldrT="[Text]" custT="1"/>
      <dgm:spPr/>
      <dgm:t>
        <a:bodyPr/>
        <a:lstStyle/>
        <a:p>
          <a:r>
            <a:rPr lang="en-GB" sz="2200" smtClean="0"/>
            <a:t>Sites of violations, weapons, computers, phones/other digital equipment, documents for analysis (e.g. handwriting, paper, ink)</a:t>
          </a:r>
          <a:endParaRPr lang="en-GB" sz="2200" dirty="0"/>
        </a:p>
      </dgm:t>
    </dgm:pt>
    <dgm:pt modelId="{1724FAF5-1F5F-354D-9659-5D673143765B}" type="parTrans" cxnId="{D899BD6A-9438-D946-B77C-95C159DD65A8}">
      <dgm:prSet/>
      <dgm:spPr/>
      <dgm:t>
        <a:bodyPr/>
        <a:lstStyle/>
        <a:p>
          <a:endParaRPr lang="en-GB"/>
        </a:p>
      </dgm:t>
    </dgm:pt>
    <dgm:pt modelId="{7D5C1C70-CD14-4548-98AA-F095DEE33435}" type="sibTrans" cxnId="{D899BD6A-9438-D946-B77C-95C159DD65A8}">
      <dgm:prSet/>
      <dgm:spPr/>
      <dgm:t>
        <a:bodyPr/>
        <a:lstStyle/>
        <a:p>
          <a:endParaRPr lang="en-GB"/>
        </a:p>
      </dgm:t>
    </dgm:pt>
    <dgm:pt modelId="{FA2EBB1C-470E-2F4E-AA61-365DF7DC2055}">
      <dgm:prSet phldrT="[Text]" custT="1"/>
      <dgm:spPr/>
      <dgm:t>
        <a:bodyPr/>
        <a:lstStyle/>
        <a:p>
          <a:r>
            <a:rPr lang="en-GB" sz="2200" smtClean="0"/>
            <a:t>Forensic/biological material (e.g. bodies/body parts, skin, hair, bone, teeth, semen, saliva, blood, stains, vomit, vaginal fluid)</a:t>
          </a:r>
          <a:endParaRPr lang="en-GB" sz="2200" dirty="0"/>
        </a:p>
      </dgm:t>
    </dgm:pt>
    <dgm:pt modelId="{6F9D962C-E4E5-4742-A097-2FB1FAE26134}" type="parTrans" cxnId="{AAC87A5D-1726-744D-9AED-3EED511E1339}">
      <dgm:prSet/>
      <dgm:spPr/>
      <dgm:t>
        <a:bodyPr/>
        <a:lstStyle/>
        <a:p>
          <a:endParaRPr lang="en-GB"/>
        </a:p>
      </dgm:t>
    </dgm:pt>
    <dgm:pt modelId="{CB481466-FDF6-424C-979A-839C2FEC12C6}" type="sibTrans" cxnId="{AAC87A5D-1726-744D-9AED-3EED511E1339}">
      <dgm:prSet/>
      <dgm:spPr/>
      <dgm:t>
        <a:bodyPr/>
        <a:lstStyle/>
        <a:p>
          <a:endParaRPr lang="en-GB"/>
        </a:p>
      </dgm:t>
    </dgm:pt>
    <dgm:pt modelId="{3F826792-179B-9246-A898-CCF940BDF8C5}">
      <dgm:prSet phldrT="[Text]" custT="1"/>
      <dgm:spPr/>
      <dgm:t>
        <a:bodyPr/>
        <a:lstStyle/>
        <a:p>
          <a:r>
            <a:rPr lang="en-GB" sz="2200" smtClean="0"/>
            <a:t>Evidence of force -  internal or external physical injuries (e.g. bruising, burns, cuts, scars)</a:t>
          </a:r>
          <a:endParaRPr lang="en-GB" sz="2200" dirty="0"/>
        </a:p>
      </dgm:t>
    </dgm:pt>
    <dgm:pt modelId="{1FE52A14-4E4A-794B-950C-7C9595D67447}" type="parTrans" cxnId="{18A1FB9D-DF72-F64F-8C0D-7A6048488CAD}">
      <dgm:prSet/>
      <dgm:spPr/>
      <dgm:t>
        <a:bodyPr/>
        <a:lstStyle/>
        <a:p>
          <a:endParaRPr lang="en-GB"/>
        </a:p>
      </dgm:t>
    </dgm:pt>
    <dgm:pt modelId="{46CB6917-F8C8-464C-9E31-DA4EB095CD68}" type="sibTrans" cxnId="{18A1FB9D-DF72-F64F-8C0D-7A6048488CAD}">
      <dgm:prSet/>
      <dgm:spPr/>
      <dgm:t>
        <a:bodyPr/>
        <a:lstStyle/>
        <a:p>
          <a:endParaRPr lang="en-GB"/>
        </a:p>
      </dgm:t>
    </dgm:pt>
    <dgm:pt modelId="{610207AD-65A4-F843-807C-D8FD15B6F11B}">
      <dgm:prSet phldrT="[Text]" custT="1"/>
      <dgm:spPr/>
      <dgm:t>
        <a:bodyPr/>
        <a:lstStyle/>
        <a:p>
          <a:r>
            <a:rPr lang="en-GB" sz="2200" smtClean="0"/>
            <a:t>Toxicology analysis to show presence of drugs/poison/alcohol; fingerprints, tire marks; fibres, glass, paint, etc.</a:t>
          </a:r>
          <a:endParaRPr lang="en-GB" sz="2200" dirty="0"/>
        </a:p>
      </dgm:t>
    </dgm:pt>
    <dgm:pt modelId="{ABBADC8D-C65E-F341-B119-C1AC47D6F41E}" type="parTrans" cxnId="{0C5D5EF2-D68A-A244-948E-2818BB74F309}">
      <dgm:prSet/>
      <dgm:spPr/>
      <dgm:t>
        <a:bodyPr/>
        <a:lstStyle/>
        <a:p>
          <a:endParaRPr lang="en-GB"/>
        </a:p>
      </dgm:t>
    </dgm:pt>
    <dgm:pt modelId="{416461A1-3204-C047-9D66-06ADFB92DCD2}" type="sibTrans" cxnId="{0C5D5EF2-D68A-A244-948E-2818BB74F309}">
      <dgm:prSet/>
      <dgm:spPr/>
      <dgm:t>
        <a:bodyPr/>
        <a:lstStyle/>
        <a:p>
          <a:endParaRPr lang="en-GB"/>
        </a:p>
      </dgm:t>
    </dgm:pt>
    <dgm:pt modelId="{F94FE51C-C9E1-CB47-A873-1B98F6A46957}" type="pres">
      <dgm:prSet presAssocID="{C3ACBE49-7113-F940-A866-A178CBBE4BB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E5746EE-BA2B-BD4F-AA2A-9CEF93240670}" type="pres">
      <dgm:prSet presAssocID="{B145BA83-EEFC-7449-8B33-E982BF0CAB4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B8A9A1-E5ED-ED45-985B-5B33145857A1}" type="pres">
      <dgm:prSet presAssocID="{25BDAFE3-973C-C94A-AB23-1F6B9A0AE890}" presName="spacer" presStyleCnt="0"/>
      <dgm:spPr/>
      <dgm:t>
        <a:bodyPr/>
        <a:lstStyle/>
        <a:p>
          <a:endParaRPr lang="en-GB"/>
        </a:p>
      </dgm:t>
    </dgm:pt>
    <dgm:pt modelId="{E61D06AC-DB62-DE47-8023-002B95E4F2DB}" type="pres">
      <dgm:prSet presAssocID="{8734DA12-7538-5143-BE6A-77D5A9B43CC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92E398-2019-1C45-A0B7-7CC9BF56BC23}" type="pres">
      <dgm:prSet presAssocID="{7D5C1C70-CD14-4548-98AA-F095DEE33435}" presName="spacer" presStyleCnt="0"/>
      <dgm:spPr/>
      <dgm:t>
        <a:bodyPr/>
        <a:lstStyle/>
        <a:p>
          <a:endParaRPr lang="en-GB"/>
        </a:p>
      </dgm:t>
    </dgm:pt>
    <dgm:pt modelId="{E9C9FE33-B130-724F-BE4B-A85C73153F54}" type="pres">
      <dgm:prSet presAssocID="{FA2EBB1C-470E-2F4E-AA61-365DF7DC205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F85D596-8EFB-A947-82FC-92516E7022CB}" type="pres">
      <dgm:prSet presAssocID="{CB481466-FDF6-424C-979A-839C2FEC12C6}" presName="spacer" presStyleCnt="0"/>
      <dgm:spPr/>
      <dgm:t>
        <a:bodyPr/>
        <a:lstStyle/>
        <a:p>
          <a:endParaRPr lang="en-GB"/>
        </a:p>
      </dgm:t>
    </dgm:pt>
    <dgm:pt modelId="{9BEAFC9E-54E8-2449-9F1E-4B0AB8D4813B}" type="pres">
      <dgm:prSet presAssocID="{3F826792-179B-9246-A898-CCF940BDF8C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A6FDF0-9985-6F44-B517-2D4564C11653}" type="pres">
      <dgm:prSet presAssocID="{46CB6917-F8C8-464C-9E31-DA4EB095CD68}" presName="spacer" presStyleCnt="0"/>
      <dgm:spPr/>
      <dgm:t>
        <a:bodyPr/>
        <a:lstStyle/>
        <a:p>
          <a:endParaRPr lang="en-GB"/>
        </a:p>
      </dgm:t>
    </dgm:pt>
    <dgm:pt modelId="{21A8EDF3-6CDA-2841-B645-DC4E1AD17D81}" type="pres">
      <dgm:prSet presAssocID="{610207AD-65A4-F843-807C-D8FD15B6F11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76821DA-4C67-A647-8912-6B96B4612EE8}" type="presOf" srcId="{FA2EBB1C-470E-2F4E-AA61-365DF7DC2055}" destId="{E9C9FE33-B130-724F-BE4B-A85C73153F54}" srcOrd="0" destOrd="0" presId="urn:microsoft.com/office/officeart/2005/8/layout/vList2"/>
    <dgm:cxn modelId="{1C071CB1-3708-E140-B0DF-F4966DB8E3B7}" type="presOf" srcId="{C3ACBE49-7113-F940-A866-A178CBBE4BBA}" destId="{F94FE51C-C9E1-CB47-A873-1B98F6A46957}" srcOrd="0" destOrd="0" presId="urn:microsoft.com/office/officeart/2005/8/layout/vList2"/>
    <dgm:cxn modelId="{3EE973C8-82E3-4642-B607-D2C7356483BF}" srcId="{C3ACBE49-7113-F940-A866-A178CBBE4BBA}" destId="{B145BA83-EEFC-7449-8B33-E982BF0CAB41}" srcOrd="0" destOrd="0" parTransId="{517903E8-DDB2-754D-B6B0-AF3E056316D7}" sibTransId="{25BDAFE3-973C-C94A-AB23-1F6B9A0AE890}"/>
    <dgm:cxn modelId="{AAC87A5D-1726-744D-9AED-3EED511E1339}" srcId="{C3ACBE49-7113-F940-A866-A178CBBE4BBA}" destId="{FA2EBB1C-470E-2F4E-AA61-365DF7DC2055}" srcOrd="2" destOrd="0" parTransId="{6F9D962C-E4E5-4742-A097-2FB1FAE26134}" sibTransId="{CB481466-FDF6-424C-979A-839C2FEC12C6}"/>
    <dgm:cxn modelId="{18A1FB9D-DF72-F64F-8C0D-7A6048488CAD}" srcId="{C3ACBE49-7113-F940-A866-A178CBBE4BBA}" destId="{3F826792-179B-9246-A898-CCF940BDF8C5}" srcOrd="3" destOrd="0" parTransId="{1FE52A14-4E4A-794B-950C-7C9595D67447}" sibTransId="{46CB6917-F8C8-464C-9E31-DA4EB095CD68}"/>
    <dgm:cxn modelId="{0C5D5EF2-D68A-A244-948E-2818BB74F309}" srcId="{C3ACBE49-7113-F940-A866-A178CBBE4BBA}" destId="{610207AD-65A4-F843-807C-D8FD15B6F11B}" srcOrd="4" destOrd="0" parTransId="{ABBADC8D-C65E-F341-B119-C1AC47D6F41E}" sibTransId="{416461A1-3204-C047-9D66-06ADFB92DCD2}"/>
    <dgm:cxn modelId="{60DEB188-202C-6B46-890F-D637CF12D854}" type="presOf" srcId="{610207AD-65A4-F843-807C-D8FD15B6F11B}" destId="{21A8EDF3-6CDA-2841-B645-DC4E1AD17D81}" srcOrd="0" destOrd="0" presId="urn:microsoft.com/office/officeart/2005/8/layout/vList2"/>
    <dgm:cxn modelId="{D899BD6A-9438-D946-B77C-95C159DD65A8}" srcId="{C3ACBE49-7113-F940-A866-A178CBBE4BBA}" destId="{8734DA12-7538-5143-BE6A-77D5A9B43CC6}" srcOrd="1" destOrd="0" parTransId="{1724FAF5-1F5F-354D-9659-5D673143765B}" sibTransId="{7D5C1C70-CD14-4548-98AA-F095DEE33435}"/>
    <dgm:cxn modelId="{17FFEF19-4A03-0442-958A-B98B60A12DCC}" type="presOf" srcId="{3F826792-179B-9246-A898-CCF940BDF8C5}" destId="{9BEAFC9E-54E8-2449-9F1E-4B0AB8D4813B}" srcOrd="0" destOrd="0" presId="urn:microsoft.com/office/officeart/2005/8/layout/vList2"/>
    <dgm:cxn modelId="{2E65D805-F8C6-5A4C-9DF5-677092103A32}" type="presOf" srcId="{8734DA12-7538-5143-BE6A-77D5A9B43CC6}" destId="{E61D06AC-DB62-DE47-8023-002B95E4F2DB}" srcOrd="0" destOrd="0" presId="urn:microsoft.com/office/officeart/2005/8/layout/vList2"/>
    <dgm:cxn modelId="{BC9E3825-F06E-9C4A-9B55-ADDA24E00D7D}" type="presOf" srcId="{B145BA83-EEFC-7449-8B33-E982BF0CAB41}" destId="{AE5746EE-BA2B-BD4F-AA2A-9CEF93240670}" srcOrd="0" destOrd="0" presId="urn:microsoft.com/office/officeart/2005/8/layout/vList2"/>
    <dgm:cxn modelId="{2FF5023F-3437-C54A-B68D-F83AAD485BC3}" type="presParOf" srcId="{F94FE51C-C9E1-CB47-A873-1B98F6A46957}" destId="{AE5746EE-BA2B-BD4F-AA2A-9CEF93240670}" srcOrd="0" destOrd="0" presId="urn:microsoft.com/office/officeart/2005/8/layout/vList2"/>
    <dgm:cxn modelId="{48B95E33-31D0-1A4B-ABF2-A48E029FCD08}" type="presParOf" srcId="{F94FE51C-C9E1-CB47-A873-1B98F6A46957}" destId="{D0B8A9A1-E5ED-ED45-985B-5B33145857A1}" srcOrd="1" destOrd="0" presId="urn:microsoft.com/office/officeart/2005/8/layout/vList2"/>
    <dgm:cxn modelId="{7DB043BF-40F9-3F43-8EAD-5B6E05915321}" type="presParOf" srcId="{F94FE51C-C9E1-CB47-A873-1B98F6A46957}" destId="{E61D06AC-DB62-DE47-8023-002B95E4F2DB}" srcOrd="2" destOrd="0" presId="urn:microsoft.com/office/officeart/2005/8/layout/vList2"/>
    <dgm:cxn modelId="{3BD259B2-4917-1F44-94DE-BCB892FDAAB3}" type="presParOf" srcId="{F94FE51C-C9E1-CB47-A873-1B98F6A46957}" destId="{B492E398-2019-1C45-A0B7-7CC9BF56BC23}" srcOrd="3" destOrd="0" presId="urn:microsoft.com/office/officeart/2005/8/layout/vList2"/>
    <dgm:cxn modelId="{ADADABFF-4799-9B4F-A62A-8AA976880673}" type="presParOf" srcId="{F94FE51C-C9E1-CB47-A873-1B98F6A46957}" destId="{E9C9FE33-B130-724F-BE4B-A85C73153F54}" srcOrd="4" destOrd="0" presId="urn:microsoft.com/office/officeart/2005/8/layout/vList2"/>
    <dgm:cxn modelId="{22FFBEA3-2336-064D-9DA0-DCF3114CC867}" type="presParOf" srcId="{F94FE51C-C9E1-CB47-A873-1B98F6A46957}" destId="{8F85D596-8EFB-A947-82FC-92516E7022CB}" srcOrd="5" destOrd="0" presId="urn:microsoft.com/office/officeart/2005/8/layout/vList2"/>
    <dgm:cxn modelId="{8C0DB845-7053-B24D-BEAF-741AE8747C03}" type="presParOf" srcId="{F94FE51C-C9E1-CB47-A873-1B98F6A46957}" destId="{9BEAFC9E-54E8-2449-9F1E-4B0AB8D4813B}" srcOrd="6" destOrd="0" presId="urn:microsoft.com/office/officeart/2005/8/layout/vList2"/>
    <dgm:cxn modelId="{F73BBA18-BE1C-A44C-A7B3-6C3280CB5C40}" type="presParOf" srcId="{F94FE51C-C9E1-CB47-A873-1B98F6A46957}" destId="{89A6FDF0-9985-6F44-B517-2D4564C11653}" srcOrd="7" destOrd="0" presId="urn:microsoft.com/office/officeart/2005/8/layout/vList2"/>
    <dgm:cxn modelId="{CB5914D0-4B9F-2F44-9EF6-81C93918A34A}" type="presParOf" srcId="{F94FE51C-C9E1-CB47-A873-1B98F6A46957}" destId="{21A8EDF3-6CDA-2841-B645-DC4E1AD17D8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255851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Identify the different categories of CARSV evidence </a:t>
          </a:r>
          <a:r>
            <a:rPr lang="en-GB" sz="3200" kern="1200" noProof="0" dirty="0" smtClean="0"/>
            <a:t> </a:t>
          </a:r>
          <a:endParaRPr lang="en-GB" sz="3200" kern="1200" noProof="0" dirty="0"/>
        </a:p>
      </dsp:txBody>
      <dsp:txXfrm>
        <a:off x="59399" y="315250"/>
        <a:ext cx="8018106" cy="1098002"/>
      </dsp:txXfrm>
    </dsp:sp>
    <dsp:sp modelId="{1DBEF75B-A78C-AA41-A3B6-A082DF1A9A91}">
      <dsp:nvSpPr>
        <dsp:cNvPr id="0" name=""/>
        <dsp:cNvSpPr/>
      </dsp:nvSpPr>
      <dsp:spPr>
        <a:xfrm>
          <a:off x="0" y="1659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Recognise</a:t>
          </a:r>
          <a:r>
            <a:rPr lang="en-US" sz="3200" kern="1200" dirty="0"/>
            <a:t> the impact of applicable evidentiary and procedural requirements</a:t>
          </a:r>
        </a:p>
      </dsp:txBody>
      <dsp:txXfrm>
        <a:off x="59399" y="1719251"/>
        <a:ext cx="8018106" cy="1098002"/>
      </dsp:txXfrm>
    </dsp:sp>
    <dsp:sp modelId="{1BDB3A8F-9747-144C-891B-1BB53422AFAE}">
      <dsp:nvSpPr>
        <dsp:cNvPr id="0" name=""/>
        <dsp:cNvSpPr/>
      </dsp:nvSpPr>
      <dsp:spPr>
        <a:xfrm>
          <a:off x="0" y="3063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Understand the </a:t>
          </a:r>
          <a:r>
            <a:rPr lang="en-GB" sz="3200" kern="1200" noProof="0" dirty="0" smtClean="0">
              <a:solidFill>
                <a:schemeClr val="tx1"/>
              </a:solidFill>
            </a:rPr>
            <a:t>professional, ethical &amp; other </a:t>
          </a:r>
          <a:r>
            <a:rPr lang="en-GB" sz="3200" kern="1200" noProof="0" dirty="0">
              <a:solidFill>
                <a:schemeClr val="tx1"/>
              </a:solidFill>
            </a:rPr>
            <a:t>limitations </a:t>
          </a:r>
          <a:r>
            <a:rPr lang="en-GB" sz="3200" kern="1200" noProof="0" dirty="0"/>
            <a:t>on evidence collection</a:t>
          </a:r>
        </a:p>
      </dsp:txBody>
      <dsp:txXfrm>
        <a:off x="59399" y="3123251"/>
        <a:ext cx="8018106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B43D14-830A-364E-AE49-0C1171B9815B}">
      <dsp:nvSpPr>
        <dsp:cNvPr id="0" name=""/>
        <dsp:cNvSpPr/>
      </dsp:nvSpPr>
      <dsp:spPr>
        <a:xfrm>
          <a:off x="2200386" y="42484"/>
          <a:ext cx="2209205" cy="2209205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 smtClean="0"/>
            <a:t>Testimonial</a:t>
          </a:r>
          <a:endParaRPr lang="en-GB" sz="2200" b="0" kern="1200" dirty="0"/>
        </a:p>
      </dsp:txBody>
      <dsp:txXfrm>
        <a:off x="2455294" y="339877"/>
        <a:ext cx="1699388" cy="700997"/>
      </dsp:txXfrm>
    </dsp:sp>
    <dsp:sp modelId="{879AC5A8-CEFB-3B4B-955B-D0210D2282B4}">
      <dsp:nvSpPr>
        <dsp:cNvPr id="0" name=""/>
        <dsp:cNvSpPr/>
      </dsp:nvSpPr>
      <dsp:spPr>
        <a:xfrm>
          <a:off x="2832257" y="1019633"/>
          <a:ext cx="2899758" cy="2209205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alpha val="50000"/>
                <a:hueOff val="0"/>
                <a:satOff val="-9340"/>
                <a:lumOff val="1058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alpha val="50000"/>
                <a:hueOff val="0"/>
                <a:satOff val="-9340"/>
                <a:lumOff val="1058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alpha val="50000"/>
                <a:hueOff val="0"/>
                <a:satOff val="-9340"/>
                <a:lumOff val="1058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 smtClean="0"/>
            <a:t>Digital</a:t>
          </a:r>
          <a:endParaRPr lang="en-GB" sz="2200" b="0" kern="1200" dirty="0"/>
        </a:p>
      </dsp:txBody>
      <dsp:txXfrm>
        <a:off x="4393666" y="1274541"/>
        <a:ext cx="1115291" cy="1699388"/>
      </dsp:txXfrm>
    </dsp:sp>
    <dsp:sp modelId="{04228942-7AB0-844B-AE51-5595FFC4DC29}">
      <dsp:nvSpPr>
        <dsp:cNvPr id="0" name=""/>
        <dsp:cNvSpPr/>
      </dsp:nvSpPr>
      <dsp:spPr>
        <a:xfrm>
          <a:off x="2200386" y="1996781"/>
          <a:ext cx="2209205" cy="2209205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alpha val="50000"/>
                <a:hueOff val="0"/>
                <a:satOff val="-18679"/>
                <a:lumOff val="21168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alpha val="50000"/>
                <a:hueOff val="0"/>
                <a:satOff val="-18679"/>
                <a:lumOff val="21168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alpha val="50000"/>
                <a:hueOff val="0"/>
                <a:satOff val="-18679"/>
                <a:lumOff val="211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 smtClean="0"/>
            <a:t>Documentary</a:t>
          </a:r>
          <a:endParaRPr lang="en-GB" sz="2200" b="0" kern="1200" dirty="0"/>
        </a:p>
      </dsp:txBody>
      <dsp:txXfrm>
        <a:off x="2455294" y="3207596"/>
        <a:ext cx="1699388" cy="700997"/>
      </dsp:txXfrm>
    </dsp:sp>
    <dsp:sp modelId="{27FE35F2-1A93-1143-9AA4-B4D4F5598213}">
      <dsp:nvSpPr>
        <dsp:cNvPr id="0" name=""/>
        <dsp:cNvSpPr/>
      </dsp:nvSpPr>
      <dsp:spPr>
        <a:xfrm>
          <a:off x="964727" y="1019633"/>
          <a:ext cx="2726225" cy="2209205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alpha val="50000"/>
                <a:hueOff val="0"/>
                <a:satOff val="-28019"/>
                <a:lumOff val="3175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alpha val="50000"/>
                <a:hueOff val="0"/>
                <a:satOff val="-28019"/>
                <a:lumOff val="3175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alpha val="50000"/>
                <a:hueOff val="0"/>
                <a:satOff val="-28019"/>
                <a:lumOff val="31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 smtClean="0"/>
            <a:t>Physical</a:t>
          </a:r>
          <a:endParaRPr lang="en-GB" sz="2200" b="0" kern="1200" dirty="0"/>
        </a:p>
      </dsp:txBody>
      <dsp:txXfrm>
        <a:off x="1174436" y="1274541"/>
        <a:ext cx="1048548" cy="16993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392FE6-8B17-144B-9829-BFB0A8C5E6BC}">
      <dsp:nvSpPr>
        <dsp:cNvPr id="0" name=""/>
        <dsp:cNvSpPr/>
      </dsp:nvSpPr>
      <dsp:spPr>
        <a:xfrm rot="5400000">
          <a:off x="5246277" y="-2090802"/>
          <a:ext cx="965357" cy="5391959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>
              <a:solidFill>
                <a:schemeClr val="tx1"/>
              </a:solidFill>
            </a:rPr>
            <a:t>Details of attack/sexual violence/other crimes against self/others (e.g. fellow detainees), perpetrators, context</a:t>
          </a:r>
        </a:p>
      </dsp:txBody>
      <dsp:txXfrm rot="-5400000">
        <a:off x="3032977" y="169623"/>
        <a:ext cx="5344834" cy="871107"/>
      </dsp:txXfrm>
    </dsp:sp>
    <dsp:sp modelId="{CCCA294C-764D-7E4C-AFF0-B4725FE7F635}">
      <dsp:nvSpPr>
        <dsp:cNvPr id="0" name=""/>
        <dsp:cNvSpPr/>
      </dsp:nvSpPr>
      <dsp:spPr>
        <a:xfrm>
          <a:off x="0" y="1828"/>
          <a:ext cx="3032976" cy="120669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>
              <a:solidFill>
                <a:schemeClr val="tx1"/>
              </a:solidFill>
            </a:rPr>
            <a:t>Survivor/victim witness</a:t>
          </a:r>
        </a:p>
      </dsp:txBody>
      <dsp:txXfrm>
        <a:off x="58906" y="60734"/>
        <a:ext cx="2915164" cy="1088884"/>
      </dsp:txXfrm>
    </dsp:sp>
    <dsp:sp modelId="{C72A8680-6A87-4743-9B57-8E1D983E0364}">
      <dsp:nvSpPr>
        <dsp:cNvPr id="0" name=""/>
        <dsp:cNvSpPr/>
      </dsp:nvSpPr>
      <dsp:spPr>
        <a:xfrm rot="5400000">
          <a:off x="5246277" y="-823771"/>
          <a:ext cx="965357" cy="5391959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>
              <a:solidFill>
                <a:schemeClr val="tx1"/>
              </a:solidFill>
            </a:rPr>
            <a:t>Saw/heard CARSV/perpetrators/weapons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>
              <a:solidFill>
                <a:schemeClr val="tx1"/>
              </a:solidFill>
            </a:rPr>
            <a:t>E.g. members of </a:t>
          </a:r>
          <a:r>
            <a:rPr lang="en-GB" sz="1900" kern="1200" dirty="0" smtClean="0">
              <a:solidFill>
                <a:schemeClr val="tx1"/>
              </a:solidFill>
            </a:rPr>
            <a:t>family/</a:t>
          </a:r>
          <a:r>
            <a:rPr lang="en-GB" sz="1900" kern="1200" dirty="0" smtClean="0">
              <a:solidFill>
                <a:srgbClr val="000000"/>
              </a:solidFill>
            </a:rPr>
            <a:t>community</a:t>
          </a:r>
          <a:endParaRPr lang="en-GB" sz="1900" kern="1200" dirty="0">
            <a:solidFill>
              <a:srgbClr val="000000"/>
            </a:solidFill>
          </a:endParaRPr>
        </a:p>
      </dsp:txBody>
      <dsp:txXfrm rot="-5400000">
        <a:off x="3032977" y="1436654"/>
        <a:ext cx="5344834" cy="871107"/>
      </dsp:txXfrm>
    </dsp:sp>
    <dsp:sp modelId="{B263F088-BB6D-294B-814C-86FA5CF9FB9D}">
      <dsp:nvSpPr>
        <dsp:cNvPr id="0" name=""/>
        <dsp:cNvSpPr/>
      </dsp:nvSpPr>
      <dsp:spPr>
        <a:xfrm>
          <a:off x="0" y="1268859"/>
          <a:ext cx="3032976" cy="120669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1638"/>
                <a:satOff val="16422"/>
                <a:lumOff val="2066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>
              <a:solidFill>
                <a:schemeClr val="tx1"/>
              </a:solidFill>
            </a:rPr>
            <a:t>Eyewitness</a:t>
          </a:r>
        </a:p>
      </dsp:txBody>
      <dsp:txXfrm>
        <a:off x="58906" y="1327765"/>
        <a:ext cx="2915164" cy="1088884"/>
      </dsp:txXfrm>
    </dsp:sp>
    <dsp:sp modelId="{51109248-A231-0343-8671-8FC6B5AEE1AF}">
      <dsp:nvSpPr>
        <dsp:cNvPr id="0" name=""/>
        <dsp:cNvSpPr/>
      </dsp:nvSpPr>
      <dsp:spPr>
        <a:xfrm rot="5400000">
          <a:off x="5246277" y="443259"/>
          <a:ext cx="965357" cy="5391959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>
              <a:solidFill>
                <a:schemeClr val="tx1"/>
              </a:solidFill>
            </a:rPr>
            <a:t>Can verify identities/details/locations/injuries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>
              <a:solidFill>
                <a:schemeClr val="tx1"/>
              </a:solidFill>
            </a:rPr>
            <a:t>E.g. service providers, relief workers</a:t>
          </a:r>
        </a:p>
      </dsp:txBody>
      <dsp:txXfrm rot="-5400000">
        <a:off x="3032977" y="2703685"/>
        <a:ext cx="5344834" cy="871107"/>
      </dsp:txXfrm>
    </dsp:sp>
    <dsp:sp modelId="{0F998386-D11D-1143-A9E6-585603C9E9F6}">
      <dsp:nvSpPr>
        <dsp:cNvPr id="0" name=""/>
        <dsp:cNvSpPr/>
      </dsp:nvSpPr>
      <dsp:spPr>
        <a:xfrm>
          <a:off x="0" y="2535891"/>
          <a:ext cx="3032976" cy="120669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1638"/>
                <a:satOff val="16422"/>
                <a:lumOff val="2066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>
              <a:solidFill>
                <a:schemeClr val="tx1"/>
              </a:solidFill>
            </a:rPr>
            <a:t>Corroborating witness</a:t>
          </a:r>
        </a:p>
      </dsp:txBody>
      <dsp:txXfrm>
        <a:off x="58906" y="2594797"/>
        <a:ext cx="2915164" cy="10888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392FE6-8B17-144B-9829-BFB0A8C5E6BC}">
      <dsp:nvSpPr>
        <dsp:cNvPr id="0" name=""/>
        <dsp:cNvSpPr/>
      </dsp:nvSpPr>
      <dsp:spPr>
        <a:xfrm rot="5400000">
          <a:off x="5246277" y="-2090802"/>
          <a:ext cx="965357" cy="5391959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>
              <a:solidFill>
                <a:schemeClr val="tx1"/>
              </a:solidFill>
            </a:rPr>
            <a:t>Perpetrator groups, orders, command structures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>
              <a:solidFill>
                <a:schemeClr val="tx1"/>
              </a:solidFill>
            </a:rPr>
            <a:t>E.g. former members of security forces, remorseful co-</a:t>
          </a:r>
          <a:r>
            <a:rPr lang="en-GB" sz="1800" kern="1200" dirty="0" smtClean="0">
              <a:solidFill>
                <a:schemeClr val="tx1"/>
              </a:solidFill>
            </a:rPr>
            <a:t>perpetrators</a:t>
          </a:r>
          <a:endParaRPr lang="en-GB" sz="1800" kern="1200" dirty="0">
            <a:solidFill>
              <a:schemeClr val="tx1"/>
            </a:solidFill>
          </a:endParaRPr>
        </a:p>
      </dsp:txBody>
      <dsp:txXfrm rot="-5400000">
        <a:off x="3032977" y="169623"/>
        <a:ext cx="5344834" cy="871107"/>
      </dsp:txXfrm>
    </dsp:sp>
    <dsp:sp modelId="{CCCA294C-764D-7E4C-AFF0-B4725FE7F635}">
      <dsp:nvSpPr>
        <dsp:cNvPr id="0" name=""/>
        <dsp:cNvSpPr/>
      </dsp:nvSpPr>
      <dsp:spPr>
        <a:xfrm>
          <a:off x="0" y="1828"/>
          <a:ext cx="3032976" cy="120669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>
              <a:solidFill>
                <a:schemeClr val="tx1"/>
              </a:solidFill>
            </a:rPr>
            <a:t>Insider witness</a:t>
          </a:r>
        </a:p>
      </dsp:txBody>
      <dsp:txXfrm>
        <a:off x="58906" y="60734"/>
        <a:ext cx="2915164" cy="1088884"/>
      </dsp:txXfrm>
    </dsp:sp>
    <dsp:sp modelId="{C72A8680-6A87-4743-9B57-8E1D983E0364}">
      <dsp:nvSpPr>
        <dsp:cNvPr id="0" name=""/>
        <dsp:cNvSpPr/>
      </dsp:nvSpPr>
      <dsp:spPr>
        <a:xfrm rot="5400000">
          <a:off x="5246277" y="-823771"/>
          <a:ext cx="965357" cy="5391959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>
              <a:solidFill>
                <a:schemeClr val="tx1"/>
              </a:solidFill>
            </a:rPr>
            <a:t>Expert opinion on medical/forensic/ethnicity data, impact of trauma, military doctrine, </a:t>
          </a:r>
          <a:r>
            <a:rPr lang="en-GB" sz="1800" kern="1200" dirty="0" smtClean="0">
              <a:solidFill>
                <a:schemeClr val="tx1"/>
              </a:solidFill>
            </a:rPr>
            <a:t>traditions</a:t>
          </a:r>
          <a:r>
            <a:rPr lang="en-GB" sz="1800" kern="1200" dirty="0" smtClean="0">
              <a:solidFill>
                <a:srgbClr val="000000"/>
              </a:solidFill>
            </a:rPr>
            <a:t>, </a:t>
          </a:r>
          <a:r>
            <a:rPr lang="en-GB" sz="1800" kern="1200" dirty="0">
              <a:solidFill>
                <a:srgbClr val="000000"/>
              </a:solidFill>
            </a:rPr>
            <a:t>etc.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>
              <a:solidFill>
                <a:schemeClr val="tx1"/>
              </a:solidFill>
            </a:rPr>
            <a:t>Professionals with specialist knowledge</a:t>
          </a:r>
        </a:p>
      </dsp:txBody>
      <dsp:txXfrm rot="-5400000">
        <a:off x="3032977" y="1436654"/>
        <a:ext cx="5344834" cy="871107"/>
      </dsp:txXfrm>
    </dsp:sp>
    <dsp:sp modelId="{B263F088-BB6D-294B-814C-86FA5CF9FB9D}">
      <dsp:nvSpPr>
        <dsp:cNvPr id="0" name=""/>
        <dsp:cNvSpPr/>
      </dsp:nvSpPr>
      <dsp:spPr>
        <a:xfrm>
          <a:off x="0" y="1268859"/>
          <a:ext cx="3032976" cy="120669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1638"/>
                <a:satOff val="16422"/>
                <a:lumOff val="2066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>
              <a:solidFill>
                <a:schemeClr val="tx1"/>
              </a:solidFill>
            </a:rPr>
            <a:t>Expert witness</a:t>
          </a:r>
        </a:p>
      </dsp:txBody>
      <dsp:txXfrm>
        <a:off x="58906" y="1327765"/>
        <a:ext cx="2915164" cy="1088884"/>
      </dsp:txXfrm>
    </dsp:sp>
    <dsp:sp modelId="{51109248-A231-0343-8671-8FC6B5AEE1AF}">
      <dsp:nvSpPr>
        <dsp:cNvPr id="0" name=""/>
        <dsp:cNvSpPr/>
      </dsp:nvSpPr>
      <dsp:spPr>
        <a:xfrm rot="5400000">
          <a:off x="5246277" y="443259"/>
          <a:ext cx="965357" cy="5391959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>
              <a:solidFill>
                <a:schemeClr val="tx1"/>
              </a:solidFill>
            </a:rPr>
            <a:t>Patterns/significance, type of acts, victim groups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>
              <a:solidFill>
                <a:schemeClr val="tx1"/>
              </a:solidFill>
            </a:rPr>
            <a:t>E.g. doctors, nurses, counsellors, local leaders, military/human rights </a:t>
          </a:r>
          <a:r>
            <a:rPr lang="en-GB" sz="1800" kern="1200" dirty="0" smtClean="0">
              <a:solidFill>
                <a:srgbClr val="000000"/>
              </a:solidFill>
            </a:rPr>
            <a:t>observers</a:t>
          </a:r>
          <a:endParaRPr lang="en-GB" sz="1800" kern="1200" dirty="0">
            <a:solidFill>
              <a:srgbClr val="000000"/>
            </a:solidFill>
          </a:endParaRPr>
        </a:p>
      </dsp:txBody>
      <dsp:txXfrm rot="-5400000">
        <a:off x="3032977" y="2703685"/>
        <a:ext cx="5344834" cy="871107"/>
      </dsp:txXfrm>
    </dsp:sp>
    <dsp:sp modelId="{0F998386-D11D-1143-A9E6-585603C9E9F6}">
      <dsp:nvSpPr>
        <dsp:cNvPr id="0" name=""/>
        <dsp:cNvSpPr/>
      </dsp:nvSpPr>
      <dsp:spPr>
        <a:xfrm>
          <a:off x="0" y="2535891"/>
          <a:ext cx="3032976" cy="120669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1638"/>
                <a:satOff val="16422"/>
                <a:lumOff val="2066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>
              <a:solidFill>
                <a:schemeClr val="tx1"/>
              </a:solidFill>
            </a:rPr>
            <a:t>Overview witness</a:t>
          </a:r>
        </a:p>
      </dsp:txBody>
      <dsp:txXfrm>
        <a:off x="58906" y="2594797"/>
        <a:ext cx="2915164" cy="10888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569CC-18E4-CC40-ADD8-968740BEA263}">
      <dsp:nvSpPr>
        <dsp:cNvPr id="0" name=""/>
        <dsp:cNvSpPr/>
      </dsp:nvSpPr>
      <dsp:spPr>
        <a:xfrm>
          <a:off x="42" y="5239"/>
          <a:ext cx="4039751" cy="69120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>
              <a:solidFill>
                <a:srgbClr val="000000"/>
              </a:solidFill>
            </a:rPr>
            <a:t>Official</a:t>
          </a:r>
        </a:p>
      </dsp:txBody>
      <dsp:txXfrm>
        <a:off x="42" y="5239"/>
        <a:ext cx="4039751" cy="691200"/>
      </dsp:txXfrm>
    </dsp:sp>
    <dsp:sp modelId="{B8B3C695-62CB-784F-96DC-51A3CF64651F}">
      <dsp:nvSpPr>
        <dsp:cNvPr id="0" name=""/>
        <dsp:cNvSpPr/>
      </dsp:nvSpPr>
      <dsp:spPr>
        <a:xfrm>
          <a:off x="42" y="696439"/>
          <a:ext cx="4039751" cy="289872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Military reports, duty logs, orders, combat/</a:t>
          </a:r>
          <a:r>
            <a:rPr lang="en-GB" sz="2000" kern="1200" dirty="0" err="1">
              <a:solidFill>
                <a:srgbClr val="000000"/>
              </a:solidFill>
            </a:rPr>
            <a:t>comms</a:t>
          </a:r>
          <a:r>
            <a:rPr lang="en-GB" sz="2000" kern="1200" dirty="0">
              <a:solidFill>
                <a:srgbClr val="000000"/>
              </a:solidFill>
            </a:rPr>
            <a:t> records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Medical certificates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Prisoners </a:t>
          </a:r>
          <a:r>
            <a:rPr lang="en-GB" sz="2000" kern="1200" dirty="0" smtClean="0">
              <a:solidFill>
                <a:srgbClr val="000000"/>
              </a:solidFill>
            </a:rPr>
            <a:t>lists/police records/ </a:t>
          </a:r>
          <a:r>
            <a:rPr lang="en-GB" sz="2000" kern="1200" dirty="0">
              <a:solidFill>
                <a:srgbClr val="000000"/>
              </a:solidFill>
            </a:rPr>
            <a:t>movement of armed groups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Registration documents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Official archives, case law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Minutes of government sessions/diplomatic documents</a:t>
          </a:r>
        </a:p>
      </dsp:txBody>
      <dsp:txXfrm>
        <a:off x="42" y="696439"/>
        <a:ext cx="4039751" cy="2898720"/>
      </dsp:txXfrm>
    </dsp:sp>
    <dsp:sp modelId="{D290FBF0-876D-834E-AC93-BBF10167C248}">
      <dsp:nvSpPr>
        <dsp:cNvPr id="0" name=""/>
        <dsp:cNvSpPr/>
      </dsp:nvSpPr>
      <dsp:spPr>
        <a:xfrm>
          <a:off x="4605358" y="5239"/>
          <a:ext cx="4039751" cy="69120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7456"/>
                <a:satOff val="24633"/>
                <a:lumOff val="3099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7456"/>
                <a:satOff val="24633"/>
                <a:lumOff val="3099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7456"/>
                <a:satOff val="24633"/>
                <a:lumOff val="3099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7456"/>
              <a:satOff val="24633"/>
              <a:lumOff val="3099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>
              <a:solidFill>
                <a:srgbClr val="000000"/>
              </a:solidFill>
            </a:rPr>
            <a:t>Non-official</a:t>
          </a:r>
        </a:p>
      </dsp:txBody>
      <dsp:txXfrm>
        <a:off x="4605358" y="5239"/>
        <a:ext cx="4039751" cy="691200"/>
      </dsp:txXfrm>
    </dsp:sp>
    <dsp:sp modelId="{7F144F9A-13A6-EA43-93AA-7FCD3644B401}">
      <dsp:nvSpPr>
        <dsp:cNvPr id="0" name=""/>
        <dsp:cNvSpPr/>
      </dsp:nvSpPr>
      <dsp:spPr>
        <a:xfrm>
          <a:off x="4605358" y="696439"/>
          <a:ext cx="4039751" cy="289872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Other health records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NGO reports, evidence-based surveys, programmatic data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Newspaper articles including unpublished notes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Witness statements/diaries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Sketches of sites of violations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Documentation regarding chain of custody</a:t>
          </a:r>
        </a:p>
      </dsp:txBody>
      <dsp:txXfrm>
        <a:off x="4605358" y="696439"/>
        <a:ext cx="4039751" cy="28987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5746EE-BA2B-BD4F-AA2A-9CEF93240670}">
      <dsp:nvSpPr>
        <dsp:cNvPr id="0" name=""/>
        <dsp:cNvSpPr/>
      </dsp:nvSpPr>
      <dsp:spPr>
        <a:xfrm>
          <a:off x="0" y="2400"/>
          <a:ext cx="8424936" cy="8424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u="none" kern="1200" dirty="0" smtClean="0"/>
            <a:t>Physical material (e.g. </a:t>
          </a:r>
          <a:r>
            <a:rPr lang="en-GB" sz="2200" kern="1200" dirty="0" smtClean="0"/>
            <a:t>clothing, blindfolds, bedding, condoms, ligatures, rope/tape)</a:t>
          </a:r>
          <a:endParaRPr lang="en-GB" sz="2200" kern="1200" dirty="0"/>
        </a:p>
      </dsp:txBody>
      <dsp:txXfrm>
        <a:off x="41123" y="43523"/>
        <a:ext cx="8342690" cy="760154"/>
      </dsp:txXfrm>
    </dsp:sp>
    <dsp:sp modelId="{E61D06AC-DB62-DE47-8023-002B95E4F2DB}">
      <dsp:nvSpPr>
        <dsp:cNvPr id="0" name=""/>
        <dsp:cNvSpPr/>
      </dsp:nvSpPr>
      <dsp:spPr>
        <a:xfrm>
          <a:off x="0" y="870720"/>
          <a:ext cx="8424936" cy="8424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6983"/>
                <a:satOff val="9853"/>
                <a:lumOff val="12396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6983"/>
                <a:satOff val="9853"/>
                <a:lumOff val="12396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6983"/>
                <a:satOff val="9853"/>
                <a:lumOff val="123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Sites of violations, weapons, computers, phones/other digital equipment, documents for analysis (e.g. handwriting, paper, ink)</a:t>
          </a:r>
          <a:endParaRPr lang="en-GB" sz="2200" kern="1200" dirty="0"/>
        </a:p>
      </dsp:txBody>
      <dsp:txXfrm>
        <a:off x="41123" y="911843"/>
        <a:ext cx="8342690" cy="760154"/>
      </dsp:txXfrm>
    </dsp:sp>
    <dsp:sp modelId="{E9C9FE33-B130-724F-BE4B-A85C73153F54}">
      <dsp:nvSpPr>
        <dsp:cNvPr id="0" name=""/>
        <dsp:cNvSpPr/>
      </dsp:nvSpPr>
      <dsp:spPr>
        <a:xfrm>
          <a:off x="0" y="1739040"/>
          <a:ext cx="8424936" cy="8424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3965"/>
                <a:satOff val="19706"/>
                <a:lumOff val="24793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3965"/>
                <a:satOff val="19706"/>
                <a:lumOff val="24793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3965"/>
                <a:satOff val="19706"/>
                <a:lumOff val="247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Forensic/biological material (e.g. bodies/body parts, skin, hair, bone, teeth, semen, saliva, blood, stains, vomit, vaginal fluid)</a:t>
          </a:r>
          <a:endParaRPr lang="en-GB" sz="2200" kern="1200" dirty="0"/>
        </a:p>
      </dsp:txBody>
      <dsp:txXfrm>
        <a:off x="41123" y="1780163"/>
        <a:ext cx="8342690" cy="760154"/>
      </dsp:txXfrm>
    </dsp:sp>
    <dsp:sp modelId="{9BEAFC9E-54E8-2449-9F1E-4B0AB8D4813B}">
      <dsp:nvSpPr>
        <dsp:cNvPr id="0" name=""/>
        <dsp:cNvSpPr/>
      </dsp:nvSpPr>
      <dsp:spPr>
        <a:xfrm>
          <a:off x="0" y="2607359"/>
          <a:ext cx="8424936" cy="8424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3965"/>
                <a:satOff val="19706"/>
                <a:lumOff val="24793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3965"/>
                <a:satOff val="19706"/>
                <a:lumOff val="24793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3965"/>
                <a:satOff val="19706"/>
                <a:lumOff val="247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Evidence of force -  internal or external physical injuries (e.g. bruising, burns, cuts, scars)</a:t>
          </a:r>
          <a:endParaRPr lang="en-GB" sz="2200" kern="1200" dirty="0"/>
        </a:p>
      </dsp:txBody>
      <dsp:txXfrm>
        <a:off x="41123" y="2648482"/>
        <a:ext cx="8342690" cy="760154"/>
      </dsp:txXfrm>
    </dsp:sp>
    <dsp:sp modelId="{21A8EDF3-6CDA-2841-B645-DC4E1AD17D81}">
      <dsp:nvSpPr>
        <dsp:cNvPr id="0" name=""/>
        <dsp:cNvSpPr/>
      </dsp:nvSpPr>
      <dsp:spPr>
        <a:xfrm>
          <a:off x="0" y="3475679"/>
          <a:ext cx="8424936" cy="8424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6983"/>
                <a:satOff val="9853"/>
                <a:lumOff val="12396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6983"/>
                <a:satOff val="9853"/>
                <a:lumOff val="12396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6983"/>
                <a:satOff val="9853"/>
                <a:lumOff val="123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Toxicology analysis to show presence of drugs/poison/alcohol; fingerprints, tire marks; fibres, glass, paint, etc.</a:t>
          </a:r>
          <a:endParaRPr lang="en-GB" sz="2200" kern="1200" dirty="0"/>
        </a:p>
      </dsp:txBody>
      <dsp:txXfrm>
        <a:off x="41123" y="3516802"/>
        <a:ext cx="8342690" cy="760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10/05/2018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Contextualising</a:t>
            </a:r>
            <a:r>
              <a:rPr lang="en-GB" baseline="0" dirty="0"/>
              <a:t> Sexual Violence</a:t>
            </a:r>
            <a:r>
              <a:rPr lang="en-GB" dirty="0"/>
              <a:t>, International</a:t>
            </a:r>
            <a:r>
              <a:rPr lang="en-GB" baseline="0" dirty="0"/>
              <a:t> Protocol Chapter 4,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Chain of custody </a:t>
            </a:r>
            <a:r>
              <a:rPr lang="mr-IN" dirty="0"/>
              <a:t>–</a:t>
            </a:r>
            <a:r>
              <a:rPr lang="en-GB" dirty="0"/>
              <a:t> specificities for physical evidence, International Protocol Chapter</a:t>
            </a:r>
            <a:r>
              <a:rPr lang="en-GB" baseline="0" dirty="0"/>
              <a:t> 12, Box 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Chain of custody </a:t>
            </a:r>
            <a:r>
              <a:rPr lang="mr-IN" dirty="0"/>
              <a:t>–</a:t>
            </a:r>
            <a:r>
              <a:rPr lang="en-GB" dirty="0"/>
              <a:t> specificities for physical evidence, International Protocol Chapter</a:t>
            </a:r>
            <a:r>
              <a:rPr lang="en-GB" baseline="0" dirty="0"/>
              <a:t> 12, Box 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Understanding</a:t>
            </a:r>
            <a:r>
              <a:rPr lang="en-GB" baseline="0" dirty="0"/>
              <a:t> medico-legal evidence for CARSV</a:t>
            </a:r>
            <a:r>
              <a:rPr lang="en-GB" dirty="0"/>
              <a:t>, International</a:t>
            </a:r>
            <a:r>
              <a:rPr lang="en-GB" baseline="0" dirty="0"/>
              <a:t> Protocol Chapter 10, Box 9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Understanding</a:t>
            </a:r>
            <a:r>
              <a:rPr lang="en-GB" baseline="0" dirty="0"/>
              <a:t> medico-legal evidence for CARSV</a:t>
            </a:r>
            <a:r>
              <a:rPr lang="en-GB" dirty="0"/>
              <a:t>, International</a:t>
            </a:r>
            <a:r>
              <a:rPr lang="en-GB" baseline="0" dirty="0"/>
              <a:t> Protocol Chapter 10, Box 9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Understanding</a:t>
            </a:r>
            <a:r>
              <a:rPr lang="en-GB" baseline="0" dirty="0"/>
              <a:t> medico-legal evidence for CARSV</a:t>
            </a:r>
            <a:r>
              <a:rPr lang="en-GB" dirty="0"/>
              <a:t>, International</a:t>
            </a:r>
            <a:r>
              <a:rPr lang="en-GB" baseline="0" dirty="0"/>
              <a:t> Protocol Chapter 10, Box 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Understanding</a:t>
            </a:r>
            <a:r>
              <a:rPr lang="en-GB" baseline="0" dirty="0"/>
              <a:t> medico-legal evidence for CARSV</a:t>
            </a:r>
            <a:r>
              <a:rPr lang="en-GB" dirty="0"/>
              <a:t>, International</a:t>
            </a:r>
            <a:r>
              <a:rPr lang="en-GB" baseline="0" dirty="0"/>
              <a:t> Protocol Chapter 10, Box 9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The</a:t>
            </a:r>
            <a:r>
              <a:rPr lang="en-GB" baseline="0" dirty="0"/>
              <a:t> impact of evidentiary and procedural requirements</a:t>
            </a:r>
            <a:r>
              <a:rPr lang="en-GB" dirty="0"/>
              <a:t>, International</a:t>
            </a:r>
            <a:r>
              <a:rPr lang="en-GB" baseline="0" dirty="0"/>
              <a:t> Protocol Chapter 10, Box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Domestic</a:t>
            </a:r>
            <a:r>
              <a:rPr lang="en-GB" baseline="0" dirty="0"/>
              <a:t> prosecution of CARSV crimes </a:t>
            </a:r>
            <a:r>
              <a:rPr lang="mr-IN" baseline="0" dirty="0"/>
              <a:t>–</a:t>
            </a:r>
            <a:r>
              <a:rPr lang="en-GB" baseline="0" dirty="0"/>
              <a:t> the question of evidence, International Protocol Chapter 10, Box 3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No consent under coercive circumstances, International Protocol Chapter 4, Box 10</a:t>
            </a:r>
          </a:p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560840" cy="3240360"/>
          </a:xfrm>
        </p:spPr>
        <p:txBody>
          <a:bodyPr anchor="ctr"/>
          <a:lstStyle/>
          <a:p>
            <a:pPr algn="l"/>
            <a:endParaRPr lang="en-GB" sz="5400" b="1" dirty="0"/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Types of Evidence of</a:t>
            </a:r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Sexual Violence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INTERNATIONAL PROTOCOL</a:t>
            </a: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PART IV </a:t>
            </a:r>
            <a:r>
              <a:rPr lang="mr-IN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–</a:t>
            </a:r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 </a:t>
            </a:r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DOCUMENTATION IN PRACTICE: PREPARATION</a:t>
            </a:r>
            <a:endParaRPr lang="en-GB" sz="2000" b="1" dirty="0">
              <a:solidFill>
                <a:srgbClr val="7F7F7F"/>
              </a:solidFill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PAGES 140-159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/>
              <a:t>Module 10</a:t>
            </a:r>
          </a:p>
        </p:txBody>
      </p:sp>
    </p:spTree>
    <p:extLst>
      <p:ext uri="{BB962C8B-B14F-4D97-AF65-F5344CB8AC3E}">
        <p14:creationId xmlns:p14="http://schemas.microsoft.com/office/powerpoint/2010/main" val="104367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284984"/>
            <a:ext cx="8820472" cy="792088"/>
          </a:xfrm>
          <a:solidFill>
            <a:schemeClr val="accent3"/>
          </a:solidFill>
        </p:spPr>
        <p:txBody>
          <a:bodyPr anchor="ctr"/>
          <a:lstStyle/>
          <a:p>
            <a:r>
              <a:rPr lang="en-GB" sz="2200" dirty="0">
                <a:solidFill>
                  <a:srgbClr val="000000"/>
                </a:solidFill>
              </a:rPr>
              <a:t>Testimonial evidence can take various forms including:</a:t>
            </a: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Testimonial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10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pages 146-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148, Module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11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Interviewing </a:t>
            </a: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14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Analysing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Evidence and Module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16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Sexual Violence against Children </a:t>
            </a:r>
          </a:p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Module 17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Sexual Violence against Men and Boys</a:t>
            </a:r>
          </a:p>
        </p:txBody>
      </p:sp>
      <p:sp>
        <p:nvSpPr>
          <p:cNvPr id="8" name="Flowchart: Alternate Process 22"/>
          <p:cNvSpPr/>
          <p:nvPr/>
        </p:nvSpPr>
        <p:spPr>
          <a:xfrm>
            <a:off x="323528" y="2348880"/>
            <a:ext cx="8496944" cy="792088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rgbClr val="000000"/>
                </a:solidFill>
              </a:rPr>
              <a:t>Testimonial evidence generally refers to the accounts of victims, eyewitnesses, insider/pattern/expert witnesses and suspects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5013176"/>
            <a:ext cx="8727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You must find out about </a:t>
            </a:r>
            <a:r>
              <a:rPr lang="en-GB" sz="2200" dirty="0" smtClean="0">
                <a:solidFill>
                  <a:srgbClr val="0000FF"/>
                </a:solidFill>
              </a:rPr>
              <a:t>applicable legal requirements </a:t>
            </a:r>
            <a:r>
              <a:rPr lang="en-GB" sz="2200" dirty="0" smtClean="0"/>
              <a:t>in your context for </a:t>
            </a:r>
            <a:r>
              <a:rPr lang="en-GB" sz="2200" dirty="0" smtClean="0">
                <a:solidFill>
                  <a:srgbClr val="0000FF"/>
                </a:solidFill>
              </a:rPr>
              <a:t>witness testimony </a:t>
            </a:r>
            <a:r>
              <a:rPr lang="en-GB" sz="2200" dirty="0" smtClean="0">
                <a:solidFill>
                  <a:srgbClr val="000000"/>
                </a:solidFill>
              </a:rPr>
              <a:t>(including on corroboration and hearsay) </a:t>
            </a:r>
            <a:r>
              <a:rPr lang="en-GB" sz="2200" dirty="0" smtClean="0"/>
              <a:t>and carefully consider </a:t>
            </a:r>
            <a:r>
              <a:rPr lang="en-GB" sz="2200" dirty="0" smtClean="0">
                <a:solidFill>
                  <a:srgbClr val="0000FF"/>
                </a:solidFill>
              </a:rPr>
              <a:t>risks</a:t>
            </a:r>
            <a:r>
              <a:rPr lang="en-GB" sz="2200" dirty="0" smtClean="0"/>
              <a:t> associated with taking audio/video recordings if you are </a:t>
            </a:r>
            <a:r>
              <a:rPr lang="en-GB" sz="2200" dirty="0" smtClean="0">
                <a:solidFill>
                  <a:srgbClr val="0000FF"/>
                </a:solidFill>
              </a:rPr>
              <a:t>not a mandated actor  </a:t>
            </a: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17" name="Rounded Rectangle 4"/>
          <p:cNvSpPr/>
          <p:nvPr/>
        </p:nvSpPr>
        <p:spPr>
          <a:xfrm>
            <a:off x="2483768" y="3861048"/>
            <a:ext cx="1872207" cy="936104"/>
          </a:xfrm>
          <a:prstGeom prst="rect">
            <a:avLst/>
          </a:prstGeom>
          <a:solidFill>
            <a:srgbClr val="8866D6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38100" rIns="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dirty="0">
                <a:solidFill>
                  <a:srgbClr val="000000"/>
                </a:solidFill>
              </a:rPr>
              <a:t>Sworn witness statement/other written notes</a:t>
            </a:r>
            <a:endParaRPr lang="en-GB" sz="2000" kern="1200" dirty="0">
              <a:solidFill>
                <a:srgbClr val="000000"/>
              </a:solidFill>
            </a:endParaRPr>
          </a:p>
        </p:txBody>
      </p:sp>
      <p:sp>
        <p:nvSpPr>
          <p:cNvPr id="19" name="Rounded Rectangle 4"/>
          <p:cNvSpPr/>
          <p:nvPr/>
        </p:nvSpPr>
        <p:spPr>
          <a:xfrm>
            <a:off x="4716016" y="3861048"/>
            <a:ext cx="1872208" cy="936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0" tIns="38100" rIns="508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dirty="0">
                <a:solidFill>
                  <a:srgbClr val="000000"/>
                </a:solidFill>
              </a:rPr>
              <a:t>Audio or video recording of testimony</a:t>
            </a:r>
            <a:endParaRPr lang="en-GB" sz="2000" kern="1200" dirty="0">
              <a:solidFill>
                <a:srgbClr val="000000"/>
              </a:solidFill>
            </a:endParaRPr>
          </a:p>
        </p:txBody>
      </p:sp>
      <p:sp>
        <p:nvSpPr>
          <p:cNvPr id="21" name="Rounded Rectangle 4"/>
          <p:cNvSpPr/>
          <p:nvPr/>
        </p:nvSpPr>
        <p:spPr>
          <a:xfrm>
            <a:off x="6876256" y="3861048"/>
            <a:ext cx="1872207" cy="936104"/>
          </a:xfrm>
          <a:prstGeom prst="rect">
            <a:avLst/>
          </a:prstGeom>
          <a:solidFill>
            <a:srgbClr val="7BAFB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0" tIns="38100" rIns="508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dirty="0">
                <a:solidFill>
                  <a:srgbClr val="000000"/>
                </a:solidFill>
              </a:rPr>
              <a:t>Testimony in adjudicated decisions</a:t>
            </a:r>
            <a:endParaRPr lang="en-GB" sz="2000" kern="1200" dirty="0">
              <a:solidFill>
                <a:srgbClr val="000000"/>
              </a:solidFill>
            </a:endParaRPr>
          </a:p>
        </p:txBody>
      </p:sp>
      <p:sp>
        <p:nvSpPr>
          <p:cNvPr id="22" name="Rounded Rectangle 4"/>
          <p:cNvSpPr/>
          <p:nvPr/>
        </p:nvSpPr>
        <p:spPr>
          <a:xfrm>
            <a:off x="323528" y="3861048"/>
            <a:ext cx="1872207" cy="936104"/>
          </a:xfrm>
          <a:prstGeom prst="rect">
            <a:avLst/>
          </a:prstGeom>
          <a:solidFill>
            <a:srgbClr val="9D6FBA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38100" rIns="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dirty="0">
                <a:solidFill>
                  <a:srgbClr val="000000"/>
                </a:solidFill>
              </a:rPr>
              <a:t>Oral testimony given before a court</a:t>
            </a:r>
            <a:endParaRPr lang="en-GB" sz="2000" kern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84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Testimonial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11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pages 146-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148, Module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11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Interviewing</a:t>
            </a:r>
          </a:p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14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Analysing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Evidence and Module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16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Sexual Violence against Children </a:t>
            </a:r>
          </a:p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Module 17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Sexual Violence against Men and Boys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75928" y="53816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2276872"/>
            <a:ext cx="8712968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International courts/tribunals’ RPE provide that </a:t>
            </a:r>
            <a:r>
              <a:rPr lang="en-GB" sz="2200" dirty="0">
                <a:solidFill>
                  <a:srgbClr val="0000FF"/>
                </a:solidFill>
              </a:rPr>
              <a:t>international crimes</a:t>
            </a:r>
            <a:r>
              <a:rPr lang="en-GB" sz="2200" dirty="0"/>
              <a:t> </a:t>
            </a:r>
            <a:r>
              <a:rPr lang="mr-IN" sz="2200" dirty="0"/>
              <a:t>–</a:t>
            </a:r>
            <a:r>
              <a:rPr lang="en-GB" sz="2200" dirty="0"/>
              <a:t> including CARSV </a:t>
            </a:r>
            <a:r>
              <a:rPr lang="mr-IN" sz="2200" dirty="0"/>
              <a:t>–</a:t>
            </a:r>
            <a:r>
              <a:rPr lang="en-GB" sz="2200" dirty="0"/>
              <a:t> can be </a:t>
            </a:r>
            <a:r>
              <a:rPr lang="en-GB" sz="2200" dirty="0" smtClean="0">
                <a:solidFill>
                  <a:srgbClr val="000000"/>
                </a:solidFill>
              </a:rPr>
              <a:t>established</a:t>
            </a:r>
            <a:r>
              <a:rPr lang="en-GB" sz="2200" dirty="0" smtClean="0"/>
              <a:t> </a:t>
            </a:r>
            <a:r>
              <a:rPr lang="en-GB" sz="2200" dirty="0"/>
              <a:t>solely on the basis of victims/witnesses testimony - </a:t>
            </a:r>
            <a:r>
              <a:rPr lang="en-GB" sz="2200" dirty="0">
                <a:solidFill>
                  <a:srgbClr val="0000FF"/>
                </a:solidFill>
              </a:rPr>
              <a:t>physical/forensic evidence </a:t>
            </a:r>
            <a:r>
              <a:rPr lang="en-GB" sz="2200" dirty="0"/>
              <a:t>(e.g. medico-legal certificates) </a:t>
            </a:r>
            <a:r>
              <a:rPr lang="en-GB" sz="2200" dirty="0">
                <a:solidFill>
                  <a:srgbClr val="0000FF"/>
                </a:solidFill>
              </a:rPr>
              <a:t>is not </a:t>
            </a:r>
            <a:r>
              <a:rPr lang="en-GB" sz="2200" dirty="0" smtClean="0">
                <a:solidFill>
                  <a:srgbClr val="0000FF"/>
                </a:solidFill>
              </a:rPr>
              <a:t>legally required</a:t>
            </a: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When dealing with </a:t>
            </a:r>
            <a:r>
              <a:rPr lang="en-GB" sz="2200" dirty="0">
                <a:solidFill>
                  <a:srgbClr val="0000FF"/>
                </a:solidFill>
              </a:rPr>
              <a:t>historic crimes</a:t>
            </a:r>
            <a:r>
              <a:rPr lang="en-GB" sz="2200" dirty="0">
                <a:solidFill>
                  <a:srgbClr val="000000"/>
                </a:solidFill>
              </a:rPr>
              <a:t>, testimonial evidence may sometimes be the </a:t>
            </a:r>
            <a:r>
              <a:rPr lang="en-GB" sz="2200" dirty="0">
                <a:solidFill>
                  <a:srgbClr val="0000FF"/>
                </a:solidFill>
              </a:rPr>
              <a:t>only form of CARSV evidence available</a:t>
            </a:r>
            <a:r>
              <a:rPr lang="en-GB" sz="2200" dirty="0">
                <a:solidFill>
                  <a:srgbClr val="000000"/>
                </a:solidFill>
              </a:rPr>
              <a:t> as forensic evidence disappears over time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You must have </a:t>
            </a:r>
            <a:r>
              <a:rPr lang="en-GB" sz="2200" dirty="0">
                <a:solidFill>
                  <a:srgbClr val="0000FF"/>
                </a:solidFill>
              </a:rPr>
              <a:t>specific skills </a:t>
            </a:r>
            <a:r>
              <a:rPr lang="en-GB" sz="2200" dirty="0">
                <a:solidFill>
                  <a:srgbClr val="000000"/>
                </a:solidFill>
              </a:rPr>
              <a:t>to interview victims/witnesses of CARSV and additional </a:t>
            </a:r>
            <a:r>
              <a:rPr lang="en-GB" sz="2200" dirty="0">
                <a:solidFill>
                  <a:srgbClr val="0000FF"/>
                </a:solidFill>
              </a:rPr>
              <a:t>specialised training </a:t>
            </a:r>
            <a:r>
              <a:rPr lang="en-GB" sz="2200" dirty="0"/>
              <a:t>when dealing with </a:t>
            </a:r>
            <a:r>
              <a:rPr lang="en-GB" sz="2200" dirty="0">
                <a:solidFill>
                  <a:srgbClr val="000000"/>
                </a:solidFill>
              </a:rPr>
              <a:t>children</a:t>
            </a:r>
          </a:p>
        </p:txBody>
      </p:sp>
    </p:spTree>
    <p:extLst>
      <p:ext uri="{BB962C8B-B14F-4D97-AF65-F5344CB8AC3E}">
        <p14:creationId xmlns:p14="http://schemas.microsoft.com/office/powerpoint/2010/main" val="634591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lphaUcPeriod"/>
            </a:pPr>
            <a:r>
              <a:rPr lang="en-US" sz="3600" b="1" dirty="0"/>
              <a:t>Testimonial evidence - identifying other witnesses </a:t>
            </a:r>
            <a:endParaRPr lang="fr-CH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12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146-148 and Module 9 - Planning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9512" y="1772816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There are various </a:t>
            </a:r>
            <a:r>
              <a:rPr lang="en-GB" sz="2200" dirty="0">
                <a:solidFill>
                  <a:srgbClr val="0000FF"/>
                </a:solidFill>
              </a:rPr>
              <a:t>categories of witnesses </a:t>
            </a:r>
            <a:r>
              <a:rPr lang="en-GB" sz="2200" dirty="0"/>
              <a:t>that can provide you with relevant information about </a:t>
            </a:r>
            <a:r>
              <a:rPr lang="en-GB" sz="2200" dirty="0" smtClean="0"/>
              <a:t>CARSV: </a:t>
            </a:r>
            <a:endParaRPr lang="en-GB" sz="2200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799471963"/>
              </p:ext>
            </p:extLst>
          </p:nvPr>
        </p:nvGraphicFramePr>
        <p:xfrm>
          <a:off x="327844" y="2641104"/>
          <a:ext cx="8424936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8307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Testimonial evidence </a:t>
            </a:r>
            <a:r>
              <a:rPr lang="mr-IN" sz="3600" b="1" dirty="0"/>
              <a:t>–</a:t>
            </a:r>
            <a:r>
              <a:rPr lang="en-US" sz="3600" b="1" dirty="0"/>
              <a:t> identifying other witnesses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146-148 and Module 9 - Planning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9512" y="1772816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There are various </a:t>
            </a:r>
            <a:r>
              <a:rPr lang="en-GB" sz="2200" dirty="0">
                <a:solidFill>
                  <a:srgbClr val="0000FF"/>
                </a:solidFill>
              </a:rPr>
              <a:t>categories of witnesses </a:t>
            </a:r>
            <a:r>
              <a:rPr lang="en-GB" sz="2200" dirty="0"/>
              <a:t>that can provide you with relevant information about </a:t>
            </a:r>
            <a:r>
              <a:rPr lang="en-GB" sz="2200" dirty="0" smtClean="0"/>
              <a:t>CARSV: </a:t>
            </a:r>
            <a:endParaRPr lang="en-GB" sz="2200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809980969"/>
              </p:ext>
            </p:extLst>
          </p:nvPr>
        </p:nvGraphicFramePr>
        <p:xfrm>
          <a:off x="302444" y="2615704"/>
          <a:ext cx="8424936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8920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Testimonial evidence </a:t>
            </a:r>
            <a:r>
              <a:rPr lang="mr-IN" sz="3600" b="1" dirty="0"/>
              <a:t>–</a:t>
            </a:r>
            <a:r>
              <a:rPr lang="en-US" sz="3600" b="1" dirty="0"/>
              <a:t> identifying other witnesses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146-148 and Module 9 - Planning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9512" y="1772816"/>
            <a:ext cx="87849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In addition to </a:t>
            </a:r>
            <a:r>
              <a:rPr lang="en-GB" sz="2200" dirty="0">
                <a:solidFill>
                  <a:srgbClr val="0000FF"/>
                </a:solidFill>
              </a:rPr>
              <a:t>survivors</a:t>
            </a:r>
            <a:r>
              <a:rPr lang="en-GB" sz="2200" dirty="0"/>
              <a:t>, there may be </a:t>
            </a:r>
            <a:r>
              <a:rPr lang="en-GB" sz="2200" dirty="0">
                <a:solidFill>
                  <a:srgbClr val="0000FF"/>
                </a:solidFill>
              </a:rPr>
              <a:t>other witnesses </a:t>
            </a:r>
            <a:r>
              <a:rPr lang="en-GB" sz="2200" dirty="0"/>
              <a:t>of CARSV </a:t>
            </a:r>
            <a:r>
              <a:rPr lang="mr-IN" sz="2200" dirty="0"/>
              <a:t>–</a:t>
            </a:r>
            <a:r>
              <a:rPr lang="en-GB" sz="2200" dirty="0"/>
              <a:t> those who saw CARSV take place, were forced to take part in it </a:t>
            </a:r>
          </a:p>
          <a:p>
            <a:pPr algn="ctr"/>
            <a:r>
              <a:rPr lang="en-GB" sz="2200" dirty="0"/>
              <a:t>or heard reports of it</a:t>
            </a:r>
          </a:p>
          <a:p>
            <a:pPr marL="342900" indent="-342900" algn="ctr">
              <a:buFont typeface="Arial"/>
              <a:buChar char="•"/>
            </a:pPr>
            <a:endParaRPr lang="en-GB" sz="2200" dirty="0"/>
          </a:p>
          <a:p>
            <a:pPr algn="ctr"/>
            <a:r>
              <a:rPr lang="en-GB" sz="2200" dirty="0"/>
              <a:t>Other potential sources who may have </a:t>
            </a:r>
            <a:r>
              <a:rPr lang="en-GB" sz="2200" dirty="0">
                <a:solidFill>
                  <a:srgbClr val="0000FF"/>
                </a:solidFill>
              </a:rPr>
              <a:t>relevant information about CARSV and other crimes</a:t>
            </a:r>
            <a:r>
              <a:rPr lang="en-GB" sz="2200" dirty="0"/>
              <a:t> to </a:t>
            </a:r>
            <a:r>
              <a:rPr lang="en-GB" sz="2200" dirty="0">
                <a:solidFill>
                  <a:srgbClr val="0000FF"/>
                </a:solidFill>
              </a:rPr>
              <a:t>contextualise</a:t>
            </a:r>
            <a:r>
              <a:rPr lang="en-GB" sz="2200" dirty="0"/>
              <a:t> sexual violence</a:t>
            </a:r>
            <a:r>
              <a:rPr lang="en-GB" sz="2200" dirty="0">
                <a:solidFill>
                  <a:srgbClr val="0000FF"/>
                </a:solidFill>
              </a:rPr>
              <a:t> </a:t>
            </a:r>
            <a:r>
              <a:rPr lang="en-GB" sz="2200" dirty="0"/>
              <a:t>include:     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39552" y="4149080"/>
            <a:ext cx="8208912" cy="2154042"/>
            <a:chOff x="1509128" y="4005064"/>
            <a:chExt cx="6197751" cy="2519057"/>
          </a:xfrm>
        </p:grpSpPr>
        <p:sp>
          <p:nvSpPr>
            <p:cNvPr id="10" name="Freeform 9"/>
            <p:cNvSpPr/>
            <p:nvPr/>
          </p:nvSpPr>
          <p:spPr>
            <a:xfrm>
              <a:off x="1509128" y="4005064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chemeClr val="tx1"/>
                  </a:solidFill>
                </a:rPr>
                <a:t>Medical &amp; humanitarian staff</a:t>
              </a:r>
              <a:endParaRPr lang="nl-NL" sz="22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639605" y="4006285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fillRef>
            <a:effect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rgbClr val="000000"/>
                  </a:solidFill>
                </a:rPr>
                <a:t>Community leaders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5770082" y="4006285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fillRef>
            <a:effect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rgbClr val="000000"/>
                  </a:solidFill>
                </a:rPr>
                <a:t>NGOs &amp; service providers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1509128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A6D7"/>
            </a:solidFill>
            <a:ln>
              <a:solidFill>
                <a:srgbClr val="64A6D7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298804"/>
                <a:satOff val="8876"/>
                <a:lumOff val="38945"/>
                <a:alphaOff val="0"/>
              </a:schemeClr>
            </a:fillRef>
            <a:effectRef idx="3">
              <a:schemeClr val="accent1">
                <a:shade val="50000"/>
                <a:hueOff val="298804"/>
                <a:satOff val="8876"/>
                <a:lumOff val="389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rgbClr val="000000"/>
                  </a:solidFill>
                </a:rPr>
                <a:t>Local authorities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3639605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CFF"/>
            </a:solidFill>
            <a:ln>
              <a:solidFill>
                <a:srgbClr val="7F7CFF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fillRef>
            <a:effect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rgbClr val="000000"/>
                  </a:solidFill>
                </a:rPr>
                <a:t>Friends &amp; family members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770082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fillRef>
            <a:effect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rgbClr val="000000"/>
                  </a:solidFill>
                </a:rPr>
                <a:t>Insiders/former perpetrators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4737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356992"/>
            <a:ext cx="8640960" cy="2808312"/>
          </a:xfrm>
          <a:solidFill>
            <a:schemeClr val="accent3"/>
          </a:solidFill>
        </p:spPr>
        <p:txBody>
          <a:bodyPr anchor="ctr"/>
          <a:lstStyle/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You </a:t>
            </a:r>
            <a:r>
              <a:rPr lang="en-GB" sz="2200" dirty="0">
                <a:solidFill>
                  <a:srgbClr val="000000"/>
                </a:solidFill>
              </a:rPr>
              <a:t>may encounter and collect </a:t>
            </a:r>
            <a:r>
              <a:rPr lang="en-GB" sz="2200" dirty="0" smtClean="0">
                <a:solidFill>
                  <a:srgbClr val="000000"/>
                </a:solidFill>
              </a:rPr>
              <a:t>documentary evidence </a:t>
            </a:r>
            <a:r>
              <a:rPr lang="en-GB" sz="2200" dirty="0">
                <a:solidFill>
                  <a:srgbClr val="000000"/>
                </a:solidFill>
              </a:rPr>
              <a:t>as part of your documentation </a:t>
            </a:r>
            <a:r>
              <a:rPr lang="en-GB" sz="2200" dirty="0">
                <a:solidFill>
                  <a:srgbClr val="0000FF"/>
                </a:solidFill>
              </a:rPr>
              <a:t>in the </a:t>
            </a:r>
            <a:r>
              <a:rPr lang="en-GB" sz="2200" dirty="0" smtClean="0">
                <a:solidFill>
                  <a:srgbClr val="0000FF"/>
                </a:solidFill>
              </a:rPr>
              <a:t>field, </a:t>
            </a:r>
            <a:r>
              <a:rPr lang="en-GB" sz="2200" dirty="0" smtClean="0">
                <a:solidFill>
                  <a:srgbClr val="000000"/>
                </a:solidFill>
              </a:rPr>
              <a:t>and it may sometimes be produced </a:t>
            </a:r>
            <a:r>
              <a:rPr lang="en-GB" sz="2200" dirty="0" smtClean="0">
                <a:solidFill>
                  <a:srgbClr val="0000FF"/>
                </a:solidFill>
              </a:rPr>
              <a:t>as part of the documentation </a:t>
            </a:r>
            <a:r>
              <a:rPr lang="en-GB" sz="2200" dirty="0" smtClean="0">
                <a:solidFill>
                  <a:srgbClr val="000000"/>
                </a:solidFill>
              </a:rPr>
              <a:t>(e.g. witness’ sketch of a site of violation, chain of custody documentation)</a:t>
            </a: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Documents may be </a:t>
            </a:r>
            <a:r>
              <a:rPr lang="en-GB" sz="2200" dirty="0">
                <a:solidFill>
                  <a:srgbClr val="0000FF"/>
                </a:solidFill>
              </a:rPr>
              <a:t>official</a:t>
            </a:r>
            <a:r>
              <a:rPr lang="en-GB" sz="2200" dirty="0"/>
              <a:t> </a:t>
            </a:r>
            <a:r>
              <a:rPr lang="en-GB" sz="2200" dirty="0" smtClean="0"/>
              <a:t>(e.g. duty </a:t>
            </a:r>
            <a:r>
              <a:rPr lang="en-GB" sz="2200" dirty="0"/>
              <a:t>logs, police reports, formal written orders) or </a:t>
            </a:r>
            <a:r>
              <a:rPr lang="en-GB" sz="2200" dirty="0">
                <a:solidFill>
                  <a:srgbClr val="0000FF"/>
                </a:solidFill>
              </a:rPr>
              <a:t>non-official </a:t>
            </a:r>
            <a:r>
              <a:rPr lang="en-GB" sz="2200" dirty="0" smtClean="0"/>
              <a:t>(e.g. human </a:t>
            </a:r>
            <a:r>
              <a:rPr lang="en-GB" sz="2200" dirty="0"/>
              <a:t>rights reports, interview notes, academic surveys)</a:t>
            </a: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Documentary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4076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148-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150 and 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Analysing Evidence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Sample Sexual Assault Medical Certificate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Flowchart: Alternate Process 22"/>
          <p:cNvSpPr/>
          <p:nvPr/>
        </p:nvSpPr>
        <p:spPr>
          <a:xfrm>
            <a:off x="323528" y="2348880"/>
            <a:ext cx="8496944" cy="792088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rgbClr val="000000"/>
                </a:solidFill>
              </a:rPr>
              <a:t>Documentary evidence refers to physical material recording information in a written or other documentary form </a:t>
            </a:r>
          </a:p>
        </p:txBody>
      </p:sp>
    </p:spTree>
    <p:extLst>
      <p:ext uri="{BB962C8B-B14F-4D97-AF65-F5344CB8AC3E}">
        <p14:creationId xmlns:p14="http://schemas.microsoft.com/office/powerpoint/2010/main" val="4067541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16" y="2132856"/>
            <a:ext cx="8964488" cy="576064"/>
          </a:xfrm>
          <a:solidFill>
            <a:schemeClr val="accent3"/>
          </a:solidFill>
        </p:spPr>
        <p:txBody>
          <a:bodyPr anchor="ctr"/>
          <a:lstStyle/>
          <a:p>
            <a:endParaRPr lang="en-GB" sz="2200" dirty="0">
              <a:solidFill>
                <a:srgbClr val="000000"/>
              </a:solidFill>
            </a:endParaRPr>
          </a:p>
          <a:p>
            <a:pPr algn="l"/>
            <a:r>
              <a:rPr lang="en-GB" sz="2200" dirty="0">
                <a:solidFill>
                  <a:srgbClr val="000000"/>
                </a:solidFill>
              </a:rPr>
              <a:t>Typical documentary evidence which may help prove CARSV includes:</a:t>
            </a: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Documentary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4076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148-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150 and 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Analysing Evidence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Sample Sexual Assault Medical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Certificate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Annex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084269038"/>
              </p:ext>
            </p:extLst>
          </p:nvPr>
        </p:nvGraphicFramePr>
        <p:xfrm>
          <a:off x="251520" y="2780928"/>
          <a:ext cx="864515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4015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492896"/>
            <a:ext cx="8820472" cy="792088"/>
          </a:xfrm>
          <a:solidFill>
            <a:schemeClr val="accent3"/>
          </a:solidFill>
        </p:spPr>
        <p:txBody>
          <a:bodyPr anchor="ctr"/>
          <a:lstStyle/>
          <a:p>
            <a:r>
              <a:rPr lang="en-GB" sz="2200" dirty="0">
                <a:solidFill>
                  <a:srgbClr val="000000"/>
                </a:solidFill>
              </a:rPr>
              <a:t>Documentary evidence can be found in various places including:</a:t>
            </a: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Documentary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148-150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Analysing Evidence and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Sample Sexual Assault Medical Certificate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-540568" y="2996952"/>
            <a:ext cx="8964488" cy="3096344"/>
            <a:chOff x="945887" y="2906908"/>
            <a:chExt cx="7639866" cy="3258394"/>
          </a:xfrm>
        </p:grpSpPr>
        <p:sp>
          <p:nvSpPr>
            <p:cNvPr id="18" name="Freeform 17"/>
            <p:cNvSpPr/>
            <p:nvPr/>
          </p:nvSpPr>
          <p:spPr>
            <a:xfrm>
              <a:off x="6876256" y="4422691"/>
              <a:ext cx="1709497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30579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Open sources 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599346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BBE0E3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93879"/>
                <a:satOff val="-813"/>
                <a:lumOff val="504"/>
                <a:alphaOff val="0"/>
              </a:schemeClr>
            </a:fillRef>
            <a:effectRef idx="3">
              <a:schemeClr val="accent4">
                <a:hueOff val="-293879"/>
                <a:satOff val="-813"/>
                <a:lumOff val="5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1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Hospitals and medical archives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4098348" y="2942390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75518"/>
                <a:satOff val="-3251"/>
                <a:lumOff val="2017"/>
                <a:alphaOff val="0"/>
              </a:schemeClr>
            </a:fillRef>
            <a:effectRef idx="3">
              <a:schemeClr val="accent4">
                <a:hueOff val="-1175518"/>
                <a:satOff val="-3251"/>
                <a:lumOff val="20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Military bases/facilities used by </a:t>
              </a:r>
              <a:r>
                <a:rPr lang="en-IE" sz="2200" dirty="0" smtClean="0">
                  <a:solidFill>
                    <a:srgbClr val="000000"/>
                  </a:solidFill>
                </a:rPr>
                <a:t>armed </a:t>
              </a:r>
              <a:r>
                <a:rPr lang="en-IE" sz="2200" dirty="0">
                  <a:solidFill>
                    <a:srgbClr val="000000"/>
                  </a:solidFill>
                </a:rPr>
                <a:t>groups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878308" y="3290912"/>
              <a:ext cx="2216015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2138282" y="2913308"/>
              <a:ext cx="1727540" cy="1742612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69397"/>
                <a:satOff val="-4064"/>
                <a:lumOff val="2521"/>
                <a:alphaOff val="0"/>
              </a:schemeClr>
            </a:fillRef>
            <a:effectRef idx="3">
              <a:schemeClr val="accent4">
                <a:hueOff val="-1469397"/>
                <a:satOff val="-4064"/>
                <a:lumOff val="25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2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 smtClean="0">
                  <a:solidFill>
                    <a:srgbClr val="000000"/>
                  </a:solidFill>
                </a:rPr>
                <a:t>Official  buildings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3091022" y="4421517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763277"/>
                <a:satOff val="-4877"/>
                <a:lumOff val="3026"/>
                <a:alphaOff val="0"/>
              </a:schemeClr>
            </a:fillRef>
            <a:effectRef idx="3">
              <a:schemeClr val="accent4">
                <a:hueOff val="-1763277"/>
                <a:satOff val="-4877"/>
                <a:lumOff val="30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Historical archives</a:t>
              </a:r>
              <a:r>
                <a:rPr lang="en-IE" sz="2200" kern="1200" dirty="0">
                  <a:solidFill>
                    <a:srgbClr val="000000"/>
                  </a:solidFill>
                </a:rPr>
                <a:t> 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45887" y="4770039"/>
              <a:ext cx="2144532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5027646" y="442151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23721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Crime </a:t>
              </a:r>
              <a:r>
                <a:rPr lang="en-IE" sz="2200" dirty="0" smtClean="0">
                  <a:solidFill>
                    <a:srgbClr val="000000"/>
                  </a:solidFill>
                </a:rPr>
                <a:t>scenes/sites </a:t>
              </a:r>
              <a:r>
                <a:rPr lang="en-IE" sz="2200" dirty="0">
                  <a:solidFill>
                    <a:srgbClr val="000000"/>
                  </a:solidFill>
                </a:rPr>
                <a:t>of violations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6025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996952"/>
            <a:ext cx="8568952" cy="2952328"/>
          </a:xfrm>
          <a:solidFill>
            <a:schemeClr val="accent3"/>
          </a:solidFill>
        </p:spPr>
        <p:txBody>
          <a:bodyPr anchor="ctr"/>
          <a:lstStyle/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Digital evidence is sometimes considered as a specific form of </a:t>
            </a:r>
            <a:r>
              <a:rPr lang="en-GB" sz="2200" dirty="0">
                <a:solidFill>
                  <a:srgbClr val="0000FF"/>
                </a:solidFill>
              </a:rPr>
              <a:t>documentary evidence </a:t>
            </a:r>
            <a:r>
              <a:rPr lang="en-GB" sz="2200" dirty="0">
                <a:solidFill>
                  <a:srgbClr val="000000"/>
                </a:solidFill>
              </a:rPr>
              <a:t>and it is generally </a:t>
            </a:r>
            <a:r>
              <a:rPr lang="en-GB" sz="2200" dirty="0">
                <a:solidFill>
                  <a:srgbClr val="0000FF"/>
                </a:solidFill>
              </a:rPr>
              <a:t>subject to the same rules and </a:t>
            </a:r>
            <a:r>
              <a:rPr lang="en-GB" sz="2200" dirty="0" smtClean="0">
                <a:solidFill>
                  <a:srgbClr val="0000FF"/>
                </a:solidFill>
              </a:rPr>
              <a:t>principles </a:t>
            </a:r>
            <a:r>
              <a:rPr lang="en-GB" sz="2200" dirty="0" smtClean="0">
                <a:solidFill>
                  <a:srgbClr val="000000"/>
                </a:solidFill>
              </a:rPr>
              <a:t>(but check specifics of applicable law)</a:t>
            </a: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You can acquire </a:t>
            </a:r>
            <a:r>
              <a:rPr lang="en-GB" sz="2200" dirty="0"/>
              <a:t>digital evidence when you </a:t>
            </a:r>
            <a:r>
              <a:rPr lang="en-GB" sz="2200" dirty="0" smtClean="0">
                <a:solidFill>
                  <a:srgbClr val="0000FF"/>
                </a:solidFill>
              </a:rPr>
              <a:t>browse the internet </a:t>
            </a:r>
            <a:r>
              <a:rPr lang="en-GB" sz="2200" dirty="0" smtClean="0"/>
              <a:t>or - if you have the </a:t>
            </a:r>
            <a:r>
              <a:rPr lang="en-GB" sz="2200" dirty="0" smtClean="0">
                <a:solidFill>
                  <a:srgbClr val="0000FF"/>
                </a:solidFill>
              </a:rPr>
              <a:t>mandate and authority </a:t>
            </a:r>
            <a:r>
              <a:rPr lang="en-GB" sz="2200" dirty="0" smtClean="0"/>
              <a:t>to do so as a law enforcement or other official operating with judicial powers </a:t>
            </a:r>
            <a:r>
              <a:rPr lang="mr-IN" sz="2200" dirty="0" smtClean="0"/>
              <a:t>–</a:t>
            </a:r>
            <a:r>
              <a:rPr lang="en-GB" sz="2200" dirty="0" smtClean="0"/>
              <a:t> when you </a:t>
            </a:r>
            <a:r>
              <a:rPr lang="en-GB" sz="2200" dirty="0" smtClean="0">
                <a:solidFill>
                  <a:srgbClr val="0000FF"/>
                </a:solidFill>
              </a:rPr>
              <a:t>seize </a:t>
            </a:r>
            <a:r>
              <a:rPr lang="en-GB" sz="2200" dirty="0">
                <a:solidFill>
                  <a:srgbClr val="0000FF"/>
                </a:solidFill>
              </a:rPr>
              <a:t>electronic devices</a:t>
            </a:r>
            <a:r>
              <a:rPr lang="en-GB" sz="2200" dirty="0"/>
              <a:t> (e.g. computers, mobile/smart phones, USB</a:t>
            </a:r>
            <a:r>
              <a:rPr lang="en-GB" sz="2200" dirty="0" smtClean="0"/>
              <a:t>)</a:t>
            </a:r>
            <a:endParaRPr lang="en-GB" sz="2200" dirty="0"/>
          </a:p>
          <a:p>
            <a:pPr marL="342900" indent="-342900" algn="l">
              <a:buFont typeface="Arial"/>
              <a:buChar char="•"/>
            </a:pPr>
            <a:endParaRPr lang="en-GB" sz="2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Digital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150-153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Analysing Evidence and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Flowchart: Alternate Process 22"/>
          <p:cNvSpPr/>
          <p:nvPr/>
        </p:nvSpPr>
        <p:spPr>
          <a:xfrm>
            <a:off x="323528" y="2276872"/>
            <a:ext cx="8496944" cy="792088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rgbClr val="000000"/>
                </a:solidFill>
              </a:rPr>
              <a:t>Digital evidence refers to any probative information or data that is stored on, received or transmitted by an electronic device </a:t>
            </a:r>
          </a:p>
        </p:txBody>
      </p:sp>
    </p:spTree>
    <p:extLst>
      <p:ext uri="{BB962C8B-B14F-4D97-AF65-F5344CB8AC3E}">
        <p14:creationId xmlns:p14="http://schemas.microsoft.com/office/powerpoint/2010/main" val="2516972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Digital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19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150-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153 and 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Analysing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Evidence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2060848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0000"/>
                </a:solidFill>
              </a:rPr>
              <a:t>Typical digital evidence which may help prove CARSV may include: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51520" y="2204864"/>
            <a:ext cx="8494541" cy="4176464"/>
            <a:chOff x="314437" y="2213665"/>
            <a:chExt cx="8431558" cy="3903715"/>
          </a:xfrm>
        </p:grpSpPr>
        <p:sp>
          <p:nvSpPr>
            <p:cNvPr id="29" name="Rectangle 28"/>
            <p:cNvSpPr/>
            <p:nvPr/>
          </p:nvSpPr>
          <p:spPr>
            <a:xfrm>
              <a:off x="314437" y="2213665"/>
              <a:ext cx="8424936" cy="3480469"/>
            </a:xfrm>
            <a:prstGeom prst="rect">
              <a:avLst/>
            </a:prstGeom>
            <a:ln>
              <a:noFill/>
            </a:ln>
          </p:spPr>
        </p:sp>
        <p:sp>
          <p:nvSpPr>
            <p:cNvPr id="30" name="Freeform 29"/>
            <p:cNvSpPr/>
            <p:nvPr/>
          </p:nvSpPr>
          <p:spPr>
            <a:xfrm>
              <a:off x="325996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Electronic health records/X-rays/MRI scan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2479949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858671"/>
                <a:satOff val="-3769"/>
                <a:lumOff val="1120"/>
                <a:alphaOff val="0"/>
              </a:schemeClr>
            </a:fillRef>
            <a:effectRef idx="3">
              <a:schemeClr val="accent5">
                <a:hueOff val="858671"/>
                <a:satOff val="-3769"/>
                <a:lumOff val="112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 smtClean="0">
                  <a:solidFill>
                    <a:srgbClr val="000000"/>
                  </a:solidFill>
                </a:rPr>
                <a:t>Pictures/ videos taken with a digital camera</a:t>
              </a:r>
              <a:r>
                <a:rPr lang="en-IE" sz="2000" dirty="0" smtClean="0">
                  <a:solidFill>
                    <a:srgbClr val="000000"/>
                  </a:solidFill>
                </a:rPr>
                <a:t>/ phone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32" name="Freeform 31"/>
            <p:cNvSpPr/>
            <p:nvPr/>
          </p:nvSpPr>
          <p:spPr>
            <a:xfrm>
              <a:off x="4633903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717343"/>
                <a:satOff val="-7537"/>
                <a:lumOff val="2241"/>
                <a:alphaOff val="0"/>
              </a:schemeClr>
            </a:fillRef>
            <a:effectRef idx="3">
              <a:schemeClr val="accent5">
                <a:hueOff val="1717343"/>
                <a:satOff val="-7537"/>
                <a:lumOff val="224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Emails/texts</a:t>
              </a:r>
              <a:r>
                <a:rPr lang="en-IE" sz="2000" dirty="0" smtClean="0">
                  <a:solidFill>
                    <a:srgbClr val="000000"/>
                  </a:solidFill>
                </a:rPr>
                <a:t>/ instant </a:t>
              </a:r>
              <a:r>
                <a:rPr lang="en-IE" sz="2000" dirty="0">
                  <a:solidFill>
                    <a:srgbClr val="000000"/>
                  </a:solidFill>
                </a:rPr>
                <a:t>messages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>
              <a:off x="6787856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576014"/>
                <a:satOff val="-11306"/>
                <a:lumOff val="3361"/>
                <a:alphaOff val="0"/>
              </a:schemeClr>
            </a:fillRef>
            <a:effectRef idx="3">
              <a:schemeClr val="accent5">
                <a:hueOff val="2576014"/>
                <a:satOff val="-11306"/>
                <a:lumOff val="336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Pictures</a:t>
              </a:r>
              <a:r>
                <a:rPr lang="en-IE" sz="2000" dirty="0" smtClean="0">
                  <a:solidFill>
                    <a:srgbClr val="000000"/>
                  </a:solidFill>
                </a:rPr>
                <a:t>/ videos/info </a:t>
              </a:r>
              <a:r>
                <a:rPr lang="en-IE" sz="2000" dirty="0">
                  <a:solidFill>
                    <a:srgbClr val="000000"/>
                  </a:solidFill>
                </a:rPr>
                <a:t>posted on social media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34" name="Freeform 33"/>
            <p:cNvSpPr/>
            <p:nvPr/>
          </p:nvSpPr>
          <p:spPr>
            <a:xfrm>
              <a:off x="325996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64A6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434685"/>
                <a:satOff val="-15074"/>
                <a:lumOff val="4482"/>
                <a:alphaOff val="0"/>
              </a:schemeClr>
            </a:fillRef>
            <a:effectRef idx="3">
              <a:schemeClr val="accent5">
                <a:hueOff val="3434685"/>
                <a:satOff val="-15074"/>
                <a:lumOff val="44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>
                  <a:solidFill>
                    <a:srgbClr val="000000"/>
                  </a:solidFill>
                </a:rPr>
                <a:t>Location info stored on cell phones</a:t>
              </a:r>
              <a:r>
                <a:rPr lang="en-GB" sz="2000" kern="1200" dirty="0" smtClean="0">
                  <a:solidFill>
                    <a:srgbClr val="000000"/>
                  </a:solidFill>
                </a:rPr>
                <a:t>/ social </a:t>
              </a:r>
              <a:r>
                <a:rPr lang="en-GB" sz="2000" kern="1200" dirty="0">
                  <a:solidFill>
                    <a:srgbClr val="000000"/>
                  </a:solidFill>
                </a:rPr>
                <a:t>media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2479949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4293356"/>
                <a:satOff val="-18843"/>
                <a:lumOff val="5602"/>
                <a:alphaOff val="0"/>
              </a:schemeClr>
            </a:fillRef>
            <a:effectRef idx="3">
              <a:schemeClr val="accent5">
                <a:hueOff val="4293356"/>
                <a:satOff val="-18843"/>
                <a:lumOff val="56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1900" dirty="0" smtClean="0">
                  <a:solidFill>
                    <a:srgbClr val="000000"/>
                  </a:solidFill>
                </a:rPr>
                <a:t>Info stored on </a:t>
              </a:r>
              <a:r>
                <a:rPr lang="en-IE" sz="1900" dirty="0">
                  <a:solidFill>
                    <a:srgbClr val="000000"/>
                  </a:solidFill>
                </a:rPr>
                <a:t>computers’ hard drives/USB</a:t>
              </a:r>
              <a:r>
                <a:rPr lang="en-IE" sz="1900" dirty="0" smtClean="0">
                  <a:solidFill>
                    <a:srgbClr val="000000"/>
                  </a:solidFill>
                </a:rPr>
                <a:t>, CDROM</a:t>
              </a:r>
              <a:endParaRPr lang="nl-NL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36" name="Freeform 35"/>
            <p:cNvSpPr/>
            <p:nvPr/>
          </p:nvSpPr>
          <p:spPr>
            <a:xfrm>
              <a:off x="4633903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152028"/>
                <a:satOff val="-22611"/>
                <a:lumOff val="6723"/>
                <a:alphaOff val="0"/>
              </a:schemeClr>
            </a:fillRef>
            <a:effectRef idx="3">
              <a:schemeClr val="accent5">
                <a:hueOff val="5152028"/>
                <a:satOff val="-22611"/>
                <a:lumOff val="672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rgbClr val="000000"/>
                  </a:solidFill>
                </a:rPr>
                <a:t>Aerial photos</a:t>
              </a:r>
              <a:r>
                <a:rPr lang="en-IE" sz="2000" kern="1200" dirty="0" smtClean="0">
                  <a:solidFill>
                    <a:srgbClr val="000000"/>
                  </a:solidFill>
                </a:rPr>
                <a:t>/ satellite </a:t>
              </a:r>
              <a:r>
                <a:rPr lang="en-IE" sz="2000" kern="1200" dirty="0">
                  <a:solidFill>
                    <a:srgbClr val="000000"/>
                  </a:solidFill>
                </a:rPr>
                <a:t>imagery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37" name="Freeform 36"/>
            <p:cNvSpPr/>
            <p:nvPr/>
          </p:nvSpPr>
          <p:spPr>
            <a:xfrm>
              <a:off x="6787856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Metadata stored in any digital file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2934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02982931"/>
              </p:ext>
            </p:extLst>
          </p:nvPr>
        </p:nvGraphicFramePr>
        <p:xfrm>
          <a:off x="467544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Session objectives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14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Digital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20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150-153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Analysing Evidence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and Annex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988840"/>
            <a:ext cx="8424936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If you find relevant </a:t>
            </a:r>
            <a:r>
              <a:rPr lang="en-GB" sz="2200" dirty="0">
                <a:solidFill>
                  <a:srgbClr val="0000FF"/>
                </a:solidFill>
              </a:rPr>
              <a:t>open source information on the internet</a:t>
            </a:r>
            <a:r>
              <a:rPr lang="en-GB" sz="2200" dirty="0"/>
              <a:t>, </a:t>
            </a:r>
            <a:r>
              <a:rPr lang="en-GB" sz="2200" dirty="0" smtClean="0">
                <a:solidFill>
                  <a:srgbClr val="0000FF"/>
                </a:solidFill>
              </a:rPr>
              <a:t>record </a:t>
            </a:r>
            <a:r>
              <a:rPr lang="en-GB" sz="2200" dirty="0">
                <a:solidFill>
                  <a:srgbClr val="0000FF"/>
                </a:solidFill>
              </a:rPr>
              <a:t>or preserve it </a:t>
            </a:r>
            <a:r>
              <a:rPr lang="en-GB" sz="2200" dirty="0"/>
              <a:t>in some </a:t>
            </a:r>
            <a:r>
              <a:rPr lang="en-GB" sz="2200" dirty="0" smtClean="0">
                <a:solidFill>
                  <a:srgbClr val="000000"/>
                </a:solidFill>
              </a:rPr>
              <a:t>legally prescribed/acceptable </a:t>
            </a:r>
            <a:r>
              <a:rPr lang="en-GB" sz="2200" dirty="0" smtClean="0"/>
              <a:t>form </a:t>
            </a:r>
            <a:r>
              <a:rPr lang="en-GB" sz="2200" dirty="0"/>
              <a:t>as online </a:t>
            </a:r>
            <a:r>
              <a:rPr lang="en-GB" sz="2200" dirty="0" smtClean="0"/>
              <a:t>posts/web </a:t>
            </a:r>
            <a:r>
              <a:rPr lang="en-GB" sz="2200" dirty="0"/>
              <a:t>content often get removed or later become unavailable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Some digital evidence </a:t>
            </a:r>
            <a:r>
              <a:rPr lang="en-GB" sz="2200" dirty="0" smtClean="0"/>
              <a:t>(e.g. message </a:t>
            </a:r>
            <a:r>
              <a:rPr lang="en-GB" sz="2200" dirty="0"/>
              <a:t>history of a mobile phone or social media </a:t>
            </a:r>
            <a:r>
              <a:rPr lang="en-GB" sz="2200" dirty="0" smtClean="0"/>
              <a:t>account) </a:t>
            </a:r>
            <a:r>
              <a:rPr lang="en-GB" sz="2200" dirty="0"/>
              <a:t>may be under the </a:t>
            </a:r>
            <a:r>
              <a:rPr lang="en-GB" sz="2200" dirty="0">
                <a:solidFill>
                  <a:srgbClr val="0000FF"/>
                </a:solidFill>
              </a:rPr>
              <a:t>control of third parties</a:t>
            </a:r>
            <a:r>
              <a:rPr lang="en-GB" sz="2200" dirty="0"/>
              <a:t> and protected by privacy laws </a:t>
            </a:r>
            <a:r>
              <a:rPr lang="mr-IN" sz="2200" dirty="0"/>
              <a:t>–</a:t>
            </a:r>
            <a:r>
              <a:rPr lang="en-GB" sz="2200" dirty="0"/>
              <a:t> you may only be able to access/use it with a </a:t>
            </a:r>
            <a:r>
              <a:rPr lang="en-GB" sz="2200" dirty="0">
                <a:solidFill>
                  <a:srgbClr val="0000FF"/>
                </a:solidFill>
              </a:rPr>
              <a:t>subpoena</a:t>
            </a:r>
            <a:r>
              <a:rPr lang="en-GB" sz="2200" dirty="0"/>
              <a:t>, data sharing agreement or </a:t>
            </a:r>
            <a:r>
              <a:rPr lang="en-GB" sz="2200" dirty="0">
                <a:solidFill>
                  <a:srgbClr val="0000FF"/>
                </a:solidFill>
              </a:rPr>
              <a:t>other form of consent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</p:txBody>
      </p:sp>
      <p:sp>
        <p:nvSpPr>
          <p:cNvPr id="21" name="Flowchart: Alternate Process 22"/>
          <p:cNvSpPr/>
          <p:nvPr/>
        </p:nvSpPr>
        <p:spPr>
          <a:xfrm>
            <a:off x="1115616" y="5517232"/>
            <a:ext cx="7128792" cy="864096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rgbClr val="000000"/>
                </a:solidFill>
              </a:rPr>
              <a:t>Information seized/intercepted without </a:t>
            </a:r>
            <a:r>
              <a:rPr lang="en-GB" sz="2200" dirty="0" smtClean="0">
                <a:solidFill>
                  <a:srgbClr val="000000"/>
                </a:solidFill>
              </a:rPr>
              <a:t>authorisation </a:t>
            </a:r>
            <a:r>
              <a:rPr lang="en-GB" sz="2200" dirty="0">
                <a:solidFill>
                  <a:srgbClr val="000000"/>
                </a:solidFill>
              </a:rPr>
              <a:t>is </a:t>
            </a:r>
          </a:p>
          <a:p>
            <a:pPr algn="ctr"/>
            <a:r>
              <a:rPr lang="en-GB" sz="2200" dirty="0">
                <a:solidFill>
                  <a:srgbClr val="000000"/>
                </a:solidFill>
              </a:rPr>
              <a:t>generally not admissible as evidence  </a:t>
            </a:r>
          </a:p>
        </p:txBody>
      </p:sp>
    </p:spTree>
    <p:extLst>
      <p:ext uri="{BB962C8B-B14F-4D97-AF65-F5344CB8AC3E}">
        <p14:creationId xmlns:p14="http://schemas.microsoft.com/office/powerpoint/2010/main" val="2604230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Digital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21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pages 150-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153</a:t>
            </a:r>
          </a:p>
          <a:p>
            <a:pPr algn="ctr"/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14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Analysing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Evidence and Annex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2060848"/>
            <a:ext cx="8568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 smtClean="0"/>
              <a:t>Specific </a:t>
            </a:r>
            <a:r>
              <a:rPr lang="en-GB" sz="2100" dirty="0"/>
              <a:t>risks linked to collecting/using digital evidence may include: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79512" y="2564904"/>
            <a:ext cx="8424936" cy="3888432"/>
            <a:chOff x="945887" y="2906908"/>
            <a:chExt cx="7639866" cy="3258396"/>
          </a:xfrm>
        </p:grpSpPr>
        <p:sp>
          <p:nvSpPr>
            <p:cNvPr id="13" name="Freeform 12"/>
            <p:cNvSpPr/>
            <p:nvPr/>
          </p:nvSpPr>
          <p:spPr>
            <a:xfrm>
              <a:off x="6876256" y="4422691"/>
              <a:ext cx="1709497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30579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 Data destruction through remote command 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599346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93879"/>
                <a:satOff val="-813"/>
                <a:lumOff val="504"/>
                <a:alphaOff val="0"/>
              </a:schemeClr>
            </a:fillRef>
            <a:effectRef idx="3">
              <a:schemeClr val="accent4">
                <a:hueOff val="-293879"/>
                <a:satOff val="-813"/>
                <a:lumOff val="5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1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dirty="0">
                  <a:solidFill>
                    <a:srgbClr val="000000"/>
                  </a:solidFill>
                </a:rPr>
                <a:t>Increased risks for people who collect/upload info online</a:t>
              </a:r>
              <a:endParaRPr lang="en-GB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1144054" y="4422693"/>
              <a:ext cx="1769048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881638"/>
                <a:satOff val="-2439"/>
                <a:lumOff val="1513"/>
                <a:alphaOff val="0"/>
              </a:schemeClr>
            </a:fillRef>
            <a:effectRef idx="3">
              <a:schemeClr val="accent4">
                <a:hueOff val="-881638"/>
                <a:satOff val="-2439"/>
                <a:lumOff val="151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23721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Evidence inadmissible if search</a:t>
              </a:r>
              <a:r>
                <a:rPr lang="en-IE" sz="2000" dirty="0" smtClean="0">
                  <a:solidFill>
                    <a:srgbClr val="000000"/>
                  </a:solidFill>
                </a:rPr>
                <a:t>/ seizing </a:t>
              </a:r>
              <a:r>
                <a:rPr lang="en-IE" sz="2000" dirty="0">
                  <a:solidFill>
                    <a:srgbClr val="000000"/>
                  </a:solidFill>
                </a:rPr>
                <a:t>not authorised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098348" y="2942390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CECE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75518"/>
                <a:satOff val="-3251"/>
                <a:lumOff val="2017"/>
                <a:alphaOff val="0"/>
              </a:schemeClr>
            </a:fillRef>
            <a:effectRef idx="3">
              <a:schemeClr val="accent4">
                <a:hueOff val="-1175518"/>
                <a:satOff val="-3251"/>
                <a:lumOff val="20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Exposure to static electricity/ extreme heat/ moisture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878308" y="3290912"/>
              <a:ext cx="2216015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reeform 18"/>
            <p:cNvSpPr/>
            <p:nvPr/>
          </p:nvSpPr>
          <p:spPr>
            <a:xfrm>
              <a:off x="2138282" y="2913308"/>
              <a:ext cx="1727540" cy="1742612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69397"/>
                <a:satOff val="-4064"/>
                <a:lumOff val="2521"/>
                <a:alphaOff val="0"/>
              </a:schemeClr>
            </a:fillRef>
            <a:effectRef idx="3">
              <a:schemeClr val="accent4">
                <a:hueOff val="-1469397"/>
                <a:satOff val="-4064"/>
                <a:lumOff val="25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2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Altering</a:t>
              </a:r>
              <a:r>
                <a:rPr lang="en-IE" sz="2000" dirty="0" smtClean="0">
                  <a:solidFill>
                    <a:srgbClr val="000000"/>
                  </a:solidFill>
                </a:rPr>
                <a:t>/ compromising </a:t>
              </a:r>
              <a:r>
                <a:rPr lang="en-IE" sz="2000" dirty="0">
                  <a:solidFill>
                    <a:srgbClr val="000000"/>
                  </a:solidFill>
                </a:rPr>
                <a:t>data when you seize/access it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3091022" y="4421517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763277"/>
                <a:satOff val="-4877"/>
                <a:lumOff val="3026"/>
                <a:alphaOff val="0"/>
              </a:schemeClr>
            </a:fillRef>
            <a:effectRef idx="3">
              <a:schemeClr val="accent4">
                <a:hueOff val="-1763277"/>
                <a:satOff val="-4877"/>
                <a:lumOff val="30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Inadvertently alerting webpage owner of investigation</a:t>
              </a:r>
              <a:r>
                <a:rPr lang="en-IE" sz="2000" kern="1200" dirty="0">
                  <a:solidFill>
                    <a:srgbClr val="000000"/>
                  </a:solidFill>
                </a:rPr>
                <a:t>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45887" y="4770039"/>
              <a:ext cx="2144532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5027646" y="442151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23721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Lost of </a:t>
              </a:r>
              <a:r>
                <a:rPr lang="en-IE" sz="2000" dirty="0" smtClean="0">
                  <a:solidFill>
                    <a:srgbClr val="000000"/>
                  </a:solidFill>
                </a:rPr>
                <a:t>damaged files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990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D. Physical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22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154-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153 and 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Analysing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Evidence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Reasons not to Collect Physical Evidence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6" name="Flowchart: Alternate Process 22"/>
          <p:cNvSpPr/>
          <p:nvPr/>
        </p:nvSpPr>
        <p:spPr>
          <a:xfrm>
            <a:off x="827584" y="2348880"/>
            <a:ext cx="7632848" cy="648072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rgbClr val="000000"/>
                </a:solidFill>
              </a:rPr>
              <a:t>Physical evidence refers to any physical object or matter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3212976"/>
            <a:ext cx="8496944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It can </a:t>
            </a:r>
            <a:r>
              <a:rPr lang="en-GB" sz="2200" dirty="0">
                <a:solidFill>
                  <a:srgbClr val="000000"/>
                </a:solidFill>
              </a:rPr>
              <a:t>provide relevant information to </a:t>
            </a:r>
            <a:r>
              <a:rPr lang="en-GB" sz="2200" dirty="0">
                <a:solidFill>
                  <a:srgbClr val="0000FF"/>
                </a:solidFill>
              </a:rPr>
              <a:t>establish that sexual violence took place</a:t>
            </a:r>
            <a:r>
              <a:rPr lang="en-GB" sz="2200" dirty="0">
                <a:solidFill>
                  <a:srgbClr val="000000"/>
                </a:solidFill>
              </a:rPr>
              <a:t>, or provide a </a:t>
            </a:r>
            <a:r>
              <a:rPr lang="en-GB" sz="2200" dirty="0">
                <a:solidFill>
                  <a:srgbClr val="0000FF"/>
                </a:solidFill>
              </a:rPr>
              <a:t>link to the scene, victim or perpetrator 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A</a:t>
            </a:r>
            <a:r>
              <a:rPr lang="en-GB" sz="2200" dirty="0" smtClean="0"/>
              <a:t>mount </a:t>
            </a:r>
            <a:r>
              <a:rPr lang="en-GB" sz="2200" dirty="0"/>
              <a:t>and type of </a:t>
            </a:r>
            <a:r>
              <a:rPr lang="en-GB" sz="2200" dirty="0" smtClean="0"/>
              <a:t>CARSV physical evidence which </a:t>
            </a:r>
            <a:r>
              <a:rPr lang="en-GB" sz="2200" dirty="0"/>
              <a:t>can be recovered will vary depending on, for example, how long ago the violence took place, whether the victim was seen by a doctor, and whether the site of violation can be </a:t>
            </a:r>
            <a:r>
              <a:rPr lang="en-GB" sz="2200" dirty="0" smtClean="0"/>
              <a:t>accessed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230365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820472" cy="504056"/>
          </a:xfrm>
          <a:solidFill>
            <a:schemeClr val="accent3"/>
          </a:solidFill>
        </p:spPr>
        <p:txBody>
          <a:bodyPr anchor="ctr"/>
          <a:lstStyle/>
          <a:p>
            <a:endParaRPr lang="en-GB" sz="2200" dirty="0">
              <a:solidFill>
                <a:srgbClr val="000000"/>
              </a:solidFill>
            </a:endParaRPr>
          </a:p>
          <a:p>
            <a:r>
              <a:rPr lang="en-GB" sz="2100" dirty="0">
                <a:solidFill>
                  <a:srgbClr val="000000"/>
                </a:solidFill>
              </a:rPr>
              <a:t>Typical physical evidence which may help prove CARSV may include</a:t>
            </a:r>
            <a:r>
              <a:rPr lang="en-GB" sz="2200" dirty="0">
                <a:solidFill>
                  <a:srgbClr val="000000"/>
                </a:solidFill>
              </a:rPr>
              <a:t>:</a:t>
            </a: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D. Physical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23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374296371"/>
              </p:ext>
            </p:extLst>
          </p:nvPr>
        </p:nvGraphicFramePr>
        <p:xfrm>
          <a:off x="395536" y="1916832"/>
          <a:ext cx="842493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775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D. Physical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154-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153 and 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Analysing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Evidence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Annex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Reasons not to Collect Physical Evidence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pSp>
        <p:nvGrpSpPr>
          <p:cNvPr id="18" name="Group 17"/>
          <p:cNvGrpSpPr/>
          <p:nvPr/>
        </p:nvGrpSpPr>
        <p:grpSpPr>
          <a:xfrm>
            <a:off x="323528" y="3933056"/>
            <a:ext cx="8474968" cy="2232248"/>
            <a:chOff x="469970" y="3438106"/>
            <a:chExt cx="8330952" cy="1154800"/>
          </a:xfrm>
        </p:grpSpPr>
        <p:sp>
          <p:nvSpPr>
            <p:cNvPr id="20" name="Freeform 19"/>
            <p:cNvSpPr/>
            <p:nvPr/>
          </p:nvSpPr>
          <p:spPr>
            <a:xfrm>
              <a:off x="469970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Bodies of victims</a:t>
              </a:r>
              <a:r>
                <a:rPr lang="en-IE" sz="2200" dirty="0" smtClean="0">
                  <a:solidFill>
                    <a:srgbClr val="000000"/>
                  </a:solidFill>
                </a:rPr>
                <a:t>/ witnesses/ perpetrators 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471601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001783"/>
                <a:satOff val="-4397"/>
                <a:lumOff val="1307"/>
                <a:alphaOff val="0"/>
              </a:schemeClr>
            </a:fillRef>
            <a:effectRef idx="3">
              <a:schemeClr val="accent5">
                <a:hueOff val="1001783"/>
                <a:satOff val="-4397"/>
                <a:lumOff val="130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dirty="0">
                  <a:solidFill>
                    <a:srgbClr val="000000"/>
                  </a:solidFill>
                </a:rPr>
                <a:t>Any place where the perpetrators have been </a:t>
              </a:r>
              <a:endParaRPr lang="en-GB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687625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003566"/>
                <a:satOff val="-8793"/>
                <a:lumOff val="2614"/>
                <a:alphaOff val="0"/>
              </a:schemeClr>
            </a:fillRef>
            <a:effectRef idx="3">
              <a:schemeClr val="accent5">
                <a:hueOff val="2003566"/>
                <a:satOff val="-8793"/>
                <a:lumOff val="261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kern="1200" dirty="0">
                  <a:solidFill>
                    <a:srgbClr val="000000"/>
                  </a:solidFill>
                </a:rPr>
                <a:t>Graves/places where bodies have been left at any time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255577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005349"/>
                <a:satOff val="-13190"/>
                <a:lumOff val="3921"/>
                <a:alphaOff val="0"/>
              </a:schemeClr>
            </a:fillRef>
            <a:effectRef idx="3">
              <a:schemeClr val="accent5">
                <a:hueOff val="3005349"/>
                <a:satOff val="-13190"/>
                <a:lumOff val="39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Crime scenes and other sites of violations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95536" y="2348880"/>
            <a:ext cx="84969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Physical evidence can </a:t>
            </a:r>
            <a:r>
              <a:rPr lang="en-GB" sz="2200" dirty="0">
                <a:solidFill>
                  <a:srgbClr val="0000FF"/>
                </a:solidFill>
              </a:rPr>
              <a:t>corroborate</a:t>
            </a:r>
            <a:r>
              <a:rPr lang="en-GB" sz="2200" dirty="0"/>
              <a:t> or help establish certain facts but you will also need </a:t>
            </a:r>
            <a:r>
              <a:rPr lang="en-GB" sz="2200" dirty="0">
                <a:solidFill>
                  <a:srgbClr val="0000FF"/>
                </a:solidFill>
              </a:rPr>
              <a:t>other forms of evidence </a:t>
            </a:r>
            <a:r>
              <a:rPr lang="en-GB" sz="2200" dirty="0"/>
              <a:t>for it to be </a:t>
            </a:r>
            <a:r>
              <a:rPr lang="en-GB" sz="2200" dirty="0" smtClean="0"/>
              <a:t>relevant</a:t>
            </a:r>
          </a:p>
          <a:p>
            <a:pPr algn="ctr"/>
            <a:endParaRPr lang="en-GB" sz="2200" dirty="0"/>
          </a:p>
          <a:p>
            <a:pPr algn="ctr"/>
            <a:r>
              <a:rPr lang="en-GB" sz="2200" dirty="0">
                <a:solidFill>
                  <a:srgbClr val="000000"/>
                </a:solidFill>
              </a:rPr>
              <a:t>Physical evidence of CARSV can be found at/</a:t>
            </a:r>
            <a:r>
              <a:rPr lang="en-GB" sz="2200" dirty="0" smtClean="0">
                <a:solidFill>
                  <a:srgbClr val="000000"/>
                </a:solidFill>
              </a:rPr>
              <a:t>on:</a:t>
            </a:r>
          </a:p>
          <a:p>
            <a:pPr algn="ctr"/>
            <a:endParaRPr lang="en-GB" sz="2200" dirty="0" smtClean="0"/>
          </a:p>
          <a:p>
            <a:pPr algn="ctr"/>
            <a:r>
              <a:rPr lang="en-GB" sz="2200" dirty="0" smtClean="0"/>
              <a:t> 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740616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D. Physical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71296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Protocol pages 154-153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Collecting Additional Information and Module 14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Analysing Evidence Annex 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Reasons not to Collect Physical Evidence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6" name="Picture 2" descr="C:\Users\Niamh\AppData\Local\Microsoft\Windows\Temporary Internet Files\Content.IE5\3V23CDHY\australatina___stop_sign_by_australatina-d6g2yu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36912"/>
            <a:ext cx="1836000" cy="185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Bevel 16"/>
          <p:cNvSpPr/>
          <p:nvPr/>
        </p:nvSpPr>
        <p:spPr>
          <a:xfrm>
            <a:off x="2339752" y="2636912"/>
            <a:ext cx="6624736" cy="1836000"/>
          </a:xfrm>
          <a:prstGeom prst="bevel">
            <a:avLst/>
          </a:prstGeom>
          <a:gradFill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  <a:gs pos="100000">
                <a:schemeClr val="bg1">
                  <a:lumMod val="75000"/>
                  <a:lumOff val="2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>
              <a:lnSpc>
                <a:spcPct val="150000"/>
              </a:lnSpc>
            </a:pPr>
            <a:r>
              <a:rPr lang="en-IE" sz="2200" b="1" cap="small" dirty="0">
                <a:solidFill>
                  <a:schemeClr val="tx1"/>
                </a:solidFill>
              </a:rPr>
              <a:t>Have you been professionally trained?</a:t>
            </a:r>
          </a:p>
          <a:p>
            <a:pPr algn="ctr">
              <a:lnSpc>
                <a:spcPct val="150000"/>
              </a:lnSpc>
            </a:pPr>
            <a:r>
              <a:rPr lang="en-IE" sz="2200" b="1" cap="small" dirty="0">
                <a:solidFill>
                  <a:schemeClr val="tx1"/>
                </a:solidFill>
              </a:rPr>
              <a:t>Do you have the necessary legal authority?</a:t>
            </a:r>
          </a:p>
          <a:p>
            <a:pPr algn="ctr">
              <a:lnSpc>
                <a:spcPct val="150000"/>
              </a:lnSpc>
            </a:pPr>
            <a:r>
              <a:rPr lang="en-IE" sz="2200" b="1" cap="small" dirty="0">
                <a:solidFill>
                  <a:schemeClr val="tx1"/>
                </a:solidFill>
              </a:rPr>
              <a:t>Can you properly store and preserve it?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3576" y="4653136"/>
            <a:ext cx="88569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u="sng" dirty="0"/>
              <a:t>If the answer to any of these questions is no</a:t>
            </a:r>
            <a:r>
              <a:rPr lang="en-GB" sz="2200" dirty="0"/>
              <a:t>, </a:t>
            </a:r>
            <a:r>
              <a:rPr lang="en-GB" sz="2200" dirty="0">
                <a:solidFill>
                  <a:srgbClr val="0000FF"/>
                </a:solidFill>
              </a:rPr>
              <a:t>you should not collect physical evidence</a:t>
            </a:r>
            <a:r>
              <a:rPr lang="en-GB" sz="2200" dirty="0"/>
              <a:t> </a:t>
            </a:r>
            <a:r>
              <a:rPr lang="mr-IN" sz="2200" dirty="0"/>
              <a:t>–</a:t>
            </a:r>
            <a:r>
              <a:rPr lang="en-GB" sz="2200" dirty="0"/>
              <a:t> you may not be able to use it and doing so may even be </a:t>
            </a:r>
            <a:r>
              <a:rPr lang="en-GB" sz="2200" dirty="0">
                <a:solidFill>
                  <a:srgbClr val="0000FF"/>
                </a:solidFill>
              </a:rPr>
              <a:t>illegal</a:t>
            </a:r>
            <a:r>
              <a:rPr lang="en-GB" sz="2200" dirty="0"/>
              <a:t> in your jurisdiction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 Mishandled physical evidence is </a:t>
            </a:r>
            <a:r>
              <a:rPr lang="en-GB" sz="2200" dirty="0">
                <a:solidFill>
                  <a:srgbClr val="0000FF"/>
                </a:solidFill>
              </a:rPr>
              <a:t>no evidence</a:t>
            </a:r>
          </a:p>
        </p:txBody>
      </p:sp>
    </p:spTree>
    <p:extLst>
      <p:ext uri="{BB962C8B-B14F-4D97-AF65-F5344CB8AC3E}">
        <p14:creationId xmlns:p14="http://schemas.microsoft.com/office/powerpoint/2010/main" val="13401620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D. Physical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340768"/>
            <a:ext cx="813690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154-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153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Collecting Additional Information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Reasons not to Collect Physical Evidence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2564904"/>
            <a:ext cx="87129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You can only collect physical evidence if you have the necessary </a:t>
            </a:r>
            <a:r>
              <a:rPr lang="en-GB" sz="2200" dirty="0">
                <a:solidFill>
                  <a:srgbClr val="0000FF"/>
                </a:solidFill>
              </a:rPr>
              <a:t>legal authority, capacity and resources </a:t>
            </a:r>
            <a:r>
              <a:rPr lang="en-GB" sz="2200" dirty="0">
                <a:solidFill>
                  <a:srgbClr val="000000"/>
                </a:solidFill>
              </a:rPr>
              <a:t>to properly and safely collect, store, transport and preserve it</a:t>
            </a:r>
          </a:p>
          <a:p>
            <a:pPr algn="just"/>
            <a:endParaRPr lang="en-GB" sz="2200" dirty="0">
              <a:solidFill>
                <a:srgbClr val="000000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If you decide to collect physical evidence, you need to comply with applicable </a:t>
            </a:r>
            <a:r>
              <a:rPr lang="en-GB" sz="2200" dirty="0">
                <a:solidFill>
                  <a:srgbClr val="0000FF"/>
                </a:solidFill>
              </a:rPr>
              <a:t>chain of custody principles</a:t>
            </a:r>
            <a:r>
              <a:rPr lang="en-GB" sz="2200" dirty="0"/>
              <a:t> </a:t>
            </a:r>
            <a:r>
              <a:rPr lang="mr-IN" sz="2200" dirty="0"/>
              <a:t>–</a:t>
            </a:r>
            <a:r>
              <a:rPr lang="en-GB" sz="2200" dirty="0"/>
              <a:t> otherwise the evidence will not be admissible in court</a:t>
            </a:r>
          </a:p>
          <a:p>
            <a:pPr algn="just"/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You should always consider other documentation methods first: e.g. </a:t>
            </a:r>
            <a:r>
              <a:rPr lang="en-GB" sz="2200" dirty="0">
                <a:solidFill>
                  <a:srgbClr val="0000FF"/>
                </a:solidFill>
              </a:rPr>
              <a:t>taking notes, sketching, photographing/video recording </a:t>
            </a:r>
            <a:endParaRPr lang="en-GB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8265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21496"/>
            <a:ext cx="8892480" cy="4536504"/>
          </a:xfrm>
          <a:solidFill>
            <a:schemeClr val="accent3"/>
          </a:solidFill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Documentary, digital and physical evidence generally need to be accompanied by </a:t>
            </a:r>
            <a:r>
              <a:rPr lang="en-GB" sz="2200" dirty="0">
                <a:solidFill>
                  <a:srgbClr val="0000FF"/>
                </a:solidFill>
              </a:rPr>
              <a:t>explanatory evidence/testimony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including from expert witnesses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to be of use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Seized electronic devices </a:t>
            </a:r>
            <a:r>
              <a:rPr lang="en-GB" sz="2200" dirty="0">
                <a:solidFill>
                  <a:srgbClr val="000000"/>
                </a:solidFill>
              </a:rPr>
              <a:t>are preserved as physical evidence while the information they store qualifies as digital evidence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A document may constitute both documentary evidence (for its content) and physical evidence (e.g. if it has a stamp/blood on it)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and digital evidence if it is then stored electronically</a:t>
            </a: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Interplay between different categories of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140-159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Analysing Evidence and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</p:txBody>
      </p:sp>
    </p:spTree>
    <p:extLst>
      <p:ext uri="{BB962C8B-B14F-4D97-AF65-F5344CB8AC3E}">
        <p14:creationId xmlns:p14="http://schemas.microsoft.com/office/powerpoint/2010/main" val="29180400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Forensic and medico-legal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412777"/>
            <a:ext cx="806489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148-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159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Annex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Reasons not to Collect Physical Evidence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Sample Sexual Assault Medical Certificate </a:t>
            </a:r>
            <a:endParaRPr lang="en-GB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Annex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2564904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0000"/>
                </a:solidFill>
              </a:rPr>
              <a:t>Forensic evidence of sexual violence can </a:t>
            </a:r>
            <a:r>
              <a:rPr lang="en-GB" sz="2200" dirty="0">
                <a:solidFill>
                  <a:srgbClr val="0000FF"/>
                </a:solidFill>
              </a:rPr>
              <a:t>be any evidence obtained by scientific methods that is of use to a court or other </a:t>
            </a:r>
            <a:r>
              <a:rPr lang="en-GB" sz="2200" dirty="0" smtClean="0">
                <a:solidFill>
                  <a:srgbClr val="0000FF"/>
                </a:solidFill>
              </a:rPr>
              <a:t>body</a:t>
            </a:r>
            <a:endParaRPr lang="en-GB" sz="2200" dirty="0">
              <a:solidFill>
                <a:srgbClr val="0000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7544" y="3429000"/>
            <a:ext cx="8208912" cy="2874124"/>
            <a:chOff x="1672395" y="4052202"/>
            <a:chExt cx="6034484" cy="2471919"/>
          </a:xfrm>
        </p:grpSpPr>
        <p:sp>
          <p:nvSpPr>
            <p:cNvPr id="14" name="Freeform 13"/>
            <p:cNvSpPr/>
            <p:nvPr/>
          </p:nvSpPr>
          <p:spPr>
            <a:xfrm>
              <a:off x="1672396" y="405220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/>
              <a:r>
                <a:rPr lang="en-IE" sz="2000" dirty="0">
                  <a:solidFill>
                    <a:schemeClr val="tx1"/>
                  </a:solidFill>
                </a:rPr>
                <a:t>Medical evidence –records of injuries, bruising, cuts, scars, diseases, pregnancy</a:t>
              </a:r>
              <a:endParaRPr lang="nl-NL" sz="2000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721239" y="4052202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A6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fillRef>
            <a:effect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80010" rIns="7200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rgbClr val="000000"/>
                  </a:solidFill>
                </a:rPr>
                <a:t>Digital evidence –mobile or computer records, radio transmissions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5770082" y="4052202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fillRef>
            <a:effect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80010" rIns="3600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E" sz="2000" dirty="0">
                  <a:solidFill>
                    <a:srgbClr val="000000"/>
                  </a:solidFill>
                </a:rPr>
                <a:t>Biological/DNA evidence – proof of sexual contact, identity of perpetrator</a:t>
              </a:r>
              <a:endParaRPr lang="nl-NL" sz="20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1672395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298804"/>
                <a:satOff val="8876"/>
                <a:lumOff val="38945"/>
                <a:alphaOff val="0"/>
              </a:schemeClr>
            </a:fillRef>
            <a:effectRef idx="3">
              <a:schemeClr val="accent1">
                <a:shade val="50000"/>
                <a:hueOff val="298804"/>
                <a:satOff val="8876"/>
                <a:lumOff val="389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rgbClr val="000000"/>
                  </a:solidFill>
                </a:rPr>
                <a:t>Weapons evidence – bullet casings, shrapnel, knives, torture devices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3721239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fillRef>
            <a:effect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Photo or video evidence – injuries, crime scene, possible perpetrators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5770082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fillRef>
            <a:effect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rgbClr val="000000"/>
                  </a:solidFill>
                </a:rPr>
                <a:t>Physical evidence from the scene – clothing, ligatures, condoms, tape, gags</a:t>
              </a:r>
              <a:endParaRPr lang="nl-NL" sz="2000" b="1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06918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Forensic and medico-legal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29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40769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148-159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Reasons not to Collect Physical Evidence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Sample Sexual Assault Medical Certificate/Annex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907704" y="2276872"/>
            <a:ext cx="70567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0000"/>
                </a:solidFill>
              </a:rPr>
              <a:t>Only appropriately trained </a:t>
            </a:r>
            <a:r>
              <a:rPr lang="en-GB" sz="2200" dirty="0">
                <a:solidFill>
                  <a:srgbClr val="0000FF"/>
                </a:solidFill>
              </a:rPr>
              <a:t>medical professionals </a:t>
            </a:r>
            <a:r>
              <a:rPr lang="en-GB" sz="2200" dirty="0">
                <a:solidFill>
                  <a:srgbClr val="000000"/>
                </a:solidFill>
              </a:rPr>
              <a:t>or </a:t>
            </a:r>
            <a:r>
              <a:rPr lang="en-GB" sz="2200" dirty="0">
                <a:solidFill>
                  <a:srgbClr val="0000FF"/>
                </a:solidFill>
              </a:rPr>
              <a:t>forensic professionals </a:t>
            </a:r>
            <a:r>
              <a:rPr lang="en-GB" sz="2200" dirty="0">
                <a:solidFill>
                  <a:srgbClr val="000000"/>
                </a:solidFill>
              </a:rPr>
              <a:t>should collect, process and analyse forensic evidence about sexual violence such as biological samples or conduct medical examinations    </a:t>
            </a:r>
          </a:p>
        </p:txBody>
      </p:sp>
      <p:pic>
        <p:nvPicPr>
          <p:cNvPr id="21" name="Picture 2" descr="C:\Users\Niamh\AppData\Local\Microsoft\Windows\Temporary Internet Files\Content.IE5\3V23CDHY\australatina___stop_sign_by_australatina-d6g2yu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68" y="2420888"/>
            <a:ext cx="1524112" cy="140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3789040"/>
            <a:ext cx="8640960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sz="2200" dirty="0"/>
              <a:t>Some jurisdictions require </a:t>
            </a:r>
            <a:r>
              <a:rPr lang="en-GB" sz="2200" dirty="0">
                <a:solidFill>
                  <a:srgbClr val="0000FF"/>
                </a:solidFill>
              </a:rPr>
              <a:t>specific legal authority </a:t>
            </a:r>
            <a:r>
              <a:rPr lang="en-GB" sz="2200" dirty="0"/>
              <a:t>to collect that type of </a:t>
            </a:r>
            <a:r>
              <a:rPr lang="en-GB" sz="2200" dirty="0" smtClean="0"/>
              <a:t>information</a:t>
            </a:r>
            <a:r>
              <a:rPr lang="en-GB" sz="2200" dirty="0"/>
              <a:t> </a:t>
            </a:r>
            <a:r>
              <a:rPr lang="en-GB" sz="2200" dirty="0" smtClean="0"/>
              <a:t>- </a:t>
            </a:r>
            <a:r>
              <a:rPr lang="en-GB" sz="2200" dirty="0"/>
              <a:t>medical practitioners </a:t>
            </a:r>
            <a:r>
              <a:rPr lang="en-GB" sz="2200" dirty="0" smtClean="0"/>
              <a:t>cannot/will </a:t>
            </a:r>
            <a:r>
              <a:rPr lang="en-GB" sz="2200" dirty="0"/>
              <a:t>not share it without the </a:t>
            </a:r>
            <a:r>
              <a:rPr lang="en-GB" sz="2200" dirty="0">
                <a:solidFill>
                  <a:srgbClr val="0000FF"/>
                </a:solidFill>
              </a:rPr>
              <a:t>informed consent </a:t>
            </a:r>
            <a:r>
              <a:rPr lang="en-GB" sz="2200" dirty="0"/>
              <a:t>of the survivor</a:t>
            </a:r>
          </a:p>
          <a:p>
            <a:pPr marL="342900" indent="-342900">
              <a:buFont typeface="Arial"/>
              <a:buChar char="•"/>
            </a:pPr>
            <a:endParaRPr lang="en-GB" sz="2200" dirty="0"/>
          </a:p>
          <a:p>
            <a:pPr marL="342900" indent="-342900">
              <a:buFont typeface="Arial"/>
              <a:buChar char="•"/>
            </a:pPr>
            <a:r>
              <a:rPr lang="en-GB" sz="2200" dirty="0"/>
              <a:t>If forensic evidence is </a:t>
            </a:r>
            <a:r>
              <a:rPr lang="en-GB" sz="2200" dirty="0">
                <a:solidFill>
                  <a:srgbClr val="0000FF"/>
                </a:solidFill>
              </a:rPr>
              <a:t>not required to prove the specific elements </a:t>
            </a:r>
            <a:r>
              <a:rPr lang="en-GB" sz="2200" dirty="0"/>
              <a:t>of sexual violence in your jurisdiction, it </a:t>
            </a:r>
            <a:r>
              <a:rPr lang="en-GB" sz="2200" dirty="0">
                <a:solidFill>
                  <a:srgbClr val="0000FF"/>
                </a:solidFill>
              </a:rPr>
              <a:t>should not be collected </a:t>
            </a:r>
            <a:r>
              <a:rPr lang="en-GB" sz="2200" dirty="0"/>
              <a:t>at all -  it can be </a:t>
            </a:r>
            <a:r>
              <a:rPr lang="en-GB" sz="2200" dirty="0">
                <a:solidFill>
                  <a:srgbClr val="0000FF"/>
                </a:solidFill>
              </a:rPr>
              <a:t>invasive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0000FF"/>
                </a:solidFill>
              </a:rPr>
              <a:t>distressing 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87230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672" y="4725144"/>
            <a:ext cx="9036496" cy="1584176"/>
          </a:xfrm>
          <a:solidFill>
            <a:schemeClr val="accent3"/>
          </a:solidFill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CARSV evidence?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140-145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1844824"/>
            <a:ext cx="871296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sz="2200" dirty="0"/>
              <a:t>The aim of any CARSV documentation process is to collect the </a:t>
            </a:r>
            <a:r>
              <a:rPr lang="en-GB" sz="2200" dirty="0">
                <a:solidFill>
                  <a:srgbClr val="0000FF"/>
                </a:solidFill>
              </a:rPr>
              <a:t>most reliable information or evidence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Protocol uses both terms</a:t>
            </a: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“Evidence</a:t>
            </a:r>
            <a:r>
              <a:rPr lang="en-GB" sz="2200" dirty="0">
                <a:solidFill>
                  <a:srgbClr val="000000"/>
                </a:solidFill>
              </a:rPr>
              <a:t>” usually refers to relevant information that has probative value to establish a fact in dispute before a court </a:t>
            </a:r>
            <a:r>
              <a:rPr lang="fr-CH" sz="2200" dirty="0">
                <a:solidFill>
                  <a:srgbClr val="000000"/>
                </a:solidFill>
              </a:rPr>
              <a:t>and is subject to </a:t>
            </a:r>
            <a:r>
              <a:rPr lang="fr-CH" sz="2200" dirty="0">
                <a:solidFill>
                  <a:srgbClr val="0000FF"/>
                </a:solidFill>
              </a:rPr>
              <a:t>formal evidentiary</a:t>
            </a:r>
            <a:r>
              <a:rPr lang="fr-CH" sz="2200" dirty="0">
                <a:solidFill>
                  <a:srgbClr val="000000"/>
                </a:solidFill>
              </a:rPr>
              <a:t> and </a:t>
            </a:r>
            <a:r>
              <a:rPr lang="fr-CH" sz="2200" dirty="0">
                <a:solidFill>
                  <a:srgbClr val="0000FF"/>
                </a:solidFill>
              </a:rPr>
              <a:t>chain of custody requirements</a:t>
            </a:r>
          </a:p>
          <a:p>
            <a:pPr marL="342900" indent="-342900">
              <a:buFont typeface="Arial"/>
              <a:buChar char="•"/>
            </a:pPr>
            <a:endParaRPr lang="fr-CH" sz="2200" dirty="0">
              <a:solidFill>
                <a:srgbClr val="0000FF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fr-CH" sz="2200" dirty="0"/>
              <a:t>Relevant CARSV information or evidence can be:</a:t>
            </a:r>
            <a:endParaRPr lang="en-GB" sz="2200" dirty="0"/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275856" y="4725144"/>
            <a:ext cx="2664296" cy="1453107"/>
          </a:xfrm>
          <a:custGeom>
            <a:avLst/>
            <a:gdLst>
              <a:gd name="connsiteX0" fmla="*/ 0 w 2631484"/>
              <a:gd name="connsiteY0" fmla="*/ 753211 h 1506422"/>
              <a:gd name="connsiteX1" fmla="*/ 1315742 w 2631484"/>
              <a:gd name="connsiteY1" fmla="*/ 0 h 1506422"/>
              <a:gd name="connsiteX2" fmla="*/ 2631484 w 2631484"/>
              <a:gd name="connsiteY2" fmla="*/ 753211 h 1506422"/>
              <a:gd name="connsiteX3" fmla="*/ 1315742 w 2631484"/>
              <a:gd name="connsiteY3" fmla="*/ 1506422 h 1506422"/>
              <a:gd name="connsiteX4" fmla="*/ 0 w 2631484"/>
              <a:gd name="connsiteY4" fmla="*/ 753211 h 1506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1484" h="1506422">
                <a:moveTo>
                  <a:pt x="0" y="753211"/>
                </a:moveTo>
                <a:cubicBezTo>
                  <a:pt x="0" y="337224"/>
                  <a:pt x="589078" y="0"/>
                  <a:pt x="1315742" y="0"/>
                </a:cubicBezTo>
                <a:cubicBezTo>
                  <a:pt x="2042406" y="0"/>
                  <a:pt x="2631484" y="337224"/>
                  <a:pt x="2631484" y="753211"/>
                </a:cubicBezTo>
                <a:cubicBezTo>
                  <a:pt x="2631484" y="1169198"/>
                  <a:pt x="2042406" y="1506422"/>
                  <a:pt x="1315742" y="1506422"/>
                </a:cubicBezTo>
                <a:cubicBezTo>
                  <a:pt x="589078" y="1506422"/>
                  <a:pt x="0" y="1169198"/>
                  <a:pt x="0" y="753211"/>
                </a:cubicBezTo>
                <a:close/>
              </a:path>
            </a:pathLst>
          </a:custGeom>
          <a:solidFill>
            <a:srgbClr val="64A6D7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1572" tIns="296810" rIns="461572" bIns="29681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000" dirty="0">
                <a:solidFill>
                  <a:srgbClr val="000000"/>
                </a:solidFill>
              </a:rPr>
              <a:t>Handed over to you voluntarily or </a:t>
            </a:r>
            <a:r>
              <a:rPr lang="en-IE" sz="2000" dirty="0" smtClean="0">
                <a:solidFill>
                  <a:srgbClr val="000000"/>
                </a:solidFill>
              </a:rPr>
              <a:t>following a </a:t>
            </a:r>
            <a:r>
              <a:rPr lang="en-IE" sz="2000" dirty="0">
                <a:solidFill>
                  <a:srgbClr val="000000"/>
                </a:solidFill>
              </a:rPr>
              <a:t>court order</a:t>
            </a:r>
            <a:endParaRPr lang="nl-NL" sz="2000" b="0" kern="1200" dirty="0">
              <a:solidFill>
                <a:schemeClr val="tx1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6156176" y="4725144"/>
            <a:ext cx="2664296" cy="1440160"/>
          </a:xfrm>
          <a:custGeom>
            <a:avLst/>
            <a:gdLst>
              <a:gd name="connsiteX0" fmla="*/ 0 w 2631484"/>
              <a:gd name="connsiteY0" fmla="*/ 751853 h 1503705"/>
              <a:gd name="connsiteX1" fmla="*/ 1315742 w 2631484"/>
              <a:gd name="connsiteY1" fmla="*/ 0 h 1503705"/>
              <a:gd name="connsiteX2" fmla="*/ 2631484 w 2631484"/>
              <a:gd name="connsiteY2" fmla="*/ 751853 h 1503705"/>
              <a:gd name="connsiteX3" fmla="*/ 1315742 w 2631484"/>
              <a:gd name="connsiteY3" fmla="*/ 1503706 h 1503705"/>
              <a:gd name="connsiteX4" fmla="*/ 0 w 2631484"/>
              <a:gd name="connsiteY4" fmla="*/ 751853 h 1503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1484" h="1503705">
                <a:moveTo>
                  <a:pt x="0" y="751853"/>
                </a:moveTo>
                <a:cubicBezTo>
                  <a:pt x="0" y="336616"/>
                  <a:pt x="589078" y="0"/>
                  <a:pt x="1315742" y="0"/>
                </a:cubicBezTo>
                <a:cubicBezTo>
                  <a:pt x="2042406" y="0"/>
                  <a:pt x="2631484" y="336616"/>
                  <a:pt x="2631484" y="751853"/>
                </a:cubicBezTo>
                <a:cubicBezTo>
                  <a:pt x="2631484" y="1167090"/>
                  <a:pt x="2042406" y="1503706"/>
                  <a:pt x="1315742" y="1503706"/>
                </a:cubicBezTo>
                <a:cubicBezTo>
                  <a:pt x="589078" y="1503706"/>
                  <a:pt x="0" y="1167090"/>
                  <a:pt x="0" y="751853"/>
                </a:cubicBezTo>
                <a:close/>
              </a:path>
            </a:pathLst>
          </a:custGeom>
          <a:solidFill>
            <a:srgbClr val="7F7CFF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-514289"/>
              <a:satOff val="-1422"/>
              <a:lumOff val="883"/>
              <a:alphaOff val="0"/>
            </a:schemeClr>
          </a:fillRef>
          <a:effectRef idx="3">
            <a:schemeClr val="accent4">
              <a:hueOff val="-514289"/>
              <a:satOff val="-1422"/>
              <a:lumOff val="88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1572" tIns="296412" rIns="461572" bIns="29641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000" dirty="0">
                <a:solidFill>
                  <a:srgbClr val="000000"/>
                </a:solidFill>
              </a:rPr>
              <a:t>D</a:t>
            </a:r>
            <a:r>
              <a:rPr lang="en-IE" sz="2000" dirty="0" smtClean="0">
                <a:solidFill>
                  <a:srgbClr val="000000"/>
                </a:solidFill>
              </a:rPr>
              <a:t>ocumented </a:t>
            </a:r>
            <a:r>
              <a:rPr lang="en-IE" sz="2000" dirty="0">
                <a:solidFill>
                  <a:srgbClr val="000000"/>
                </a:solidFill>
              </a:rPr>
              <a:t>by you or third parties</a:t>
            </a:r>
            <a:endParaRPr lang="nl-NL" sz="2000" b="0" kern="1200" dirty="0">
              <a:solidFill>
                <a:srgbClr val="000000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95536" y="4725144"/>
            <a:ext cx="2664296" cy="1440160"/>
          </a:xfrm>
          <a:custGeom>
            <a:avLst/>
            <a:gdLst>
              <a:gd name="connsiteX0" fmla="*/ 0 w 2631484"/>
              <a:gd name="connsiteY0" fmla="*/ 751853 h 1503705"/>
              <a:gd name="connsiteX1" fmla="*/ 1315742 w 2631484"/>
              <a:gd name="connsiteY1" fmla="*/ 0 h 1503705"/>
              <a:gd name="connsiteX2" fmla="*/ 2631484 w 2631484"/>
              <a:gd name="connsiteY2" fmla="*/ 751853 h 1503705"/>
              <a:gd name="connsiteX3" fmla="*/ 1315742 w 2631484"/>
              <a:gd name="connsiteY3" fmla="*/ 1503706 h 1503705"/>
              <a:gd name="connsiteX4" fmla="*/ 0 w 2631484"/>
              <a:gd name="connsiteY4" fmla="*/ 751853 h 1503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1484" h="1503705">
                <a:moveTo>
                  <a:pt x="0" y="751853"/>
                </a:moveTo>
                <a:cubicBezTo>
                  <a:pt x="0" y="336616"/>
                  <a:pt x="589078" y="0"/>
                  <a:pt x="1315742" y="0"/>
                </a:cubicBezTo>
                <a:cubicBezTo>
                  <a:pt x="2042406" y="0"/>
                  <a:pt x="2631484" y="336616"/>
                  <a:pt x="2631484" y="751853"/>
                </a:cubicBezTo>
                <a:cubicBezTo>
                  <a:pt x="2631484" y="1167090"/>
                  <a:pt x="2042406" y="1503706"/>
                  <a:pt x="1315742" y="1503706"/>
                </a:cubicBezTo>
                <a:cubicBezTo>
                  <a:pt x="589078" y="1503706"/>
                  <a:pt x="0" y="1167090"/>
                  <a:pt x="0" y="751853"/>
                </a:cubicBezTo>
                <a:close/>
              </a:path>
            </a:pathLst>
          </a:custGeom>
          <a:solidFill>
            <a:srgbClr val="7BAFB7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-1542867"/>
              <a:satOff val="-4267"/>
              <a:lumOff val="2648"/>
              <a:alphaOff val="0"/>
            </a:schemeClr>
          </a:fillRef>
          <a:effectRef idx="3">
            <a:schemeClr val="accent4">
              <a:hueOff val="-1542867"/>
              <a:satOff val="-4267"/>
              <a:lumOff val="264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85372" tIns="296412" rIns="385372" bIns="29641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b="0" kern="1200" dirty="0">
                <a:solidFill>
                  <a:srgbClr val="000000"/>
                </a:solidFill>
              </a:rPr>
              <a:t>Researched or found by you</a:t>
            </a:r>
          </a:p>
        </p:txBody>
      </p:sp>
    </p:spTree>
    <p:extLst>
      <p:ext uri="{BB962C8B-B14F-4D97-AF65-F5344CB8AC3E}">
        <p14:creationId xmlns:p14="http://schemas.microsoft.com/office/powerpoint/2010/main" val="33131436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Forensic and medico-legal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30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4076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148-159, 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Responsibility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Reasons not to Collect Physical Evidence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Sample Sexual Assault Medical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Certificate/Annex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420888"/>
            <a:ext cx="864096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solidFill>
                  <a:srgbClr val="0000FF"/>
                </a:solidFill>
              </a:rPr>
              <a:t>Medico</a:t>
            </a:r>
            <a:r>
              <a:rPr lang="en-GB" sz="2200" dirty="0">
                <a:solidFill>
                  <a:srgbClr val="0000FF"/>
                </a:solidFill>
              </a:rPr>
              <a:t>-legal evidence</a:t>
            </a:r>
            <a:r>
              <a:rPr lang="fr-CH" sz="2200" dirty="0"/>
              <a:t> </a:t>
            </a:r>
            <a:r>
              <a:rPr lang="fr-CH" sz="2200" dirty="0" smtClean="0"/>
              <a:t>are </a:t>
            </a:r>
            <a:r>
              <a:rPr lang="fr-CH" sz="2200" dirty="0"/>
              <a:t>the findings by health professionals and recorded for </a:t>
            </a:r>
            <a:r>
              <a:rPr lang="fr-CH" sz="2200" dirty="0">
                <a:solidFill>
                  <a:srgbClr val="0000FF"/>
                </a:solidFill>
              </a:rPr>
              <a:t>legal purposes </a:t>
            </a:r>
            <a:r>
              <a:rPr lang="fr-CH" sz="2200" dirty="0"/>
              <a:t>which may include </a:t>
            </a:r>
            <a:r>
              <a:rPr lang="fr-CH" sz="2200" dirty="0">
                <a:solidFill>
                  <a:srgbClr val="0000FF"/>
                </a:solidFill>
              </a:rPr>
              <a:t>documenting the sexual assault</a:t>
            </a:r>
            <a:r>
              <a:rPr lang="fr-CH" sz="2200" dirty="0" smtClean="0"/>
              <a:t>, </a:t>
            </a:r>
            <a:r>
              <a:rPr lang="fr-CH" sz="2200" dirty="0">
                <a:solidFill>
                  <a:srgbClr val="0000FF"/>
                </a:solidFill>
              </a:rPr>
              <a:t>examination of the victim </a:t>
            </a:r>
            <a:r>
              <a:rPr lang="fr-CH" sz="2200" dirty="0"/>
              <a:t>and, when there is capacity, </a:t>
            </a:r>
            <a:r>
              <a:rPr lang="fr-CH" sz="2200" dirty="0" smtClean="0">
                <a:solidFill>
                  <a:srgbClr val="0000FF"/>
                </a:solidFill>
              </a:rPr>
              <a:t>collection </a:t>
            </a:r>
            <a:r>
              <a:rPr lang="fr-CH" sz="2200" dirty="0">
                <a:solidFill>
                  <a:srgbClr val="0000FF"/>
                </a:solidFill>
              </a:rPr>
              <a:t>of forensic specimen </a:t>
            </a:r>
            <a:r>
              <a:rPr lang="fr-CH" sz="2200" dirty="0"/>
              <a:t>from the victim’s body</a:t>
            </a:r>
          </a:p>
          <a:p>
            <a:pPr algn="just"/>
            <a:endParaRPr lang="fr-CH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Medical certificates </a:t>
            </a:r>
            <a:r>
              <a:rPr lang="en-GB" sz="2200" dirty="0">
                <a:solidFill>
                  <a:srgbClr val="000000"/>
                </a:solidFill>
              </a:rPr>
              <a:t>are </a:t>
            </a:r>
            <a:r>
              <a:rPr lang="en-GB" sz="2200" u="sng" dirty="0">
                <a:solidFill>
                  <a:srgbClr val="000000"/>
                </a:solidFill>
              </a:rPr>
              <a:t>official</a:t>
            </a:r>
            <a:r>
              <a:rPr lang="en-GB" sz="2200" dirty="0">
                <a:solidFill>
                  <a:srgbClr val="000000"/>
                </a:solidFill>
              </a:rPr>
              <a:t> records of medical findings for use in courts which are part of the medico-legal documentation 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fr-CH" sz="2200" dirty="0">
                <a:solidFill>
                  <a:srgbClr val="0000FF"/>
                </a:solidFill>
              </a:rPr>
              <a:t>Under international law</a:t>
            </a:r>
            <a:r>
              <a:rPr lang="fr-CH" sz="2200" dirty="0">
                <a:solidFill>
                  <a:srgbClr val="000000"/>
                </a:solidFill>
              </a:rPr>
              <a:t>, medical certificates and other medico-legal/forensic evidence are not necessary to prove CARSV, although it may be useful to </a:t>
            </a:r>
            <a:r>
              <a:rPr lang="fr-CH" sz="2200" dirty="0">
                <a:solidFill>
                  <a:srgbClr val="0000FF"/>
                </a:solidFill>
              </a:rPr>
              <a:t>corroborate</a:t>
            </a:r>
            <a:r>
              <a:rPr lang="fr-CH" sz="2200" dirty="0">
                <a:solidFill>
                  <a:srgbClr val="000000"/>
                </a:solidFill>
              </a:rPr>
              <a:t> a victim’s </a:t>
            </a:r>
            <a:r>
              <a:rPr lang="fr-CH" sz="2200" dirty="0" smtClean="0">
                <a:solidFill>
                  <a:srgbClr val="000000"/>
                </a:solidFill>
              </a:rPr>
              <a:t>testimony</a:t>
            </a:r>
            <a:endParaRPr lang="fr-CH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650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Forensic and medico-legal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31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412776"/>
            <a:ext cx="864096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148-159, 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Responsibility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Reasons not to Collect Physical Evidence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Sample Sexual Assault Medical Certificate 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420888"/>
            <a:ext cx="86409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endParaRPr lang="fr-CH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fr-CH" sz="2200" dirty="0" smtClean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fr-CH" sz="2200" dirty="0" smtClean="0">
                <a:solidFill>
                  <a:srgbClr val="0000FF"/>
                </a:solidFill>
              </a:rPr>
              <a:t>In </a:t>
            </a:r>
            <a:r>
              <a:rPr lang="fr-CH" sz="2200" dirty="0">
                <a:solidFill>
                  <a:srgbClr val="0000FF"/>
                </a:solidFill>
              </a:rPr>
              <a:t>some countries</a:t>
            </a:r>
            <a:r>
              <a:rPr lang="fr-CH" sz="2200" dirty="0">
                <a:solidFill>
                  <a:srgbClr val="000000"/>
                </a:solidFill>
              </a:rPr>
              <a:t>, medical certificates are a </a:t>
            </a:r>
            <a:r>
              <a:rPr lang="fr-CH" sz="2200" dirty="0">
                <a:solidFill>
                  <a:srgbClr val="0000FF"/>
                </a:solidFill>
              </a:rPr>
              <a:t>legal </a:t>
            </a:r>
            <a:r>
              <a:rPr lang="fr-CH" sz="2200" dirty="0" smtClean="0">
                <a:solidFill>
                  <a:srgbClr val="0000FF"/>
                </a:solidFill>
              </a:rPr>
              <a:t>requirement </a:t>
            </a:r>
            <a:r>
              <a:rPr lang="fr-CH" sz="2200" dirty="0" smtClean="0">
                <a:solidFill>
                  <a:srgbClr val="000000"/>
                </a:solidFill>
              </a:rPr>
              <a:t>and can </a:t>
            </a:r>
            <a:r>
              <a:rPr lang="fr-CH" sz="2200" dirty="0">
                <a:solidFill>
                  <a:srgbClr val="000000"/>
                </a:solidFill>
              </a:rPr>
              <a:t>only be issued by a government appointed </a:t>
            </a:r>
            <a:r>
              <a:rPr lang="fr-CH" sz="2200" dirty="0" smtClean="0">
                <a:solidFill>
                  <a:srgbClr val="000000"/>
                </a:solidFill>
              </a:rPr>
              <a:t>doctor</a:t>
            </a:r>
          </a:p>
          <a:p>
            <a:pPr marL="342900" indent="-342900" algn="just">
              <a:buFont typeface="Arial"/>
              <a:buChar char="•"/>
            </a:pPr>
            <a:r>
              <a:rPr lang="fr-CH" sz="2200" dirty="0" smtClean="0">
                <a:solidFill>
                  <a:srgbClr val="000000"/>
                </a:solidFill>
              </a:rPr>
              <a:t>This </a:t>
            </a:r>
            <a:r>
              <a:rPr lang="fr-CH" sz="2200" dirty="0">
                <a:solidFill>
                  <a:srgbClr val="000000"/>
                </a:solidFill>
              </a:rPr>
              <a:t>can be a significant barrier to accessing justice where crimes are state-sponsored, appointed doctors are scare or when they require payment for their services</a:t>
            </a: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9" name="Flowchart: Alternate Process 22"/>
          <p:cNvSpPr/>
          <p:nvPr/>
        </p:nvSpPr>
        <p:spPr>
          <a:xfrm>
            <a:off x="1043608" y="5085184"/>
            <a:ext cx="7200800" cy="864096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rgbClr val="000000"/>
                </a:solidFill>
              </a:rPr>
              <a:t>You must find out what the medical certificate legal/ procedural requirements are in your context  </a:t>
            </a:r>
          </a:p>
        </p:txBody>
      </p:sp>
    </p:spTree>
    <p:extLst>
      <p:ext uri="{BB962C8B-B14F-4D97-AF65-F5344CB8AC3E}">
        <p14:creationId xmlns:p14="http://schemas.microsoft.com/office/powerpoint/2010/main" val="2623911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672" y="4725144"/>
            <a:ext cx="9036496" cy="1584176"/>
          </a:xfrm>
          <a:solidFill>
            <a:schemeClr val="accent3"/>
          </a:solidFill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 smtClean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 smtClean="0">
              <a:solidFill>
                <a:srgbClr val="000000"/>
              </a:solidFill>
            </a:endParaRPr>
          </a:p>
          <a:p>
            <a:pPr algn="l"/>
            <a:endParaRPr lang="en-GB" sz="22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 smtClean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 smtClean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 smtClean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What is CARSV evidence?</a:t>
            </a:r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4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412776"/>
            <a:ext cx="87129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You can classify evidence into </a:t>
            </a:r>
            <a:r>
              <a:rPr lang="en-GB" sz="2200" dirty="0">
                <a:solidFill>
                  <a:srgbClr val="0000FF"/>
                </a:solidFill>
              </a:rPr>
              <a:t>four main types </a:t>
            </a:r>
            <a:r>
              <a:rPr lang="mr-IN" sz="2200" dirty="0" smtClean="0">
                <a:solidFill>
                  <a:srgbClr val="000000"/>
                </a:solidFill>
              </a:rPr>
              <a:t>–</a:t>
            </a:r>
            <a:r>
              <a:rPr lang="fr-CH" sz="2200" dirty="0" smtClean="0">
                <a:solidFill>
                  <a:srgbClr val="000000"/>
                </a:solidFill>
              </a:rPr>
              <a:t> they </a:t>
            </a:r>
            <a:r>
              <a:rPr lang="en-GB" sz="2200" dirty="0">
                <a:solidFill>
                  <a:srgbClr val="0000FF"/>
                </a:solidFill>
              </a:rPr>
              <a:t>complement </a:t>
            </a:r>
            <a:r>
              <a:rPr lang="en-GB" sz="2200" dirty="0">
                <a:solidFill>
                  <a:srgbClr val="000000"/>
                </a:solidFill>
              </a:rPr>
              <a:t>each other &amp; </a:t>
            </a:r>
            <a:r>
              <a:rPr lang="en-GB" sz="2200" dirty="0">
                <a:solidFill>
                  <a:srgbClr val="0000FF"/>
                </a:solidFill>
              </a:rPr>
              <a:t>may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dirty="0">
                <a:solidFill>
                  <a:srgbClr val="0000FF"/>
                </a:solidFill>
              </a:rPr>
              <a:t>overlap </a:t>
            </a:r>
            <a:r>
              <a:rPr lang="en-GB" sz="2200" dirty="0"/>
              <a:t>due to the method of collection or storage</a:t>
            </a:r>
            <a:endParaRPr lang="en-GB" sz="22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 smtClean="0">
              <a:solidFill>
                <a:srgbClr val="0000FF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075378467"/>
              </p:ext>
            </p:extLst>
          </p:nvPr>
        </p:nvGraphicFramePr>
        <p:xfrm>
          <a:off x="1115616" y="2204864"/>
          <a:ext cx="669674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81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672" y="4725144"/>
            <a:ext cx="9036496" cy="1584176"/>
          </a:xfrm>
          <a:solidFill>
            <a:schemeClr val="accent3"/>
          </a:solidFill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the impact of rules of procedure and </a:t>
            </a:r>
            <a:r>
              <a:rPr lang="en-US" sz="3600" b="1" dirty="0" smtClean="0"/>
              <a:t>evidence?</a:t>
            </a:r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Protocol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pages,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140-145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Responsibility (section D)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1700808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2060848"/>
            <a:ext cx="8784976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100" dirty="0"/>
              <a:t>Standards of proof and evidentiary requirements </a:t>
            </a:r>
            <a:r>
              <a:rPr lang="en-GB" sz="2100" dirty="0">
                <a:solidFill>
                  <a:srgbClr val="0000FF"/>
                </a:solidFill>
              </a:rPr>
              <a:t>may vary</a:t>
            </a:r>
            <a:r>
              <a:rPr lang="en-GB" sz="2100" dirty="0"/>
              <a:t> depending on the </a:t>
            </a:r>
            <a:r>
              <a:rPr lang="en-GB" sz="2100" dirty="0">
                <a:solidFill>
                  <a:srgbClr val="0000FF"/>
                </a:solidFill>
              </a:rPr>
              <a:t>purpose</a:t>
            </a:r>
            <a:r>
              <a:rPr lang="en-GB" sz="2100" dirty="0"/>
              <a:t> of documentation (criminal, civil or other claims) and </a:t>
            </a:r>
            <a:r>
              <a:rPr lang="en-GB" sz="2100" dirty="0">
                <a:solidFill>
                  <a:srgbClr val="0000FF"/>
                </a:solidFill>
              </a:rPr>
              <a:t>context </a:t>
            </a:r>
            <a:r>
              <a:rPr lang="en-GB" sz="2100" dirty="0">
                <a:solidFill>
                  <a:srgbClr val="000000"/>
                </a:solidFill>
              </a:rPr>
              <a:t>(domestic or </a:t>
            </a:r>
            <a:r>
              <a:rPr lang="en-GB" sz="2100" dirty="0" smtClean="0">
                <a:solidFill>
                  <a:srgbClr val="000000"/>
                </a:solidFill>
              </a:rPr>
              <a:t>international, </a:t>
            </a:r>
            <a:r>
              <a:rPr lang="en-GB" sz="2100" dirty="0" smtClean="0"/>
              <a:t>specific legal system</a:t>
            </a:r>
            <a:r>
              <a:rPr lang="en-GB" sz="2100" dirty="0" smtClean="0">
                <a:solidFill>
                  <a:srgbClr val="000000"/>
                </a:solidFill>
              </a:rPr>
              <a:t>)</a:t>
            </a:r>
            <a:endParaRPr lang="en-GB" sz="2100" dirty="0">
              <a:solidFill>
                <a:srgbClr val="000000"/>
              </a:solidFill>
            </a:endParaRPr>
          </a:p>
          <a:p>
            <a:pPr algn="just"/>
            <a:r>
              <a:rPr lang="en-GB" sz="2100" dirty="0"/>
              <a:t> </a:t>
            </a:r>
          </a:p>
          <a:p>
            <a:pPr marL="342900" indent="-342900" algn="just">
              <a:buFont typeface="Arial"/>
              <a:buChar char="•"/>
            </a:pPr>
            <a:r>
              <a:rPr lang="en-GB" sz="2100" dirty="0"/>
              <a:t>In criminal prosecutions, you must prove facts </a:t>
            </a:r>
            <a:r>
              <a:rPr lang="en-GB" sz="2100" dirty="0">
                <a:solidFill>
                  <a:srgbClr val="0000FF"/>
                </a:solidFill>
              </a:rPr>
              <a:t>beyond a reasonable doubt</a:t>
            </a:r>
            <a:r>
              <a:rPr lang="en-GB" sz="2100" dirty="0"/>
              <a:t>, while lower standards of proof (e.g. </a:t>
            </a:r>
            <a:r>
              <a:rPr lang="en-GB" sz="2100" dirty="0">
                <a:solidFill>
                  <a:srgbClr val="0000FF"/>
                </a:solidFill>
              </a:rPr>
              <a:t>balance of probabilities or other</a:t>
            </a:r>
            <a:r>
              <a:rPr lang="en-GB" sz="2100" dirty="0">
                <a:solidFill>
                  <a:srgbClr val="000000"/>
                </a:solidFill>
              </a:rPr>
              <a:t>) usually </a:t>
            </a:r>
            <a:r>
              <a:rPr lang="en-GB" sz="2100" dirty="0"/>
              <a:t>apply to other forms of accountability</a:t>
            </a:r>
          </a:p>
          <a:p>
            <a:pPr marL="342900" indent="-342900" algn="just">
              <a:buFont typeface="Arial"/>
              <a:buChar char="•"/>
            </a:pPr>
            <a:endParaRPr lang="en-GB" sz="2100" dirty="0"/>
          </a:p>
          <a:p>
            <a:pPr marL="342900" indent="-342900" algn="just">
              <a:buFont typeface="Arial"/>
              <a:buChar char="•"/>
            </a:pPr>
            <a:r>
              <a:rPr lang="en-GB" sz="2100" dirty="0"/>
              <a:t>Applicable </a:t>
            </a:r>
            <a:r>
              <a:rPr lang="en-GB" sz="2100" dirty="0" smtClean="0"/>
              <a:t>rules of procedure and evidence (RPE) govern </a:t>
            </a:r>
            <a:r>
              <a:rPr lang="en-GB" sz="2100" dirty="0"/>
              <a:t>not only what type of evidence is </a:t>
            </a:r>
            <a:r>
              <a:rPr lang="en-GB" sz="2100" dirty="0">
                <a:solidFill>
                  <a:srgbClr val="0000FF"/>
                </a:solidFill>
              </a:rPr>
              <a:t>admissible</a:t>
            </a:r>
            <a:r>
              <a:rPr lang="en-GB" sz="2100" dirty="0"/>
              <a:t> to prove CARSV but also criteria to assess its </a:t>
            </a:r>
            <a:r>
              <a:rPr lang="en-GB" sz="2100" dirty="0">
                <a:solidFill>
                  <a:srgbClr val="0000FF"/>
                </a:solidFill>
              </a:rPr>
              <a:t>probative value</a:t>
            </a:r>
            <a:r>
              <a:rPr lang="en-GB" sz="2100" dirty="0"/>
              <a:t>, whether </a:t>
            </a:r>
            <a:r>
              <a:rPr lang="en-GB" sz="2100" dirty="0">
                <a:solidFill>
                  <a:srgbClr val="0000FF"/>
                </a:solidFill>
              </a:rPr>
              <a:t>corroboration </a:t>
            </a:r>
            <a:r>
              <a:rPr lang="en-GB" sz="2100" dirty="0"/>
              <a:t>is </a:t>
            </a:r>
            <a:r>
              <a:rPr lang="en-GB" sz="2100" dirty="0">
                <a:solidFill>
                  <a:srgbClr val="000000"/>
                </a:solidFill>
              </a:rPr>
              <a:t>necessary </a:t>
            </a:r>
            <a:r>
              <a:rPr lang="en-GB" sz="2100" dirty="0" smtClean="0">
                <a:solidFill>
                  <a:srgbClr val="000000"/>
                </a:solidFill>
              </a:rPr>
              <a:t>(legally or for other reasons) </a:t>
            </a:r>
            <a:r>
              <a:rPr lang="en-GB" sz="2100" dirty="0" smtClean="0"/>
              <a:t>and </a:t>
            </a:r>
            <a:r>
              <a:rPr lang="en-GB" sz="2100" dirty="0">
                <a:solidFill>
                  <a:srgbClr val="0000FF"/>
                </a:solidFill>
              </a:rPr>
              <a:t>who </a:t>
            </a:r>
            <a:r>
              <a:rPr lang="en-GB" sz="2100" dirty="0"/>
              <a:t>can collect and/or store </a:t>
            </a:r>
            <a:r>
              <a:rPr lang="en-GB" sz="2100" dirty="0">
                <a:solidFill>
                  <a:srgbClr val="0000FF"/>
                </a:solidFill>
              </a:rPr>
              <a:t>what</a:t>
            </a:r>
            <a:r>
              <a:rPr lang="en-GB" sz="2100" dirty="0"/>
              <a:t> evidence and </a:t>
            </a:r>
            <a:r>
              <a:rPr lang="en-GB" sz="2100" dirty="0" smtClean="0">
                <a:solidFill>
                  <a:srgbClr val="0000FF"/>
                </a:solidFill>
              </a:rPr>
              <a:t>how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25690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672" y="4725144"/>
            <a:ext cx="9036496" cy="1584176"/>
          </a:xfrm>
          <a:solidFill>
            <a:schemeClr val="accent3"/>
          </a:solidFill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the impact of </a:t>
            </a:r>
            <a:r>
              <a:rPr lang="en-US" sz="3600" b="1" dirty="0" smtClean="0"/>
              <a:t>rules of procedure and evidence?</a:t>
            </a:r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140-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145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Responsibility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(section D)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Annex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Reasons not to collect Physical Evidence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512" y="2348880"/>
            <a:ext cx="878497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Certain types of evidence - such as </a:t>
            </a:r>
            <a:r>
              <a:rPr lang="en-GB" sz="2200" dirty="0">
                <a:solidFill>
                  <a:srgbClr val="0000FF"/>
                </a:solidFill>
              </a:rPr>
              <a:t>physical evidence - </a:t>
            </a:r>
            <a:r>
              <a:rPr lang="en-GB" sz="2200" dirty="0"/>
              <a:t>may require </a:t>
            </a:r>
            <a:r>
              <a:rPr lang="en-GB" sz="2200" dirty="0">
                <a:solidFill>
                  <a:srgbClr val="0000FF"/>
                </a:solidFill>
              </a:rPr>
              <a:t>specific authorisation </a:t>
            </a:r>
            <a:r>
              <a:rPr lang="en-GB" sz="2200" dirty="0"/>
              <a:t>to collect and/or can only be processed, handled or stored by </a:t>
            </a:r>
            <a:r>
              <a:rPr lang="en-GB" sz="2200" dirty="0">
                <a:solidFill>
                  <a:srgbClr val="0000FF"/>
                </a:solidFill>
              </a:rPr>
              <a:t>trained professionals </a:t>
            </a:r>
            <a:r>
              <a:rPr lang="en-GB" sz="2200" dirty="0"/>
              <a:t>(e.g. </a:t>
            </a:r>
            <a:r>
              <a:rPr lang="en-GB" sz="2200" dirty="0" smtClean="0"/>
              <a:t>law enforcement investigators</a:t>
            </a:r>
            <a:r>
              <a:rPr lang="en-GB" sz="2200" dirty="0"/>
              <a:t>, health professionals</a:t>
            </a:r>
            <a:r>
              <a:rPr lang="en-GB" sz="2200" dirty="0" smtClean="0"/>
              <a:t>)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Collecting such evidence without the requisite skills and experience could cause the evidence to be of </a:t>
            </a:r>
            <a:r>
              <a:rPr lang="en-GB" sz="2200" dirty="0" smtClean="0">
                <a:solidFill>
                  <a:srgbClr val="0000FF"/>
                </a:solidFill>
              </a:rPr>
              <a:t>no or little evidentiary value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It may also be </a:t>
            </a:r>
            <a:r>
              <a:rPr lang="en-GB" sz="2200" dirty="0" smtClean="0">
                <a:solidFill>
                  <a:srgbClr val="0000FF"/>
                </a:solidFill>
              </a:rPr>
              <a:t>illegal</a:t>
            </a:r>
            <a:r>
              <a:rPr lang="en-GB" sz="2200" dirty="0" smtClean="0">
                <a:solidFill>
                  <a:srgbClr val="000000"/>
                </a:solidFill>
              </a:rPr>
              <a:t> in your jurisdiction to collect such evidence without the requisite skills and experience</a:t>
            </a:r>
            <a:endParaRPr lang="en-GB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506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the impact of rules of procedure and evidence?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140-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145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Responsibility (section D)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Annex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Reasons not to collect Physical Evidence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512" y="1916832"/>
            <a:ext cx="878497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For many types of documentation processes, it is </a:t>
            </a:r>
            <a:r>
              <a:rPr lang="en-GB" sz="2400" dirty="0">
                <a:solidFill>
                  <a:srgbClr val="0000FF"/>
                </a:solidFill>
              </a:rPr>
              <a:t>not legally or evidentiary necessary</a:t>
            </a:r>
            <a:r>
              <a:rPr lang="en-GB" sz="2400" dirty="0"/>
              <a:t> to collect </a:t>
            </a:r>
            <a:r>
              <a:rPr lang="en-GB" sz="2400" dirty="0" smtClean="0"/>
              <a:t>physical or forensic evidence</a:t>
            </a:r>
          </a:p>
          <a:p>
            <a:pPr marL="342900" indent="-342900" algn="just">
              <a:buFont typeface="Arial"/>
              <a:buChar char="•"/>
            </a:pPr>
            <a:endParaRPr lang="en-GB" sz="2400" dirty="0"/>
          </a:p>
          <a:p>
            <a:pPr marL="342900" indent="-342900" algn="just">
              <a:buFont typeface="Arial"/>
              <a:buChar char="•"/>
            </a:pPr>
            <a:r>
              <a:rPr lang="en-GB" sz="2400" dirty="0" smtClean="0"/>
              <a:t>When physical or forensic evidence is not required, you should draw </a:t>
            </a:r>
            <a:r>
              <a:rPr lang="en-GB" sz="2400" dirty="0" smtClean="0">
                <a:solidFill>
                  <a:srgbClr val="0000FF"/>
                </a:solidFill>
              </a:rPr>
              <a:t>sketches</a:t>
            </a:r>
            <a:r>
              <a:rPr lang="en-GB" sz="2400" dirty="0"/>
              <a:t>, </a:t>
            </a:r>
            <a:r>
              <a:rPr lang="en-GB" sz="2400" dirty="0" smtClean="0"/>
              <a:t>take </a:t>
            </a:r>
            <a:r>
              <a:rPr lang="en-GB" sz="2400" dirty="0" smtClean="0">
                <a:solidFill>
                  <a:srgbClr val="0000FF"/>
                </a:solidFill>
              </a:rPr>
              <a:t>photos</a:t>
            </a:r>
            <a:r>
              <a:rPr lang="en-GB" sz="2400" dirty="0" smtClean="0"/>
              <a:t> </a:t>
            </a:r>
            <a:r>
              <a:rPr lang="en-GB" sz="2400" dirty="0"/>
              <a:t>or </a:t>
            </a:r>
            <a:r>
              <a:rPr lang="en-GB" sz="2400" dirty="0" smtClean="0"/>
              <a:t>collect victim</a:t>
            </a:r>
            <a:r>
              <a:rPr lang="en-GB" sz="2400" dirty="0"/>
              <a:t>/witness </a:t>
            </a:r>
            <a:r>
              <a:rPr lang="en-GB" sz="2400" dirty="0">
                <a:solidFill>
                  <a:srgbClr val="0000FF"/>
                </a:solidFill>
              </a:rPr>
              <a:t>testimony </a:t>
            </a:r>
            <a:r>
              <a:rPr lang="en-GB" sz="2400" dirty="0" smtClean="0"/>
              <a:t>instead</a:t>
            </a:r>
            <a:endParaRPr lang="en-GB" sz="2200" dirty="0"/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9" name="Flowchart: Alternate Process 22"/>
          <p:cNvSpPr/>
          <p:nvPr/>
        </p:nvSpPr>
        <p:spPr>
          <a:xfrm>
            <a:off x="467544" y="5085184"/>
            <a:ext cx="8208912" cy="1080120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000000"/>
                </a:solidFill>
              </a:rPr>
              <a:t>You must find </a:t>
            </a:r>
            <a:r>
              <a:rPr lang="en-GB" sz="2400" dirty="0">
                <a:solidFill>
                  <a:srgbClr val="000000"/>
                </a:solidFill>
              </a:rPr>
              <a:t>out which </a:t>
            </a:r>
            <a:r>
              <a:rPr lang="en-GB" sz="2400" dirty="0" smtClean="0">
                <a:solidFill>
                  <a:srgbClr val="000000"/>
                </a:solidFill>
              </a:rPr>
              <a:t>standards </a:t>
            </a:r>
            <a:r>
              <a:rPr lang="en-GB" sz="2400" dirty="0">
                <a:solidFill>
                  <a:srgbClr val="000000"/>
                </a:solidFill>
              </a:rPr>
              <a:t>of proof, substantive </a:t>
            </a:r>
            <a:r>
              <a:rPr lang="en-GB" sz="2400" dirty="0" smtClean="0">
                <a:solidFill>
                  <a:srgbClr val="000000"/>
                </a:solidFill>
              </a:rPr>
              <a:t>and procedural </a:t>
            </a:r>
            <a:r>
              <a:rPr lang="en-GB" sz="2400" dirty="0">
                <a:solidFill>
                  <a:srgbClr val="000000"/>
                </a:solidFill>
              </a:rPr>
              <a:t>requirements apply to your activities </a:t>
            </a:r>
          </a:p>
        </p:txBody>
      </p:sp>
    </p:spTree>
    <p:extLst>
      <p:ext uri="{BB962C8B-B14F-4D97-AF65-F5344CB8AC3E}">
        <p14:creationId xmlns:p14="http://schemas.microsoft.com/office/powerpoint/2010/main" val="104649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do international RPE </a:t>
            </a:r>
          </a:p>
          <a:p>
            <a:pPr algn="ctr"/>
            <a:r>
              <a:rPr lang="en-US" sz="3600" b="1" dirty="0"/>
              <a:t>look like?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140-145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Responsibility (section D)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1700808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504" y="2060848"/>
            <a:ext cx="89289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International practice has developed </a:t>
            </a:r>
            <a:r>
              <a:rPr lang="en-GB" sz="2200" dirty="0">
                <a:solidFill>
                  <a:srgbClr val="0000FF"/>
                </a:solidFill>
              </a:rPr>
              <a:t>flexible evidentiary standards </a:t>
            </a:r>
            <a:r>
              <a:rPr lang="en-GB" sz="2200" dirty="0"/>
              <a:t>and other </a:t>
            </a:r>
            <a:r>
              <a:rPr lang="en-GB" sz="2200" dirty="0">
                <a:solidFill>
                  <a:srgbClr val="0000FF"/>
                </a:solidFill>
              </a:rPr>
              <a:t>procedural protections </a:t>
            </a:r>
            <a:r>
              <a:rPr lang="en-GB" sz="2200" dirty="0"/>
              <a:t>for CARSV victims which </a:t>
            </a:r>
            <a:r>
              <a:rPr lang="en-GB" sz="2200" dirty="0" smtClean="0"/>
              <a:t>include:</a:t>
            </a:r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323528" y="2996952"/>
            <a:ext cx="8546976" cy="1728193"/>
            <a:chOff x="469970" y="3438106"/>
            <a:chExt cx="8330952" cy="1154800"/>
          </a:xfrm>
        </p:grpSpPr>
        <p:sp>
          <p:nvSpPr>
            <p:cNvPr id="17" name="Freeform 16"/>
            <p:cNvSpPr/>
            <p:nvPr/>
          </p:nvSpPr>
          <p:spPr>
            <a:xfrm>
              <a:off x="469970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No need to corroborate victim’s </a:t>
              </a:r>
              <a:r>
                <a:rPr lang="en-IE" sz="2000" dirty="0" smtClean="0">
                  <a:solidFill>
                    <a:schemeClr val="tx1"/>
                  </a:solidFill>
                </a:rPr>
                <a:t>testimony as a matter of law </a:t>
              </a:r>
              <a:endParaRPr lang="nl-NL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471601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001783"/>
                <a:satOff val="-4397"/>
                <a:lumOff val="1307"/>
                <a:alphaOff val="0"/>
              </a:schemeClr>
            </a:fillRef>
            <a:effectRef idx="3">
              <a:schemeClr val="accent5">
                <a:hueOff val="1001783"/>
                <a:satOff val="-4397"/>
                <a:lumOff val="130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dirty="0">
                  <a:solidFill>
                    <a:srgbClr val="000000"/>
                  </a:solidFill>
                </a:rPr>
                <a:t>Coercive circumstances negate consent</a:t>
              </a:r>
              <a:endParaRPr lang="en-GB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687625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003566"/>
                <a:satOff val="-8793"/>
                <a:lumOff val="2614"/>
                <a:alphaOff val="0"/>
              </a:schemeClr>
            </a:fillRef>
            <a:effectRef idx="3">
              <a:schemeClr val="accent5">
                <a:hueOff val="2003566"/>
                <a:satOff val="-8793"/>
                <a:lumOff val="261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>
                  <a:solidFill>
                    <a:srgbClr val="000000"/>
                  </a:solidFill>
                </a:rPr>
                <a:t>No </a:t>
              </a:r>
              <a:r>
                <a:rPr lang="en-GB" sz="2000" kern="1200" dirty="0" smtClean="0">
                  <a:solidFill>
                    <a:srgbClr val="000000"/>
                  </a:solidFill>
                </a:rPr>
                <a:t>formal</a:t>
              </a:r>
              <a:r>
                <a:rPr lang="en-GB" sz="2000" dirty="0" smtClean="0">
                  <a:solidFill>
                    <a:srgbClr val="000000"/>
                  </a:solidFill>
                </a:rPr>
                <a:t>/</a:t>
              </a:r>
              <a:r>
                <a:rPr lang="en-GB" sz="2000" dirty="0">
                  <a:solidFill>
                    <a:srgbClr val="000000"/>
                  </a:solidFill>
                </a:rPr>
                <a:t>i</a:t>
              </a:r>
              <a:r>
                <a:rPr lang="en-GB" sz="2000" kern="1200" dirty="0">
                  <a:solidFill>
                    <a:srgbClr val="000000"/>
                  </a:solidFill>
                </a:rPr>
                <a:t>nformal requirement for </a:t>
              </a:r>
              <a:r>
                <a:rPr lang="en-GB" sz="2000" kern="1200" dirty="0" smtClean="0">
                  <a:solidFill>
                    <a:srgbClr val="000000"/>
                  </a:solidFill>
                </a:rPr>
                <a:t>medical/ forensic </a:t>
              </a:r>
              <a:r>
                <a:rPr lang="en-GB" sz="2000" kern="1200" dirty="0">
                  <a:solidFill>
                    <a:srgbClr val="000000"/>
                  </a:solidFill>
                </a:rPr>
                <a:t>evidence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55577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005349"/>
                <a:satOff val="-13190"/>
                <a:lumOff val="3921"/>
                <a:alphaOff val="0"/>
              </a:schemeClr>
            </a:fillRef>
            <a:effectRef idx="3">
              <a:schemeClr val="accent5">
                <a:hueOff val="3005349"/>
                <a:satOff val="-13190"/>
                <a:lumOff val="39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Inadmissibility of questions on victim’s prior</a:t>
              </a:r>
              <a:r>
                <a:rPr lang="en-IE" sz="2000" dirty="0" smtClean="0">
                  <a:solidFill>
                    <a:srgbClr val="000000"/>
                  </a:solidFill>
                </a:rPr>
                <a:t>/ subsequent </a:t>
              </a:r>
              <a:r>
                <a:rPr lang="en-IE" sz="2000" dirty="0">
                  <a:solidFill>
                    <a:srgbClr val="000000"/>
                  </a:solidFill>
                </a:rPr>
                <a:t>sexual conduct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23528" y="5013176"/>
            <a:ext cx="8568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Applicable RPE in your jurisdiction may not always be in line with international standards </a:t>
            </a:r>
            <a:r>
              <a:rPr lang="en-GB" sz="2200" dirty="0" smtClean="0"/>
              <a:t>- </a:t>
            </a:r>
            <a:r>
              <a:rPr lang="en-GB" sz="2200" dirty="0"/>
              <a:t>and you must find out what they are before conducting your documentation</a:t>
            </a:r>
          </a:p>
        </p:txBody>
      </p:sp>
    </p:spTree>
    <p:extLst>
      <p:ext uri="{BB962C8B-B14F-4D97-AF65-F5344CB8AC3E}">
        <p14:creationId xmlns:p14="http://schemas.microsoft.com/office/powerpoint/2010/main" val="3471168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672" y="4725144"/>
            <a:ext cx="9036496" cy="1584176"/>
          </a:xfrm>
          <a:solidFill>
            <a:schemeClr val="accent3"/>
          </a:solidFill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are the uses and sources </a:t>
            </a:r>
          </a:p>
          <a:p>
            <a:pPr algn="ctr"/>
            <a:r>
              <a:rPr lang="en-US" sz="3600" b="1" dirty="0"/>
              <a:t>of information?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9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140-145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Analysing Evidence/Information and 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2025908"/>
            <a:ext cx="892899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You must gather evidence to establish </a:t>
            </a:r>
            <a:r>
              <a:rPr lang="en-GB" sz="2200" dirty="0" smtClean="0"/>
              <a:t>that an </a:t>
            </a:r>
            <a:r>
              <a:rPr lang="en-GB" sz="2200" dirty="0">
                <a:solidFill>
                  <a:srgbClr val="0000FF"/>
                </a:solidFill>
              </a:rPr>
              <a:t>underlying</a:t>
            </a:r>
            <a:r>
              <a:rPr lang="en-GB" sz="2200" dirty="0"/>
              <a:t> </a:t>
            </a:r>
            <a:r>
              <a:rPr lang="en-GB" sz="2200" dirty="0">
                <a:solidFill>
                  <a:srgbClr val="0000FF"/>
                </a:solidFill>
              </a:rPr>
              <a:t>sexual violence </a:t>
            </a:r>
            <a:r>
              <a:rPr lang="en-GB" sz="2200" dirty="0"/>
              <a:t>crime/violation took </a:t>
            </a:r>
            <a:r>
              <a:rPr lang="en-GB" sz="2200" dirty="0" smtClean="0"/>
              <a:t>place</a:t>
            </a:r>
            <a:r>
              <a:rPr lang="en-GB" sz="2200" dirty="0"/>
              <a:t> </a:t>
            </a:r>
            <a:r>
              <a:rPr lang="en-GB" sz="2200" dirty="0" smtClean="0"/>
              <a:t>and other </a:t>
            </a:r>
            <a:r>
              <a:rPr lang="en-GB" sz="2200" dirty="0"/>
              <a:t>crimes committed against the victim, the </a:t>
            </a:r>
            <a:r>
              <a:rPr lang="en-GB" sz="2200" dirty="0">
                <a:solidFill>
                  <a:srgbClr val="0000FF"/>
                </a:solidFill>
              </a:rPr>
              <a:t>context</a:t>
            </a:r>
            <a:r>
              <a:rPr lang="en-GB" sz="2200" dirty="0"/>
              <a:t> in which those crimes took place and </a:t>
            </a:r>
            <a:r>
              <a:rPr lang="en-GB" sz="2200" dirty="0">
                <a:solidFill>
                  <a:srgbClr val="0000FF"/>
                </a:solidFill>
              </a:rPr>
              <a:t>who may be responsible and how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Some evidence </a:t>
            </a:r>
            <a:r>
              <a:rPr lang="en-GB" sz="2200" dirty="0" smtClean="0"/>
              <a:t>is </a:t>
            </a:r>
            <a:r>
              <a:rPr lang="en-GB" sz="2200" dirty="0"/>
              <a:t>useful </a:t>
            </a:r>
            <a:r>
              <a:rPr lang="en-GB" sz="2200" dirty="0">
                <a:solidFill>
                  <a:srgbClr val="0000FF"/>
                </a:solidFill>
              </a:rPr>
              <a:t>as such </a:t>
            </a:r>
            <a:r>
              <a:rPr lang="mr-IN" sz="2200" dirty="0" smtClean="0">
                <a:solidFill>
                  <a:srgbClr val="0000FF"/>
                </a:solidFill>
              </a:rPr>
              <a:t>–</a:t>
            </a:r>
            <a:r>
              <a:rPr lang="en-GB" sz="2200" dirty="0" smtClean="0">
                <a:solidFill>
                  <a:srgbClr val="0000FF"/>
                </a:solidFill>
              </a:rPr>
              <a:t> </a:t>
            </a:r>
            <a:r>
              <a:rPr lang="en-GB" sz="2200" dirty="0" smtClean="0"/>
              <a:t>some only becomes </a:t>
            </a:r>
            <a:r>
              <a:rPr lang="en-GB" sz="2200" dirty="0">
                <a:solidFill>
                  <a:srgbClr val="000000"/>
                </a:solidFill>
              </a:rPr>
              <a:t>valuable in combination with other evidence </a:t>
            </a:r>
            <a:r>
              <a:rPr lang="en-GB" sz="2200" dirty="0" smtClean="0"/>
              <a:t>in </a:t>
            </a:r>
            <a:r>
              <a:rPr lang="en-GB" sz="2200" dirty="0"/>
              <a:t>order to establish a </a:t>
            </a:r>
            <a:r>
              <a:rPr lang="en-GB" sz="2200" dirty="0">
                <a:solidFill>
                  <a:srgbClr val="0000FF"/>
                </a:solidFill>
              </a:rPr>
              <a:t>pattern </a:t>
            </a:r>
            <a:r>
              <a:rPr lang="en-GB" sz="2200" dirty="0"/>
              <a:t>(e.g. programmatic data)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CARSV information may come from individuals, sites of violations, official/non-official sources or be publicly available </a:t>
            </a:r>
            <a:r>
              <a:rPr lang="en-GB" sz="2200" dirty="0" smtClean="0"/>
              <a:t>- </a:t>
            </a:r>
            <a:r>
              <a:rPr lang="en-GB" sz="2200" dirty="0">
                <a:solidFill>
                  <a:srgbClr val="0000FF"/>
                </a:solidFill>
              </a:rPr>
              <a:t>open-source information </a:t>
            </a:r>
            <a:r>
              <a:rPr lang="en-GB" sz="2200" dirty="0"/>
              <a:t>may not always be reliable and needs to be </a:t>
            </a:r>
            <a:r>
              <a:rPr lang="en-GB" sz="2200" dirty="0">
                <a:solidFill>
                  <a:srgbClr val="0000FF"/>
                </a:solidFill>
              </a:rPr>
              <a:t>verified and authenticated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868988182"/>
      </p:ext>
    </p:extLst>
  </p:cSld>
  <p:clrMapOvr>
    <a:masterClrMapping/>
  </p:clrMapOvr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60868</TotalTime>
  <Words>3563</Words>
  <PresentationFormat>On-screen Show (4:3)</PresentationFormat>
  <Paragraphs>570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Arial (Headings)</vt:lpstr>
      <vt:lpstr>Calibri</vt:lpstr>
      <vt:lpstr>Candara</vt:lpstr>
      <vt:lpstr>Mangal</vt:lpstr>
      <vt:lpstr>IICI Powerpoint template</vt:lpstr>
      <vt:lpstr>Module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IICI</dc:creator>
  <cp:lastPrinted>2018-02-19T15:17:47Z</cp:lastPrinted>
  <dcterms:created xsi:type="dcterms:W3CDTF">2012-04-10T06:25:38Z</dcterms:created>
  <dcterms:modified xsi:type="dcterms:W3CDTF">2018-05-10T08:22:01Z</dcterms:modified>
</cp:coreProperties>
</file>