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31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9"/>
  </p:notesMasterIdLst>
  <p:handoutMasterIdLst>
    <p:handoutMasterId r:id="rId40"/>
  </p:handoutMasterIdLst>
  <p:sldIdLst>
    <p:sldId id="281" r:id="rId2"/>
    <p:sldId id="303" r:id="rId3"/>
    <p:sldId id="434" r:id="rId4"/>
    <p:sldId id="462" r:id="rId5"/>
    <p:sldId id="463" r:id="rId6"/>
    <p:sldId id="468" r:id="rId7"/>
    <p:sldId id="464" r:id="rId8"/>
    <p:sldId id="469" r:id="rId9"/>
    <p:sldId id="470" r:id="rId10"/>
    <p:sldId id="505" r:id="rId11"/>
    <p:sldId id="474" r:id="rId12"/>
    <p:sldId id="475" r:id="rId13"/>
    <p:sldId id="476" r:id="rId14"/>
    <p:sldId id="477" r:id="rId15"/>
    <p:sldId id="498" r:id="rId16"/>
    <p:sldId id="478" r:id="rId17"/>
    <p:sldId id="481" r:id="rId18"/>
    <p:sldId id="482" r:id="rId19"/>
    <p:sldId id="483" r:id="rId20"/>
    <p:sldId id="485" r:id="rId21"/>
    <p:sldId id="486" r:id="rId22"/>
    <p:sldId id="487" r:id="rId23"/>
    <p:sldId id="488" r:id="rId24"/>
    <p:sldId id="489" r:id="rId25"/>
    <p:sldId id="490" r:id="rId26"/>
    <p:sldId id="491" r:id="rId27"/>
    <p:sldId id="492" r:id="rId28"/>
    <p:sldId id="493" r:id="rId29"/>
    <p:sldId id="494" r:id="rId30"/>
    <p:sldId id="496" r:id="rId31"/>
    <p:sldId id="497" r:id="rId32"/>
    <p:sldId id="499" r:id="rId33"/>
    <p:sldId id="495" r:id="rId34"/>
    <p:sldId id="502" r:id="rId35"/>
    <p:sldId id="501" r:id="rId36"/>
    <p:sldId id="503" r:id="rId37"/>
    <p:sldId id="504" r:id="rId38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Marcus" initials="MM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F2C7"/>
    <a:srgbClr val="B073D6"/>
    <a:srgbClr val="B5A2E4"/>
    <a:srgbClr val="74ACD7"/>
    <a:srgbClr val="BDB4FF"/>
    <a:srgbClr val="C2C2CB"/>
    <a:srgbClr val="64A6D7"/>
    <a:srgbClr val="93ADEF"/>
    <a:srgbClr val="5A9BB5"/>
    <a:srgbClr val="7BA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0499" autoAdjust="0"/>
  </p:normalViewPr>
  <p:slideViewPr>
    <p:cSldViewPr>
      <p:cViewPr varScale="1">
        <p:scale>
          <a:sx n="50" d="100"/>
          <a:sy n="50" d="100"/>
        </p:scale>
        <p:origin x="16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GB" sz="3200" noProof="0" dirty="0"/>
            <a:t>Recognise the advantages and potential challenges of interviewing </a:t>
          </a: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GB" sz="3200" noProof="0" dirty="0"/>
            <a:t>Explain how to create a supportive, comfortable and encouraging </a:t>
          </a:r>
          <a:r>
            <a:rPr lang="en-GB" sz="3200" noProof="0" dirty="0" smtClean="0"/>
            <a:t>atmosphere</a:t>
          </a:r>
          <a:endParaRPr lang="en-GB" sz="3200" noProof="0" dirty="0"/>
        </a:p>
      </dgm:t>
    </dgm:pt>
    <dgm:pt modelId="{1E1FA121-165E-324C-A201-7CA4DAAE62E1}" type="parTrans" cxnId="{7B5E05B2-AD62-BD45-B960-D4DB4E53DC31}">
      <dgm:prSet/>
      <dgm:spPr/>
      <dgm:t>
        <a:bodyPr/>
        <a:lstStyle/>
        <a:p>
          <a:endParaRPr lang="en-GB"/>
        </a:p>
      </dgm:t>
    </dgm:pt>
    <dgm:pt modelId="{6BF0A404-A417-A94A-90B2-287DDF6259F5}" type="sibTrans" cxnId="{7B5E05B2-AD62-BD45-B960-D4DB4E53DC31}">
      <dgm:prSet/>
      <dgm:spPr/>
      <dgm:t>
        <a:bodyPr/>
        <a:lstStyle/>
        <a:p>
          <a:endParaRPr lang="en-GB"/>
        </a:p>
      </dgm:t>
    </dgm:pt>
    <dgm:pt modelId="{7F0F372D-0340-D94A-923A-761ECDC7C4AD}">
      <dgm:prSet phldrT="[Text]" custT="1"/>
      <dgm:spPr/>
      <dgm:t>
        <a:bodyPr/>
        <a:lstStyle/>
        <a:p>
          <a:r>
            <a:rPr lang="en-US" sz="3200" dirty="0"/>
            <a:t>Identify helpful interview techniques and appropriate questions </a:t>
          </a:r>
        </a:p>
      </dgm:t>
    </dgm:pt>
    <dgm:pt modelId="{D744AF1D-6998-7A40-BBF5-4DE7D19DF837}" type="parTrans" cxnId="{4BE4D943-A6DF-F64E-BA04-A98C95E1CDE9}">
      <dgm:prSet/>
      <dgm:spPr/>
      <dgm:t>
        <a:bodyPr/>
        <a:lstStyle/>
        <a:p>
          <a:endParaRPr lang="en-GB"/>
        </a:p>
      </dgm:t>
    </dgm:pt>
    <dgm:pt modelId="{AD284AAA-E435-104B-93FE-A38A9E87EDAA}" type="sibTrans" cxnId="{4BE4D943-A6DF-F64E-BA04-A98C95E1CDE9}">
      <dgm:prSet/>
      <dgm:spPr/>
      <dgm:t>
        <a:bodyPr/>
        <a:lstStyle/>
        <a:p>
          <a:endParaRPr lang="en-GB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1DBEF75B-A78C-AA41-A3B6-A082DF1A9A91}" type="pres">
      <dgm:prSet presAssocID="{7F0F372D-0340-D94A-923A-761ECDC7C4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9B2CE5-3DE9-DC4C-95B3-CCBB599270E2}" type="pres">
      <dgm:prSet presAssocID="{AD284AAA-E435-104B-93FE-A38A9E87EDAA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4BE4D943-A6DF-F64E-BA04-A98C95E1CDE9}" srcId="{AF58B104-90D0-7C4E-88F3-3C91887B0204}" destId="{7F0F372D-0340-D94A-923A-761ECDC7C4AD}" srcOrd="1" destOrd="0" parTransId="{D744AF1D-6998-7A40-BBF5-4DE7D19DF837}" sibTransId="{AD284AAA-E435-104B-93FE-A38A9E87EDAA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2B7FBE27-85F4-C04E-B99D-1DF448AB71A2}" type="presOf" srcId="{7F0F372D-0340-D94A-923A-761ECDC7C4AD}" destId="{1DBEF75B-A78C-AA41-A3B6-A082DF1A9A91}" srcOrd="0" destOrd="0" presId="urn:microsoft.com/office/officeart/2005/8/layout/vList2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904B1DDB-53C6-644D-8099-385907DBADD5}" type="presParOf" srcId="{7D1A884F-0458-884B-9AC6-061EA8E16002}" destId="{1DBEF75B-A78C-AA41-A3B6-A082DF1A9A91}" srcOrd="2" destOrd="0" presId="urn:microsoft.com/office/officeart/2005/8/layout/vList2"/>
    <dgm:cxn modelId="{1B3F03FC-F505-BB4E-B439-3CFD0A79904B}" type="presParOf" srcId="{7D1A884F-0458-884B-9AC6-061EA8E16002}" destId="{C59B2CE5-3DE9-DC4C-95B3-CCBB599270E2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4D3A022-BC70-874C-8B64-EF696CB72963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B45DFEF-FC01-FF43-B039-A193CD52EADD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Specific elements</a:t>
          </a:r>
        </a:p>
      </dgm:t>
    </dgm:pt>
    <dgm:pt modelId="{97B1BD1F-284F-FC4B-858A-8164A898644A}" type="parTrans" cxnId="{181C0ED6-AFEF-1B4E-BAD5-2EB5D3E53219}">
      <dgm:prSet/>
      <dgm:spPr/>
      <dgm:t>
        <a:bodyPr/>
        <a:lstStyle/>
        <a:p>
          <a:endParaRPr lang="en-GB"/>
        </a:p>
      </dgm:t>
    </dgm:pt>
    <dgm:pt modelId="{626AB7DE-B994-3C4A-833E-EADD305B98AC}" type="sibTrans" cxnId="{181C0ED6-AFEF-1B4E-BAD5-2EB5D3E53219}">
      <dgm:prSet/>
      <dgm:spPr/>
      <dgm:t>
        <a:bodyPr/>
        <a:lstStyle/>
        <a:p>
          <a:endParaRPr lang="en-GB"/>
        </a:p>
      </dgm:t>
    </dgm:pt>
    <dgm:pt modelId="{F49B9970-A8EF-6D47-BC54-0C39E6F87C16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Details of assault</a:t>
          </a:r>
        </a:p>
      </dgm:t>
    </dgm:pt>
    <dgm:pt modelId="{35ECBB31-9BDE-BB42-833B-8C31B9B63A07}" type="parTrans" cxnId="{7447F5BD-8D12-044B-B330-8B98ED468D85}">
      <dgm:prSet/>
      <dgm:spPr/>
      <dgm:t>
        <a:bodyPr/>
        <a:lstStyle/>
        <a:p>
          <a:endParaRPr lang="en-GB"/>
        </a:p>
      </dgm:t>
    </dgm:pt>
    <dgm:pt modelId="{3B82FD59-3F5A-E345-9791-EE4AC8E82352}" type="sibTrans" cxnId="{7447F5BD-8D12-044B-B330-8B98ED468D85}">
      <dgm:prSet/>
      <dgm:spPr/>
      <dgm:t>
        <a:bodyPr/>
        <a:lstStyle/>
        <a:p>
          <a:endParaRPr lang="en-GB"/>
        </a:p>
      </dgm:t>
    </dgm:pt>
    <dgm:pt modelId="{05D5A8D2-A312-A54C-85F0-040AD042D277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Location/ circumstances</a:t>
          </a:r>
        </a:p>
      </dgm:t>
    </dgm:pt>
    <dgm:pt modelId="{B2AC907B-311D-554C-A7A0-03295682AE72}" type="parTrans" cxnId="{816CF460-0EA0-C24F-B24E-CF4625A6CC7E}">
      <dgm:prSet/>
      <dgm:spPr/>
      <dgm:t>
        <a:bodyPr/>
        <a:lstStyle/>
        <a:p>
          <a:endParaRPr lang="en-GB"/>
        </a:p>
      </dgm:t>
    </dgm:pt>
    <dgm:pt modelId="{CDA5B4C0-A5D5-DF49-B7FA-808D1549B809}" type="sibTrans" cxnId="{816CF460-0EA0-C24F-B24E-CF4625A6CC7E}">
      <dgm:prSet/>
      <dgm:spPr/>
      <dgm:t>
        <a:bodyPr/>
        <a:lstStyle/>
        <a:p>
          <a:endParaRPr lang="en-GB"/>
        </a:p>
      </dgm:t>
    </dgm:pt>
    <dgm:pt modelId="{1963FBBE-B375-4C42-89E8-10858F98B858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Common elements</a:t>
          </a:r>
        </a:p>
      </dgm:t>
    </dgm:pt>
    <dgm:pt modelId="{01AA889F-31C4-2D42-946B-74F84BF1BA8C}" type="parTrans" cxnId="{64E5CA62-80AC-CB41-B921-497476567E60}">
      <dgm:prSet/>
      <dgm:spPr/>
      <dgm:t>
        <a:bodyPr/>
        <a:lstStyle/>
        <a:p>
          <a:endParaRPr lang="en-GB"/>
        </a:p>
      </dgm:t>
    </dgm:pt>
    <dgm:pt modelId="{BAD972ED-8A6E-DA48-B480-D6786B94C81D}" type="sibTrans" cxnId="{64E5CA62-80AC-CB41-B921-497476567E60}">
      <dgm:prSet/>
      <dgm:spPr/>
      <dgm:t>
        <a:bodyPr/>
        <a:lstStyle/>
        <a:p>
          <a:endParaRPr lang="en-GB"/>
        </a:p>
      </dgm:t>
    </dgm:pt>
    <dgm:pt modelId="{5C1E9CC4-70FB-FD49-BC4C-37EA896CB43E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Details of conflict/attack</a:t>
          </a:r>
        </a:p>
      </dgm:t>
    </dgm:pt>
    <dgm:pt modelId="{C00F4F26-AD66-CD49-97A5-AB8D0DA2BB3D}" type="parTrans" cxnId="{D022204B-C534-A948-8A34-CC2F5678D112}">
      <dgm:prSet/>
      <dgm:spPr/>
      <dgm:t>
        <a:bodyPr/>
        <a:lstStyle/>
        <a:p>
          <a:endParaRPr lang="en-GB"/>
        </a:p>
      </dgm:t>
    </dgm:pt>
    <dgm:pt modelId="{6895F31F-2170-834E-BB7F-60FE82F11D38}" type="sibTrans" cxnId="{D022204B-C534-A948-8A34-CC2F5678D112}">
      <dgm:prSet/>
      <dgm:spPr/>
      <dgm:t>
        <a:bodyPr/>
        <a:lstStyle/>
        <a:p>
          <a:endParaRPr lang="en-GB"/>
        </a:p>
      </dgm:t>
    </dgm:pt>
    <dgm:pt modelId="{14B698E6-D2B3-E243-A9DD-CBDE4E327934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Linkage elements</a:t>
          </a:r>
        </a:p>
      </dgm:t>
    </dgm:pt>
    <dgm:pt modelId="{EF44B3A9-7D6F-5D4B-8BC3-E8AF1ACC2C08}" type="parTrans" cxnId="{73B48F86-2EC0-0A43-AA54-C171CDE94D72}">
      <dgm:prSet/>
      <dgm:spPr/>
      <dgm:t>
        <a:bodyPr/>
        <a:lstStyle/>
        <a:p>
          <a:endParaRPr lang="en-GB"/>
        </a:p>
      </dgm:t>
    </dgm:pt>
    <dgm:pt modelId="{E7160AF2-63A2-0547-99C8-007836CABCF0}" type="sibTrans" cxnId="{73B48F86-2EC0-0A43-AA54-C171CDE94D72}">
      <dgm:prSet/>
      <dgm:spPr/>
      <dgm:t>
        <a:bodyPr/>
        <a:lstStyle/>
        <a:p>
          <a:endParaRPr lang="en-GB"/>
        </a:p>
      </dgm:t>
    </dgm:pt>
    <dgm:pt modelId="{58A05660-F446-384A-8B98-C6FEEEFBFA54}">
      <dgm:prSet phldrT="[Text]" custT="1"/>
      <dgm:spPr/>
      <dgm:t>
        <a:bodyPr/>
        <a:lstStyle/>
        <a:p>
          <a:r>
            <a:rPr lang="en-GB" sz="1800" dirty="0">
              <a:solidFill>
                <a:srgbClr val="000000"/>
              </a:solidFill>
            </a:rPr>
            <a:t>Intent</a:t>
          </a:r>
          <a:r>
            <a:rPr lang="en-GB" sz="1800" dirty="0" smtClean="0">
              <a:solidFill>
                <a:srgbClr val="000000"/>
              </a:solidFill>
            </a:rPr>
            <a:t>/ knowledge</a:t>
          </a:r>
          <a:endParaRPr lang="en-GB" sz="1800" dirty="0">
            <a:solidFill>
              <a:srgbClr val="000000"/>
            </a:solidFill>
          </a:endParaRPr>
        </a:p>
      </dgm:t>
    </dgm:pt>
    <dgm:pt modelId="{F6A47331-ADA4-154F-AE53-DCA534D847E2}" type="parTrans" cxnId="{B739E513-A1F6-E643-BC9B-A4D7708A00A8}">
      <dgm:prSet/>
      <dgm:spPr/>
      <dgm:t>
        <a:bodyPr/>
        <a:lstStyle/>
        <a:p>
          <a:endParaRPr lang="en-GB"/>
        </a:p>
      </dgm:t>
    </dgm:pt>
    <dgm:pt modelId="{893E3F03-8489-614C-9BD3-516F0917D9DC}" type="sibTrans" cxnId="{B739E513-A1F6-E643-BC9B-A4D7708A00A8}">
      <dgm:prSet/>
      <dgm:spPr/>
      <dgm:t>
        <a:bodyPr/>
        <a:lstStyle/>
        <a:p>
          <a:endParaRPr lang="en-GB"/>
        </a:p>
      </dgm:t>
    </dgm:pt>
    <dgm:pt modelId="{8D421CDC-72FB-074C-944F-A617199BC2F5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Command structures</a:t>
          </a:r>
        </a:p>
      </dgm:t>
    </dgm:pt>
    <dgm:pt modelId="{B4F942B5-87C0-E141-B614-1F2C22AAC417}" type="parTrans" cxnId="{80CC6108-03D7-9C42-B1A5-515A01729DF8}">
      <dgm:prSet/>
      <dgm:spPr/>
      <dgm:t>
        <a:bodyPr/>
        <a:lstStyle/>
        <a:p>
          <a:endParaRPr lang="en-GB"/>
        </a:p>
      </dgm:t>
    </dgm:pt>
    <dgm:pt modelId="{806C10DB-AEC7-D44B-9A20-8E65934F004B}" type="sibTrans" cxnId="{80CC6108-03D7-9C42-B1A5-515A01729DF8}">
      <dgm:prSet/>
      <dgm:spPr/>
      <dgm:t>
        <a:bodyPr/>
        <a:lstStyle/>
        <a:p>
          <a:endParaRPr lang="en-GB"/>
        </a:p>
      </dgm:t>
    </dgm:pt>
    <dgm:pt modelId="{970127EB-548E-384B-B1D1-86261E6739AB}">
      <dgm:prSet phldrT="[Text]" custT="1"/>
      <dgm:spPr/>
      <dgm:t>
        <a:bodyPr/>
        <a:lstStyle/>
        <a:p>
          <a:r>
            <a:rPr lang="en-GB" sz="1800" dirty="0">
              <a:solidFill>
                <a:srgbClr val="000000"/>
              </a:solidFill>
            </a:rPr>
            <a:t>Social</a:t>
          </a:r>
          <a:r>
            <a:rPr lang="en-GB" sz="1800" dirty="0" smtClean="0">
              <a:solidFill>
                <a:srgbClr val="000000"/>
              </a:solidFill>
            </a:rPr>
            <a:t>/ economic </a:t>
          </a:r>
          <a:r>
            <a:rPr lang="en-GB" sz="1800" dirty="0">
              <a:solidFill>
                <a:schemeClr val="tx1"/>
              </a:solidFill>
            </a:rPr>
            <a:t>harm</a:t>
          </a:r>
        </a:p>
      </dgm:t>
    </dgm:pt>
    <dgm:pt modelId="{FA9A5763-4269-F845-BAF7-817FCB68F3CB}" type="parTrans" cxnId="{11564F13-C1FF-3049-95EA-0741C6E8DF6E}">
      <dgm:prSet/>
      <dgm:spPr/>
      <dgm:t>
        <a:bodyPr/>
        <a:lstStyle/>
        <a:p>
          <a:endParaRPr lang="en-GB"/>
        </a:p>
      </dgm:t>
    </dgm:pt>
    <dgm:pt modelId="{FC801538-2CE4-524D-961D-F0E682BFBDCA}" type="sibTrans" cxnId="{11564F13-C1FF-3049-95EA-0741C6E8DF6E}">
      <dgm:prSet/>
      <dgm:spPr/>
      <dgm:t>
        <a:bodyPr/>
        <a:lstStyle/>
        <a:p>
          <a:endParaRPr lang="en-GB"/>
        </a:p>
      </dgm:t>
    </dgm:pt>
    <dgm:pt modelId="{0D6F9C12-FB61-9245-8F82-C4C93FFC94AF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Impact</a:t>
          </a:r>
        </a:p>
      </dgm:t>
    </dgm:pt>
    <dgm:pt modelId="{9186088D-472E-E042-8EF8-90D38AFDBD87}" type="parTrans" cxnId="{6E66F972-A897-3C46-B34A-6EEAE689706C}">
      <dgm:prSet/>
      <dgm:spPr/>
      <dgm:t>
        <a:bodyPr/>
        <a:lstStyle/>
        <a:p>
          <a:endParaRPr lang="en-GB"/>
        </a:p>
      </dgm:t>
    </dgm:pt>
    <dgm:pt modelId="{7EC979EC-A624-E14A-BAD3-210376835AE6}" type="sibTrans" cxnId="{6E66F972-A897-3C46-B34A-6EEAE689706C}">
      <dgm:prSet/>
      <dgm:spPr/>
      <dgm:t>
        <a:bodyPr/>
        <a:lstStyle/>
        <a:p>
          <a:endParaRPr lang="en-GB"/>
        </a:p>
      </dgm:t>
    </dgm:pt>
    <dgm:pt modelId="{DA5970B8-F925-2042-9F32-74539A005F20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Immediate &amp; long-term physical/mental harm</a:t>
          </a:r>
        </a:p>
      </dgm:t>
    </dgm:pt>
    <dgm:pt modelId="{D7D4F97D-29C0-1743-BBF7-3F6AAE02B053}" type="parTrans" cxnId="{A06D7B95-9C8B-054D-B236-144D9F838A15}">
      <dgm:prSet/>
      <dgm:spPr/>
      <dgm:t>
        <a:bodyPr/>
        <a:lstStyle/>
        <a:p>
          <a:endParaRPr lang="en-GB"/>
        </a:p>
      </dgm:t>
    </dgm:pt>
    <dgm:pt modelId="{DFD7BD70-059B-B54E-9121-E3EF85952C08}" type="sibTrans" cxnId="{A06D7B95-9C8B-054D-B236-144D9F838A15}">
      <dgm:prSet/>
      <dgm:spPr/>
      <dgm:t>
        <a:bodyPr/>
        <a:lstStyle/>
        <a:p>
          <a:endParaRPr lang="en-GB"/>
        </a:p>
      </dgm:t>
    </dgm:pt>
    <dgm:pt modelId="{FF0BF260-CAA0-1F4E-9703-C90F9DA8E65D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Perpetrators’ responsibilities</a:t>
          </a:r>
        </a:p>
      </dgm:t>
    </dgm:pt>
    <dgm:pt modelId="{09527CAC-74B5-2F4A-B16F-923606B3F785}" type="parTrans" cxnId="{BF847EAB-1B4B-7A4B-BF1A-2A1A896CF91A}">
      <dgm:prSet/>
      <dgm:spPr/>
      <dgm:t>
        <a:bodyPr/>
        <a:lstStyle/>
        <a:p>
          <a:endParaRPr lang="en-GB"/>
        </a:p>
      </dgm:t>
    </dgm:pt>
    <dgm:pt modelId="{65343446-A2A2-8C48-855E-A8219DEED047}" type="sibTrans" cxnId="{BF847EAB-1B4B-7A4B-BF1A-2A1A896CF91A}">
      <dgm:prSet/>
      <dgm:spPr/>
      <dgm:t>
        <a:bodyPr/>
        <a:lstStyle/>
        <a:p>
          <a:endParaRPr lang="en-GB"/>
        </a:p>
      </dgm:t>
    </dgm:pt>
    <dgm:pt modelId="{B2DFD1FF-E926-754C-AD95-7E0907A9AC8F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Description of people present</a:t>
          </a:r>
        </a:p>
      </dgm:t>
    </dgm:pt>
    <dgm:pt modelId="{EABC3684-DCF0-5349-BF55-AB677D2B8BF8}" type="parTrans" cxnId="{876F3B71-040B-5B47-BE7B-04F86002B02C}">
      <dgm:prSet/>
      <dgm:spPr/>
      <dgm:t>
        <a:bodyPr/>
        <a:lstStyle/>
        <a:p>
          <a:endParaRPr lang="en-GB"/>
        </a:p>
      </dgm:t>
    </dgm:pt>
    <dgm:pt modelId="{90E5EB1A-42A9-E041-9579-82D813B0918D}" type="sibTrans" cxnId="{876F3B71-040B-5B47-BE7B-04F86002B02C}">
      <dgm:prSet/>
      <dgm:spPr/>
      <dgm:t>
        <a:bodyPr/>
        <a:lstStyle/>
        <a:p>
          <a:endParaRPr lang="en-GB"/>
        </a:p>
      </dgm:t>
    </dgm:pt>
    <dgm:pt modelId="{977A7686-14E2-DB42-ADDF-6BB560CDCD8A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Political/security situation</a:t>
          </a:r>
        </a:p>
      </dgm:t>
    </dgm:pt>
    <dgm:pt modelId="{9D7A5FAA-C0E2-C64D-B893-613156A7D387}" type="parTrans" cxnId="{270DA586-0DE6-A249-8158-1B5E9C31FB8A}">
      <dgm:prSet/>
      <dgm:spPr/>
      <dgm:t>
        <a:bodyPr/>
        <a:lstStyle/>
        <a:p>
          <a:endParaRPr lang="en-GB"/>
        </a:p>
      </dgm:t>
    </dgm:pt>
    <dgm:pt modelId="{C44C2844-7DC4-7149-9B98-CE0938291157}" type="sibTrans" cxnId="{270DA586-0DE6-A249-8158-1B5E9C31FB8A}">
      <dgm:prSet/>
      <dgm:spPr/>
      <dgm:t>
        <a:bodyPr/>
        <a:lstStyle/>
        <a:p>
          <a:endParaRPr lang="en-GB"/>
        </a:p>
      </dgm:t>
    </dgm:pt>
    <dgm:pt modelId="{B091647A-9E0F-264A-A595-6CD1F1A85F49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Possible reasons for violence/words</a:t>
          </a:r>
        </a:p>
      </dgm:t>
    </dgm:pt>
    <dgm:pt modelId="{5A48ADE1-A739-FA4A-A865-5CEB2713411D}" type="parTrans" cxnId="{FDE3D4F8-E307-8E46-BA1A-43B28DCB2B42}">
      <dgm:prSet/>
      <dgm:spPr/>
      <dgm:t>
        <a:bodyPr/>
        <a:lstStyle/>
        <a:p>
          <a:endParaRPr lang="en-GB"/>
        </a:p>
      </dgm:t>
    </dgm:pt>
    <dgm:pt modelId="{90D6CDCF-711C-7A42-85DA-D0BCA2837C79}" type="sibTrans" cxnId="{FDE3D4F8-E307-8E46-BA1A-43B28DCB2B42}">
      <dgm:prSet/>
      <dgm:spPr/>
      <dgm:t>
        <a:bodyPr/>
        <a:lstStyle/>
        <a:p>
          <a:endParaRPr lang="en-GB"/>
        </a:p>
      </dgm:t>
    </dgm:pt>
    <dgm:pt modelId="{EB419FAF-1080-644A-AD60-6204AEBA9939}" type="pres">
      <dgm:prSet presAssocID="{64D3A022-BC70-874C-8B64-EF696CB7296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F5A49D1-3299-3849-B5F8-2B9F46A0F888}" type="pres">
      <dgm:prSet presAssocID="{7B45DFEF-FC01-FF43-B039-A193CD52EADD}" presName="compNode" presStyleCnt="0"/>
      <dgm:spPr/>
    </dgm:pt>
    <dgm:pt modelId="{25A69EB3-1A99-D24C-9888-21051DCBED95}" type="pres">
      <dgm:prSet presAssocID="{7B45DFEF-FC01-FF43-B039-A193CD52EADD}" presName="aNode" presStyleLbl="bgShp" presStyleIdx="0" presStyleCnt="4"/>
      <dgm:spPr/>
      <dgm:t>
        <a:bodyPr/>
        <a:lstStyle/>
        <a:p>
          <a:endParaRPr lang="en-GB"/>
        </a:p>
      </dgm:t>
    </dgm:pt>
    <dgm:pt modelId="{C38B7619-9C84-074B-9426-E54BE51031F7}" type="pres">
      <dgm:prSet presAssocID="{7B45DFEF-FC01-FF43-B039-A193CD52EADD}" presName="textNode" presStyleLbl="bgShp" presStyleIdx="0" presStyleCnt="4"/>
      <dgm:spPr/>
      <dgm:t>
        <a:bodyPr/>
        <a:lstStyle/>
        <a:p>
          <a:endParaRPr lang="en-GB"/>
        </a:p>
      </dgm:t>
    </dgm:pt>
    <dgm:pt modelId="{8CB8B521-A464-FA4E-BD19-5EB94EC1D832}" type="pres">
      <dgm:prSet presAssocID="{7B45DFEF-FC01-FF43-B039-A193CD52EADD}" presName="compChildNode" presStyleCnt="0"/>
      <dgm:spPr/>
    </dgm:pt>
    <dgm:pt modelId="{13BFA4B0-4572-3046-8983-F0C2CFA60F47}" type="pres">
      <dgm:prSet presAssocID="{7B45DFEF-FC01-FF43-B039-A193CD52EADD}" presName="theInnerList" presStyleCnt="0"/>
      <dgm:spPr/>
    </dgm:pt>
    <dgm:pt modelId="{9F07A7B8-CF7B-C14C-8C66-ADBA8FE012CC}" type="pres">
      <dgm:prSet presAssocID="{F49B9970-A8EF-6D47-BC54-0C39E6F87C16}" presName="child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63410E-DC7B-964C-B31D-76BACEBFD808}" type="pres">
      <dgm:prSet presAssocID="{F49B9970-A8EF-6D47-BC54-0C39E6F87C16}" presName="aSpace2" presStyleCnt="0"/>
      <dgm:spPr/>
    </dgm:pt>
    <dgm:pt modelId="{D87B24F3-959F-4E4D-8F80-602A6D037D0B}" type="pres">
      <dgm:prSet presAssocID="{05D5A8D2-A312-A54C-85F0-040AD042D277}" presName="child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3E87FD-4924-0A42-A78A-F9B142150162}" type="pres">
      <dgm:prSet presAssocID="{05D5A8D2-A312-A54C-85F0-040AD042D277}" presName="aSpace2" presStyleCnt="0"/>
      <dgm:spPr/>
    </dgm:pt>
    <dgm:pt modelId="{D5E771C1-5884-9148-B5DD-EF435184FAF4}" type="pres">
      <dgm:prSet presAssocID="{B2DFD1FF-E926-754C-AD95-7E0907A9AC8F}" presName="child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2DCFA9-BEF3-CD40-B180-E6AD10FC8FFC}" type="pres">
      <dgm:prSet presAssocID="{7B45DFEF-FC01-FF43-B039-A193CD52EADD}" presName="aSpace" presStyleCnt="0"/>
      <dgm:spPr/>
    </dgm:pt>
    <dgm:pt modelId="{DCB810B4-41E8-0247-99F1-2B75BA4925BC}" type="pres">
      <dgm:prSet presAssocID="{1963FBBE-B375-4C42-89E8-10858F98B858}" presName="compNode" presStyleCnt="0"/>
      <dgm:spPr/>
    </dgm:pt>
    <dgm:pt modelId="{21BDF4C0-EA9E-4245-BC7D-743FF5633035}" type="pres">
      <dgm:prSet presAssocID="{1963FBBE-B375-4C42-89E8-10858F98B858}" presName="aNode" presStyleLbl="bgShp" presStyleIdx="1" presStyleCnt="4"/>
      <dgm:spPr/>
      <dgm:t>
        <a:bodyPr/>
        <a:lstStyle/>
        <a:p>
          <a:endParaRPr lang="en-GB"/>
        </a:p>
      </dgm:t>
    </dgm:pt>
    <dgm:pt modelId="{0DB6C48F-4664-E44A-B83B-A710F014A4D6}" type="pres">
      <dgm:prSet presAssocID="{1963FBBE-B375-4C42-89E8-10858F98B858}" presName="textNode" presStyleLbl="bgShp" presStyleIdx="1" presStyleCnt="4"/>
      <dgm:spPr/>
      <dgm:t>
        <a:bodyPr/>
        <a:lstStyle/>
        <a:p>
          <a:endParaRPr lang="en-GB"/>
        </a:p>
      </dgm:t>
    </dgm:pt>
    <dgm:pt modelId="{ECD1C541-FD18-6E4A-8E19-564A3934F32F}" type="pres">
      <dgm:prSet presAssocID="{1963FBBE-B375-4C42-89E8-10858F98B858}" presName="compChildNode" presStyleCnt="0"/>
      <dgm:spPr/>
    </dgm:pt>
    <dgm:pt modelId="{0086F614-938D-1640-A5B5-48709F4422C7}" type="pres">
      <dgm:prSet presAssocID="{1963FBBE-B375-4C42-89E8-10858F98B858}" presName="theInnerList" presStyleCnt="0"/>
      <dgm:spPr/>
    </dgm:pt>
    <dgm:pt modelId="{27077414-F150-2D45-80B1-938E3DB01C01}" type="pres">
      <dgm:prSet presAssocID="{5C1E9CC4-70FB-FD49-BC4C-37EA896CB43E}" presName="childNode" presStyleLbl="node1" presStyleIdx="3" presStyleCnt="11" custScaleX="112541" custScaleY="830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489818-DEBD-2A4F-A1F5-6B83615EDC93}" type="pres">
      <dgm:prSet presAssocID="{5C1E9CC4-70FB-FD49-BC4C-37EA896CB43E}" presName="aSpace2" presStyleCnt="0"/>
      <dgm:spPr/>
    </dgm:pt>
    <dgm:pt modelId="{1DD7B613-AE99-4E4E-80A3-13F49AD2FD7F}" type="pres">
      <dgm:prSet presAssocID="{977A7686-14E2-DB42-ADDF-6BB560CDCD8A}" presName="childNode" presStyleLbl="node1" presStyleIdx="4" presStyleCnt="11" custScaleX="112541" custScaleY="106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F31FB2-5C63-A042-B6A5-24B6BCD59417}" type="pres">
      <dgm:prSet presAssocID="{977A7686-14E2-DB42-ADDF-6BB560CDCD8A}" presName="aSpace2" presStyleCnt="0"/>
      <dgm:spPr/>
    </dgm:pt>
    <dgm:pt modelId="{1302B5AD-848D-2543-889D-58D44FFAD1B8}" type="pres">
      <dgm:prSet presAssocID="{B091647A-9E0F-264A-A595-6CD1F1A85F49}" presName="childNode" presStyleLbl="node1" presStyleIdx="5" presStyleCnt="11" custScaleX="112541" custScaleY="1070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8170F2-F720-5948-B37C-BA5C91E9CCA1}" type="pres">
      <dgm:prSet presAssocID="{1963FBBE-B375-4C42-89E8-10858F98B858}" presName="aSpace" presStyleCnt="0"/>
      <dgm:spPr/>
    </dgm:pt>
    <dgm:pt modelId="{9CF8F06C-B9F2-874A-A593-EB0C0EF7BB21}" type="pres">
      <dgm:prSet presAssocID="{14B698E6-D2B3-E243-A9DD-CBDE4E327934}" presName="compNode" presStyleCnt="0"/>
      <dgm:spPr/>
    </dgm:pt>
    <dgm:pt modelId="{3D1EA325-54E1-394F-8FA9-132ABF0A0820}" type="pres">
      <dgm:prSet presAssocID="{14B698E6-D2B3-E243-A9DD-CBDE4E327934}" presName="aNode" presStyleLbl="bgShp" presStyleIdx="2" presStyleCnt="4"/>
      <dgm:spPr/>
      <dgm:t>
        <a:bodyPr/>
        <a:lstStyle/>
        <a:p>
          <a:endParaRPr lang="en-GB"/>
        </a:p>
      </dgm:t>
    </dgm:pt>
    <dgm:pt modelId="{C0652B7F-61B1-E540-87D9-3D1F79C73D12}" type="pres">
      <dgm:prSet presAssocID="{14B698E6-D2B3-E243-A9DD-CBDE4E327934}" presName="textNode" presStyleLbl="bgShp" presStyleIdx="2" presStyleCnt="4"/>
      <dgm:spPr/>
      <dgm:t>
        <a:bodyPr/>
        <a:lstStyle/>
        <a:p>
          <a:endParaRPr lang="en-GB"/>
        </a:p>
      </dgm:t>
    </dgm:pt>
    <dgm:pt modelId="{E0BF03E2-1E93-A74E-9D85-C96A622B04C3}" type="pres">
      <dgm:prSet presAssocID="{14B698E6-D2B3-E243-A9DD-CBDE4E327934}" presName="compChildNode" presStyleCnt="0"/>
      <dgm:spPr/>
    </dgm:pt>
    <dgm:pt modelId="{BDD550E8-8FF0-304B-81E0-79911E3878F5}" type="pres">
      <dgm:prSet presAssocID="{14B698E6-D2B3-E243-A9DD-CBDE4E327934}" presName="theInnerList" presStyleCnt="0"/>
      <dgm:spPr/>
    </dgm:pt>
    <dgm:pt modelId="{6146F44D-9A59-9942-9DD2-4EC597D74857}" type="pres">
      <dgm:prSet presAssocID="{58A05660-F446-384A-8B98-C6FEEEFBFA54}" presName="child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0760F6-8017-4E4C-93BD-49404AA5D776}" type="pres">
      <dgm:prSet presAssocID="{58A05660-F446-384A-8B98-C6FEEEFBFA54}" presName="aSpace2" presStyleCnt="0"/>
      <dgm:spPr/>
    </dgm:pt>
    <dgm:pt modelId="{9596912C-F49F-EB43-82E0-78BA337557BC}" type="pres">
      <dgm:prSet presAssocID="{8D421CDC-72FB-074C-944F-A617199BC2F5}" presName="child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5BF06D-22A6-504E-8B28-27EE1946D31D}" type="pres">
      <dgm:prSet presAssocID="{8D421CDC-72FB-074C-944F-A617199BC2F5}" presName="aSpace2" presStyleCnt="0"/>
      <dgm:spPr/>
    </dgm:pt>
    <dgm:pt modelId="{04258BE7-9138-4042-9686-D1EC3C6329B0}" type="pres">
      <dgm:prSet presAssocID="{FF0BF260-CAA0-1F4E-9703-C90F9DA8E65D}" presName="child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A41341-9FE8-4446-AC65-A3BF5DD22EA9}" type="pres">
      <dgm:prSet presAssocID="{14B698E6-D2B3-E243-A9DD-CBDE4E327934}" presName="aSpace" presStyleCnt="0"/>
      <dgm:spPr/>
    </dgm:pt>
    <dgm:pt modelId="{B5635A3E-E451-6344-B772-3971B0750503}" type="pres">
      <dgm:prSet presAssocID="{0D6F9C12-FB61-9245-8F82-C4C93FFC94AF}" presName="compNode" presStyleCnt="0"/>
      <dgm:spPr/>
    </dgm:pt>
    <dgm:pt modelId="{779A97FB-5F80-864A-AFE6-AD9CB855F296}" type="pres">
      <dgm:prSet presAssocID="{0D6F9C12-FB61-9245-8F82-C4C93FFC94AF}" presName="aNode" presStyleLbl="bgShp" presStyleIdx="3" presStyleCnt="4"/>
      <dgm:spPr/>
      <dgm:t>
        <a:bodyPr/>
        <a:lstStyle/>
        <a:p>
          <a:endParaRPr lang="en-GB"/>
        </a:p>
      </dgm:t>
    </dgm:pt>
    <dgm:pt modelId="{8E4AD764-51FE-F541-A55A-E51FA232C9BB}" type="pres">
      <dgm:prSet presAssocID="{0D6F9C12-FB61-9245-8F82-C4C93FFC94AF}" presName="textNode" presStyleLbl="bgShp" presStyleIdx="3" presStyleCnt="4"/>
      <dgm:spPr/>
      <dgm:t>
        <a:bodyPr/>
        <a:lstStyle/>
        <a:p>
          <a:endParaRPr lang="en-GB"/>
        </a:p>
      </dgm:t>
    </dgm:pt>
    <dgm:pt modelId="{D7CB935C-0018-5D45-8E20-9EC7858276A2}" type="pres">
      <dgm:prSet presAssocID="{0D6F9C12-FB61-9245-8F82-C4C93FFC94AF}" presName="compChildNode" presStyleCnt="0"/>
      <dgm:spPr/>
    </dgm:pt>
    <dgm:pt modelId="{B293DF65-C03F-4448-B363-61542793E56E}" type="pres">
      <dgm:prSet presAssocID="{0D6F9C12-FB61-9245-8F82-C4C93FFC94AF}" presName="theInnerList" presStyleCnt="0"/>
      <dgm:spPr/>
    </dgm:pt>
    <dgm:pt modelId="{6E817033-2D4F-644F-B717-D322EB6AD348}" type="pres">
      <dgm:prSet presAssocID="{DA5970B8-F925-2042-9F32-74539A005F20}" presName="child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04ECF6-A74A-2B4E-AFAE-DC9DBDA6C52C}" type="pres">
      <dgm:prSet presAssocID="{DA5970B8-F925-2042-9F32-74539A005F20}" presName="aSpace2" presStyleCnt="0"/>
      <dgm:spPr/>
    </dgm:pt>
    <dgm:pt modelId="{E5E8CEBA-83CE-3A41-A5F5-FBC098FE19E8}" type="pres">
      <dgm:prSet presAssocID="{970127EB-548E-384B-B1D1-86261E6739AB}" presName="child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1CBFBC5-C3B9-DB47-A158-ADE25CBB812A}" type="presOf" srcId="{DA5970B8-F925-2042-9F32-74539A005F20}" destId="{6E817033-2D4F-644F-B717-D322EB6AD348}" srcOrd="0" destOrd="0" presId="urn:microsoft.com/office/officeart/2005/8/layout/lProcess2"/>
    <dgm:cxn modelId="{B739E513-A1F6-E643-BC9B-A4D7708A00A8}" srcId="{14B698E6-D2B3-E243-A9DD-CBDE4E327934}" destId="{58A05660-F446-384A-8B98-C6FEEEFBFA54}" srcOrd="0" destOrd="0" parTransId="{F6A47331-ADA4-154F-AE53-DCA534D847E2}" sibTransId="{893E3F03-8489-614C-9BD3-516F0917D9DC}"/>
    <dgm:cxn modelId="{BC8C49E2-B61F-1040-A260-EFCBB51CDE1E}" type="presOf" srcId="{7B45DFEF-FC01-FF43-B039-A193CD52EADD}" destId="{25A69EB3-1A99-D24C-9888-21051DCBED95}" srcOrd="0" destOrd="0" presId="urn:microsoft.com/office/officeart/2005/8/layout/lProcess2"/>
    <dgm:cxn modelId="{7447F5BD-8D12-044B-B330-8B98ED468D85}" srcId="{7B45DFEF-FC01-FF43-B039-A193CD52EADD}" destId="{F49B9970-A8EF-6D47-BC54-0C39E6F87C16}" srcOrd="0" destOrd="0" parTransId="{35ECBB31-9BDE-BB42-833B-8C31B9B63A07}" sibTransId="{3B82FD59-3F5A-E345-9791-EE4AC8E82352}"/>
    <dgm:cxn modelId="{73B48F86-2EC0-0A43-AA54-C171CDE94D72}" srcId="{64D3A022-BC70-874C-8B64-EF696CB72963}" destId="{14B698E6-D2B3-E243-A9DD-CBDE4E327934}" srcOrd="2" destOrd="0" parTransId="{EF44B3A9-7D6F-5D4B-8BC3-E8AF1ACC2C08}" sibTransId="{E7160AF2-63A2-0547-99C8-007836CABCF0}"/>
    <dgm:cxn modelId="{B147C4D1-9647-FC4F-925C-A0E2ACC91F0F}" type="presOf" srcId="{05D5A8D2-A312-A54C-85F0-040AD042D277}" destId="{D87B24F3-959F-4E4D-8F80-602A6D037D0B}" srcOrd="0" destOrd="0" presId="urn:microsoft.com/office/officeart/2005/8/layout/lProcess2"/>
    <dgm:cxn modelId="{816CF460-0EA0-C24F-B24E-CF4625A6CC7E}" srcId="{7B45DFEF-FC01-FF43-B039-A193CD52EADD}" destId="{05D5A8D2-A312-A54C-85F0-040AD042D277}" srcOrd="1" destOrd="0" parTransId="{B2AC907B-311D-554C-A7A0-03295682AE72}" sibTransId="{CDA5B4C0-A5D5-DF49-B7FA-808D1549B809}"/>
    <dgm:cxn modelId="{8CB0765C-4189-9B49-AE27-A648E8108937}" type="presOf" srcId="{0D6F9C12-FB61-9245-8F82-C4C93FFC94AF}" destId="{8E4AD764-51FE-F541-A55A-E51FA232C9BB}" srcOrd="1" destOrd="0" presId="urn:microsoft.com/office/officeart/2005/8/layout/lProcess2"/>
    <dgm:cxn modelId="{7B465377-E275-6C48-97DC-A494A754A574}" type="presOf" srcId="{970127EB-548E-384B-B1D1-86261E6739AB}" destId="{E5E8CEBA-83CE-3A41-A5F5-FBC098FE19E8}" srcOrd="0" destOrd="0" presId="urn:microsoft.com/office/officeart/2005/8/layout/lProcess2"/>
    <dgm:cxn modelId="{D022204B-C534-A948-8A34-CC2F5678D112}" srcId="{1963FBBE-B375-4C42-89E8-10858F98B858}" destId="{5C1E9CC4-70FB-FD49-BC4C-37EA896CB43E}" srcOrd="0" destOrd="0" parTransId="{C00F4F26-AD66-CD49-97A5-AB8D0DA2BB3D}" sibTransId="{6895F31F-2170-834E-BB7F-60FE82F11D38}"/>
    <dgm:cxn modelId="{EEC19BC3-A463-4B4A-BCAA-458752D4CC2D}" type="presOf" srcId="{14B698E6-D2B3-E243-A9DD-CBDE4E327934}" destId="{3D1EA325-54E1-394F-8FA9-132ABF0A0820}" srcOrd="0" destOrd="0" presId="urn:microsoft.com/office/officeart/2005/8/layout/lProcess2"/>
    <dgm:cxn modelId="{270DA586-0DE6-A249-8158-1B5E9C31FB8A}" srcId="{1963FBBE-B375-4C42-89E8-10858F98B858}" destId="{977A7686-14E2-DB42-ADDF-6BB560CDCD8A}" srcOrd="1" destOrd="0" parTransId="{9D7A5FAA-C0E2-C64D-B893-613156A7D387}" sibTransId="{C44C2844-7DC4-7149-9B98-CE0938291157}"/>
    <dgm:cxn modelId="{2FF55403-356A-9446-BE22-40E70698E0DB}" type="presOf" srcId="{8D421CDC-72FB-074C-944F-A617199BC2F5}" destId="{9596912C-F49F-EB43-82E0-78BA337557BC}" srcOrd="0" destOrd="0" presId="urn:microsoft.com/office/officeart/2005/8/layout/lProcess2"/>
    <dgm:cxn modelId="{BB21BA31-26F3-DA46-AF39-890E305FC8C4}" type="presOf" srcId="{64D3A022-BC70-874C-8B64-EF696CB72963}" destId="{EB419FAF-1080-644A-AD60-6204AEBA9939}" srcOrd="0" destOrd="0" presId="urn:microsoft.com/office/officeart/2005/8/layout/lProcess2"/>
    <dgm:cxn modelId="{ED5BC455-C400-4047-B609-5BDDD7261D1E}" type="presOf" srcId="{1963FBBE-B375-4C42-89E8-10858F98B858}" destId="{0DB6C48F-4664-E44A-B83B-A710F014A4D6}" srcOrd="1" destOrd="0" presId="urn:microsoft.com/office/officeart/2005/8/layout/lProcess2"/>
    <dgm:cxn modelId="{01828EDF-4E45-464C-BC1B-4D10061D2ECD}" type="presOf" srcId="{F49B9970-A8EF-6D47-BC54-0C39E6F87C16}" destId="{9F07A7B8-CF7B-C14C-8C66-ADBA8FE012CC}" srcOrd="0" destOrd="0" presId="urn:microsoft.com/office/officeart/2005/8/layout/lProcess2"/>
    <dgm:cxn modelId="{A06D7B95-9C8B-054D-B236-144D9F838A15}" srcId="{0D6F9C12-FB61-9245-8F82-C4C93FFC94AF}" destId="{DA5970B8-F925-2042-9F32-74539A005F20}" srcOrd="0" destOrd="0" parTransId="{D7D4F97D-29C0-1743-BBF7-3F6AAE02B053}" sibTransId="{DFD7BD70-059B-B54E-9121-E3EF85952C08}"/>
    <dgm:cxn modelId="{5FE81CB1-06EC-1542-8EA1-F8BCB62CFEBB}" type="presOf" srcId="{1963FBBE-B375-4C42-89E8-10858F98B858}" destId="{21BDF4C0-EA9E-4245-BC7D-743FF5633035}" srcOrd="0" destOrd="0" presId="urn:microsoft.com/office/officeart/2005/8/layout/lProcess2"/>
    <dgm:cxn modelId="{3F7C2916-4BF3-8640-90F2-99D8C46A4470}" type="presOf" srcId="{977A7686-14E2-DB42-ADDF-6BB560CDCD8A}" destId="{1DD7B613-AE99-4E4E-80A3-13F49AD2FD7F}" srcOrd="0" destOrd="0" presId="urn:microsoft.com/office/officeart/2005/8/layout/lProcess2"/>
    <dgm:cxn modelId="{E249C04C-DCFC-A241-9958-295955B7DE43}" type="presOf" srcId="{5C1E9CC4-70FB-FD49-BC4C-37EA896CB43E}" destId="{27077414-F150-2D45-80B1-938E3DB01C01}" srcOrd="0" destOrd="0" presId="urn:microsoft.com/office/officeart/2005/8/layout/lProcess2"/>
    <dgm:cxn modelId="{9ADB73AF-23EE-8047-83BE-F029DDB1B873}" type="presOf" srcId="{14B698E6-D2B3-E243-A9DD-CBDE4E327934}" destId="{C0652B7F-61B1-E540-87D9-3D1F79C73D12}" srcOrd="1" destOrd="0" presId="urn:microsoft.com/office/officeart/2005/8/layout/lProcess2"/>
    <dgm:cxn modelId="{2EB48F01-9508-AA4F-9EF2-3A781800386A}" type="presOf" srcId="{0D6F9C12-FB61-9245-8F82-C4C93FFC94AF}" destId="{779A97FB-5F80-864A-AFE6-AD9CB855F296}" srcOrd="0" destOrd="0" presId="urn:microsoft.com/office/officeart/2005/8/layout/lProcess2"/>
    <dgm:cxn modelId="{B3055DD8-F406-EC47-A835-78EE87C79814}" type="presOf" srcId="{7B45DFEF-FC01-FF43-B039-A193CD52EADD}" destId="{C38B7619-9C84-074B-9426-E54BE51031F7}" srcOrd="1" destOrd="0" presId="urn:microsoft.com/office/officeart/2005/8/layout/lProcess2"/>
    <dgm:cxn modelId="{6E66F972-A897-3C46-B34A-6EEAE689706C}" srcId="{64D3A022-BC70-874C-8B64-EF696CB72963}" destId="{0D6F9C12-FB61-9245-8F82-C4C93FFC94AF}" srcOrd="3" destOrd="0" parTransId="{9186088D-472E-E042-8EF8-90D38AFDBD87}" sibTransId="{7EC979EC-A624-E14A-BAD3-210376835AE6}"/>
    <dgm:cxn modelId="{64E5CA62-80AC-CB41-B921-497476567E60}" srcId="{64D3A022-BC70-874C-8B64-EF696CB72963}" destId="{1963FBBE-B375-4C42-89E8-10858F98B858}" srcOrd="1" destOrd="0" parTransId="{01AA889F-31C4-2D42-946B-74F84BF1BA8C}" sibTransId="{BAD972ED-8A6E-DA48-B480-D6786B94C81D}"/>
    <dgm:cxn modelId="{876F3B71-040B-5B47-BE7B-04F86002B02C}" srcId="{7B45DFEF-FC01-FF43-B039-A193CD52EADD}" destId="{B2DFD1FF-E926-754C-AD95-7E0907A9AC8F}" srcOrd="2" destOrd="0" parTransId="{EABC3684-DCF0-5349-BF55-AB677D2B8BF8}" sibTransId="{90E5EB1A-42A9-E041-9579-82D813B0918D}"/>
    <dgm:cxn modelId="{BF847EAB-1B4B-7A4B-BF1A-2A1A896CF91A}" srcId="{14B698E6-D2B3-E243-A9DD-CBDE4E327934}" destId="{FF0BF260-CAA0-1F4E-9703-C90F9DA8E65D}" srcOrd="2" destOrd="0" parTransId="{09527CAC-74B5-2F4A-B16F-923606B3F785}" sibTransId="{65343446-A2A2-8C48-855E-A8219DEED047}"/>
    <dgm:cxn modelId="{EE642558-4250-A141-BE96-7C21BB264A73}" type="presOf" srcId="{B091647A-9E0F-264A-A595-6CD1F1A85F49}" destId="{1302B5AD-848D-2543-889D-58D44FFAD1B8}" srcOrd="0" destOrd="0" presId="urn:microsoft.com/office/officeart/2005/8/layout/lProcess2"/>
    <dgm:cxn modelId="{8D2938D4-BBA9-9748-80BC-01D49D70782F}" type="presOf" srcId="{FF0BF260-CAA0-1F4E-9703-C90F9DA8E65D}" destId="{04258BE7-9138-4042-9686-D1EC3C6329B0}" srcOrd="0" destOrd="0" presId="urn:microsoft.com/office/officeart/2005/8/layout/lProcess2"/>
    <dgm:cxn modelId="{FDE3D4F8-E307-8E46-BA1A-43B28DCB2B42}" srcId="{1963FBBE-B375-4C42-89E8-10858F98B858}" destId="{B091647A-9E0F-264A-A595-6CD1F1A85F49}" srcOrd="2" destOrd="0" parTransId="{5A48ADE1-A739-FA4A-A865-5CEB2713411D}" sibTransId="{90D6CDCF-711C-7A42-85DA-D0BCA2837C79}"/>
    <dgm:cxn modelId="{E6D8F655-20ED-BE44-AF9D-5853B0CA333E}" type="presOf" srcId="{58A05660-F446-384A-8B98-C6FEEEFBFA54}" destId="{6146F44D-9A59-9942-9DD2-4EC597D74857}" srcOrd="0" destOrd="0" presId="urn:microsoft.com/office/officeart/2005/8/layout/lProcess2"/>
    <dgm:cxn modelId="{80CC6108-03D7-9C42-B1A5-515A01729DF8}" srcId="{14B698E6-D2B3-E243-A9DD-CBDE4E327934}" destId="{8D421CDC-72FB-074C-944F-A617199BC2F5}" srcOrd="1" destOrd="0" parTransId="{B4F942B5-87C0-E141-B614-1F2C22AAC417}" sibTransId="{806C10DB-AEC7-D44B-9A20-8E65934F004B}"/>
    <dgm:cxn modelId="{AA826011-A649-E74F-A274-326017CB2E54}" type="presOf" srcId="{B2DFD1FF-E926-754C-AD95-7E0907A9AC8F}" destId="{D5E771C1-5884-9148-B5DD-EF435184FAF4}" srcOrd="0" destOrd="0" presId="urn:microsoft.com/office/officeart/2005/8/layout/lProcess2"/>
    <dgm:cxn modelId="{11564F13-C1FF-3049-95EA-0741C6E8DF6E}" srcId="{0D6F9C12-FB61-9245-8F82-C4C93FFC94AF}" destId="{970127EB-548E-384B-B1D1-86261E6739AB}" srcOrd="1" destOrd="0" parTransId="{FA9A5763-4269-F845-BAF7-817FCB68F3CB}" sibTransId="{FC801538-2CE4-524D-961D-F0E682BFBDCA}"/>
    <dgm:cxn modelId="{181C0ED6-AFEF-1B4E-BAD5-2EB5D3E53219}" srcId="{64D3A022-BC70-874C-8B64-EF696CB72963}" destId="{7B45DFEF-FC01-FF43-B039-A193CD52EADD}" srcOrd="0" destOrd="0" parTransId="{97B1BD1F-284F-FC4B-858A-8164A898644A}" sibTransId="{626AB7DE-B994-3C4A-833E-EADD305B98AC}"/>
    <dgm:cxn modelId="{94E8C355-3A91-854C-A611-7AA76D9F159C}" type="presParOf" srcId="{EB419FAF-1080-644A-AD60-6204AEBA9939}" destId="{3F5A49D1-3299-3849-B5F8-2B9F46A0F888}" srcOrd="0" destOrd="0" presId="urn:microsoft.com/office/officeart/2005/8/layout/lProcess2"/>
    <dgm:cxn modelId="{289B3294-4805-C145-B142-9B6CC8B4A346}" type="presParOf" srcId="{3F5A49D1-3299-3849-B5F8-2B9F46A0F888}" destId="{25A69EB3-1A99-D24C-9888-21051DCBED95}" srcOrd="0" destOrd="0" presId="urn:microsoft.com/office/officeart/2005/8/layout/lProcess2"/>
    <dgm:cxn modelId="{C2AF71A7-EBBB-2E44-8615-8F3D6FC4A0C7}" type="presParOf" srcId="{3F5A49D1-3299-3849-B5F8-2B9F46A0F888}" destId="{C38B7619-9C84-074B-9426-E54BE51031F7}" srcOrd="1" destOrd="0" presId="urn:microsoft.com/office/officeart/2005/8/layout/lProcess2"/>
    <dgm:cxn modelId="{42615A88-1AD3-D247-9530-61CA6552E165}" type="presParOf" srcId="{3F5A49D1-3299-3849-B5F8-2B9F46A0F888}" destId="{8CB8B521-A464-FA4E-BD19-5EB94EC1D832}" srcOrd="2" destOrd="0" presId="urn:microsoft.com/office/officeart/2005/8/layout/lProcess2"/>
    <dgm:cxn modelId="{6C590A9E-9EEA-EE45-AC94-B6D5585DD800}" type="presParOf" srcId="{8CB8B521-A464-FA4E-BD19-5EB94EC1D832}" destId="{13BFA4B0-4572-3046-8983-F0C2CFA60F47}" srcOrd="0" destOrd="0" presId="urn:microsoft.com/office/officeart/2005/8/layout/lProcess2"/>
    <dgm:cxn modelId="{1678B14D-79E0-3E44-94E8-A953BCA5F7C1}" type="presParOf" srcId="{13BFA4B0-4572-3046-8983-F0C2CFA60F47}" destId="{9F07A7B8-CF7B-C14C-8C66-ADBA8FE012CC}" srcOrd="0" destOrd="0" presId="urn:microsoft.com/office/officeart/2005/8/layout/lProcess2"/>
    <dgm:cxn modelId="{45852D3D-E242-044D-80EB-7ED63C691513}" type="presParOf" srcId="{13BFA4B0-4572-3046-8983-F0C2CFA60F47}" destId="{4063410E-DC7B-964C-B31D-76BACEBFD808}" srcOrd="1" destOrd="0" presId="urn:microsoft.com/office/officeart/2005/8/layout/lProcess2"/>
    <dgm:cxn modelId="{AFE870AF-1787-AC4C-9926-52726D5DEB2E}" type="presParOf" srcId="{13BFA4B0-4572-3046-8983-F0C2CFA60F47}" destId="{D87B24F3-959F-4E4D-8F80-602A6D037D0B}" srcOrd="2" destOrd="0" presId="urn:microsoft.com/office/officeart/2005/8/layout/lProcess2"/>
    <dgm:cxn modelId="{3C8FABB4-50F9-0244-B262-6C871F489FAD}" type="presParOf" srcId="{13BFA4B0-4572-3046-8983-F0C2CFA60F47}" destId="{903E87FD-4924-0A42-A78A-F9B142150162}" srcOrd="3" destOrd="0" presId="urn:microsoft.com/office/officeart/2005/8/layout/lProcess2"/>
    <dgm:cxn modelId="{0AC7928D-AADD-D14F-B4AE-CC60836A1BD8}" type="presParOf" srcId="{13BFA4B0-4572-3046-8983-F0C2CFA60F47}" destId="{D5E771C1-5884-9148-B5DD-EF435184FAF4}" srcOrd="4" destOrd="0" presId="urn:microsoft.com/office/officeart/2005/8/layout/lProcess2"/>
    <dgm:cxn modelId="{353F3C28-DD8D-2449-A292-1629FC13D390}" type="presParOf" srcId="{EB419FAF-1080-644A-AD60-6204AEBA9939}" destId="{152DCFA9-BEF3-CD40-B180-E6AD10FC8FFC}" srcOrd="1" destOrd="0" presId="urn:microsoft.com/office/officeart/2005/8/layout/lProcess2"/>
    <dgm:cxn modelId="{9DACCB66-A9E5-664E-9EEB-5CF42813AEF9}" type="presParOf" srcId="{EB419FAF-1080-644A-AD60-6204AEBA9939}" destId="{DCB810B4-41E8-0247-99F1-2B75BA4925BC}" srcOrd="2" destOrd="0" presId="urn:microsoft.com/office/officeart/2005/8/layout/lProcess2"/>
    <dgm:cxn modelId="{5FD8149F-B21C-784B-B2C8-03B8AB330EED}" type="presParOf" srcId="{DCB810B4-41E8-0247-99F1-2B75BA4925BC}" destId="{21BDF4C0-EA9E-4245-BC7D-743FF5633035}" srcOrd="0" destOrd="0" presId="urn:microsoft.com/office/officeart/2005/8/layout/lProcess2"/>
    <dgm:cxn modelId="{1FE3538B-6E9C-E748-B609-6C4820196CFC}" type="presParOf" srcId="{DCB810B4-41E8-0247-99F1-2B75BA4925BC}" destId="{0DB6C48F-4664-E44A-B83B-A710F014A4D6}" srcOrd="1" destOrd="0" presId="urn:microsoft.com/office/officeart/2005/8/layout/lProcess2"/>
    <dgm:cxn modelId="{895FB495-0264-734B-B426-D3E6DCD8A773}" type="presParOf" srcId="{DCB810B4-41E8-0247-99F1-2B75BA4925BC}" destId="{ECD1C541-FD18-6E4A-8E19-564A3934F32F}" srcOrd="2" destOrd="0" presId="urn:microsoft.com/office/officeart/2005/8/layout/lProcess2"/>
    <dgm:cxn modelId="{0F069F24-37F1-1646-AFD7-AD5139F62BB0}" type="presParOf" srcId="{ECD1C541-FD18-6E4A-8E19-564A3934F32F}" destId="{0086F614-938D-1640-A5B5-48709F4422C7}" srcOrd="0" destOrd="0" presId="urn:microsoft.com/office/officeart/2005/8/layout/lProcess2"/>
    <dgm:cxn modelId="{E951270B-56AD-7248-A78A-C62EA4DB9AC1}" type="presParOf" srcId="{0086F614-938D-1640-A5B5-48709F4422C7}" destId="{27077414-F150-2D45-80B1-938E3DB01C01}" srcOrd="0" destOrd="0" presId="urn:microsoft.com/office/officeart/2005/8/layout/lProcess2"/>
    <dgm:cxn modelId="{D3FA193B-57D9-0C40-9BBD-FB340E81BEF5}" type="presParOf" srcId="{0086F614-938D-1640-A5B5-48709F4422C7}" destId="{B5489818-DEBD-2A4F-A1F5-6B83615EDC93}" srcOrd="1" destOrd="0" presId="urn:microsoft.com/office/officeart/2005/8/layout/lProcess2"/>
    <dgm:cxn modelId="{5A644907-192C-D34D-B566-C114CE8951FE}" type="presParOf" srcId="{0086F614-938D-1640-A5B5-48709F4422C7}" destId="{1DD7B613-AE99-4E4E-80A3-13F49AD2FD7F}" srcOrd="2" destOrd="0" presId="urn:microsoft.com/office/officeart/2005/8/layout/lProcess2"/>
    <dgm:cxn modelId="{E6642612-4749-BB42-900E-860CCCE97895}" type="presParOf" srcId="{0086F614-938D-1640-A5B5-48709F4422C7}" destId="{62F31FB2-5C63-A042-B6A5-24B6BCD59417}" srcOrd="3" destOrd="0" presId="urn:microsoft.com/office/officeart/2005/8/layout/lProcess2"/>
    <dgm:cxn modelId="{E0D68075-9A38-874F-9D63-6259E56AB566}" type="presParOf" srcId="{0086F614-938D-1640-A5B5-48709F4422C7}" destId="{1302B5AD-848D-2543-889D-58D44FFAD1B8}" srcOrd="4" destOrd="0" presId="urn:microsoft.com/office/officeart/2005/8/layout/lProcess2"/>
    <dgm:cxn modelId="{1710D8FC-C0D1-3A4F-93F7-B036DB1862D2}" type="presParOf" srcId="{EB419FAF-1080-644A-AD60-6204AEBA9939}" destId="{F98170F2-F720-5948-B37C-BA5C91E9CCA1}" srcOrd="3" destOrd="0" presId="urn:microsoft.com/office/officeart/2005/8/layout/lProcess2"/>
    <dgm:cxn modelId="{B74F734A-BFE6-474B-9F2D-E5AE1E46F89C}" type="presParOf" srcId="{EB419FAF-1080-644A-AD60-6204AEBA9939}" destId="{9CF8F06C-B9F2-874A-A593-EB0C0EF7BB21}" srcOrd="4" destOrd="0" presId="urn:microsoft.com/office/officeart/2005/8/layout/lProcess2"/>
    <dgm:cxn modelId="{00B402E4-B9AB-8345-A630-3A306E04B195}" type="presParOf" srcId="{9CF8F06C-B9F2-874A-A593-EB0C0EF7BB21}" destId="{3D1EA325-54E1-394F-8FA9-132ABF0A0820}" srcOrd="0" destOrd="0" presId="urn:microsoft.com/office/officeart/2005/8/layout/lProcess2"/>
    <dgm:cxn modelId="{B5DB09F9-0979-5C43-B28F-07A8ED6A355E}" type="presParOf" srcId="{9CF8F06C-B9F2-874A-A593-EB0C0EF7BB21}" destId="{C0652B7F-61B1-E540-87D9-3D1F79C73D12}" srcOrd="1" destOrd="0" presId="urn:microsoft.com/office/officeart/2005/8/layout/lProcess2"/>
    <dgm:cxn modelId="{B003873E-23BE-1F4B-81B5-C06B6415B79E}" type="presParOf" srcId="{9CF8F06C-B9F2-874A-A593-EB0C0EF7BB21}" destId="{E0BF03E2-1E93-A74E-9D85-C96A622B04C3}" srcOrd="2" destOrd="0" presId="urn:microsoft.com/office/officeart/2005/8/layout/lProcess2"/>
    <dgm:cxn modelId="{9F8C7B68-217E-CE4A-9C42-F14E99A16BB0}" type="presParOf" srcId="{E0BF03E2-1E93-A74E-9D85-C96A622B04C3}" destId="{BDD550E8-8FF0-304B-81E0-79911E3878F5}" srcOrd="0" destOrd="0" presId="urn:microsoft.com/office/officeart/2005/8/layout/lProcess2"/>
    <dgm:cxn modelId="{A61448F7-23F8-1947-9ACB-AF472B4744ED}" type="presParOf" srcId="{BDD550E8-8FF0-304B-81E0-79911E3878F5}" destId="{6146F44D-9A59-9942-9DD2-4EC597D74857}" srcOrd="0" destOrd="0" presId="urn:microsoft.com/office/officeart/2005/8/layout/lProcess2"/>
    <dgm:cxn modelId="{E2833EA4-EA83-9748-9F98-6E75F1BC2448}" type="presParOf" srcId="{BDD550E8-8FF0-304B-81E0-79911E3878F5}" destId="{080760F6-8017-4E4C-93BD-49404AA5D776}" srcOrd="1" destOrd="0" presId="urn:microsoft.com/office/officeart/2005/8/layout/lProcess2"/>
    <dgm:cxn modelId="{608567FC-E4A2-EE4C-8B00-4173D08E43DB}" type="presParOf" srcId="{BDD550E8-8FF0-304B-81E0-79911E3878F5}" destId="{9596912C-F49F-EB43-82E0-78BA337557BC}" srcOrd="2" destOrd="0" presId="urn:microsoft.com/office/officeart/2005/8/layout/lProcess2"/>
    <dgm:cxn modelId="{BCD7C5DB-9B87-DA4A-A61C-6DB7A95400C0}" type="presParOf" srcId="{BDD550E8-8FF0-304B-81E0-79911E3878F5}" destId="{C05BF06D-22A6-504E-8B28-27EE1946D31D}" srcOrd="3" destOrd="0" presId="urn:microsoft.com/office/officeart/2005/8/layout/lProcess2"/>
    <dgm:cxn modelId="{FDB3C3C6-24A9-194E-9E9A-6139B571DF33}" type="presParOf" srcId="{BDD550E8-8FF0-304B-81E0-79911E3878F5}" destId="{04258BE7-9138-4042-9686-D1EC3C6329B0}" srcOrd="4" destOrd="0" presId="urn:microsoft.com/office/officeart/2005/8/layout/lProcess2"/>
    <dgm:cxn modelId="{F443A20C-1C30-B84F-930A-C44F4C7B7FED}" type="presParOf" srcId="{EB419FAF-1080-644A-AD60-6204AEBA9939}" destId="{9DA41341-9FE8-4446-AC65-A3BF5DD22EA9}" srcOrd="5" destOrd="0" presId="urn:microsoft.com/office/officeart/2005/8/layout/lProcess2"/>
    <dgm:cxn modelId="{7BF79662-EFBE-1341-9B37-F77E63A34C42}" type="presParOf" srcId="{EB419FAF-1080-644A-AD60-6204AEBA9939}" destId="{B5635A3E-E451-6344-B772-3971B0750503}" srcOrd="6" destOrd="0" presId="urn:microsoft.com/office/officeart/2005/8/layout/lProcess2"/>
    <dgm:cxn modelId="{FF98E37D-ACEA-3243-933E-4832D1C512AF}" type="presParOf" srcId="{B5635A3E-E451-6344-B772-3971B0750503}" destId="{779A97FB-5F80-864A-AFE6-AD9CB855F296}" srcOrd="0" destOrd="0" presId="urn:microsoft.com/office/officeart/2005/8/layout/lProcess2"/>
    <dgm:cxn modelId="{BA40490F-D9D3-594D-B35E-384E21B845D9}" type="presParOf" srcId="{B5635A3E-E451-6344-B772-3971B0750503}" destId="{8E4AD764-51FE-F541-A55A-E51FA232C9BB}" srcOrd="1" destOrd="0" presId="urn:microsoft.com/office/officeart/2005/8/layout/lProcess2"/>
    <dgm:cxn modelId="{0258850B-24D9-F44D-8E71-4E84AF0C3F0A}" type="presParOf" srcId="{B5635A3E-E451-6344-B772-3971B0750503}" destId="{D7CB935C-0018-5D45-8E20-9EC7858276A2}" srcOrd="2" destOrd="0" presId="urn:microsoft.com/office/officeart/2005/8/layout/lProcess2"/>
    <dgm:cxn modelId="{18ED9D34-9282-E241-A783-28BBB22CEE5E}" type="presParOf" srcId="{D7CB935C-0018-5D45-8E20-9EC7858276A2}" destId="{B293DF65-C03F-4448-B363-61542793E56E}" srcOrd="0" destOrd="0" presId="urn:microsoft.com/office/officeart/2005/8/layout/lProcess2"/>
    <dgm:cxn modelId="{E392A47C-9962-CB44-AFE9-6B480F6AFEBB}" type="presParOf" srcId="{B293DF65-C03F-4448-B363-61542793E56E}" destId="{6E817033-2D4F-644F-B717-D322EB6AD348}" srcOrd="0" destOrd="0" presId="urn:microsoft.com/office/officeart/2005/8/layout/lProcess2"/>
    <dgm:cxn modelId="{72E37392-9697-2A46-B286-EB997CDDA401}" type="presParOf" srcId="{B293DF65-C03F-4448-B363-61542793E56E}" destId="{4804ECF6-A74A-2B4E-AFAE-DC9DBDA6C52C}" srcOrd="1" destOrd="0" presId="urn:microsoft.com/office/officeart/2005/8/layout/lProcess2"/>
    <dgm:cxn modelId="{DBE2FC9E-F2E9-D340-AC9A-3EFC5B583967}" type="presParOf" srcId="{B293DF65-C03F-4448-B363-61542793E56E}" destId="{E5E8CEBA-83CE-3A41-A5F5-FBC098FE19E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A3B792-F155-2E4A-AED8-9FDB26BC65ED}" type="doc">
      <dgm:prSet loTypeId="urn:microsoft.com/office/officeart/2005/8/layout/default" loCatId="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GB"/>
        </a:p>
      </dgm:t>
    </dgm:pt>
    <dgm:pt modelId="{153E1BDE-9449-E44F-B072-4851C3B4AAE2}">
      <dgm:prSet phldrT="[Text]" custT="1"/>
      <dgm:spPr/>
      <dgm:t>
        <a:bodyPr/>
        <a:lstStyle/>
        <a:p>
          <a:r>
            <a:rPr lang="en-GB" sz="1900" b="0" dirty="0">
              <a:solidFill>
                <a:srgbClr val="000000"/>
              </a:solidFill>
            </a:rPr>
            <a:t>Anonymity or confidentiality</a:t>
          </a:r>
        </a:p>
      </dgm:t>
    </dgm:pt>
    <dgm:pt modelId="{BEFBC4D7-185F-D248-A142-8DE41B5A4671}" type="parTrans" cxnId="{0C0BE22C-2A4C-0749-BE7A-9C3FAEA408B0}">
      <dgm:prSet/>
      <dgm:spPr/>
      <dgm:t>
        <a:bodyPr/>
        <a:lstStyle/>
        <a:p>
          <a:endParaRPr lang="en-GB"/>
        </a:p>
      </dgm:t>
    </dgm:pt>
    <dgm:pt modelId="{B8A49DF2-FD52-A542-971D-D01971B9CED7}" type="sibTrans" cxnId="{0C0BE22C-2A4C-0749-BE7A-9C3FAEA408B0}">
      <dgm:prSet/>
      <dgm:spPr/>
      <dgm:t>
        <a:bodyPr/>
        <a:lstStyle/>
        <a:p>
          <a:endParaRPr lang="en-GB"/>
        </a:p>
      </dgm:t>
    </dgm:pt>
    <dgm:pt modelId="{28D81487-09D7-D747-AC93-717E155967D0}">
      <dgm:prSet phldrT="[Text]" custT="1"/>
      <dgm:spPr/>
      <dgm:t>
        <a:bodyPr/>
        <a:lstStyle/>
        <a:p>
          <a:r>
            <a:rPr lang="en-GB" sz="1900" dirty="0">
              <a:solidFill>
                <a:srgbClr val="000000"/>
              </a:solidFill>
            </a:rPr>
            <a:t>Justice/truth</a:t>
          </a:r>
          <a:r>
            <a:rPr lang="en-GB" sz="1900" dirty="0" smtClean="0">
              <a:solidFill>
                <a:srgbClr val="000000"/>
              </a:solidFill>
            </a:rPr>
            <a:t>/ conviction</a:t>
          </a:r>
          <a:endParaRPr lang="en-GB" sz="1900" dirty="0">
            <a:solidFill>
              <a:srgbClr val="000000"/>
            </a:solidFill>
          </a:endParaRPr>
        </a:p>
      </dgm:t>
    </dgm:pt>
    <dgm:pt modelId="{AD7AE24B-D38F-6849-8A8F-212A9114B10A}" type="parTrans" cxnId="{3647D045-F4D1-FA44-BF1C-247AD3635F41}">
      <dgm:prSet/>
      <dgm:spPr/>
      <dgm:t>
        <a:bodyPr/>
        <a:lstStyle/>
        <a:p>
          <a:endParaRPr lang="en-GB"/>
        </a:p>
      </dgm:t>
    </dgm:pt>
    <dgm:pt modelId="{F9DEFB9E-1510-8942-ADF2-111C4BE4D531}" type="sibTrans" cxnId="{3647D045-F4D1-FA44-BF1C-247AD3635F41}">
      <dgm:prSet/>
      <dgm:spPr/>
      <dgm:t>
        <a:bodyPr/>
        <a:lstStyle/>
        <a:p>
          <a:endParaRPr lang="en-GB"/>
        </a:p>
      </dgm:t>
    </dgm:pt>
    <dgm:pt modelId="{C47BFE29-DF7B-8948-81AF-BEB9EADE7D3A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Money or provision of services</a:t>
          </a:r>
        </a:p>
      </dgm:t>
    </dgm:pt>
    <dgm:pt modelId="{948FF28A-D830-0746-BBD1-66E0B0FC06EC}" type="parTrans" cxnId="{84F4D6A8-0AA2-F247-916C-803338216A42}">
      <dgm:prSet/>
      <dgm:spPr/>
      <dgm:t>
        <a:bodyPr/>
        <a:lstStyle/>
        <a:p>
          <a:endParaRPr lang="en-GB"/>
        </a:p>
      </dgm:t>
    </dgm:pt>
    <dgm:pt modelId="{7D200012-9C7A-2D4F-8BD0-B993D254A8FD}" type="sibTrans" cxnId="{84F4D6A8-0AA2-F247-916C-803338216A42}">
      <dgm:prSet/>
      <dgm:spPr/>
      <dgm:t>
        <a:bodyPr/>
        <a:lstStyle/>
        <a:p>
          <a:endParaRPr lang="en-GB"/>
        </a:p>
      </dgm:t>
    </dgm:pt>
    <dgm:pt modelId="{8B905D27-DE79-734C-8A0F-47E1675BF132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Visiting or meet them again</a:t>
          </a:r>
        </a:p>
      </dgm:t>
    </dgm:pt>
    <dgm:pt modelId="{375ABA58-A6BA-4F4C-8710-18F69117771E}" type="parTrans" cxnId="{FFD8EEA7-1719-2B41-A4C3-B850B872B7D8}">
      <dgm:prSet/>
      <dgm:spPr/>
      <dgm:t>
        <a:bodyPr/>
        <a:lstStyle/>
        <a:p>
          <a:endParaRPr lang="en-GB"/>
        </a:p>
      </dgm:t>
    </dgm:pt>
    <dgm:pt modelId="{C22BA193-460D-3042-8CC8-E1F1D4F9A61B}" type="sibTrans" cxnId="{FFD8EEA7-1719-2B41-A4C3-B850B872B7D8}">
      <dgm:prSet/>
      <dgm:spPr/>
      <dgm:t>
        <a:bodyPr/>
        <a:lstStyle/>
        <a:p>
          <a:endParaRPr lang="en-GB"/>
        </a:p>
      </dgm:t>
    </dgm:pt>
    <dgm:pt modelId="{DBAEAC2C-C2E0-194B-9E3A-E4D8FEA40C1E}">
      <dgm:prSet phldrT="[Text]" custT="1"/>
      <dgm:spPr/>
      <dgm:t>
        <a:bodyPr/>
        <a:lstStyle/>
        <a:p>
          <a:r>
            <a:rPr lang="en-GB" sz="1900" dirty="0">
              <a:solidFill>
                <a:srgbClr val="000000"/>
              </a:solidFill>
            </a:rPr>
            <a:t>Protection for them &amp; their family</a:t>
          </a:r>
        </a:p>
      </dgm:t>
    </dgm:pt>
    <dgm:pt modelId="{BB47D057-CD27-AA47-B3F6-3C3DD60A7069}" type="parTrans" cxnId="{C9D3102B-DD39-DC43-A4FD-317AC66CF2A3}">
      <dgm:prSet/>
      <dgm:spPr/>
      <dgm:t>
        <a:bodyPr/>
        <a:lstStyle/>
        <a:p>
          <a:endParaRPr lang="en-GB"/>
        </a:p>
      </dgm:t>
    </dgm:pt>
    <dgm:pt modelId="{7B2004B4-B066-BB45-82F1-672F9F96BF7E}" type="sibTrans" cxnId="{C9D3102B-DD39-DC43-A4FD-317AC66CF2A3}">
      <dgm:prSet/>
      <dgm:spPr/>
      <dgm:t>
        <a:bodyPr/>
        <a:lstStyle/>
        <a:p>
          <a:endParaRPr lang="en-GB"/>
        </a:p>
      </dgm:t>
    </dgm:pt>
    <dgm:pt modelId="{CDFE41F0-57BF-3D4C-AE9E-0D38529601B6}" type="pres">
      <dgm:prSet presAssocID="{8EA3B792-F155-2E4A-AED8-9FDB26BC65E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3311941-E7B7-5343-8500-9804EEDDE41E}" type="pres">
      <dgm:prSet presAssocID="{153E1BDE-9449-E44F-B072-4851C3B4AAE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14C930-97AE-4541-ACBA-4AB5AFD20E28}" type="pres">
      <dgm:prSet presAssocID="{B8A49DF2-FD52-A542-971D-D01971B9CED7}" presName="sibTrans" presStyleCnt="0"/>
      <dgm:spPr/>
    </dgm:pt>
    <dgm:pt modelId="{E3C70D23-D713-284B-BBE5-490127B09B3B}" type="pres">
      <dgm:prSet presAssocID="{DBAEAC2C-C2E0-194B-9E3A-E4D8FEA40C1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68E551-40AC-7147-A66E-AB6672A29DE8}" type="pres">
      <dgm:prSet presAssocID="{7B2004B4-B066-BB45-82F1-672F9F96BF7E}" presName="sibTrans" presStyleCnt="0"/>
      <dgm:spPr/>
    </dgm:pt>
    <dgm:pt modelId="{06B4506B-5DDF-C249-9131-5848D352A5AF}" type="pres">
      <dgm:prSet presAssocID="{28D81487-09D7-D747-AC93-717E155967D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2956BE-B42B-1947-B6FA-B5662D8E1030}" type="pres">
      <dgm:prSet presAssocID="{F9DEFB9E-1510-8942-ADF2-111C4BE4D531}" presName="sibTrans" presStyleCnt="0"/>
      <dgm:spPr/>
    </dgm:pt>
    <dgm:pt modelId="{BC7D348B-FA7C-F145-9632-6699BA617441}" type="pres">
      <dgm:prSet presAssocID="{C47BFE29-DF7B-8948-81AF-BEB9EADE7D3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C3B9EA-05C3-CD4B-A54A-2D2D2F50DE64}" type="pres">
      <dgm:prSet presAssocID="{7D200012-9C7A-2D4F-8BD0-B993D254A8FD}" presName="sibTrans" presStyleCnt="0"/>
      <dgm:spPr/>
    </dgm:pt>
    <dgm:pt modelId="{C8A74745-13A7-714E-BE93-B47C92B5BA1B}" type="pres">
      <dgm:prSet presAssocID="{8B905D27-DE79-734C-8A0F-47E1675BF13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9D3102B-DD39-DC43-A4FD-317AC66CF2A3}" srcId="{8EA3B792-F155-2E4A-AED8-9FDB26BC65ED}" destId="{DBAEAC2C-C2E0-194B-9E3A-E4D8FEA40C1E}" srcOrd="1" destOrd="0" parTransId="{BB47D057-CD27-AA47-B3F6-3C3DD60A7069}" sibTransId="{7B2004B4-B066-BB45-82F1-672F9F96BF7E}"/>
    <dgm:cxn modelId="{E4EA831A-06C6-0E49-96EA-94E626EA01CF}" type="presOf" srcId="{DBAEAC2C-C2E0-194B-9E3A-E4D8FEA40C1E}" destId="{E3C70D23-D713-284B-BBE5-490127B09B3B}" srcOrd="0" destOrd="0" presId="urn:microsoft.com/office/officeart/2005/8/layout/default"/>
    <dgm:cxn modelId="{84F4D6A8-0AA2-F247-916C-803338216A42}" srcId="{8EA3B792-F155-2E4A-AED8-9FDB26BC65ED}" destId="{C47BFE29-DF7B-8948-81AF-BEB9EADE7D3A}" srcOrd="3" destOrd="0" parTransId="{948FF28A-D830-0746-BBD1-66E0B0FC06EC}" sibTransId="{7D200012-9C7A-2D4F-8BD0-B993D254A8FD}"/>
    <dgm:cxn modelId="{0C0BE22C-2A4C-0749-BE7A-9C3FAEA408B0}" srcId="{8EA3B792-F155-2E4A-AED8-9FDB26BC65ED}" destId="{153E1BDE-9449-E44F-B072-4851C3B4AAE2}" srcOrd="0" destOrd="0" parTransId="{BEFBC4D7-185F-D248-A142-8DE41B5A4671}" sibTransId="{B8A49DF2-FD52-A542-971D-D01971B9CED7}"/>
    <dgm:cxn modelId="{C3CEDCB5-A9DA-314D-AA1F-C73090233DAD}" type="presOf" srcId="{28D81487-09D7-D747-AC93-717E155967D0}" destId="{06B4506B-5DDF-C249-9131-5848D352A5AF}" srcOrd="0" destOrd="0" presId="urn:microsoft.com/office/officeart/2005/8/layout/default"/>
    <dgm:cxn modelId="{562FF7EC-E441-E54D-8AF4-DA91D39FD023}" type="presOf" srcId="{153E1BDE-9449-E44F-B072-4851C3B4AAE2}" destId="{A3311941-E7B7-5343-8500-9804EEDDE41E}" srcOrd="0" destOrd="0" presId="urn:microsoft.com/office/officeart/2005/8/layout/default"/>
    <dgm:cxn modelId="{5AE594FD-5A99-EA4B-B431-C827A1771EB1}" type="presOf" srcId="{C47BFE29-DF7B-8948-81AF-BEB9EADE7D3A}" destId="{BC7D348B-FA7C-F145-9632-6699BA617441}" srcOrd="0" destOrd="0" presId="urn:microsoft.com/office/officeart/2005/8/layout/default"/>
    <dgm:cxn modelId="{FFD8EEA7-1719-2B41-A4C3-B850B872B7D8}" srcId="{8EA3B792-F155-2E4A-AED8-9FDB26BC65ED}" destId="{8B905D27-DE79-734C-8A0F-47E1675BF132}" srcOrd="4" destOrd="0" parTransId="{375ABA58-A6BA-4F4C-8710-18F69117771E}" sibTransId="{C22BA193-460D-3042-8CC8-E1F1D4F9A61B}"/>
    <dgm:cxn modelId="{44409BF5-96F7-7546-A808-B26BACBDD35A}" type="presOf" srcId="{8EA3B792-F155-2E4A-AED8-9FDB26BC65ED}" destId="{CDFE41F0-57BF-3D4C-AE9E-0D38529601B6}" srcOrd="0" destOrd="0" presId="urn:microsoft.com/office/officeart/2005/8/layout/default"/>
    <dgm:cxn modelId="{F67AB5D1-6BA2-2F4E-8B4D-AE641035C10D}" type="presOf" srcId="{8B905D27-DE79-734C-8A0F-47E1675BF132}" destId="{C8A74745-13A7-714E-BE93-B47C92B5BA1B}" srcOrd="0" destOrd="0" presId="urn:microsoft.com/office/officeart/2005/8/layout/default"/>
    <dgm:cxn modelId="{3647D045-F4D1-FA44-BF1C-247AD3635F41}" srcId="{8EA3B792-F155-2E4A-AED8-9FDB26BC65ED}" destId="{28D81487-09D7-D747-AC93-717E155967D0}" srcOrd="2" destOrd="0" parTransId="{AD7AE24B-D38F-6849-8A8F-212A9114B10A}" sibTransId="{F9DEFB9E-1510-8942-ADF2-111C4BE4D531}"/>
    <dgm:cxn modelId="{54B3D0AF-B36E-B54F-B1D1-CFDED8997B0F}" type="presParOf" srcId="{CDFE41F0-57BF-3D4C-AE9E-0D38529601B6}" destId="{A3311941-E7B7-5343-8500-9804EEDDE41E}" srcOrd="0" destOrd="0" presId="urn:microsoft.com/office/officeart/2005/8/layout/default"/>
    <dgm:cxn modelId="{4160ADA7-79D5-AA46-904A-AC753FD11673}" type="presParOf" srcId="{CDFE41F0-57BF-3D4C-AE9E-0D38529601B6}" destId="{A314C930-97AE-4541-ACBA-4AB5AFD20E28}" srcOrd="1" destOrd="0" presId="urn:microsoft.com/office/officeart/2005/8/layout/default"/>
    <dgm:cxn modelId="{397F681A-7C1C-914E-9712-A78AC8B7F4F7}" type="presParOf" srcId="{CDFE41F0-57BF-3D4C-AE9E-0D38529601B6}" destId="{E3C70D23-D713-284B-BBE5-490127B09B3B}" srcOrd="2" destOrd="0" presId="urn:microsoft.com/office/officeart/2005/8/layout/default"/>
    <dgm:cxn modelId="{8980E086-5CD4-DE45-8009-9FBBC65FE1B7}" type="presParOf" srcId="{CDFE41F0-57BF-3D4C-AE9E-0D38529601B6}" destId="{5F68E551-40AC-7147-A66E-AB6672A29DE8}" srcOrd="3" destOrd="0" presId="urn:microsoft.com/office/officeart/2005/8/layout/default"/>
    <dgm:cxn modelId="{F9AF5969-564B-574B-A5B4-1587262AA91F}" type="presParOf" srcId="{CDFE41F0-57BF-3D4C-AE9E-0D38529601B6}" destId="{06B4506B-5DDF-C249-9131-5848D352A5AF}" srcOrd="4" destOrd="0" presId="urn:microsoft.com/office/officeart/2005/8/layout/default"/>
    <dgm:cxn modelId="{878F46CE-EC6A-584B-B00B-580D02EA066B}" type="presParOf" srcId="{CDFE41F0-57BF-3D4C-AE9E-0D38529601B6}" destId="{AE2956BE-B42B-1947-B6FA-B5662D8E1030}" srcOrd="5" destOrd="0" presId="urn:microsoft.com/office/officeart/2005/8/layout/default"/>
    <dgm:cxn modelId="{529B8743-8B76-494D-8879-E35AC0124616}" type="presParOf" srcId="{CDFE41F0-57BF-3D4C-AE9E-0D38529601B6}" destId="{BC7D348B-FA7C-F145-9632-6699BA617441}" srcOrd="6" destOrd="0" presId="urn:microsoft.com/office/officeart/2005/8/layout/default"/>
    <dgm:cxn modelId="{96AF88E5-828F-CB41-8931-8E06A0022070}" type="presParOf" srcId="{CDFE41F0-57BF-3D4C-AE9E-0D38529601B6}" destId="{50C3B9EA-05C3-CD4B-A54A-2D2D2F50DE64}" srcOrd="7" destOrd="0" presId="urn:microsoft.com/office/officeart/2005/8/layout/default"/>
    <dgm:cxn modelId="{A528C302-87EC-A34F-91F0-86FEFD0D1FE8}" type="presParOf" srcId="{CDFE41F0-57BF-3D4C-AE9E-0D38529601B6}" destId="{C8A74745-13A7-714E-BE93-B47C92B5BA1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D3D3180-1644-6A4B-B4EC-032D9297BD7B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399042-0CE2-6145-87B2-F3C836F70707}">
      <dgm:prSet phldrT="[Text]" custT="1"/>
      <dgm:spPr/>
      <dgm:t>
        <a:bodyPr/>
        <a:lstStyle/>
        <a:p>
          <a:r>
            <a:rPr lang="en-GB" sz="1900" dirty="0">
              <a:solidFill>
                <a:srgbClr val="000000"/>
              </a:solidFill>
            </a:rPr>
            <a:t>They may be distressed, withdrawn or struggle to express themselves</a:t>
          </a:r>
        </a:p>
      </dgm:t>
    </dgm:pt>
    <dgm:pt modelId="{38B97495-2AA0-F546-B732-2E402DD7E957}" type="parTrans" cxnId="{28A97286-947C-DB44-A4DB-F5364547A61D}">
      <dgm:prSet/>
      <dgm:spPr/>
      <dgm:t>
        <a:bodyPr/>
        <a:lstStyle/>
        <a:p>
          <a:endParaRPr lang="en-GB"/>
        </a:p>
      </dgm:t>
    </dgm:pt>
    <dgm:pt modelId="{5FB8392C-ECE5-1F49-9E9F-4762C4AE4F8C}" type="sibTrans" cxnId="{28A97286-947C-DB44-A4DB-F5364547A61D}">
      <dgm:prSet/>
      <dgm:spPr/>
      <dgm:t>
        <a:bodyPr/>
        <a:lstStyle/>
        <a:p>
          <a:endParaRPr lang="en-GB"/>
        </a:p>
      </dgm:t>
    </dgm:pt>
    <dgm:pt modelId="{E0D30AFB-7144-EC47-8066-8C0368D901C3}">
      <dgm:prSet phldrT="[Text]" custT="1"/>
      <dgm:spPr/>
      <dgm:t>
        <a:bodyPr/>
        <a:lstStyle/>
        <a:p>
          <a:r>
            <a:rPr lang="en-GB" sz="1900">
              <a:solidFill>
                <a:srgbClr val="000000"/>
              </a:solidFill>
            </a:rPr>
            <a:t>They may be angry, defensive, agitated, distracted or refuse to speak</a:t>
          </a:r>
          <a:endParaRPr lang="en-GB" sz="1900" dirty="0">
            <a:solidFill>
              <a:srgbClr val="000000"/>
            </a:solidFill>
          </a:endParaRPr>
        </a:p>
      </dgm:t>
    </dgm:pt>
    <dgm:pt modelId="{49A471F0-80C9-C047-89F1-91F0CE8A5949}" type="parTrans" cxnId="{CFD6EA84-77EE-8943-8733-B0F225EDE25A}">
      <dgm:prSet/>
      <dgm:spPr/>
      <dgm:t>
        <a:bodyPr/>
        <a:lstStyle/>
        <a:p>
          <a:endParaRPr lang="en-GB"/>
        </a:p>
      </dgm:t>
    </dgm:pt>
    <dgm:pt modelId="{AA06FC60-F0F7-6D45-9D80-F0465FE40C36}" type="sibTrans" cxnId="{CFD6EA84-77EE-8943-8733-B0F225EDE25A}">
      <dgm:prSet/>
      <dgm:spPr/>
      <dgm:t>
        <a:bodyPr/>
        <a:lstStyle/>
        <a:p>
          <a:endParaRPr lang="en-GB"/>
        </a:p>
      </dgm:t>
    </dgm:pt>
    <dgm:pt modelId="{F0543B10-5ED5-0E48-AF84-1A2838532484}">
      <dgm:prSet phldrT="[Text]" custT="1"/>
      <dgm:spPr/>
      <dgm:t>
        <a:bodyPr/>
        <a:lstStyle/>
        <a:p>
          <a:r>
            <a:rPr lang="en-GB" sz="1900" dirty="0">
              <a:solidFill>
                <a:srgbClr val="000000"/>
              </a:solidFill>
            </a:rPr>
            <a:t>They may be calm, unemotional and able to clearly recall/discuss events</a:t>
          </a:r>
        </a:p>
      </dgm:t>
    </dgm:pt>
    <dgm:pt modelId="{CF26954C-8806-F049-9A26-C567CADE0392}" type="parTrans" cxnId="{D0A5F60B-CFC2-5749-BD08-5C5B6BB71D13}">
      <dgm:prSet/>
      <dgm:spPr/>
      <dgm:t>
        <a:bodyPr/>
        <a:lstStyle/>
        <a:p>
          <a:endParaRPr lang="en-GB"/>
        </a:p>
      </dgm:t>
    </dgm:pt>
    <dgm:pt modelId="{2E4F182A-F862-5145-832E-A25FC9E0DAB2}" type="sibTrans" cxnId="{D0A5F60B-CFC2-5749-BD08-5C5B6BB71D13}">
      <dgm:prSet/>
      <dgm:spPr/>
      <dgm:t>
        <a:bodyPr/>
        <a:lstStyle/>
        <a:p>
          <a:endParaRPr lang="en-GB"/>
        </a:p>
      </dgm:t>
    </dgm:pt>
    <dgm:pt modelId="{A5A69095-C3A4-B74B-A2F2-0B7973452E55}">
      <dgm:prSet phldrT="[Text]" custT="1"/>
      <dgm:spPr/>
      <dgm:t>
        <a:bodyPr/>
        <a:lstStyle/>
        <a:p>
          <a:r>
            <a:rPr lang="en-GB" sz="1900" dirty="0">
              <a:solidFill>
                <a:srgbClr val="000000"/>
              </a:solidFill>
            </a:rPr>
            <a:t>If they become too distressed or uncomfortable, offer them a break</a:t>
          </a:r>
        </a:p>
      </dgm:t>
    </dgm:pt>
    <dgm:pt modelId="{1B85FCDE-3370-7E4A-811B-E8AFD1666646}" type="parTrans" cxnId="{46E6F1EE-04A9-CE4E-9CD0-E70E4C8F4993}">
      <dgm:prSet/>
      <dgm:spPr/>
      <dgm:t>
        <a:bodyPr/>
        <a:lstStyle/>
        <a:p>
          <a:endParaRPr lang="en-GB"/>
        </a:p>
      </dgm:t>
    </dgm:pt>
    <dgm:pt modelId="{223A58C9-F245-034F-A7FA-EE8CAE3A79DA}" type="sibTrans" cxnId="{46E6F1EE-04A9-CE4E-9CD0-E70E4C8F4993}">
      <dgm:prSet/>
      <dgm:spPr/>
      <dgm:t>
        <a:bodyPr/>
        <a:lstStyle/>
        <a:p>
          <a:endParaRPr lang="en-GB"/>
        </a:p>
      </dgm:t>
    </dgm:pt>
    <dgm:pt modelId="{77FFB7C8-DF5D-0243-9F04-0D56E3C8C43B}">
      <dgm:prSet phldrT="[Text]" custT="1"/>
      <dgm:spPr/>
      <dgm:t>
        <a:bodyPr/>
        <a:lstStyle/>
        <a:p>
          <a:r>
            <a:rPr lang="en-GB" sz="1900" dirty="0">
              <a:solidFill>
                <a:srgbClr val="000000"/>
              </a:solidFill>
            </a:rPr>
            <a:t>They may struggle to remember details/order of events </a:t>
          </a:r>
          <a:r>
            <a:rPr lang="mr-IN" sz="1900" dirty="0">
              <a:solidFill>
                <a:srgbClr val="000000"/>
              </a:solidFill>
            </a:rPr>
            <a:t>–</a:t>
          </a:r>
          <a:r>
            <a:rPr lang="en-GB" sz="1900" dirty="0">
              <a:solidFill>
                <a:srgbClr val="000000"/>
              </a:solidFill>
            </a:rPr>
            <a:t> trauma </a:t>
          </a:r>
          <a:r>
            <a:rPr lang="en-GB" sz="1900" dirty="0" smtClean="0">
              <a:solidFill>
                <a:srgbClr val="000000"/>
              </a:solidFill>
            </a:rPr>
            <a:t>(not </a:t>
          </a:r>
          <a:r>
            <a:rPr lang="en-GB" sz="1900" dirty="0">
              <a:solidFill>
                <a:srgbClr val="000000"/>
              </a:solidFill>
            </a:rPr>
            <a:t>credibility)</a:t>
          </a:r>
        </a:p>
      </dgm:t>
    </dgm:pt>
    <dgm:pt modelId="{14BC76B6-72BC-A94E-8F08-379CCCF6ED0D}" type="parTrans" cxnId="{A66A87C8-7D2E-394E-9FD8-A669228765BE}">
      <dgm:prSet/>
      <dgm:spPr/>
      <dgm:t>
        <a:bodyPr/>
        <a:lstStyle/>
        <a:p>
          <a:endParaRPr lang="en-GB"/>
        </a:p>
      </dgm:t>
    </dgm:pt>
    <dgm:pt modelId="{85F6D8FA-9235-AD44-BAC0-6000ADE28928}" type="sibTrans" cxnId="{A66A87C8-7D2E-394E-9FD8-A669228765BE}">
      <dgm:prSet/>
      <dgm:spPr/>
      <dgm:t>
        <a:bodyPr/>
        <a:lstStyle/>
        <a:p>
          <a:endParaRPr lang="en-GB"/>
        </a:p>
      </dgm:t>
    </dgm:pt>
    <dgm:pt modelId="{4C6D3303-8B2E-DF44-934F-B11981989C01}" type="pres">
      <dgm:prSet presAssocID="{2D3D3180-1644-6A4B-B4EC-032D9297BD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CB98E6D-8D76-194D-B949-C29A6167E110}" type="pres">
      <dgm:prSet presAssocID="{3A399042-0CE2-6145-87B2-F3C836F7070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D11F24-76A5-7649-9456-CAC36D3C52A9}" type="pres">
      <dgm:prSet presAssocID="{5FB8392C-ECE5-1F49-9E9F-4762C4AE4F8C}" presName="spacer" presStyleCnt="0"/>
      <dgm:spPr/>
    </dgm:pt>
    <dgm:pt modelId="{C358DC60-09F5-F540-96AD-6E4AC2730446}" type="pres">
      <dgm:prSet presAssocID="{E0D30AFB-7144-EC47-8066-8C0368D901C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2198C3-522B-BB4B-B110-E5A55FE47C61}" type="pres">
      <dgm:prSet presAssocID="{AA06FC60-F0F7-6D45-9D80-F0465FE40C36}" presName="spacer" presStyleCnt="0"/>
      <dgm:spPr/>
    </dgm:pt>
    <dgm:pt modelId="{92A02C34-EC81-5643-98AD-A2DDBC495B89}" type="pres">
      <dgm:prSet presAssocID="{F0543B10-5ED5-0E48-AF84-1A283853248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22C196-8E12-A545-8140-0730FDBDCF88}" type="pres">
      <dgm:prSet presAssocID="{2E4F182A-F862-5145-832E-A25FC9E0DAB2}" presName="spacer" presStyleCnt="0"/>
      <dgm:spPr/>
    </dgm:pt>
    <dgm:pt modelId="{921930C5-7811-9A49-B257-F97796145242}" type="pres">
      <dgm:prSet presAssocID="{77FFB7C8-DF5D-0243-9F04-0D56E3C8C43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DF3828-EC76-FF4F-8415-D37DA8E0FEF3}" type="pres">
      <dgm:prSet presAssocID="{85F6D8FA-9235-AD44-BAC0-6000ADE28928}" presName="spacer" presStyleCnt="0"/>
      <dgm:spPr/>
    </dgm:pt>
    <dgm:pt modelId="{4F45867B-7694-8444-B792-8A1B24A47963}" type="pres">
      <dgm:prSet presAssocID="{A5A69095-C3A4-B74B-A2F2-0B7973452E5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8A97286-947C-DB44-A4DB-F5364547A61D}" srcId="{2D3D3180-1644-6A4B-B4EC-032D9297BD7B}" destId="{3A399042-0CE2-6145-87B2-F3C836F70707}" srcOrd="0" destOrd="0" parTransId="{38B97495-2AA0-F546-B732-2E402DD7E957}" sibTransId="{5FB8392C-ECE5-1F49-9E9F-4762C4AE4F8C}"/>
    <dgm:cxn modelId="{C53C8E53-3AF5-0D42-8A26-7CC03AE4253E}" type="presOf" srcId="{A5A69095-C3A4-B74B-A2F2-0B7973452E55}" destId="{4F45867B-7694-8444-B792-8A1B24A47963}" srcOrd="0" destOrd="0" presId="urn:microsoft.com/office/officeart/2005/8/layout/vList2"/>
    <dgm:cxn modelId="{A66A87C8-7D2E-394E-9FD8-A669228765BE}" srcId="{2D3D3180-1644-6A4B-B4EC-032D9297BD7B}" destId="{77FFB7C8-DF5D-0243-9F04-0D56E3C8C43B}" srcOrd="3" destOrd="0" parTransId="{14BC76B6-72BC-A94E-8F08-379CCCF6ED0D}" sibTransId="{85F6D8FA-9235-AD44-BAC0-6000ADE28928}"/>
    <dgm:cxn modelId="{E329A18D-114A-834D-A48F-E1563EA36275}" type="presOf" srcId="{77FFB7C8-DF5D-0243-9F04-0D56E3C8C43B}" destId="{921930C5-7811-9A49-B257-F97796145242}" srcOrd="0" destOrd="0" presId="urn:microsoft.com/office/officeart/2005/8/layout/vList2"/>
    <dgm:cxn modelId="{08108D00-34D5-DA4C-A655-3B4652A0B6C5}" type="presOf" srcId="{E0D30AFB-7144-EC47-8066-8C0368D901C3}" destId="{C358DC60-09F5-F540-96AD-6E4AC2730446}" srcOrd="0" destOrd="0" presId="urn:microsoft.com/office/officeart/2005/8/layout/vList2"/>
    <dgm:cxn modelId="{D0A5F60B-CFC2-5749-BD08-5C5B6BB71D13}" srcId="{2D3D3180-1644-6A4B-B4EC-032D9297BD7B}" destId="{F0543B10-5ED5-0E48-AF84-1A2838532484}" srcOrd="2" destOrd="0" parTransId="{CF26954C-8806-F049-9A26-C567CADE0392}" sibTransId="{2E4F182A-F862-5145-832E-A25FC9E0DAB2}"/>
    <dgm:cxn modelId="{CFD6EA84-77EE-8943-8733-B0F225EDE25A}" srcId="{2D3D3180-1644-6A4B-B4EC-032D9297BD7B}" destId="{E0D30AFB-7144-EC47-8066-8C0368D901C3}" srcOrd="1" destOrd="0" parTransId="{49A471F0-80C9-C047-89F1-91F0CE8A5949}" sibTransId="{AA06FC60-F0F7-6D45-9D80-F0465FE40C36}"/>
    <dgm:cxn modelId="{F5BEEE9A-D157-4044-A038-42FC1C4B8F4B}" type="presOf" srcId="{F0543B10-5ED5-0E48-AF84-1A2838532484}" destId="{92A02C34-EC81-5643-98AD-A2DDBC495B89}" srcOrd="0" destOrd="0" presId="urn:microsoft.com/office/officeart/2005/8/layout/vList2"/>
    <dgm:cxn modelId="{46E6F1EE-04A9-CE4E-9CD0-E70E4C8F4993}" srcId="{2D3D3180-1644-6A4B-B4EC-032D9297BD7B}" destId="{A5A69095-C3A4-B74B-A2F2-0B7973452E55}" srcOrd="4" destOrd="0" parTransId="{1B85FCDE-3370-7E4A-811B-E8AFD1666646}" sibTransId="{223A58C9-F245-034F-A7FA-EE8CAE3A79DA}"/>
    <dgm:cxn modelId="{7E09CE57-FFBF-AA43-A025-8563E0B59E65}" type="presOf" srcId="{3A399042-0CE2-6145-87B2-F3C836F70707}" destId="{5CB98E6D-8D76-194D-B949-C29A6167E110}" srcOrd="0" destOrd="0" presId="urn:microsoft.com/office/officeart/2005/8/layout/vList2"/>
    <dgm:cxn modelId="{2D296C99-95F0-034A-BAB4-9F8BAF10F884}" type="presOf" srcId="{2D3D3180-1644-6A4B-B4EC-032D9297BD7B}" destId="{4C6D3303-8B2E-DF44-934F-B11981989C01}" srcOrd="0" destOrd="0" presId="urn:microsoft.com/office/officeart/2005/8/layout/vList2"/>
    <dgm:cxn modelId="{EFEDE067-438F-AD46-947D-5F6DFD73E7A6}" type="presParOf" srcId="{4C6D3303-8B2E-DF44-934F-B11981989C01}" destId="{5CB98E6D-8D76-194D-B949-C29A6167E110}" srcOrd="0" destOrd="0" presId="urn:microsoft.com/office/officeart/2005/8/layout/vList2"/>
    <dgm:cxn modelId="{D108B5E6-3D46-AC49-A439-DE9855395CE7}" type="presParOf" srcId="{4C6D3303-8B2E-DF44-934F-B11981989C01}" destId="{73D11F24-76A5-7649-9456-CAC36D3C52A9}" srcOrd="1" destOrd="0" presId="urn:microsoft.com/office/officeart/2005/8/layout/vList2"/>
    <dgm:cxn modelId="{349316AD-59DE-9B43-BB51-BB1EE07017E9}" type="presParOf" srcId="{4C6D3303-8B2E-DF44-934F-B11981989C01}" destId="{C358DC60-09F5-F540-96AD-6E4AC2730446}" srcOrd="2" destOrd="0" presId="urn:microsoft.com/office/officeart/2005/8/layout/vList2"/>
    <dgm:cxn modelId="{253ED5C8-CC48-C944-959F-81F6AF170D98}" type="presParOf" srcId="{4C6D3303-8B2E-DF44-934F-B11981989C01}" destId="{D72198C3-522B-BB4B-B110-E5A55FE47C61}" srcOrd="3" destOrd="0" presId="urn:microsoft.com/office/officeart/2005/8/layout/vList2"/>
    <dgm:cxn modelId="{E84EAE75-C751-9841-A657-65111608846D}" type="presParOf" srcId="{4C6D3303-8B2E-DF44-934F-B11981989C01}" destId="{92A02C34-EC81-5643-98AD-A2DDBC495B89}" srcOrd="4" destOrd="0" presId="urn:microsoft.com/office/officeart/2005/8/layout/vList2"/>
    <dgm:cxn modelId="{60FB7E13-FFD1-9340-9F2D-D57B8F3736E8}" type="presParOf" srcId="{4C6D3303-8B2E-DF44-934F-B11981989C01}" destId="{8722C196-8E12-A545-8140-0730FDBDCF88}" srcOrd="5" destOrd="0" presId="urn:microsoft.com/office/officeart/2005/8/layout/vList2"/>
    <dgm:cxn modelId="{C17D3920-CE3A-E54C-9A5A-D4B4D850DF7B}" type="presParOf" srcId="{4C6D3303-8B2E-DF44-934F-B11981989C01}" destId="{921930C5-7811-9A49-B257-F97796145242}" srcOrd="6" destOrd="0" presId="urn:microsoft.com/office/officeart/2005/8/layout/vList2"/>
    <dgm:cxn modelId="{28478B46-BCAC-F347-BD90-A511178BFA76}" type="presParOf" srcId="{4C6D3303-8B2E-DF44-934F-B11981989C01}" destId="{D3DF3828-EC76-FF4F-8415-D37DA8E0FEF3}" srcOrd="7" destOrd="0" presId="urn:microsoft.com/office/officeart/2005/8/layout/vList2"/>
    <dgm:cxn modelId="{38B4654E-753F-9647-81F2-F5C85C52F68D}" type="presParOf" srcId="{4C6D3303-8B2E-DF44-934F-B11981989C01}" destId="{4F45867B-7694-8444-B792-8A1B24A4796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3CE6328-ED10-4675-A2B8-7BDF83E453A5}" type="doc">
      <dgm:prSet loTypeId="urn:microsoft.com/office/officeart/2005/8/layout/default" loCatId="list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nl-NL"/>
        </a:p>
      </dgm:t>
    </dgm:pt>
    <dgm:pt modelId="{041CC435-8C93-4714-924F-29E0EDE3DD36}">
      <dgm:prSet phldrT="[Text]"/>
      <dgm:spPr/>
      <dgm:t>
        <a:bodyPr/>
        <a:lstStyle/>
        <a:p>
          <a:r>
            <a:rPr lang="en-IE" dirty="0" smtClean="0">
              <a:solidFill>
                <a:srgbClr val="000000"/>
              </a:solidFill>
            </a:rPr>
            <a:t>Best way to approach interviewee</a:t>
          </a:r>
          <a:endParaRPr lang="nl-NL" dirty="0">
            <a:solidFill>
              <a:srgbClr val="000000"/>
            </a:solidFill>
          </a:endParaRPr>
        </a:p>
      </dgm:t>
    </dgm:pt>
    <dgm:pt modelId="{5AF7F4E7-79D4-4F87-B1F7-9B814FD97D54}" type="parTrans" cxnId="{875E93CF-EC5F-4EEB-8DE4-05EEA86282BE}">
      <dgm:prSet/>
      <dgm:spPr/>
      <dgm:t>
        <a:bodyPr/>
        <a:lstStyle/>
        <a:p>
          <a:endParaRPr lang="nl-NL"/>
        </a:p>
      </dgm:t>
    </dgm:pt>
    <dgm:pt modelId="{C4377267-BDDD-4C3C-BE03-41C36FD19E48}" type="sibTrans" cxnId="{875E93CF-EC5F-4EEB-8DE4-05EEA86282BE}">
      <dgm:prSet/>
      <dgm:spPr/>
      <dgm:t>
        <a:bodyPr/>
        <a:lstStyle/>
        <a:p>
          <a:endParaRPr lang="nl-NL"/>
        </a:p>
      </dgm:t>
    </dgm:pt>
    <dgm:pt modelId="{2A0395F3-FB96-42B5-BCB8-415EA1D720EC}">
      <dgm:prSet phldrT="[Text]"/>
      <dgm:spPr/>
      <dgm:t>
        <a:bodyPr/>
        <a:lstStyle/>
        <a:p>
          <a:r>
            <a:rPr lang="en-IE" smtClean="0">
              <a:solidFill>
                <a:srgbClr val="000000"/>
              </a:solidFill>
            </a:rPr>
            <a:t>Important topics to discuss</a:t>
          </a:r>
          <a:endParaRPr lang="nl-NL" dirty="0">
            <a:solidFill>
              <a:srgbClr val="000000"/>
            </a:solidFill>
          </a:endParaRPr>
        </a:p>
      </dgm:t>
    </dgm:pt>
    <dgm:pt modelId="{7596A45A-ACA9-4592-9A1E-CE44B96CDCEE}" type="parTrans" cxnId="{680FB28D-40EF-4AEE-825B-D2A3C933AE31}">
      <dgm:prSet/>
      <dgm:spPr/>
      <dgm:t>
        <a:bodyPr/>
        <a:lstStyle/>
        <a:p>
          <a:endParaRPr lang="nl-NL"/>
        </a:p>
      </dgm:t>
    </dgm:pt>
    <dgm:pt modelId="{5C39E698-D631-48B0-8D69-1A42D708F63B}" type="sibTrans" cxnId="{680FB28D-40EF-4AEE-825B-D2A3C933AE31}">
      <dgm:prSet/>
      <dgm:spPr/>
      <dgm:t>
        <a:bodyPr/>
        <a:lstStyle/>
        <a:p>
          <a:endParaRPr lang="nl-NL"/>
        </a:p>
      </dgm:t>
    </dgm:pt>
    <dgm:pt modelId="{8E349E78-6C7A-40A7-A065-E4D3DF410A46}">
      <dgm:prSet phldrT="[Text]"/>
      <dgm:spPr/>
      <dgm:t>
        <a:bodyPr/>
        <a:lstStyle/>
        <a:p>
          <a:r>
            <a:rPr lang="en-IE" dirty="0" smtClean="0">
              <a:solidFill>
                <a:srgbClr val="000000"/>
              </a:solidFill>
            </a:rPr>
            <a:t>Requirements for interview setting</a:t>
          </a:r>
          <a:endParaRPr lang="nl-NL" dirty="0">
            <a:solidFill>
              <a:srgbClr val="000000"/>
            </a:solidFill>
          </a:endParaRPr>
        </a:p>
      </dgm:t>
    </dgm:pt>
    <dgm:pt modelId="{298570A6-249E-4D84-ACC1-A52B87794B80}" type="parTrans" cxnId="{753DDD6E-69A8-4E9A-BC3D-CC6BDE9E8B5A}">
      <dgm:prSet/>
      <dgm:spPr/>
      <dgm:t>
        <a:bodyPr/>
        <a:lstStyle/>
        <a:p>
          <a:endParaRPr lang="nl-NL"/>
        </a:p>
      </dgm:t>
    </dgm:pt>
    <dgm:pt modelId="{83D3C07E-4BC0-4A59-ABE6-A415ACBE8610}" type="sibTrans" cxnId="{753DDD6E-69A8-4E9A-BC3D-CC6BDE9E8B5A}">
      <dgm:prSet/>
      <dgm:spPr/>
      <dgm:t>
        <a:bodyPr/>
        <a:lstStyle/>
        <a:p>
          <a:endParaRPr lang="nl-NL"/>
        </a:p>
      </dgm:t>
    </dgm:pt>
    <dgm:pt modelId="{127A8A83-BCA9-4245-8528-F350B632A8CC}">
      <dgm:prSet phldrT="[Text]"/>
      <dgm:spPr/>
      <dgm:t>
        <a:bodyPr/>
        <a:lstStyle/>
        <a:p>
          <a:r>
            <a:rPr lang="en-IE" dirty="0" smtClean="0">
              <a:solidFill>
                <a:srgbClr val="000000"/>
              </a:solidFill>
            </a:rPr>
            <a:t>Appropriate types/forms of questions</a:t>
          </a:r>
          <a:endParaRPr lang="nl-NL" dirty="0">
            <a:solidFill>
              <a:srgbClr val="000000"/>
            </a:solidFill>
          </a:endParaRPr>
        </a:p>
      </dgm:t>
    </dgm:pt>
    <dgm:pt modelId="{2AFD2911-958A-4414-B06A-6C03D558F412}" type="parTrans" cxnId="{36FCB099-7F17-4504-9C4A-A62351A2B787}">
      <dgm:prSet/>
      <dgm:spPr/>
      <dgm:t>
        <a:bodyPr/>
        <a:lstStyle/>
        <a:p>
          <a:endParaRPr lang="nl-NL"/>
        </a:p>
      </dgm:t>
    </dgm:pt>
    <dgm:pt modelId="{A0268431-B6D6-41B0-AA3A-C44C42301C51}" type="sibTrans" cxnId="{36FCB099-7F17-4504-9C4A-A62351A2B787}">
      <dgm:prSet/>
      <dgm:spPr/>
      <dgm:t>
        <a:bodyPr/>
        <a:lstStyle/>
        <a:p>
          <a:endParaRPr lang="nl-NL"/>
        </a:p>
      </dgm:t>
    </dgm:pt>
    <dgm:pt modelId="{72404772-9BB4-41B8-B70E-EF44E84FD4D4}">
      <dgm:prSet phldrT="[Text]"/>
      <dgm:spPr/>
      <dgm:t>
        <a:bodyPr/>
        <a:lstStyle/>
        <a:p>
          <a:r>
            <a:rPr lang="en-IE" smtClean="0">
              <a:solidFill>
                <a:srgbClr val="000000"/>
              </a:solidFill>
            </a:rPr>
            <a:t>Possible emotional reactions/needs</a:t>
          </a:r>
          <a:endParaRPr lang="nl-NL" dirty="0">
            <a:solidFill>
              <a:srgbClr val="000000"/>
            </a:solidFill>
          </a:endParaRPr>
        </a:p>
      </dgm:t>
    </dgm:pt>
    <dgm:pt modelId="{009BEE36-B98F-4A65-83C9-37077BDBF46D}" type="parTrans" cxnId="{5F06E305-2A00-47F7-94E0-201CEB76F447}">
      <dgm:prSet/>
      <dgm:spPr/>
      <dgm:t>
        <a:bodyPr/>
        <a:lstStyle/>
        <a:p>
          <a:endParaRPr lang="nl-NL"/>
        </a:p>
      </dgm:t>
    </dgm:pt>
    <dgm:pt modelId="{F793CEA6-CD1C-45C8-BE2B-2B1DB35E7877}" type="sibTrans" cxnId="{5F06E305-2A00-47F7-94E0-201CEB76F447}">
      <dgm:prSet/>
      <dgm:spPr/>
      <dgm:t>
        <a:bodyPr/>
        <a:lstStyle/>
        <a:p>
          <a:endParaRPr lang="nl-NL"/>
        </a:p>
      </dgm:t>
    </dgm:pt>
    <dgm:pt modelId="{60B13B38-A15B-4AC6-8C19-B8C7ECA273EC}">
      <dgm:prSet phldrT="[Text]"/>
      <dgm:spPr/>
      <dgm:t>
        <a:bodyPr/>
        <a:lstStyle/>
        <a:p>
          <a:r>
            <a:rPr lang="en-IE" dirty="0" smtClean="0">
              <a:solidFill>
                <a:srgbClr val="000000"/>
              </a:solidFill>
            </a:rPr>
            <a:t>Safety/privacy issues, possible referrals</a:t>
          </a:r>
          <a:endParaRPr lang="nl-NL" dirty="0">
            <a:solidFill>
              <a:srgbClr val="000000"/>
            </a:solidFill>
          </a:endParaRPr>
        </a:p>
      </dgm:t>
    </dgm:pt>
    <dgm:pt modelId="{9D272E2D-C774-4D48-A226-C69F4B9D4B59}" type="parTrans" cxnId="{F3C41BB3-8584-47AF-8EA8-0BA7ECCB4A7E}">
      <dgm:prSet/>
      <dgm:spPr/>
      <dgm:t>
        <a:bodyPr/>
        <a:lstStyle/>
        <a:p>
          <a:endParaRPr lang="nl-NL"/>
        </a:p>
      </dgm:t>
    </dgm:pt>
    <dgm:pt modelId="{1884D7AA-9F00-4F88-918C-B89F49D5E85D}" type="sibTrans" cxnId="{F3C41BB3-8584-47AF-8EA8-0BA7ECCB4A7E}">
      <dgm:prSet/>
      <dgm:spPr/>
      <dgm:t>
        <a:bodyPr/>
        <a:lstStyle/>
        <a:p>
          <a:endParaRPr lang="nl-NL"/>
        </a:p>
      </dgm:t>
    </dgm:pt>
    <dgm:pt modelId="{B4308200-191D-432B-B572-C049C006F08D}">
      <dgm:prSet phldrT="[Text]"/>
      <dgm:spPr/>
      <dgm:t>
        <a:bodyPr/>
        <a:lstStyle/>
        <a:p>
          <a:r>
            <a:rPr lang="en-IE" smtClean="0">
              <a:solidFill>
                <a:srgbClr val="000000"/>
              </a:solidFill>
            </a:rPr>
            <a:t>Composition/ gender of interview team</a:t>
          </a:r>
          <a:endParaRPr lang="nl-NL" dirty="0">
            <a:solidFill>
              <a:srgbClr val="000000"/>
            </a:solidFill>
          </a:endParaRPr>
        </a:p>
      </dgm:t>
    </dgm:pt>
    <dgm:pt modelId="{DDA50677-5B75-4530-9638-C0D41D7A9FD1}" type="parTrans" cxnId="{9F8EB4C9-BEA9-48D7-B30B-A70C825F1D06}">
      <dgm:prSet/>
      <dgm:spPr/>
      <dgm:t>
        <a:bodyPr/>
        <a:lstStyle/>
        <a:p>
          <a:endParaRPr lang="nl-NL"/>
        </a:p>
      </dgm:t>
    </dgm:pt>
    <dgm:pt modelId="{97341761-1DA1-4A8A-A4EE-2E851153CE98}" type="sibTrans" cxnId="{9F8EB4C9-BEA9-48D7-B30B-A70C825F1D06}">
      <dgm:prSet/>
      <dgm:spPr/>
      <dgm:t>
        <a:bodyPr/>
        <a:lstStyle/>
        <a:p>
          <a:endParaRPr lang="nl-NL"/>
        </a:p>
      </dgm:t>
    </dgm:pt>
    <dgm:pt modelId="{E34E6ED6-7430-48E6-AB46-2FC5236BFC44}" type="pres">
      <dgm:prSet presAssocID="{D3CE6328-ED10-4675-A2B8-7BDF83E453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9961201-1E5C-4D00-91F0-35B9BA9BE761}" type="pres">
      <dgm:prSet presAssocID="{041CC435-8C93-4714-924F-29E0EDE3DD36}" presName="node" presStyleLbl="node1" presStyleIdx="0" presStyleCnt="7" custLinFactNeighborX="-12938" custLinFactNeighborY="-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85AFDE-F9A7-4BD4-B463-B0C9914EC190}" type="pres">
      <dgm:prSet presAssocID="{C4377267-BDDD-4C3C-BE03-41C36FD19E48}" presName="sibTrans" presStyleCnt="0"/>
      <dgm:spPr/>
      <dgm:t>
        <a:bodyPr/>
        <a:lstStyle/>
        <a:p>
          <a:endParaRPr lang="en-GB"/>
        </a:p>
      </dgm:t>
    </dgm:pt>
    <dgm:pt modelId="{FC569805-7B6B-404A-9F51-EC25D61AE622}" type="pres">
      <dgm:prSet presAssocID="{2A0395F3-FB96-42B5-BCB8-415EA1D720EC}" presName="node" presStyleLbl="node1" presStyleIdx="1" presStyleCnt="7" custLinFactNeighborX="-1292" custLinFactNeighborY="-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CA8E32-F329-4D46-93F3-B5BF3F9ED236}" type="pres">
      <dgm:prSet presAssocID="{5C39E698-D631-48B0-8D69-1A42D708F63B}" presName="sibTrans" presStyleCnt="0"/>
      <dgm:spPr/>
      <dgm:t>
        <a:bodyPr/>
        <a:lstStyle/>
        <a:p>
          <a:endParaRPr lang="en-GB"/>
        </a:p>
      </dgm:t>
    </dgm:pt>
    <dgm:pt modelId="{6E7F0A36-748A-46ED-92A9-18164461A6E0}" type="pres">
      <dgm:prSet presAssocID="{8E349E78-6C7A-40A7-A065-E4D3DF410A46}" presName="node" presStyleLbl="node1" presStyleIdx="2" presStyleCnt="7" custLinFactNeighborX="6160" custLinFactNeighborY="-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F1E1E5-3CAA-446F-A32B-CE6FB37E48E0}" type="pres">
      <dgm:prSet presAssocID="{83D3C07E-4BC0-4A59-ABE6-A415ACBE8610}" presName="sibTrans" presStyleCnt="0"/>
      <dgm:spPr/>
      <dgm:t>
        <a:bodyPr/>
        <a:lstStyle/>
        <a:p>
          <a:endParaRPr lang="en-GB"/>
        </a:p>
      </dgm:t>
    </dgm:pt>
    <dgm:pt modelId="{6F4FD864-2CC4-41F0-8473-D6D0B1F46394}" type="pres">
      <dgm:prSet presAssocID="{127A8A83-BCA9-4245-8528-F350B632A8CC}" presName="node" presStyleLbl="node1" presStyleIdx="3" presStyleCnt="7" custLinFactNeighborX="12938" custLinFactNeighborY="-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DC2F42-7716-434D-A81A-6D98CD71DFCA}" type="pres">
      <dgm:prSet presAssocID="{A0268431-B6D6-41B0-AA3A-C44C42301C51}" presName="sibTrans" presStyleCnt="0"/>
      <dgm:spPr/>
      <dgm:t>
        <a:bodyPr/>
        <a:lstStyle/>
        <a:p>
          <a:endParaRPr lang="en-GB"/>
        </a:p>
      </dgm:t>
    </dgm:pt>
    <dgm:pt modelId="{9FFAA79E-DB2D-4C9D-95C1-DF6F923476F1}" type="pres">
      <dgm:prSet presAssocID="{72404772-9BB4-41B8-B70E-EF44E84FD4D4}" presName="node" presStyleLbl="node1" presStyleIdx="4" presStyleCnt="7" custLinFactNeighborX="-569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C91630-18EA-4BB4-8E24-7B9C2295B162}" type="pres">
      <dgm:prSet presAssocID="{F793CEA6-CD1C-45C8-BE2B-2B1DB35E7877}" presName="sibTrans" presStyleCnt="0"/>
      <dgm:spPr/>
      <dgm:t>
        <a:bodyPr/>
        <a:lstStyle/>
        <a:p>
          <a:endParaRPr lang="en-GB"/>
        </a:p>
      </dgm:t>
    </dgm:pt>
    <dgm:pt modelId="{3C73CC35-91F8-4B1B-90C0-4947EF69E7BD}" type="pres">
      <dgm:prSet presAssocID="{B4308200-191D-432B-B572-C049C006F08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29A66D-09E9-42E6-A92C-B650F1FBD592}" type="pres">
      <dgm:prSet presAssocID="{97341761-1DA1-4A8A-A4EE-2E851153CE98}" presName="sibTrans" presStyleCnt="0"/>
      <dgm:spPr/>
      <dgm:t>
        <a:bodyPr/>
        <a:lstStyle/>
        <a:p>
          <a:endParaRPr lang="en-GB"/>
        </a:p>
      </dgm:t>
    </dgm:pt>
    <dgm:pt modelId="{2D2995AB-6F21-4C51-9A3A-D6E41952EE06}" type="pres">
      <dgm:prSet presAssocID="{60B13B38-A15B-4AC6-8C19-B8C7ECA273EC}" presName="node" presStyleLbl="node1" presStyleIdx="6" presStyleCnt="7" custLinFactNeighborX="50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80FB28D-40EF-4AEE-825B-D2A3C933AE31}" srcId="{D3CE6328-ED10-4675-A2B8-7BDF83E453A5}" destId="{2A0395F3-FB96-42B5-BCB8-415EA1D720EC}" srcOrd="1" destOrd="0" parTransId="{7596A45A-ACA9-4592-9A1E-CE44B96CDCEE}" sibTransId="{5C39E698-D631-48B0-8D69-1A42D708F63B}"/>
    <dgm:cxn modelId="{753DDD6E-69A8-4E9A-BC3D-CC6BDE9E8B5A}" srcId="{D3CE6328-ED10-4675-A2B8-7BDF83E453A5}" destId="{8E349E78-6C7A-40A7-A065-E4D3DF410A46}" srcOrd="2" destOrd="0" parTransId="{298570A6-249E-4D84-ACC1-A52B87794B80}" sibTransId="{83D3C07E-4BC0-4A59-ABE6-A415ACBE8610}"/>
    <dgm:cxn modelId="{B27B3038-41EA-B344-9664-99CBB8C486EB}" type="presOf" srcId="{D3CE6328-ED10-4675-A2B8-7BDF83E453A5}" destId="{E34E6ED6-7430-48E6-AB46-2FC5236BFC44}" srcOrd="0" destOrd="0" presId="urn:microsoft.com/office/officeart/2005/8/layout/default"/>
    <dgm:cxn modelId="{5F06E305-2A00-47F7-94E0-201CEB76F447}" srcId="{D3CE6328-ED10-4675-A2B8-7BDF83E453A5}" destId="{72404772-9BB4-41B8-B70E-EF44E84FD4D4}" srcOrd="4" destOrd="0" parTransId="{009BEE36-B98F-4A65-83C9-37077BDBF46D}" sibTransId="{F793CEA6-CD1C-45C8-BE2B-2B1DB35E7877}"/>
    <dgm:cxn modelId="{0BBB64CE-3812-854D-A911-B9694E5AB689}" type="presOf" srcId="{2A0395F3-FB96-42B5-BCB8-415EA1D720EC}" destId="{FC569805-7B6B-404A-9F51-EC25D61AE622}" srcOrd="0" destOrd="0" presId="urn:microsoft.com/office/officeart/2005/8/layout/default"/>
    <dgm:cxn modelId="{0C61E1DE-AEFB-2740-9603-7CD0D44367C1}" type="presOf" srcId="{60B13B38-A15B-4AC6-8C19-B8C7ECA273EC}" destId="{2D2995AB-6F21-4C51-9A3A-D6E41952EE06}" srcOrd="0" destOrd="0" presId="urn:microsoft.com/office/officeart/2005/8/layout/default"/>
    <dgm:cxn modelId="{9CAE3904-57A6-8847-A612-4506162135F5}" type="presOf" srcId="{127A8A83-BCA9-4245-8528-F350B632A8CC}" destId="{6F4FD864-2CC4-41F0-8473-D6D0B1F46394}" srcOrd="0" destOrd="0" presId="urn:microsoft.com/office/officeart/2005/8/layout/default"/>
    <dgm:cxn modelId="{875E93CF-EC5F-4EEB-8DE4-05EEA86282BE}" srcId="{D3CE6328-ED10-4675-A2B8-7BDF83E453A5}" destId="{041CC435-8C93-4714-924F-29E0EDE3DD36}" srcOrd="0" destOrd="0" parTransId="{5AF7F4E7-79D4-4F87-B1F7-9B814FD97D54}" sibTransId="{C4377267-BDDD-4C3C-BE03-41C36FD19E48}"/>
    <dgm:cxn modelId="{A846F626-E92E-0F41-8555-6E8653FA30D5}" type="presOf" srcId="{72404772-9BB4-41B8-B70E-EF44E84FD4D4}" destId="{9FFAA79E-DB2D-4C9D-95C1-DF6F923476F1}" srcOrd="0" destOrd="0" presId="urn:microsoft.com/office/officeart/2005/8/layout/default"/>
    <dgm:cxn modelId="{36FCB099-7F17-4504-9C4A-A62351A2B787}" srcId="{D3CE6328-ED10-4675-A2B8-7BDF83E453A5}" destId="{127A8A83-BCA9-4245-8528-F350B632A8CC}" srcOrd="3" destOrd="0" parTransId="{2AFD2911-958A-4414-B06A-6C03D558F412}" sibTransId="{A0268431-B6D6-41B0-AA3A-C44C42301C51}"/>
    <dgm:cxn modelId="{BF4BEE94-8BB6-024C-8602-5AAB55B034F2}" type="presOf" srcId="{8E349E78-6C7A-40A7-A065-E4D3DF410A46}" destId="{6E7F0A36-748A-46ED-92A9-18164461A6E0}" srcOrd="0" destOrd="0" presId="urn:microsoft.com/office/officeart/2005/8/layout/default"/>
    <dgm:cxn modelId="{F3C41BB3-8584-47AF-8EA8-0BA7ECCB4A7E}" srcId="{D3CE6328-ED10-4675-A2B8-7BDF83E453A5}" destId="{60B13B38-A15B-4AC6-8C19-B8C7ECA273EC}" srcOrd="6" destOrd="0" parTransId="{9D272E2D-C774-4D48-A226-C69F4B9D4B59}" sibTransId="{1884D7AA-9F00-4F88-918C-B89F49D5E85D}"/>
    <dgm:cxn modelId="{9F8EB4C9-BEA9-48D7-B30B-A70C825F1D06}" srcId="{D3CE6328-ED10-4675-A2B8-7BDF83E453A5}" destId="{B4308200-191D-432B-B572-C049C006F08D}" srcOrd="5" destOrd="0" parTransId="{DDA50677-5B75-4530-9638-C0D41D7A9FD1}" sibTransId="{97341761-1DA1-4A8A-A4EE-2E851153CE98}"/>
    <dgm:cxn modelId="{8C68A5D7-99A2-9C4F-BAE7-64BDFC482BD3}" type="presOf" srcId="{B4308200-191D-432B-B572-C049C006F08D}" destId="{3C73CC35-91F8-4B1B-90C0-4947EF69E7BD}" srcOrd="0" destOrd="0" presId="urn:microsoft.com/office/officeart/2005/8/layout/default"/>
    <dgm:cxn modelId="{9529E4EC-E026-2944-A8F5-271003F84773}" type="presOf" srcId="{041CC435-8C93-4714-924F-29E0EDE3DD36}" destId="{E9961201-1E5C-4D00-91F0-35B9BA9BE761}" srcOrd="0" destOrd="0" presId="urn:microsoft.com/office/officeart/2005/8/layout/default"/>
    <dgm:cxn modelId="{AFB7D41B-1137-1244-912E-24A95C57C18C}" type="presParOf" srcId="{E34E6ED6-7430-48E6-AB46-2FC5236BFC44}" destId="{E9961201-1E5C-4D00-91F0-35B9BA9BE761}" srcOrd="0" destOrd="0" presId="urn:microsoft.com/office/officeart/2005/8/layout/default"/>
    <dgm:cxn modelId="{0CD74C02-6E4F-0145-96B3-3ED3CE6E7DB8}" type="presParOf" srcId="{E34E6ED6-7430-48E6-AB46-2FC5236BFC44}" destId="{1985AFDE-F9A7-4BD4-B463-B0C9914EC190}" srcOrd="1" destOrd="0" presId="urn:microsoft.com/office/officeart/2005/8/layout/default"/>
    <dgm:cxn modelId="{2A6494AF-A2D9-C141-AF5C-E462763C3E63}" type="presParOf" srcId="{E34E6ED6-7430-48E6-AB46-2FC5236BFC44}" destId="{FC569805-7B6B-404A-9F51-EC25D61AE622}" srcOrd="2" destOrd="0" presId="urn:microsoft.com/office/officeart/2005/8/layout/default"/>
    <dgm:cxn modelId="{96FE7065-0388-CB48-A101-A696FDEB53ED}" type="presParOf" srcId="{E34E6ED6-7430-48E6-AB46-2FC5236BFC44}" destId="{74CA8E32-F329-4D46-93F3-B5BF3F9ED236}" srcOrd="3" destOrd="0" presId="urn:microsoft.com/office/officeart/2005/8/layout/default"/>
    <dgm:cxn modelId="{A42B0AA6-0146-594C-A400-B7643BC3881F}" type="presParOf" srcId="{E34E6ED6-7430-48E6-AB46-2FC5236BFC44}" destId="{6E7F0A36-748A-46ED-92A9-18164461A6E0}" srcOrd="4" destOrd="0" presId="urn:microsoft.com/office/officeart/2005/8/layout/default"/>
    <dgm:cxn modelId="{E156DA58-9774-CC43-ABF9-0607503D166D}" type="presParOf" srcId="{E34E6ED6-7430-48E6-AB46-2FC5236BFC44}" destId="{C5F1E1E5-3CAA-446F-A32B-CE6FB37E48E0}" srcOrd="5" destOrd="0" presId="urn:microsoft.com/office/officeart/2005/8/layout/default"/>
    <dgm:cxn modelId="{4C8EA4BC-661F-A94D-A0BE-434B978D614D}" type="presParOf" srcId="{E34E6ED6-7430-48E6-AB46-2FC5236BFC44}" destId="{6F4FD864-2CC4-41F0-8473-D6D0B1F46394}" srcOrd="6" destOrd="0" presId="urn:microsoft.com/office/officeart/2005/8/layout/default"/>
    <dgm:cxn modelId="{F0BE7292-88A1-1942-B79C-BC5666DEE5C2}" type="presParOf" srcId="{E34E6ED6-7430-48E6-AB46-2FC5236BFC44}" destId="{D0DC2F42-7716-434D-A81A-6D98CD71DFCA}" srcOrd="7" destOrd="0" presId="urn:microsoft.com/office/officeart/2005/8/layout/default"/>
    <dgm:cxn modelId="{BE009BFD-F081-BF41-B3C8-EA647E56435E}" type="presParOf" srcId="{E34E6ED6-7430-48E6-AB46-2FC5236BFC44}" destId="{9FFAA79E-DB2D-4C9D-95C1-DF6F923476F1}" srcOrd="8" destOrd="0" presId="urn:microsoft.com/office/officeart/2005/8/layout/default"/>
    <dgm:cxn modelId="{8FC3452C-7B9F-6244-84F2-8ABBF77D9104}" type="presParOf" srcId="{E34E6ED6-7430-48E6-AB46-2FC5236BFC44}" destId="{47C91630-18EA-4BB4-8E24-7B9C2295B162}" srcOrd="9" destOrd="0" presId="urn:microsoft.com/office/officeart/2005/8/layout/default"/>
    <dgm:cxn modelId="{50786CE6-68C5-6B46-9DD1-0EB34B60323F}" type="presParOf" srcId="{E34E6ED6-7430-48E6-AB46-2FC5236BFC44}" destId="{3C73CC35-91F8-4B1B-90C0-4947EF69E7BD}" srcOrd="10" destOrd="0" presId="urn:microsoft.com/office/officeart/2005/8/layout/default"/>
    <dgm:cxn modelId="{00FA0A01-BE4F-4448-860D-102F1B535806}" type="presParOf" srcId="{E34E6ED6-7430-48E6-AB46-2FC5236BFC44}" destId="{E729A66D-09E9-42E6-A92C-B650F1FBD592}" srcOrd="11" destOrd="0" presId="urn:microsoft.com/office/officeart/2005/8/layout/default"/>
    <dgm:cxn modelId="{BF43627C-DC1A-E74A-8BE2-91F5AA21300E}" type="presParOf" srcId="{E34E6ED6-7430-48E6-AB46-2FC5236BFC44}" destId="{2D2995AB-6F21-4C51-9A3A-D6E41952EE0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88B5CB-A9DB-1345-9510-2F18252A4366}" type="doc">
      <dgm:prSet loTypeId="urn:microsoft.com/office/officeart/2005/8/layout/hList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D333891C-D06E-0042-A6CF-19B3E377A917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STEP 1: Planning and Preparation</a:t>
          </a:r>
        </a:p>
      </dgm:t>
    </dgm:pt>
    <dgm:pt modelId="{9C14A824-D42D-FB46-9382-05187E799FAA}" type="parTrans" cxnId="{7FC1FF6C-5034-3A47-8142-7C4F16B208B1}">
      <dgm:prSet/>
      <dgm:spPr/>
      <dgm:t>
        <a:bodyPr/>
        <a:lstStyle/>
        <a:p>
          <a:endParaRPr lang="en-GB"/>
        </a:p>
      </dgm:t>
    </dgm:pt>
    <dgm:pt modelId="{5C0B7F91-6C6F-B84B-93B3-E50108042D1B}" type="sibTrans" cxnId="{7FC1FF6C-5034-3A47-8142-7C4F16B208B1}">
      <dgm:prSet/>
      <dgm:spPr/>
      <dgm:t>
        <a:bodyPr/>
        <a:lstStyle/>
        <a:p>
          <a:endParaRPr lang="en-GB"/>
        </a:p>
      </dgm:t>
    </dgm:pt>
    <dgm:pt modelId="{5CCB4127-835B-F942-8104-1C746ACFF6C0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Establish </a:t>
          </a:r>
          <a:r>
            <a:rPr lang="en-GB" sz="2000" b="1" dirty="0">
              <a:solidFill>
                <a:srgbClr val="000000"/>
              </a:solidFill>
            </a:rPr>
            <a:t>interview objectives </a:t>
          </a:r>
          <a:r>
            <a:rPr lang="en-GB" sz="2000" b="0" dirty="0">
              <a:solidFill>
                <a:srgbClr val="000000"/>
              </a:solidFill>
            </a:rPr>
            <a:t>and</a:t>
          </a:r>
          <a:r>
            <a:rPr lang="en-GB" sz="2000" b="1" dirty="0">
              <a:solidFill>
                <a:srgbClr val="000000"/>
              </a:solidFill>
            </a:rPr>
            <a:t> </a:t>
          </a:r>
          <a:r>
            <a:rPr lang="en-GB" sz="2000" dirty="0">
              <a:solidFill>
                <a:srgbClr val="000000"/>
              </a:solidFill>
            </a:rPr>
            <a:t>prepare a </a:t>
          </a:r>
          <a:r>
            <a:rPr lang="en-GB" sz="2000" b="1" dirty="0">
              <a:solidFill>
                <a:srgbClr val="000000"/>
              </a:solidFill>
            </a:rPr>
            <a:t>written plan </a:t>
          </a:r>
        </a:p>
      </dgm:t>
    </dgm:pt>
    <dgm:pt modelId="{65AA0059-B951-5544-AE90-FDE8D02D4566}" type="parTrans" cxnId="{F995A961-9D6F-7548-9466-5C1CC9538077}">
      <dgm:prSet/>
      <dgm:spPr/>
      <dgm:t>
        <a:bodyPr/>
        <a:lstStyle/>
        <a:p>
          <a:endParaRPr lang="en-GB"/>
        </a:p>
      </dgm:t>
    </dgm:pt>
    <dgm:pt modelId="{4CD60139-D424-044F-9AE3-29C9E1A04855}" type="sibTrans" cxnId="{F995A961-9D6F-7548-9466-5C1CC9538077}">
      <dgm:prSet/>
      <dgm:spPr/>
      <dgm:t>
        <a:bodyPr/>
        <a:lstStyle/>
        <a:p>
          <a:endParaRPr lang="en-GB"/>
        </a:p>
      </dgm:t>
    </dgm:pt>
    <dgm:pt modelId="{ED516F33-A805-FC44-9C21-FA8A3ECE328C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Evaluate </a:t>
          </a:r>
          <a:r>
            <a:rPr lang="en-GB" sz="2000" b="1" dirty="0">
              <a:solidFill>
                <a:srgbClr val="000000"/>
              </a:solidFill>
            </a:rPr>
            <a:t>interviewee profile </a:t>
          </a:r>
          <a:r>
            <a:rPr lang="en-GB" sz="2000" dirty="0">
              <a:solidFill>
                <a:srgbClr val="000000"/>
              </a:solidFill>
            </a:rPr>
            <a:t>and make contingencies for </a:t>
          </a:r>
          <a:r>
            <a:rPr lang="en-GB" sz="2000" b="1" dirty="0">
              <a:solidFill>
                <a:srgbClr val="000000"/>
              </a:solidFill>
            </a:rPr>
            <a:t>potential reactions or needs</a:t>
          </a:r>
        </a:p>
      </dgm:t>
    </dgm:pt>
    <dgm:pt modelId="{D21E023C-5B30-9249-BBED-C76A59BFDFEA}" type="parTrans" cxnId="{325BA209-D872-C041-A9A3-389730EC4ACA}">
      <dgm:prSet/>
      <dgm:spPr/>
      <dgm:t>
        <a:bodyPr/>
        <a:lstStyle/>
        <a:p>
          <a:endParaRPr lang="en-GB"/>
        </a:p>
      </dgm:t>
    </dgm:pt>
    <dgm:pt modelId="{01364225-8285-E547-ADA1-48EA5B577A45}" type="sibTrans" cxnId="{325BA209-D872-C041-A9A3-389730EC4ACA}">
      <dgm:prSet/>
      <dgm:spPr/>
      <dgm:t>
        <a:bodyPr/>
        <a:lstStyle/>
        <a:p>
          <a:endParaRPr lang="en-GB"/>
        </a:p>
      </dgm:t>
    </dgm:pt>
    <dgm:pt modelId="{785C2389-D9E8-BA48-A4B0-9C30952F249D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Consider </a:t>
          </a:r>
          <a:r>
            <a:rPr lang="en-GB" sz="2000" b="1" dirty="0">
              <a:solidFill>
                <a:srgbClr val="000000"/>
              </a:solidFill>
            </a:rPr>
            <a:t>practical arrangements </a:t>
          </a:r>
          <a:r>
            <a:rPr lang="en-GB" sz="2000" dirty="0">
              <a:solidFill>
                <a:srgbClr val="000000"/>
              </a:solidFill>
            </a:rPr>
            <a:t>and most suitable </a:t>
          </a:r>
          <a:r>
            <a:rPr lang="en-GB" sz="2000" b="1" dirty="0">
              <a:solidFill>
                <a:srgbClr val="000000"/>
              </a:solidFill>
            </a:rPr>
            <a:t>interview location</a:t>
          </a:r>
        </a:p>
      </dgm:t>
    </dgm:pt>
    <dgm:pt modelId="{D55AAB55-35A6-0442-9D6B-F319AAC77163}" type="parTrans" cxnId="{E6746A0E-5618-F741-AC08-0ED1141D85ED}">
      <dgm:prSet/>
      <dgm:spPr/>
      <dgm:t>
        <a:bodyPr/>
        <a:lstStyle/>
        <a:p>
          <a:endParaRPr lang="en-GB"/>
        </a:p>
      </dgm:t>
    </dgm:pt>
    <dgm:pt modelId="{3732B9D6-06A9-F446-9D9A-771446504B3B}" type="sibTrans" cxnId="{E6746A0E-5618-F741-AC08-0ED1141D85ED}">
      <dgm:prSet/>
      <dgm:spPr/>
      <dgm:t>
        <a:bodyPr/>
        <a:lstStyle/>
        <a:p>
          <a:endParaRPr lang="en-GB"/>
        </a:p>
      </dgm:t>
    </dgm:pt>
    <dgm:pt modelId="{08BD1D13-69F1-0B41-936F-906114879F10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Determine safe system to record </a:t>
          </a:r>
          <a:r>
            <a:rPr lang="en-GB" sz="2000" b="1" dirty="0">
              <a:solidFill>
                <a:srgbClr val="000000"/>
              </a:solidFill>
            </a:rPr>
            <a:t>personal </a:t>
          </a:r>
          <a:r>
            <a:rPr lang="en-GB" sz="2000" b="0" dirty="0">
              <a:solidFill>
                <a:srgbClr val="000000"/>
              </a:solidFill>
            </a:rPr>
            <a:t>and other </a:t>
          </a:r>
          <a:r>
            <a:rPr lang="en-GB" sz="2000" b="1" dirty="0">
              <a:solidFill>
                <a:srgbClr val="000000"/>
              </a:solidFill>
            </a:rPr>
            <a:t>sensitive data</a:t>
          </a:r>
          <a:endParaRPr lang="en-GB" sz="2000" b="0" dirty="0">
            <a:solidFill>
              <a:srgbClr val="000000"/>
            </a:solidFill>
          </a:endParaRPr>
        </a:p>
      </dgm:t>
    </dgm:pt>
    <dgm:pt modelId="{0E346C22-34EB-734B-9D2F-89B8CBFC70F6}" type="parTrans" cxnId="{667CFB95-1A48-7249-A80B-57CEF4F91C25}">
      <dgm:prSet/>
      <dgm:spPr/>
      <dgm:t>
        <a:bodyPr/>
        <a:lstStyle/>
        <a:p>
          <a:endParaRPr lang="en-GB"/>
        </a:p>
      </dgm:t>
    </dgm:pt>
    <dgm:pt modelId="{06439BB2-E55D-3F4C-94EB-E6B518C71700}" type="sibTrans" cxnId="{667CFB95-1A48-7249-A80B-57CEF4F91C25}">
      <dgm:prSet/>
      <dgm:spPr/>
      <dgm:t>
        <a:bodyPr/>
        <a:lstStyle/>
        <a:p>
          <a:endParaRPr lang="en-GB"/>
        </a:p>
      </dgm:t>
    </dgm:pt>
    <dgm:pt modelId="{6EF9029D-60C8-CC4D-B384-0DD72F24ECF1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Research legal requirements to collect </a:t>
          </a:r>
          <a:r>
            <a:rPr lang="en-GB" sz="2000" b="1" dirty="0">
              <a:solidFill>
                <a:srgbClr val="000000"/>
              </a:solidFill>
            </a:rPr>
            <a:t>formal witness testimony </a:t>
          </a:r>
          <a:r>
            <a:rPr lang="en-GB" sz="2000" b="0" dirty="0">
              <a:solidFill>
                <a:srgbClr val="000000"/>
              </a:solidFill>
            </a:rPr>
            <a:t>and consider how you will </a:t>
          </a:r>
          <a:r>
            <a:rPr lang="en-GB" sz="2000" b="1" dirty="0">
              <a:solidFill>
                <a:srgbClr val="000000"/>
              </a:solidFill>
            </a:rPr>
            <a:t>record the testimony </a:t>
          </a:r>
          <a:r>
            <a:rPr lang="en-GB" sz="2000" b="0" dirty="0">
              <a:solidFill>
                <a:srgbClr val="000000"/>
              </a:solidFill>
            </a:rPr>
            <a:t>(1</a:t>
          </a:r>
          <a:r>
            <a:rPr lang="en-GB" sz="2000" b="0" baseline="30000" dirty="0">
              <a:solidFill>
                <a:srgbClr val="000000"/>
              </a:solidFill>
            </a:rPr>
            <a:t>st</a:t>
          </a:r>
          <a:r>
            <a:rPr lang="en-GB" sz="2000" b="0" dirty="0">
              <a:solidFill>
                <a:srgbClr val="000000"/>
              </a:solidFill>
            </a:rPr>
            <a:t> or 3</a:t>
          </a:r>
          <a:r>
            <a:rPr lang="en-GB" sz="2000" b="0" baseline="30000" dirty="0">
              <a:solidFill>
                <a:srgbClr val="000000"/>
              </a:solidFill>
            </a:rPr>
            <a:t>rd</a:t>
          </a:r>
          <a:r>
            <a:rPr lang="en-GB" sz="2000" b="0" dirty="0">
              <a:solidFill>
                <a:srgbClr val="000000"/>
              </a:solidFill>
            </a:rPr>
            <a:t> person; hand-written or </a:t>
          </a:r>
          <a:r>
            <a:rPr lang="en-GB" sz="2000" b="0" dirty="0">
              <a:solidFill>
                <a:schemeClr val="tx1"/>
              </a:solidFill>
            </a:rPr>
            <a:t>typed </a:t>
          </a:r>
          <a:r>
            <a:rPr lang="en-GB" sz="2000" b="0" dirty="0" smtClean="0">
              <a:solidFill>
                <a:schemeClr val="tx1"/>
              </a:solidFill>
            </a:rPr>
            <a:t>notes, </a:t>
          </a:r>
          <a:r>
            <a:rPr lang="en-GB" sz="2000" b="0" dirty="0">
              <a:solidFill>
                <a:schemeClr val="tx1"/>
              </a:solidFill>
            </a:rPr>
            <a:t>etc</a:t>
          </a:r>
          <a:r>
            <a:rPr lang="en-GB" sz="2000" b="0" dirty="0">
              <a:solidFill>
                <a:srgbClr val="000000"/>
              </a:solidFill>
            </a:rPr>
            <a:t>.)</a:t>
          </a:r>
        </a:p>
      </dgm:t>
    </dgm:pt>
    <dgm:pt modelId="{E40C5EFE-1604-C94F-B632-36456EC2C1BF}" type="parTrans" cxnId="{CEBBFC52-44BA-5E48-8EE9-AE27AC00301C}">
      <dgm:prSet/>
      <dgm:spPr/>
      <dgm:t>
        <a:bodyPr/>
        <a:lstStyle/>
        <a:p>
          <a:endParaRPr lang="en-GB"/>
        </a:p>
      </dgm:t>
    </dgm:pt>
    <dgm:pt modelId="{77A5ACAD-59D0-F942-942A-334F9F27DED9}" type="sibTrans" cxnId="{CEBBFC52-44BA-5E48-8EE9-AE27AC00301C}">
      <dgm:prSet/>
      <dgm:spPr/>
      <dgm:t>
        <a:bodyPr/>
        <a:lstStyle/>
        <a:p>
          <a:endParaRPr lang="en-GB"/>
        </a:p>
      </dgm:t>
    </dgm:pt>
    <dgm:pt modelId="{D9AF2A74-C415-9647-9A0D-0232EC2B2BDA}">
      <dgm:prSet phldrT="[Text]" custT="1"/>
      <dgm:spPr/>
      <dgm:t>
        <a:bodyPr/>
        <a:lstStyle/>
        <a:p>
          <a:r>
            <a:rPr lang="en-GB" sz="2000" dirty="0">
              <a:solidFill>
                <a:srgbClr val="000000"/>
              </a:solidFill>
            </a:rPr>
            <a:t>Identify </a:t>
          </a:r>
          <a:r>
            <a:rPr lang="en-GB" sz="2000" b="1" dirty="0">
              <a:solidFill>
                <a:srgbClr val="000000"/>
              </a:solidFill>
            </a:rPr>
            <a:t>important topics </a:t>
          </a:r>
          <a:r>
            <a:rPr lang="en-GB" sz="2000" dirty="0">
              <a:solidFill>
                <a:srgbClr val="000000"/>
              </a:solidFill>
            </a:rPr>
            <a:t>and </a:t>
          </a:r>
          <a:r>
            <a:rPr lang="en-GB" sz="2000" b="1" dirty="0">
              <a:solidFill>
                <a:srgbClr val="000000"/>
              </a:solidFill>
            </a:rPr>
            <a:t>potential questions</a:t>
          </a:r>
          <a:endParaRPr lang="en-GB" sz="2000" b="0" dirty="0">
            <a:solidFill>
              <a:srgbClr val="000000"/>
            </a:solidFill>
          </a:endParaRPr>
        </a:p>
      </dgm:t>
    </dgm:pt>
    <dgm:pt modelId="{7E852695-A926-2445-84D8-99F74A91D068}" type="parTrans" cxnId="{2F1861D9-A3B3-994D-80F5-083356A3BD7B}">
      <dgm:prSet/>
      <dgm:spPr/>
      <dgm:t>
        <a:bodyPr/>
        <a:lstStyle/>
        <a:p>
          <a:endParaRPr lang="en-GB"/>
        </a:p>
      </dgm:t>
    </dgm:pt>
    <dgm:pt modelId="{99D35272-E080-2447-AF47-03CAE3E97B7A}" type="sibTrans" cxnId="{2F1861D9-A3B3-994D-80F5-083356A3BD7B}">
      <dgm:prSet/>
      <dgm:spPr/>
      <dgm:t>
        <a:bodyPr/>
        <a:lstStyle/>
        <a:p>
          <a:endParaRPr lang="en-GB"/>
        </a:p>
      </dgm:t>
    </dgm:pt>
    <dgm:pt modelId="{ADEF240A-AB36-CD4A-8550-B87A71B98E34}" type="pres">
      <dgm:prSet presAssocID="{0C88B5CB-A9DB-1345-9510-2F18252A43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5D104ED-97A7-F04C-A52E-3D8901E21227}" type="pres">
      <dgm:prSet presAssocID="{D333891C-D06E-0042-A6CF-19B3E377A917}" presName="composite" presStyleCnt="0"/>
      <dgm:spPr/>
    </dgm:pt>
    <dgm:pt modelId="{DB4569CC-18E4-CC40-ADD8-968740BEA263}" type="pres">
      <dgm:prSet presAssocID="{D333891C-D06E-0042-A6CF-19B3E377A91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B3C695-62CB-784F-96DC-51A3CF64651F}" type="pres">
      <dgm:prSet presAssocID="{D333891C-D06E-0042-A6CF-19B3E377A917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629990F-E925-774A-A9CE-690B49F0E65B}" type="presOf" srcId="{785C2389-D9E8-BA48-A4B0-9C30952F249D}" destId="{B8B3C695-62CB-784F-96DC-51A3CF64651F}" srcOrd="0" destOrd="4" presId="urn:microsoft.com/office/officeart/2005/8/layout/hList1"/>
    <dgm:cxn modelId="{2F1861D9-A3B3-994D-80F5-083356A3BD7B}" srcId="{D333891C-D06E-0042-A6CF-19B3E377A917}" destId="{D9AF2A74-C415-9647-9A0D-0232EC2B2BDA}" srcOrd="2" destOrd="0" parTransId="{7E852695-A926-2445-84D8-99F74A91D068}" sibTransId="{99D35272-E080-2447-AF47-03CAE3E97B7A}"/>
    <dgm:cxn modelId="{4E468188-BA4E-F847-AC4E-E5B821800F0E}" type="presOf" srcId="{6EF9029D-60C8-CC4D-B384-0DD72F24ECF1}" destId="{B8B3C695-62CB-784F-96DC-51A3CF64651F}" srcOrd="0" destOrd="5" presId="urn:microsoft.com/office/officeart/2005/8/layout/hList1"/>
    <dgm:cxn modelId="{9A2576D2-F00F-0849-BBF5-046B07742ECB}" type="presOf" srcId="{08BD1D13-69F1-0B41-936F-906114879F10}" destId="{B8B3C695-62CB-784F-96DC-51A3CF64651F}" srcOrd="0" destOrd="1" presId="urn:microsoft.com/office/officeart/2005/8/layout/hList1"/>
    <dgm:cxn modelId="{CEBBFC52-44BA-5E48-8EE9-AE27AC00301C}" srcId="{D333891C-D06E-0042-A6CF-19B3E377A917}" destId="{6EF9029D-60C8-CC4D-B384-0DD72F24ECF1}" srcOrd="5" destOrd="0" parTransId="{E40C5EFE-1604-C94F-B632-36456EC2C1BF}" sibTransId="{77A5ACAD-59D0-F942-942A-334F9F27DED9}"/>
    <dgm:cxn modelId="{667CFB95-1A48-7249-A80B-57CEF4F91C25}" srcId="{D333891C-D06E-0042-A6CF-19B3E377A917}" destId="{08BD1D13-69F1-0B41-936F-906114879F10}" srcOrd="1" destOrd="0" parTransId="{0E346C22-34EB-734B-9D2F-89B8CBFC70F6}" sibTransId="{06439BB2-E55D-3F4C-94EB-E6B518C71700}"/>
    <dgm:cxn modelId="{79C8AFBE-678C-EA4C-8E0E-04B95CEB12C7}" type="presOf" srcId="{D9AF2A74-C415-9647-9A0D-0232EC2B2BDA}" destId="{B8B3C695-62CB-784F-96DC-51A3CF64651F}" srcOrd="0" destOrd="2" presId="urn:microsoft.com/office/officeart/2005/8/layout/hList1"/>
    <dgm:cxn modelId="{E6746A0E-5618-F741-AC08-0ED1141D85ED}" srcId="{D333891C-D06E-0042-A6CF-19B3E377A917}" destId="{785C2389-D9E8-BA48-A4B0-9C30952F249D}" srcOrd="4" destOrd="0" parTransId="{D55AAB55-35A6-0442-9D6B-F319AAC77163}" sibTransId="{3732B9D6-06A9-F446-9D9A-771446504B3B}"/>
    <dgm:cxn modelId="{255AB496-3B02-C644-BC0A-6DEC07120047}" type="presOf" srcId="{0C88B5CB-A9DB-1345-9510-2F18252A4366}" destId="{ADEF240A-AB36-CD4A-8550-B87A71B98E34}" srcOrd="0" destOrd="0" presId="urn:microsoft.com/office/officeart/2005/8/layout/hList1"/>
    <dgm:cxn modelId="{58D78B13-2BBB-A844-BAA0-B9E3C053A08B}" type="presOf" srcId="{5CCB4127-835B-F942-8104-1C746ACFF6C0}" destId="{B8B3C695-62CB-784F-96DC-51A3CF64651F}" srcOrd="0" destOrd="0" presId="urn:microsoft.com/office/officeart/2005/8/layout/hList1"/>
    <dgm:cxn modelId="{325BA209-D872-C041-A9A3-389730EC4ACA}" srcId="{D333891C-D06E-0042-A6CF-19B3E377A917}" destId="{ED516F33-A805-FC44-9C21-FA8A3ECE328C}" srcOrd="3" destOrd="0" parTransId="{D21E023C-5B30-9249-BBED-C76A59BFDFEA}" sibTransId="{01364225-8285-E547-ADA1-48EA5B577A45}"/>
    <dgm:cxn modelId="{A04D5BA0-9429-0F48-9FD1-7C23D297AF5C}" type="presOf" srcId="{ED516F33-A805-FC44-9C21-FA8A3ECE328C}" destId="{B8B3C695-62CB-784F-96DC-51A3CF64651F}" srcOrd="0" destOrd="3" presId="urn:microsoft.com/office/officeart/2005/8/layout/hList1"/>
    <dgm:cxn modelId="{F995A961-9D6F-7548-9466-5C1CC9538077}" srcId="{D333891C-D06E-0042-A6CF-19B3E377A917}" destId="{5CCB4127-835B-F942-8104-1C746ACFF6C0}" srcOrd="0" destOrd="0" parTransId="{65AA0059-B951-5544-AE90-FDE8D02D4566}" sibTransId="{4CD60139-D424-044F-9AE3-29C9E1A04855}"/>
    <dgm:cxn modelId="{5EDE210E-6EEA-764A-8F9C-5C1BECB15360}" type="presOf" srcId="{D333891C-D06E-0042-A6CF-19B3E377A917}" destId="{DB4569CC-18E4-CC40-ADD8-968740BEA263}" srcOrd="0" destOrd="0" presId="urn:microsoft.com/office/officeart/2005/8/layout/hList1"/>
    <dgm:cxn modelId="{7FC1FF6C-5034-3A47-8142-7C4F16B208B1}" srcId="{0C88B5CB-A9DB-1345-9510-2F18252A4366}" destId="{D333891C-D06E-0042-A6CF-19B3E377A917}" srcOrd="0" destOrd="0" parTransId="{9C14A824-D42D-FB46-9382-05187E799FAA}" sibTransId="{5C0B7F91-6C6F-B84B-93B3-E50108042D1B}"/>
    <dgm:cxn modelId="{95023CB5-B93F-7840-BE1C-3AB9BAE016F6}" type="presParOf" srcId="{ADEF240A-AB36-CD4A-8550-B87A71B98E34}" destId="{05D104ED-97A7-F04C-A52E-3D8901E21227}" srcOrd="0" destOrd="0" presId="urn:microsoft.com/office/officeart/2005/8/layout/hList1"/>
    <dgm:cxn modelId="{0875DD46-5B7A-E941-A614-1BA8E25AC4D8}" type="presParOf" srcId="{05D104ED-97A7-F04C-A52E-3D8901E21227}" destId="{DB4569CC-18E4-CC40-ADD8-968740BEA263}" srcOrd="0" destOrd="0" presId="urn:microsoft.com/office/officeart/2005/8/layout/hList1"/>
    <dgm:cxn modelId="{841D6625-2C13-574E-B1F9-AAFA4B3A1343}" type="presParOf" srcId="{05D104ED-97A7-F04C-A52E-3D8901E21227}" destId="{B8B3C695-62CB-784F-96DC-51A3CF6465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88B5CB-A9DB-1345-9510-2F18252A4366}" type="doc">
      <dgm:prSet loTypeId="urn:microsoft.com/office/officeart/2005/8/layout/hList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D333891C-D06E-0042-A6CF-19B3E377A917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STEP 2: Engage and Explain</a:t>
          </a:r>
        </a:p>
      </dgm:t>
    </dgm:pt>
    <dgm:pt modelId="{9C14A824-D42D-FB46-9382-05187E799FAA}" type="parTrans" cxnId="{7FC1FF6C-5034-3A47-8142-7C4F16B208B1}">
      <dgm:prSet/>
      <dgm:spPr/>
      <dgm:t>
        <a:bodyPr/>
        <a:lstStyle/>
        <a:p>
          <a:endParaRPr lang="en-GB"/>
        </a:p>
      </dgm:t>
    </dgm:pt>
    <dgm:pt modelId="{5C0B7F91-6C6F-B84B-93B3-E50108042D1B}" type="sibTrans" cxnId="{7FC1FF6C-5034-3A47-8142-7C4F16B208B1}">
      <dgm:prSet/>
      <dgm:spPr/>
      <dgm:t>
        <a:bodyPr/>
        <a:lstStyle/>
        <a:p>
          <a:endParaRPr lang="en-GB"/>
        </a:p>
      </dgm:t>
    </dgm:pt>
    <dgm:pt modelId="{5CCB4127-835B-F942-8104-1C746ACFF6C0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Introduce yourself</a:t>
          </a:r>
          <a:r>
            <a:rPr lang="en-GB" sz="2000" b="0" dirty="0">
              <a:solidFill>
                <a:srgbClr val="000000"/>
              </a:solidFill>
            </a:rPr>
            <a:t>/your team, explain roles and </a:t>
          </a:r>
          <a:r>
            <a:rPr lang="en-GB" sz="2000" b="1" dirty="0">
              <a:solidFill>
                <a:srgbClr val="000000"/>
              </a:solidFill>
            </a:rPr>
            <a:t>establish rapport</a:t>
          </a:r>
        </a:p>
      </dgm:t>
    </dgm:pt>
    <dgm:pt modelId="{65AA0059-B951-5544-AE90-FDE8D02D4566}" type="parTrans" cxnId="{F995A961-9D6F-7548-9466-5C1CC9538077}">
      <dgm:prSet/>
      <dgm:spPr/>
      <dgm:t>
        <a:bodyPr/>
        <a:lstStyle/>
        <a:p>
          <a:endParaRPr lang="en-GB"/>
        </a:p>
      </dgm:t>
    </dgm:pt>
    <dgm:pt modelId="{4CD60139-D424-044F-9AE3-29C9E1A04855}" type="sibTrans" cxnId="{F995A961-9D6F-7548-9466-5C1CC9538077}">
      <dgm:prSet/>
      <dgm:spPr/>
      <dgm:t>
        <a:bodyPr/>
        <a:lstStyle/>
        <a:p>
          <a:endParaRPr lang="en-GB"/>
        </a:p>
      </dgm:t>
    </dgm:pt>
    <dgm:pt modelId="{826F8284-9885-B943-989E-EE7B095BB2CF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Explain </a:t>
          </a:r>
          <a:r>
            <a:rPr lang="en-GB" sz="2000" b="1" dirty="0">
              <a:solidFill>
                <a:srgbClr val="000000"/>
              </a:solidFill>
            </a:rPr>
            <a:t>purpose of interview </a:t>
          </a:r>
          <a:r>
            <a:rPr lang="en-GB" sz="2000" b="0" dirty="0">
              <a:solidFill>
                <a:srgbClr val="000000"/>
              </a:solidFill>
            </a:rPr>
            <a:t>and </a:t>
          </a:r>
          <a:r>
            <a:rPr lang="en-GB" sz="2000" b="1" dirty="0">
              <a:solidFill>
                <a:srgbClr val="000000"/>
              </a:solidFill>
            </a:rPr>
            <a:t>difficult questions</a:t>
          </a:r>
        </a:p>
      </dgm:t>
    </dgm:pt>
    <dgm:pt modelId="{43634240-25FE-8244-8879-E1C1E7754581}" type="parTrans" cxnId="{17345EA7-73A7-8148-951E-8E10B3BF32EB}">
      <dgm:prSet/>
      <dgm:spPr/>
      <dgm:t>
        <a:bodyPr/>
        <a:lstStyle/>
        <a:p>
          <a:endParaRPr lang="en-GB"/>
        </a:p>
      </dgm:t>
    </dgm:pt>
    <dgm:pt modelId="{9C7B700F-BA82-4B43-ADB4-866FA32DC343}" type="sibTrans" cxnId="{17345EA7-73A7-8148-951E-8E10B3BF32EB}">
      <dgm:prSet/>
      <dgm:spPr/>
      <dgm:t>
        <a:bodyPr/>
        <a:lstStyle/>
        <a:p>
          <a:endParaRPr lang="en-GB"/>
        </a:p>
      </dgm:t>
    </dgm:pt>
    <dgm:pt modelId="{6F70939F-6959-2045-A694-52D032837D53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Lay </a:t>
          </a:r>
          <a:r>
            <a:rPr lang="en-GB" sz="2000" b="1" dirty="0">
              <a:solidFill>
                <a:srgbClr val="000000"/>
              </a:solidFill>
            </a:rPr>
            <a:t>ground rules </a:t>
          </a:r>
          <a:r>
            <a:rPr lang="en-GB" sz="2000" b="0" dirty="0">
              <a:solidFill>
                <a:srgbClr val="000000"/>
              </a:solidFill>
            </a:rPr>
            <a:t>and </a:t>
          </a:r>
          <a:r>
            <a:rPr lang="en-GB" sz="2000" b="1" dirty="0">
              <a:solidFill>
                <a:srgbClr val="000000"/>
              </a:solidFill>
            </a:rPr>
            <a:t>procedures </a:t>
          </a:r>
          <a:r>
            <a:rPr lang="en-GB" sz="2000" b="0" dirty="0">
              <a:solidFill>
                <a:srgbClr val="000000"/>
              </a:solidFill>
            </a:rPr>
            <a:t>for interview</a:t>
          </a:r>
        </a:p>
      </dgm:t>
    </dgm:pt>
    <dgm:pt modelId="{FB174E9E-1CEE-8041-A0B0-5E72E67BC7A9}" type="parTrans" cxnId="{E149EA71-CE9F-1D44-A7F8-EB681127A6D6}">
      <dgm:prSet/>
      <dgm:spPr/>
      <dgm:t>
        <a:bodyPr/>
        <a:lstStyle/>
        <a:p>
          <a:endParaRPr lang="en-GB"/>
        </a:p>
      </dgm:t>
    </dgm:pt>
    <dgm:pt modelId="{27ED18FD-9442-1A4A-A3E5-E1840B0A6FD1}" type="sibTrans" cxnId="{E149EA71-CE9F-1D44-A7F8-EB681127A6D6}">
      <dgm:prSet/>
      <dgm:spPr/>
      <dgm:t>
        <a:bodyPr/>
        <a:lstStyle/>
        <a:p>
          <a:endParaRPr lang="en-GB"/>
        </a:p>
      </dgm:t>
    </dgm:pt>
    <dgm:pt modelId="{990C3D9F-2E09-994B-B18D-06BB567E5BC4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Make clear any </a:t>
          </a:r>
          <a:r>
            <a:rPr lang="en-GB" sz="2000" b="1" dirty="0">
              <a:solidFill>
                <a:srgbClr val="000000"/>
              </a:solidFill>
            </a:rPr>
            <a:t>possible future use </a:t>
          </a:r>
          <a:r>
            <a:rPr lang="en-GB" sz="2000" b="0" dirty="0">
              <a:solidFill>
                <a:srgbClr val="000000"/>
              </a:solidFill>
            </a:rPr>
            <a:t>of information/associated </a:t>
          </a:r>
          <a:r>
            <a:rPr lang="en-GB" sz="2000" b="1" dirty="0">
              <a:solidFill>
                <a:srgbClr val="000000"/>
              </a:solidFill>
            </a:rPr>
            <a:t>risks</a:t>
          </a:r>
          <a:r>
            <a:rPr lang="en-GB" sz="2000" b="0" dirty="0">
              <a:solidFill>
                <a:srgbClr val="000000"/>
              </a:solidFill>
            </a:rPr>
            <a:t> and obtain/document </a:t>
          </a:r>
          <a:r>
            <a:rPr lang="en-GB" sz="2000" b="1" dirty="0">
              <a:solidFill>
                <a:srgbClr val="000000"/>
              </a:solidFill>
            </a:rPr>
            <a:t>informed consent</a:t>
          </a:r>
        </a:p>
      </dgm:t>
    </dgm:pt>
    <dgm:pt modelId="{B908DF28-3999-764B-9585-76C063619997}" type="parTrans" cxnId="{14B62DC4-612C-A049-9421-4949F8B7593A}">
      <dgm:prSet/>
      <dgm:spPr/>
      <dgm:t>
        <a:bodyPr/>
        <a:lstStyle/>
        <a:p>
          <a:endParaRPr lang="en-GB"/>
        </a:p>
      </dgm:t>
    </dgm:pt>
    <dgm:pt modelId="{22744E6C-C923-8A41-9284-EAA94BFFE798}" type="sibTrans" cxnId="{14B62DC4-612C-A049-9421-4949F8B7593A}">
      <dgm:prSet/>
      <dgm:spPr/>
      <dgm:t>
        <a:bodyPr/>
        <a:lstStyle/>
        <a:p>
          <a:endParaRPr lang="en-GB"/>
        </a:p>
      </dgm:t>
    </dgm:pt>
    <dgm:pt modelId="{FA824E87-CEC8-8341-A9C9-435FCFF00C9D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Be </a:t>
          </a:r>
          <a:r>
            <a:rPr lang="en-GB" sz="2000" b="1" dirty="0">
              <a:solidFill>
                <a:srgbClr val="000000"/>
              </a:solidFill>
            </a:rPr>
            <a:t>respectful</a:t>
          </a:r>
          <a:r>
            <a:rPr lang="en-GB" sz="2000" b="0" dirty="0">
              <a:solidFill>
                <a:srgbClr val="000000"/>
              </a:solidFill>
            </a:rPr>
            <a:t> and </a:t>
          </a:r>
          <a:r>
            <a:rPr lang="en-GB" sz="2000" b="1" dirty="0">
              <a:solidFill>
                <a:srgbClr val="000000"/>
              </a:solidFill>
            </a:rPr>
            <a:t>professional</a:t>
          </a:r>
          <a:r>
            <a:rPr lang="en-GB" sz="2000" b="0" dirty="0">
              <a:solidFill>
                <a:srgbClr val="000000"/>
              </a:solidFill>
            </a:rPr>
            <a:t>, provide </a:t>
          </a:r>
          <a:r>
            <a:rPr lang="en-GB" sz="2000" b="1" dirty="0">
              <a:solidFill>
                <a:srgbClr val="000000"/>
              </a:solidFill>
            </a:rPr>
            <a:t>reassurance</a:t>
          </a:r>
        </a:p>
      </dgm:t>
    </dgm:pt>
    <dgm:pt modelId="{37CB4F15-EE75-B247-BFA1-8C846168C0E1}" type="parTrans" cxnId="{6B50706D-FF6C-DF4E-A736-EEFF1E4B99E8}">
      <dgm:prSet/>
      <dgm:spPr/>
      <dgm:t>
        <a:bodyPr/>
        <a:lstStyle/>
        <a:p>
          <a:endParaRPr lang="en-GB"/>
        </a:p>
      </dgm:t>
    </dgm:pt>
    <dgm:pt modelId="{54882198-48D2-5C4B-B2CD-46564536778A}" type="sibTrans" cxnId="{6B50706D-FF6C-DF4E-A736-EEFF1E4B99E8}">
      <dgm:prSet/>
      <dgm:spPr/>
      <dgm:t>
        <a:bodyPr/>
        <a:lstStyle/>
        <a:p>
          <a:endParaRPr lang="en-GB"/>
        </a:p>
      </dgm:t>
    </dgm:pt>
    <dgm:pt modelId="{4D7C72CC-34A4-2349-8B8D-F649DEFD6E35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Allow the victim/witness to </a:t>
          </a:r>
          <a:r>
            <a:rPr lang="en-GB" sz="2000" b="1" dirty="0">
              <a:solidFill>
                <a:srgbClr val="000000"/>
              </a:solidFill>
            </a:rPr>
            <a:t>ask questions</a:t>
          </a:r>
          <a:r>
            <a:rPr lang="en-GB" sz="2000" b="0" dirty="0">
              <a:solidFill>
                <a:srgbClr val="000000"/>
              </a:solidFill>
            </a:rPr>
            <a:t>/address </a:t>
          </a:r>
          <a:r>
            <a:rPr lang="en-GB" sz="2000" b="1" dirty="0">
              <a:solidFill>
                <a:srgbClr val="000000"/>
              </a:solidFill>
            </a:rPr>
            <a:t>possible concerns</a:t>
          </a:r>
        </a:p>
      </dgm:t>
    </dgm:pt>
    <dgm:pt modelId="{FC848F05-0485-B24B-AC49-AC24715D4A90}" type="parTrans" cxnId="{3EDE4000-2C67-F141-BFB3-2942BA8D091A}">
      <dgm:prSet/>
      <dgm:spPr/>
      <dgm:t>
        <a:bodyPr/>
        <a:lstStyle/>
        <a:p>
          <a:endParaRPr lang="en-GB"/>
        </a:p>
      </dgm:t>
    </dgm:pt>
    <dgm:pt modelId="{B778C5F7-8098-324E-B206-1DB93550E4A3}" type="sibTrans" cxnId="{3EDE4000-2C67-F141-BFB3-2942BA8D091A}">
      <dgm:prSet/>
      <dgm:spPr/>
      <dgm:t>
        <a:bodyPr/>
        <a:lstStyle/>
        <a:p>
          <a:endParaRPr lang="en-GB"/>
        </a:p>
      </dgm:t>
    </dgm:pt>
    <dgm:pt modelId="{ADEF240A-AB36-CD4A-8550-B87A71B98E34}" type="pres">
      <dgm:prSet presAssocID="{0C88B5CB-A9DB-1345-9510-2F18252A43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5D104ED-97A7-F04C-A52E-3D8901E21227}" type="pres">
      <dgm:prSet presAssocID="{D333891C-D06E-0042-A6CF-19B3E377A917}" presName="composite" presStyleCnt="0"/>
      <dgm:spPr/>
    </dgm:pt>
    <dgm:pt modelId="{DB4569CC-18E4-CC40-ADD8-968740BEA263}" type="pres">
      <dgm:prSet presAssocID="{D333891C-D06E-0042-A6CF-19B3E377A917}" presName="parTx" presStyleLbl="alignNode1" presStyleIdx="0" presStyleCnt="1" custLinFactNeighborY="-70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B3C695-62CB-784F-96DC-51A3CF64651F}" type="pres">
      <dgm:prSet presAssocID="{D333891C-D06E-0042-A6CF-19B3E377A917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8B54C86-8781-0543-8924-8BA456A42AEC}" type="presOf" srcId="{6F70939F-6959-2045-A694-52D032837D53}" destId="{B8B3C695-62CB-784F-96DC-51A3CF64651F}" srcOrd="0" destOrd="2" presId="urn:microsoft.com/office/officeart/2005/8/layout/hList1"/>
    <dgm:cxn modelId="{17345EA7-73A7-8148-951E-8E10B3BF32EB}" srcId="{D333891C-D06E-0042-A6CF-19B3E377A917}" destId="{826F8284-9885-B943-989E-EE7B095BB2CF}" srcOrd="1" destOrd="0" parTransId="{43634240-25FE-8244-8879-E1C1E7754581}" sibTransId="{9C7B700F-BA82-4B43-ADB4-866FA32DC343}"/>
    <dgm:cxn modelId="{53CD71A1-8383-5F41-B898-80751C62F8BA}" type="presOf" srcId="{826F8284-9885-B943-989E-EE7B095BB2CF}" destId="{B8B3C695-62CB-784F-96DC-51A3CF64651F}" srcOrd="0" destOrd="1" presId="urn:microsoft.com/office/officeart/2005/8/layout/hList1"/>
    <dgm:cxn modelId="{3EDE4000-2C67-F141-BFB3-2942BA8D091A}" srcId="{D333891C-D06E-0042-A6CF-19B3E377A917}" destId="{4D7C72CC-34A4-2349-8B8D-F649DEFD6E35}" srcOrd="5" destOrd="0" parTransId="{FC848F05-0485-B24B-AC49-AC24715D4A90}" sibTransId="{B778C5F7-8098-324E-B206-1DB93550E4A3}"/>
    <dgm:cxn modelId="{323FC2F9-5A4C-7F47-9538-B1D07D7CC802}" type="presOf" srcId="{4D7C72CC-34A4-2349-8B8D-F649DEFD6E35}" destId="{B8B3C695-62CB-784F-96DC-51A3CF64651F}" srcOrd="0" destOrd="5" presId="urn:microsoft.com/office/officeart/2005/8/layout/hList1"/>
    <dgm:cxn modelId="{725FA8C3-9E63-494D-8D6F-FB474D47D6FC}" type="presOf" srcId="{FA824E87-CEC8-8341-A9C9-435FCFF00C9D}" destId="{B8B3C695-62CB-784F-96DC-51A3CF64651F}" srcOrd="0" destOrd="4" presId="urn:microsoft.com/office/officeart/2005/8/layout/hList1"/>
    <dgm:cxn modelId="{BFCD91A3-662C-1944-A494-AB6D1A33C557}" type="presOf" srcId="{D333891C-D06E-0042-A6CF-19B3E377A917}" destId="{DB4569CC-18E4-CC40-ADD8-968740BEA263}" srcOrd="0" destOrd="0" presId="urn:microsoft.com/office/officeart/2005/8/layout/hList1"/>
    <dgm:cxn modelId="{E149EA71-CE9F-1D44-A7F8-EB681127A6D6}" srcId="{D333891C-D06E-0042-A6CF-19B3E377A917}" destId="{6F70939F-6959-2045-A694-52D032837D53}" srcOrd="2" destOrd="0" parTransId="{FB174E9E-1CEE-8041-A0B0-5E72E67BC7A9}" sibTransId="{27ED18FD-9442-1A4A-A3E5-E1840B0A6FD1}"/>
    <dgm:cxn modelId="{14B62DC4-612C-A049-9421-4949F8B7593A}" srcId="{D333891C-D06E-0042-A6CF-19B3E377A917}" destId="{990C3D9F-2E09-994B-B18D-06BB567E5BC4}" srcOrd="3" destOrd="0" parTransId="{B908DF28-3999-764B-9585-76C063619997}" sibTransId="{22744E6C-C923-8A41-9284-EAA94BFFE798}"/>
    <dgm:cxn modelId="{38E6608E-613C-9D43-8D27-CCA6C6FEE1CC}" type="presOf" srcId="{990C3D9F-2E09-994B-B18D-06BB567E5BC4}" destId="{B8B3C695-62CB-784F-96DC-51A3CF64651F}" srcOrd="0" destOrd="3" presId="urn:microsoft.com/office/officeart/2005/8/layout/hList1"/>
    <dgm:cxn modelId="{6B50706D-FF6C-DF4E-A736-EEFF1E4B99E8}" srcId="{D333891C-D06E-0042-A6CF-19B3E377A917}" destId="{FA824E87-CEC8-8341-A9C9-435FCFF00C9D}" srcOrd="4" destOrd="0" parTransId="{37CB4F15-EE75-B247-BFA1-8C846168C0E1}" sibTransId="{54882198-48D2-5C4B-B2CD-46564536778A}"/>
    <dgm:cxn modelId="{60317BA8-96B8-654A-8C05-35F4C3B02E13}" type="presOf" srcId="{5CCB4127-835B-F942-8104-1C746ACFF6C0}" destId="{B8B3C695-62CB-784F-96DC-51A3CF64651F}" srcOrd="0" destOrd="0" presId="urn:microsoft.com/office/officeart/2005/8/layout/hList1"/>
    <dgm:cxn modelId="{BDF6EA2E-FE39-9448-A6E7-9B6CBD73D5DB}" type="presOf" srcId="{0C88B5CB-A9DB-1345-9510-2F18252A4366}" destId="{ADEF240A-AB36-CD4A-8550-B87A71B98E34}" srcOrd="0" destOrd="0" presId="urn:microsoft.com/office/officeart/2005/8/layout/hList1"/>
    <dgm:cxn modelId="{F995A961-9D6F-7548-9466-5C1CC9538077}" srcId="{D333891C-D06E-0042-A6CF-19B3E377A917}" destId="{5CCB4127-835B-F942-8104-1C746ACFF6C0}" srcOrd="0" destOrd="0" parTransId="{65AA0059-B951-5544-AE90-FDE8D02D4566}" sibTransId="{4CD60139-D424-044F-9AE3-29C9E1A04855}"/>
    <dgm:cxn modelId="{7FC1FF6C-5034-3A47-8142-7C4F16B208B1}" srcId="{0C88B5CB-A9DB-1345-9510-2F18252A4366}" destId="{D333891C-D06E-0042-A6CF-19B3E377A917}" srcOrd="0" destOrd="0" parTransId="{9C14A824-D42D-FB46-9382-05187E799FAA}" sibTransId="{5C0B7F91-6C6F-B84B-93B3-E50108042D1B}"/>
    <dgm:cxn modelId="{68AEA079-1E25-A041-BF4C-3CBD8DFD7480}" type="presParOf" srcId="{ADEF240A-AB36-CD4A-8550-B87A71B98E34}" destId="{05D104ED-97A7-F04C-A52E-3D8901E21227}" srcOrd="0" destOrd="0" presId="urn:microsoft.com/office/officeart/2005/8/layout/hList1"/>
    <dgm:cxn modelId="{C71F2550-B6CA-4946-9D49-AB47D875E713}" type="presParOf" srcId="{05D104ED-97A7-F04C-A52E-3D8901E21227}" destId="{DB4569CC-18E4-CC40-ADD8-968740BEA263}" srcOrd="0" destOrd="0" presId="urn:microsoft.com/office/officeart/2005/8/layout/hList1"/>
    <dgm:cxn modelId="{8E003C8D-6207-7343-A407-E4527421A2AE}" type="presParOf" srcId="{05D104ED-97A7-F04C-A52E-3D8901E21227}" destId="{B8B3C695-62CB-784F-96DC-51A3CF6465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88B5CB-A9DB-1345-9510-2F18252A4366}" type="doc">
      <dgm:prSet loTypeId="urn:microsoft.com/office/officeart/2005/8/layout/hList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D333891C-D06E-0042-A6CF-19B3E377A917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STEP 3: Account and Clarification</a:t>
          </a:r>
        </a:p>
      </dgm:t>
    </dgm:pt>
    <dgm:pt modelId="{9C14A824-D42D-FB46-9382-05187E799FAA}" type="parTrans" cxnId="{7FC1FF6C-5034-3A47-8142-7C4F16B208B1}">
      <dgm:prSet/>
      <dgm:spPr/>
      <dgm:t>
        <a:bodyPr/>
        <a:lstStyle/>
        <a:p>
          <a:endParaRPr lang="en-GB"/>
        </a:p>
      </dgm:t>
    </dgm:pt>
    <dgm:pt modelId="{5C0B7F91-6C6F-B84B-93B3-E50108042D1B}" type="sibTrans" cxnId="{7FC1FF6C-5034-3A47-8142-7C4F16B208B1}">
      <dgm:prSet/>
      <dgm:spPr/>
      <dgm:t>
        <a:bodyPr/>
        <a:lstStyle/>
        <a:p>
          <a:endParaRPr lang="en-GB"/>
        </a:p>
      </dgm:t>
    </dgm:pt>
    <dgm:pt modelId="{5CCB4127-835B-F942-8104-1C746ACFF6C0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Account can be </a:t>
          </a:r>
          <a:r>
            <a:rPr lang="en-GB" sz="2000" b="1" dirty="0">
              <a:solidFill>
                <a:srgbClr val="000000"/>
              </a:solidFill>
            </a:rPr>
            <a:t>free recall </a:t>
          </a:r>
          <a:r>
            <a:rPr lang="en-GB" sz="2000" b="0" dirty="0">
              <a:solidFill>
                <a:srgbClr val="000000"/>
              </a:solidFill>
            </a:rPr>
            <a:t>or </a:t>
          </a:r>
          <a:r>
            <a:rPr lang="en-GB" sz="2000" b="1" dirty="0">
              <a:solidFill>
                <a:srgbClr val="000000"/>
              </a:solidFill>
            </a:rPr>
            <a:t>managed conversation</a:t>
          </a:r>
        </a:p>
      </dgm:t>
    </dgm:pt>
    <dgm:pt modelId="{65AA0059-B951-5544-AE90-FDE8D02D4566}" type="parTrans" cxnId="{F995A961-9D6F-7548-9466-5C1CC9538077}">
      <dgm:prSet/>
      <dgm:spPr/>
      <dgm:t>
        <a:bodyPr/>
        <a:lstStyle/>
        <a:p>
          <a:endParaRPr lang="en-GB"/>
        </a:p>
      </dgm:t>
    </dgm:pt>
    <dgm:pt modelId="{4CD60139-D424-044F-9AE3-29C9E1A04855}" type="sibTrans" cxnId="{F995A961-9D6F-7548-9466-5C1CC9538077}">
      <dgm:prSet/>
      <dgm:spPr/>
      <dgm:t>
        <a:bodyPr/>
        <a:lstStyle/>
        <a:p>
          <a:endParaRPr lang="en-GB"/>
        </a:p>
      </dgm:t>
    </dgm:pt>
    <dgm:pt modelId="{6BB57A79-DF03-B942-8C62-0D2AAE06134F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Clarify any </a:t>
          </a:r>
          <a:r>
            <a:rPr lang="en-GB" sz="2000" b="1" dirty="0">
              <a:solidFill>
                <a:srgbClr val="000000"/>
              </a:solidFill>
            </a:rPr>
            <a:t>inconsistencies or gaps</a:t>
          </a:r>
          <a:r>
            <a:rPr lang="en-GB" sz="2000" b="0" dirty="0">
              <a:solidFill>
                <a:srgbClr val="000000"/>
              </a:solidFill>
            </a:rPr>
            <a:t> in the account</a:t>
          </a:r>
        </a:p>
      </dgm:t>
    </dgm:pt>
    <dgm:pt modelId="{8DF81FC8-71F6-D340-9109-C52A5F144C7F}" type="parTrans" cxnId="{82D8C988-EB87-0446-95D4-5B00E5C126BC}">
      <dgm:prSet/>
      <dgm:spPr/>
      <dgm:t>
        <a:bodyPr/>
        <a:lstStyle/>
        <a:p>
          <a:endParaRPr lang="en-GB"/>
        </a:p>
      </dgm:t>
    </dgm:pt>
    <dgm:pt modelId="{F1DBEEE7-CFC3-2F4B-AD5F-CCCE0CC8A54D}" type="sibTrans" cxnId="{82D8C988-EB87-0446-95D4-5B00E5C126BC}">
      <dgm:prSet/>
      <dgm:spPr/>
      <dgm:t>
        <a:bodyPr/>
        <a:lstStyle/>
        <a:p>
          <a:endParaRPr lang="en-GB"/>
        </a:p>
      </dgm:t>
    </dgm:pt>
    <dgm:pt modelId="{9B3F0C30-7668-9F44-B795-BD387152F87A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Funnel information </a:t>
          </a:r>
          <a:r>
            <a:rPr lang="en-GB" sz="2000" b="0" dirty="0">
              <a:solidFill>
                <a:srgbClr val="000000"/>
              </a:solidFill>
            </a:rPr>
            <a:t>using open-ended questions, start with </a:t>
          </a:r>
          <a:r>
            <a:rPr lang="en-GB" sz="2000" b="1" dirty="0">
              <a:solidFill>
                <a:srgbClr val="000000"/>
              </a:solidFill>
            </a:rPr>
            <a:t>TED questions</a:t>
          </a:r>
          <a:r>
            <a:rPr lang="en-GB" sz="2000" b="0" dirty="0">
              <a:solidFill>
                <a:srgbClr val="000000"/>
              </a:solidFill>
            </a:rPr>
            <a:t> and then separate </a:t>
          </a:r>
          <a:r>
            <a:rPr lang="en-GB" sz="2000" b="1" dirty="0">
              <a:solidFill>
                <a:srgbClr val="000000"/>
              </a:solidFill>
            </a:rPr>
            <a:t>WH questions </a:t>
          </a:r>
          <a:r>
            <a:rPr lang="en-GB" sz="2000" b="0" dirty="0" smtClean="0">
              <a:solidFill>
                <a:srgbClr val="000000"/>
              </a:solidFill>
            </a:rPr>
            <a:t>to</a:t>
          </a:r>
          <a:r>
            <a:rPr lang="en-GB" sz="2000" b="1" dirty="0" smtClean="0">
              <a:solidFill>
                <a:srgbClr val="000000"/>
              </a:solidFill>
            </a:rPr>
            <a:t> </a:t>
          </a:r>
          <a:r>
            <a:rPr lang="en-GB" sz="2000" b="0" dirty="0" smtClean="0">
              <a:solidFill>
                <a:srgbClr val="000000"/>
              </a:solidFill>
            </a:rPr>
            <a:t>find </a:t>
          </a:r>
          <a:r>
            <a:rPr lang="en-GB" sz="2000" b="0" dirty="0">
              <a:solidFill>
                <a:srgbClr val="000000"/>
              </a:solidFill>
            </a:rPr>
            <a:t>out about “who”, “what”, “when”, “where”, “how” and “how do you know”</a:t>
          </a:r>
        </a:p>
      </dgm:t>
    </dgm:pt>
    <dgm:pt modelId="{75ED0ECE-E79E-6D43-9633-C64E64AE9A7A}" type="parTrans" cxnId="{A15CC14F-4802-4A4A-BA19-C2FA5F36F54A}">
      <dgm:prSet/>
      <dgm:spPr/>
      <dgm:t>
        <a:bodyPr/>
        <a:lstStyle/>
        <a:p>
          <a:endParaRPr lang="en-GB"/>
        </a:p>
      </dgm:t>
    </dgm:pt>
    <dgm:pt modelId="{C9EA7473-055D-8D4F-AE4F-CEE08DBD6349}" type="sibTrans" cxnId="{A15CC14F-4802-4A4A-BA19-C2FA5F36F54A}">
      <dgm:prSet/>
      <dgm:spPr/>
      <dgm:t>
        <a:bodyPr/>
        <a:lstStyle/>
        <a:p>
          <a:endParaRPr lang="en-GB"/>
        </a:p>
      </dgm:t>
    </dgm:pt>
    <dgm:pt modelId="{72FBD092-4D7F-F64E-BE90-95E21B8CB679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Identify</a:t>
          </a:r>
          <a:r>
            <a:rPr lang="en-GB" sz="2000" b="0" dirty="0">
              <a:solidFill>
                <a:srgbClr val="000000"/>
              </a:solidFill>
            </a:rPr>
            <a:t>, </a:t>
          </a:r>
          <a:r>
            <a:rPr lang="en-GB" sz="2000" b="1" dirty="0">
              <a:solidFill>
                <a:srgbClr val="000000"/>
              </a:solidFill>
            </a:rPr>
            <a:t>expand</a:t>
          </a:r>
          <a:r>
            <a:rPr lang="en-GB" sz="2000" b="0" dirty="0">
              <a:solidFill>
                <a:srgbClr val="000000"/>
              </a:solidFill>
            </a:rPr>
            <a:t>, </a:t>
          </a:r>
          <a:r>
            <a:rPr lang="en-GB" sz="2000" b="1" dirty="0">
              <a:solidFill>
                <a:srgbClr val="000000"/>
              </a:solidFill>
            </a:rPr>
            <a:t>probe</a:t>
          </a:r>
          <a:r>
            <a:rPr lang="en-GB" sz="2000" b="0" dirty="0">
              <a:solidFill>
                <a:srgbClr val="000000"/>
              </a:solidFill>
            </a:rPr>
            <a:t> and </a:t>
          </a:r>
          <a:r>
            <a:rPr lang="en-GB" sz="2000" b="1" dirty="0">
              <a:solidFill>
                <a:srgbClr val="000000"/>
              </a:solidFill>
            </a:rPr>
            <a:t>summarise</a:t>
          </a:r>
          <a:r>
            <a:rPr lang="en-GB" sz="2000" b="0" dirty="0">
              <a:solidFill>
                <a:srgbClr val="000000"/>
              </a:solidFill>
            </a:rPr>
            <a:t> issues which are important to you or the interviewee</a:t>
          </a:r>
        </a:p>
      </dgm:t>
    </dgm:pt>
    <dgm:pt modelId="{622FA550-F58B-7A45-BBFA-0F7EA40B073F}" type="parTrans" cxnId="{CC13F79F-F901-FC49-B873-E7F09FCE4511}">
      <dgm:prSet/>
      <dgm:spPr/>
      <dgm:t>
        <a:bodyPr/>
        <a:lstStyle/>
        <a:p>
          <a:endParaRPr lang="en-GB"/>
        </a:p>
      </dgm:t>
    </dgm:pt>
    <dgm:pt modelId="{394AE953-53E8-BF45-B053-D41A5A0A8F65}" type="sibTrans" cxnId="{CC13F79F-F901-FC49-B873-E7F09FCE4511}">
      <dgm:prSet/>
      <dgm:spPr/>
      <dgm:t>
        <a:bodyPr/>
        <a:lstStyle/>
        <a:p>
          <a:endParaRPr lang="en-GB"/>
        </a:p>
      </dgm:t>
    </dgm:pt>
    <dgm:pt modelId="{65CF5B42-C849-4440-A002-E29E13978580}">
      <dgm:prSet phldrT="[Text]" custT="1"/>
      <dgm:spPr/>
      <dgm:t>
        <a:bodyPr/>
        <a:lstStyle/>
        <a:p>
          <a:r>
            <a:rPr lang="en-GB" sz="2000" b="0" dirty="0">
              <a:solidFill>
                <a:srgbClr val="000000"/>
              </a:solidFill>
            </a:rPr>
            <a:t>Ask questions to satisfy the </a:t>
          </a:r>
          <a:r>
            <a:rPr lang="en-GB" sz="2000" b="1" dirty="0">
              <a:solidFill>
                <a:srgbClr val="000000"/>
              </a:solidFill>
            </a:rPr>
            <a:t>specific, common and linkage elements </a:t>
          </a:r>
          <a:r>
            <a:rPr lang="en-GB" sz="2000" b="0" dirty="0">
              <a:solidFill>
                <a:srgbClr val="000000"/>
              </a:solidFill>
            </a:rPr>
            <a:t>of CARSV and always include questions about the </a:t>
          </a:r>
          <a:r>
            <a:rPr lang="en-GB" sz="2000" b="1" dirty="0">
              <a:solidFill>
                <a:srgbClr val="000000"/>
              </a:solidFill>
            </a:rPr>
            <a:t>harm </a:t>
          </a:r>
          <a:r>
            <a:rPr lang="en-GB" sz="2000" b="0" dirty="0">
              <a:solidFill>
                <a:srgbClr val="000000"/>
              </a:solidFill>
            </a:rPr>
            <a:t>caused</a:t>
          </a:r>
        </a:p>
      </dgm:t>
    </dgm:pt>
    <dgm:pt modelId="{66E0DB7A-9DAF-5E40-A05A-F812439E5C1D}" type="sibTrans" cxnId="{A6D878DB-1F51-654F-A180-7A4C5AE34766}">
      <dgm:prSet/>
      <dgm:spPr/>
      <dgm:t>
        <a:bodyPr/>
        <a:lstStyle/>
        <a:p>
          <a:endParaRPr lang="en-GB"/>
        </a:p>
      </dgm:t>
    </dgm:pt>
    <dgm:pt modelId="{698D33BB-A301-BF46-B9CD-05B1B175E0FE}" type="parTrans" cxnId="{A6D878DB-1F51-654F-A180-7A4C5AE34766}">
      <dgm:prSet/>
      <dgm:spPr/>
      <dgm:t>
        <a:bodyPr/>
        <a:lstStyle/>
        <a:p>
          <a:endParaRPr lang="en-GB"/>
        </a:p>
      </dgm:t>
    </dgm:pt>
    <dgm:pt modelId="{ADEF240A-AB36-CD4A-8550-B87A71B98E34}" type="pres">
      <dgm:prSet presAssocID="{0C88B5CB-A9DB-1345-9510-2F18252A43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5D104ED-97A7-F04C-A52E-3D8901E21227}" type="pres">
      <dgm:prSet presAssocID="{D333891C-D06E-0042-A6CF-19B3E377A917}" presName="composite" presStyleCnt="0"/>
      <dgm:spPr/>
    </dgm:pt>
    <dgm:pt modelId="{DB4569CC-18E4-CC40-ADD8-968740BEA263}" type="pres">
      <dgm:prSet presAssocID="{D333891C-D06E-0042-A6CF-19B3E377A91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B3C695-62CB-784F-96DC-51A3CF64651F}" type="pres">
      <dgm:prSet presAssocID="{D333891C-D06E-0042-A6CF-19B3E377A917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770C68-DAFE-594F-B3BF-BB2DB0D67561}" type="presOf" srcId="{5CCB4127-835B-F942-8104-1C746ACFF6C0}" destId="{B8B3C695-62CB-784F-96DC-51A3CF64651F}" srcOrd="0" destOrd="0" presId="urn:microsoft.com/office/officeart/2005/8/layout/hList1"/>
    <dgm:cxn modelId="{F995A961-9D6F-7548-9466-5C1CC9538077}" srcId="{D333891C-D06E-0042-A6CF-19B3E377A917}" destId="{5CCB4127-835B-F942-8104-1C746ACFF6C0}" srcOrd="0" destOrd="0" parTransId="{65AA0059-B951-5544-AE90-FDE8D02D4566}" sibTransId="{4CD60139-D424-044F-9AE3-29C9E1A04855}"/>
    <dgm:cxn modelId="{A81084F8-3055-0040-B159-15CA08F131FC}" type="presOf" srcId="{D333891C-D06E-0042-A6CF-19B3E377A917}" destId="{DB4569CC-18E4-CC40-ADD8-968740BEA263}" srcOrd="0" destOrd="0" presId="urn:microsoft.com/office/officeart/2005/8/layout/hList1"/>
    <dgm:cxn modelId="{5182E9FD-F4C6-EF4B-9CBF-034D27199651}" type="presOf" srcId="{72FBD092-4D7F-F64E-BE90-95E21B8CB679}" destId="{B8B3C695-62CB-784F-96DC-51A3CF64651F}" srcOrd="0" destOrd="3" presId="urn:microsoft.com/office/officeart/2005/8/layout/hList1"/>
    <dgm:cxn modelId="{A6D878DB-1F51-654F-A180-7A4C5AE34766}" srcId="{D333891C-D06E-0042-A6CF-19B3E377A917}" destId="{65CF5B42-C849-4440-A002-E29E13978580}" srcOrd="2" destOrd="0" parTransId="{698D33BB-A301-BF46-B9CD-05B1B175E0FE}" sibTransId="{66E0DB7A-9DAF-5E40-A05A-F812439E5C1D}"/>
    <dgm:cxn modelId="{F86F0CC8-B537-0C40-BC2F-F060CEB79F18}" type="presOf" srcId="{65CF5B42-C849-4440-A002-E29E13978580}" destId="{B8B3C695-62CB-784F-96DC-51A3CF64651F}" srcOrd="0" destOrd="2" presId="urn:microsoft.com/office/officeart/2005/8/layout/hList1"/>
    <dgm:cxn modelId="{4833288E-F739-4E4A-A8E8-7C3CDF6A515F}" type="presOf" srcId="{6BB57A79-DF03-B942-8C62-0D2AAE06134F}" destId="{B8B3C695-62CB-784F-96DC-51A3CF64651F}" srcOrd="0" destOrd="4" presId="urn:microsoft.com/office/officeart/2005/8/layout/hList1"/>
    <dgm:cxn modelId="{7FC1FF6C-5034-3A47-8142-7C4F16B208B1}" srcId="{0C88B5CB-A9DB-1345-9510-2F18252A4366}" destId="{D333891C-D06E-0042-A6CF-19B3E377A917}" srcOrd="0" destOrd="0" parTransId="{9C14A824-D42D-FB46-9382-05187E799FAA}" sibTransId="{5C0B7F91-6C6F-B84B-93B3-E50108042D1B}"/>
    <dgm:cxn modelId="{A15CC14F-4802-4A4A-BA19-C2FA5F36F54A}" srcId="{D333891C-D06E-0042-A6CF-19B3E377A917}" destId="{9B3F0C30-7668-9F44-B795-BD387152F87A}" srcOrd="1" destOrd="0" parTransId="{75ED0ECE-E79E-6D43-9633-C64E64AE9A7A}" sibTransId="{C9EA7473-055D-8D4F-AE4F-CEE08DBD6349}"/>
    <dgm:cxn modelId="{D86DB5EB-4F37-794C-9BFE-84B760F14B5F}" type="presOf" srcId="{9B3F0C30-7668-9F44-B795-BD387152F87A}" destId="{B8B3C695-62CB-784F-96DC-51A3CF64651F}" srcOrd="0" destOrd="1" presId="urn:microsoft.com/office/officeart/2005/8/layout/hList1"/>
    <dgm:cxn modelId="{4B40AF79-F384-C14E-A91C-2C7C37328C82}" type="presOf" srcId="{0C88B5CB-A9DB-1345-9510-2F18252A4366}" destId="{ADEF240A-AB36-CD4A-8550-B87A71B98E34}" srcOrd="0" destOrd="0" presId="urn:microsoft.com/office/officeart/2005/8/layout/hList1"/>
    <dgm:cxn modelId="{82D8C988-EB87-0446-95D4-5B00E5C126BC}" srcId="{D333891C-D06E-0042-A6CF-19B3E377A917}" destId="{6BB57A79-DF03-B942-8C62-0D2AAE06134F}" srcOrd="4" destOrd="0" parTransId="{8DF81FC8-71F6-D340-9109-C52A5F144C7F}" sibTransId="{F1DBEEE7-CFC3-2F4B-AD5F-CCCE0CC8A54D}"/>
    <dgm:cxn modelId="{CC13F79F-F901-FC49-B873-E7F09FCE4511}" srcId="{D333891C-D06E-0042-A6CF-19B3E377A917}" destId="{72FBD092-4D7F-F64E-BE90-95E21B8CB679}" srcOrd="3" destOrd="0" parTransId="{622FA550-F58B-7A45-BBFA-0F7EA40B073F}" sibTransId="{394AE953-53E8-BF45-B053-D41A5A0A8F65}"/>
    <dgm:cxn modelId="{5D454AEE-FD84-AD45-A3B3-DC2A33E805BB}" type="presParOf" srcId="{ADEF240A-AB36-CD4A-8550-B87A71B98E34}" destId="{05D104ED-97A7-F04C-A52E-3D8901E21227}" srcOrd="0" destOrd="0" presId="urn:microsoft.com/office/officeart/2005/8/layout/hList1"/>
    <dgm:cxn modelId="{EF127089-334B-9C41-8F40-4A706727D89D}" type="presParOf" srcId="{05D104ED-97A7-F04C-A52E-3D8901E21227}" destId="{DB4569CC-18E4-CC40-ADD8-968740BEA263}" srcOrd="0" destOrd="0" presId="urn:microsoft.com/office/officeart/2005/8/layout/hList1"/>
    <dgm:cxn modelId="{2F18F34E-EA1D-8A48-9125-479DC4A27A89}" type="presParOf" srcId="{05D104ED-97A7-F04C-A52E-3D8901E21227}" destId="{B8B3C695-62CB-784F-96DC-51A3CF6465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535632-5365-5146-8EF2-A192C4242B2C}" type="doc">
      <dgm:prSet loTypeId="urn:microsoft.com/office/officeart/2005/8/layout/hList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A0A67115-EEE7-DA43-9435-C784B76280FE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STEP 4: Closure</a:t>
          </a:r>
          <a:endParaRPr lang="en-GB" sz="2800" dirty="0"/>
        </a:p>
      </dgm:t>
    </dgm:pt>
    <dgm:pt modelId="{4C79EAF4-2E09-074F-AF52-49A2C131C0BA}" type="parTrans" cxnId="{4600A7FC-1E55-654E-BA80-760BDFF158E7}">
      <dgm:prSet/>
      <dgm:spPr/>
      <dgm:t>
        <a:bodyPr/>
        <a:lstStyle/>
        <a:p>
          <a:endParaRPr lang="en-GB"/>
        </a:p>
      </dgm:t>
    </dgm:pt>
    <dgm:pt modelId="{2ACE2BD3-1773-D542-8FB7-CAE5BA89517C}" type="sibTrans" cxnId="{4600A7FC-1E55-654E-BA80-760BDFF158E7}">
      <dgm:prSet/>
      <dgm:spPr/>
      <dgm:t>
        <a:bodyPr/>
        <a:lstStyle/>
        <a:p>
          <a:endParaRPr lang="en-GB"/>
        </a:p>
      </dgm:t>
    </dgm:pt>
    <dgm:pt modelId="{08507EEC-B015-6848-9111-BA5C80CDE8DB}">
      <dgm:prSet phldrT="[Text]" custT="1"/>
      <dgm:spPr/>
      <dgm:t>
        <a:bodyPr/>
        <a:lstStyle/>
        <a:p>
          <a:pPr algn="l"/>
          <a:r>
            <a:rPr lang="en-GB" sz="1900" b="1" dirty="0">
              <a:solidFill>
                <a:srgbClr val="000000"/>
              </a:solidFill>
            </a:rPr>
            <a:t>Summarize</a:t>
          </a:r>
          <a:r>
            <a:rPr lang="en-GB" sz="1900" b="0" dirty="0">
              <a:solidFill>
                <a:srgbClr val="000000"/>
              </a:solidFill>
            </a:rPr>
            <a:t> information, </a:t>
          </a:r>
          <a:r>
            <a:rPr lang="en-GB" sz="1900" b="1" dirty="0">
              <a:solidFill>
                <a:srgbClr val="000000"/>
              </a:solidFill>
            </a:rPr>
            <a:t>read back testimony/statement/notes</a:t>
          </a:r>
          <a:endParaRPr lang="en-GB" sz="1900" dirty="0"/>
        </a:p>
      </dgm:t>
    </dgm:pt>
    <dgm:pt modelId="{7C3A1CDD-FD95-224C-8C96-35A269CF82DB}" type="parTrans" cxnId="{D864E3D7-D5D5-0E4E-AE27-5486A2234EB0}">
      <dgm:prSet/>
      <dgm:spPr/>
      <dgm:t>
        <a:bodyPr/>
        <a:lstStyle/>
        <a:p>
          <a:endParaRPr lang="en-GB"/>
        </a:p>
      </dgm:t>
    </dgm:pt>
    <dgm:pt modelId="{3BEDC833-6026-EE40-9442-543DBA3AC16A}" type="sibTrans" cxnId="{D864E3D7-D5D5-0E4E-AE27-5486A2234EB0}">
      <dgm:prSet/>
      <dgm:spPr/>
      <dgm:t>
        <a:bodyPr/>
        <a:lstStyle/>
        <a:p>
          <a:endParaRPr lang="en-GB"/>
        </a:p>
      </dgm:t>
    </dgm:pt>
    <dgm:pt modelId="{2AC2F599-20F6-6841-8AF4-962CADB80EE9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STEP 5: Evaluation</a:t>
          </a:r>
          <a:endParaRPr lang="en-GB" sz="2800" dirty="0"/>
        </a:p>
      </dgm:t>
    </dgm:pt>
    <dgm:pt modelId="{030E2A00-37BA-2F46-9243-3172D9AC69C7}" type="parTrans" cxnId="{DB6E4F46-53E1-9941-BA17-C7C3A68C4592}">
      <dgm:prSet/>
      <dgm:spPr/>
      <dgm:t>
        <a:bodyPr/>
        <a:lstStyle/>
        <a:p>
          <a:endParaRPr lang="en-GB"/>
        </a:p>
      </dgm:t>
    </dgm:pt>
    <dgm:pt modelId="{982B8DC6-E681-E444-9A17-89437E0EBBE2}" type="sibTrans" cxnId="{DB6E4F46-53E1-9941-BA17-C7C3A68C4592}">
      <dgm:prSet/>
      <dgm:spPr/>
      <dgm:t>
        <a:bodyPr/>
        <a:lstStyle/>
        <a:p>
          <a:endParaRPr lang="en-GB"/>
        </a:p>
      </dgm:t>
    </dgm:pt>
    <dgm:pt modelId="{11635782-080E-8845-BCCD-34D2810F10A5}">
      <dgm:prSet phldrT="[Text]" custT="1"/>
      <dgm:spPr/>
      <dgm:t>
        <a:bodyPr/>
        <a:lstStyle/>
        <a:p>
          <a:pPr algn="l"/>
          <a:r>
            <a:rPr lang="en-GB" sz="1900" b="0" dirty="0">
              <a:solidFill>
                <a:srgbClr val="000000"/>
              </a:solidFill>
            </a:rPr>
            <a:t>Conduct a </a:t>
          </a:r>
          <a:r>
            <a:rPr lang="en-GB" sz="1900" b="1" dirty="0">
              <a:solidFill>
                <a:srgbClr val="000000"/>
              </a:solidFill>
            </a:rPr>
            <a:t>full debrief </a:t>
          </a:r>
          <a:r>
            <a:rPr lang="en-GB" sz="1900" b="0" dirty="0">
              <a:solidFill>
                <a:srgbClr val="000000"/>
              </a:solidFill>
            </a:rPr>
            <a:t>and consider possible </a:t>
          </a:r>
          <a:r>
            <a:rPr lang="en-GB" sz="1900" b="1" dirty="0">
              <a:solidFill>
                <a:srgbClr val="000000"/>
              </a:solidFill>
            </a:rPr>
            <a:t>vicarious trauma </a:t>
          </a:r>
          <a:r>
            <a:rPr lang="en-GB" sz="1900" b="0" dirty="0">
              <a:solidFill>
                <a:srgbClr val="000000"/>
              </a:solidFill>
            </a:rPr>
            <a:t>of team members</a:t>
          </a:r>
          <a:endParaRPr lang="en-GB" sz="1900" dirty="0"/>
        </a:p>
      </dgm:t>
    </dgm:pt>
    <dgm:pt modelId="{E6ABBB4A-C0C2-8840-8FA2-07598403340A}" type="parTrans" cxnId="{08411E21-C147-804A-9C9B-1F316EE0C645}">
      <dgm:prSet/>
      <dgm:spPr/>
      <dgm:t>
        <a:bodyPr/>
        <a:lstStyle/>
        <a:p>
          <a:endParaRPr lang="en-GB"/>
        </a:p>
      </dgm:t>
    </dgm:pt>
    <dgm:pt modelId="{A6C55744-2772-1B44-B4C0-54F7CEBB6F57}" type="sibTrans" cxnId="{08411E21-C147-804A-9C9B-1F316EE0C645}">
      <dgm:prSet/>
      <dgm:spPr/>
      <dgm:t>
        <a:bodyPr/>
        <a:lstStyle/>
        <a:p>
          <a:endParaRPr lang="en-GB"/>
        </a:p>
      </dgm:t>
    </dgm:pt>
    <dgm:pt modelId="{51E41FA4-387A-2342-ADEC-34245FA402A5}">
      <dgm:prSet custT="1"/>
      <dgm:spPr/>
      <dgm:t>
        <a:bodyPr/>
        <a:lstStyle/>
        <a:p>
          <a:pPr algn="l"/>
          <a:r>
            <a:rPr lang="en-GB" sz="1900" b="0" dirty="0">
              <a:solidFill>
                <a:srgbClr val="000000"/>
              </a:solidFill>
            </a:rPr>
            <a:t>Opportunity for witness to </a:t>
          </a:r>
          <a:r>
            <a:rPr lang="en-GB" sz="1900" b="1" dirty="0">
              <a:solidFill>
                <a:srgbClr val="000000"/>
              </a:solidFill>
            </a:rPr>
            <a:t>add/clarify</a:t>
          </a:r>
          <a:r>
            <a:rPr lang="en-GB" sz="1900" b="0" dirty="0">
              <a:solidFill>
                <a:srgbClr val="000000"/>
              </a:solidFill>
            </a:rPr>
            <a:t> information</a:t>
          </a:r>
        </a:p>
      </dgm:t>
    </dgm:pt>
    <dgm:pt modelId="{94A24149-4CBD-E847-9CB0-EA6E92DD981D}" type="parTrans" cxnId="{94E3F224-B9AC-9440-937A-D0FD3315604C}">
      <dgm:prSet/>
      <dgm:spPr/>
      <dgm:t>
        <a:bodyPr/>
        <a:lstStyle/>
        <a:p>
          <a:endParaRPr lang="en-GB"/>
        </a:p>
      </dgm:t>
    </dgm:pt>
    <dgm:pt modelId="{C7FF5D3B-B943-7848-AEE2-C73CBA6852F0}" type="sibTrans" cxnId="{94E3F224-B9AC-9440-937A-D0FD3315604C}">
      <dgm:prSet/>
      <dgm:spPr/>
      <dgm:t>
        <a:bodyPr/>
        <a:lstStyle/>
        <a:p>
          <a:endParaRPr lang="en-GB"/>
        </a:p>
      </dgm:t>
    </dgm:pt>
    <dgm:pt modelId="{07EA2F0E-4C91-4B45-A343-7F68E05F2292}">
      <dgm:prSet custT="1"/>
      <dgm:spPr/>
      <dgm:t>
        <a:bodyPr/>
        <a:lstStyle/>
        <a:p>
          <a:pPr algn="l"/>
          <a:r>
            <a:rPr lang="en-GB" sz="1900" b="0" dirty="0">
              <a:solidFill>
                <a:srgbClr val="000000"/>
              </a:solidFill>
            </a:rPr>
            <a:t>Explain the </a:t>
          </a:r>
          <a:r>
            <a:rPr lang="en-GB" sz="1900" b="1" dirty="0">
              <a:solidFill>
                <a:srgbClr val="000000"/>
              </a:solidFill>
            </a:rPr>
            <a:t>next steps </a:t>
          </a:r>
          <a:r>
            <a:rPr lang="en-GB" sz="1900" b="0" dirty="0">
              <a:solidFill>
                <a:srgbClr val="000000"/>
              </a:solidFill>
            </a:rPr>
            <a:t>and </a:t>
          </a:r>
          <a:r>
            <a:rPr lang="en-GB" sz="1900" b="1" dirty="0">
              <a:solidFill>
                <a:srgbClr val="000000"/>
              </a:solidFill>
            </a:rPr>
            <a:t>answer any questions/address any concerns</a:t>
          </a:r>
        </a:p>
      </dgm:t>
    </dgm:pt>
    <dgm:pt modelId="{6E51332A-A9C2-4A4C-862B-05F0B57151E3}" type="parTrans" cxnId="{90D885FD-7B88-7B46-BFAB-F333727456DA}">
      <dgm:prSet/>
      <dgm:spPr/>
      <dgm:t>
        <a:bodyPr/>
        <a:lstStyle/>
        <a:p>
          <a:endParaRPr lang="en-GB"/>
        </a:p>
      </dgm:t>
    </dgm:pt>
    <dgm:pt modelId="{0E417D2A-8C60-7644-82AD-633828DB5EB5}" type="sibTrans" cxnId="{90D885FD-7B88-7B46-BFAB-F333727456DA}">
      <dgm:prSet/>
      <dgm:spPr/>
      <dgm:t>
        <a:bodyPr/>
        <a:lstStyle/>
        <a:p>
          <a:endParaRPr lang="en-GB"/>
        </a:p>
      </dgm:t>
    </dgm:pt>
    <dgm:pt modelId="{B39BE2F9-2064-E44F-9614-C0C73E3ECCBD}">
      <dgm:prSet custT="1"/>
      <dgm:spPr/>
      <dgm:t>
        <a:bodyPr/>
        <a:lstStyle/>
        <a:p>
          <a:pPr algn="l"/>
          <a:r>
            <a:rPr lang="en-GB" sz="1900" b="0" dirty="0">
              <a:solidFill>
                <a:srgbClr val="000000"/>
              </a:solidFill>
            </a:rPr>
            <a:t>Discuss </a:t>
          </a:r>
          <a:r>
            <a:rPr lang="en-GB" sz="1900" b="1" dirty="0">
              <a:solidFill>
                <a:srgbClr val="000000"/>
              </a:solidFill>
            </a:rPr>
            <a:t>referrals</a:t>
          </a:r>
          <a:r>
            <a:rPr lang="en-GB" sz="1900" b="0" dirty="0">
              <a:solidFill>
                <a:srgbClr val="000000"/>
              </a:solidFill>
            </a:rPr>
            <a:t> and </a:t>
          </a:r>
          <a:r>
            <a:rPr lang="en-GB" sz="1900" b="1" dirty="0">
              <a:solidFill>
                <a:srgbClr val="000000"/>
              </a:solidFill>
            </a:rPr>
            <a:t>future contact arrangements </a:t>
          </a:r>
        </a:p>
      </dgm:t>
    </dgm:pt>
    <dgm:pt modelId="{6955D7EB-80BB-9243-8B87-395586BE631B}" type="parTrans" cxnId="{C1EC3352-0DE4-1B42-B776-D91DD9CDB70C}">
      <dgm:prSet/>
      <dgm:spPr/>
      <dgm:t>
        <a:bodyPr/>
        <a:lstStyle/>
        <a:p>
          <a:endParaRPr lang="en-GB"/>
        </a:p>
      </dgm:t>
    </dgm:pt>
    <dgm:pt modelId="{F79C518C-A69A-6B46-84AD-C98F64E00BB9}" type="sibTrans" cxnId="{C1EC3352-0DE4-1B42-B776-D91DD9CDB70C}">
      <dgm:prSet/>
      <dgm:spPr/>
      <dgm:t>
        <a:bodyPr/>
        <a:lstStyle/>
        <a:p>
          <a:endParaRPr lang="en-GB"/>
        </a:p>
      </dgm:t>
    </dgm:pt>
    <dgm:pt modelId="{E62606CB-2D18-814A-BCAE-18ED932EA840}">
      <dgm:prSet custT="1"/>
      <dgm:spPr/>
      <dgm:t>
        <a:bodyPr/>
        <a:lstStyle/>
        <a:p>
          <a:pPr algn="l"/>
          <a:r>
            <a:rPr lang="en-GB" sz="1900" b="0" dirty="0">
              <a:solidFill>
                <a:srgbClr val="000000"/>
              </a:solidFill>
            </a:rPr>
            <a:t>Review and assess the </a:t>
          </a:r>
          <a:r>
            <a:rPr lang="en-GB" sz="1900" b="1" dirty="0">
              <a:solidFill>
                <a:srgbClr val="000000"/>
              </a:solidFill>
            </a:rPr>
            <a:t>information obtained</a:t>
          </a:r>
        </a:p>
      </dgm:t>
    </dgm:pt>
    <dgm:pt modelId="{D47FCD30-80F5-5D43-ACD2-B1D0830AD818}" type="parTrans" cxnId="{2351A630-9FF5-B04F-85B4-C2223B137CDC}">
      <dgm:prSet/>
      <dgm:spPr/>
      <dgm:t>
        <a:bodyPr/>
        <a:lstStyle/>
        <a:p>
          <a:endParaRPr lang="en-GB"/>
        </a:p>
      </dgm:t>
    </dgm:pt>
    <dgm:pt modelId="{9AEC6EDE-D427-4545-9AD9-933CC26EE4EE}" type="sibTrans" cxnId="{2351A630-9FF5-B04F-85B4-C2223B137CDC}">
      <dgm:prSet/>
      <dgm:spPr/>
      <dgm:t>
        <a:bodyPr/>
        <a:lstStyle/>
        <a:p>
          <a:endParaRPr lang="en-GB"/>
        </a:p>
      </dgm:t>
    </dgm:pt>
    <dgm:pt modelId="{F4F2F335-0237-3C46-A82A-C0B042F4CD43}">
      <dgm:prSet custT="1"/>
      <dgm:spPr/>
      <dgm:t>
        <a:bodyPr/>
        <a:lstStyle/>
        <a:p>
          <a:pPr algn="l"/>
          <a:r>
            <a:rPr lang="en-GB" sz="1900" b="0" dirty="0">
              <a:solidFill>
                <a:srgbClr val="000000"/>
              </a:solidFill>
            </a:rPr>
            <a:t>Identify any </a:t>
          </a:r>
          <a:r>
            <a:rPr lang="en-GB" sz="1900" b="1" dirty="0">
              <a:solidFill>
                <a:srgbClr val="000000"/>
              </a:solidFill>
            </a:rPr>
            <a:t>leads</a:t>
          </a:r>
          <a:r>
            <a:rPr lang="en-GB" sz="1900" b="0" dirty="0">
              <a:solidFill>
                <a:srgbClr val="000000"/>
              </a:solidFill>
            </a:rPr>
            <a:t> or </a:t>
          </a:r>
          <a:r>
            <a:rPr lang="en-GB" sz="1900" b="1" dirty="0">
              <a:solidFill>
                <a:srgbClr val="000000"/>
              </a:solidFill>
            </a:rPr>
            <a:t>further investigation avenues</a:t>
          </a:r>
        </a:p>
      </dgm:t>
    </dgm:pt>
    <dgm:pt modelId="{DCAB18A4-F326-B046-9D4A-76A1FA0920F4}" type="parTrans" cxnId="{699D39BC-097D-8B45-8F24-68C4C7FE7BE6}">
      <dgm:prSet/>
      <dgm:spPr/>
      <dgm:t>
        <a:bodyPr/>
        <a:lstStyle/>
        <a:p>
          <a:endParaRPr lang="en-GB"/>
        </a:p>
      </dgm:t>
    </dgm:pt>
    <dgm:pt modelId="{A0E35C8B-A300-0F48-A9BD-0F21A62CB30C}" type="sibTrans" cxnId="{699D39BC-097D-8B45-8F24-68C4C7FE7BE6}">
      <dgm:prSet/>
      <dgm:spPr/>
      <dgm:t>
        <a:bodyPr/>
        <a:lstStyle/>
        <a:p>
          <a:endParaRPr lang="en-GB"/>
        </a:p>
      </dgm:t>
    </dgm:pt>
    <dgm:pt modelId="{0B9B64D8-4D66-7C4E-8DA5-B527D4644751}">
      <dgm:prSet custT="1"/>
      <dgm:spPr/>
      <dgm:t>
        <a:bodyPr/>
        <a:lstStyle/>
        <a:p>
          <a:pPr algn="l"/>
          <a:r>
            <a:rPr lang="en-GB" sz="1900" b="0" dirty="0">
              <a:solidFill>
                <a:srgbClr val="000000"/>
              </a:solidFill>
            </a:rPr>
            <a:t>Appraise </a:t>
          </a:r>
          <a:r>
            <a:rPr lang="en-GB" sz="1900" b="1" dirty="0">
              <a:solidFill>
                <a:srgbClr val="000000"/>
              </a:solidFill>
            </a:rPr>
            <a:t>your own performance</a:t>
          </a:r>
          <a:r>
            <a:rPr lang="en-GB" sz="1900" b="0" dirty="0">
              <a:solidFill>
                <a:srgbClr val="000000"/>
              </a:solidFill>
            </a:rPr>
            <a:t> in the interview </a:t>
          </a:r>
        </a:p>
      </dgm:t>
    </dgm:pt>
    <dgm:pt modelId="{D75E4C73-E22C-E547-9198-7B06FFC7927C}" type="parTrans" cxnId="{5FFE803F-7D5C-514A-9749-FCD6304E5E9C}">
      <dgm:prSet/>
      <dgm:spPr/>
      <dgm:t>
        <a:bodyPr/>
        <a:lstStyle/>
        <a:p>
          <a:endParaRPr lang="en-GB"/>
        </a:p>
      </dgm:t>
    </dgm:pt>
    <dgm:pt modelId="{92877C6D-BD42-B74B-ACC0-C6F8B14FBAA2}" type="sibTrans" cxnId="{5FFE803F-7D5C-514A-9749-FCD6304E5E9C}">
      <dgm:prSet/>
      <dgm:spPr/>
      <dgm:t>
        <a:bodyPr/>
        <a:lstStyle/>
        <a:p>
          <a:endParaRPr lang="en-GB"/>
        </a:p>
      </dgm:t>
    </dgm:pt>
    <dgm:pt modelId="{A95CD483-7507-3F4E-A55C-3FC4AE9AA8D2}" type="pres">
      <dgm:prSet presAssocID="{3D535632-5365-5146-8EF2-A192C4242B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EB2D383-C8A1-C247-9F72-1F7FF1E32676}" type="pres">
      <dgm:prSet presAssocID="{A0A67115-EEE7-DA43-9435-C784B76280FE}" presName="composite" presStyleCnt="0"/>
      <dgm:spPr/>
    </dgm:pt>
    <dgm:pt modelId="{F7B75C07-0150-7F41-AE7E-AF1E4156BD9B}" type="pres">
      <dgm:prSet presAssocID="{A0A67115-EEE7-DA43-9435-C784B76280F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A2E84F-9ADC-2D41-B067-C68AD76CACC2}" type="pres">
      <dgm:prSet presAssocID="{A0A67115-EEE7-DA43-9435-C784B76280F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AAEA36-7DBF-8A47-AB0C-D07FE2903ACF}" type="pres">
      <dgm:prSet presAssocID="{2ACE2BD3-1773-D542-8FB7-CAE5BA89517C}" presName="space" presStyleCnt="0"/>
      <dgm:spPr/>
    </dgm:pt>
    <dgm:pt modelId="{4940FE62-AEDA-9E4E-8626-5A0C3853BD38}" type="pres">
      <dgm:prSet presAssocID="{2AC2F599-20F6-6841-8AF4-962CADB80EE9}" presName="composite" presStyleCnt="0"/>
      <dgm:spPr/>
    </dgm:pt>
    <dgm:pt modelId="{D2F9C339-6082-A64D-BFE1-EFEDE02E76E5}" type="pres">
      <dgm:prSet presAssocID="{2AC2F599-20F6-6841-8AF4-962CADB80EE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FC1237-DF4C-6E41-B1E3-A82FFB8B540D}" type="pres">
      <dgm:prSet presAssocID="{2AC2F599-20F6-6841-8AF4-962CADB80EE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D885FD-7B88-7B46-BFAB-F333727456DA}" srcId="{A0A67115-EEE7-DA43-9435-C784B76280FE}" destId="{07EA2F0E-4C91-4B45-A343-7F68E05F2292}" srcOrd="2" destOrd="0" parTransId="{6E51332A-A9C2-4A4C-862B-05F0B57151E3}" sibTransId="{0E417D2A-8C60-7644-82AD-633828DB5EB5}"/>
    <dgm:cxn modelId="{4600A7FC-1E55-654E-BA80-760BDFF158E7}" srcId="{3D535632-5365-5146-8EF2-A192C4242B2C}" destId="{A0A67115-EEE7-DA43-9435-C784B76280FE}" srcOrd="0" destOrd="0" parTransId="{4C79EAF4-2E09-074F-AF52-49A2C131C0BA}" sibTransId="{2ACE2BD3-1773-D542-8FB7-CAE5BA89517C}"/>
    <dgm:cxn modelId="{3CA9B47C-FE5E-9D45-ABAC-252F9FD79F7E}" type="presOf" srcId="{51E41FA4-387A-2342-ADEC-34245FA402A5}" destId="{FBA2E84F-9ADC-2D41-B067-C68AD76CACC2}" srcOrd="0" destOrd="1" presId="urn:microsoft.com/office/officeart/2005/8/layout/hList1"/>
    <dgm:cxn modelId="{7944158C-9857-6D46-B345-CA25B5B804EA}" type="presOf" srcId="{0B9B64D8-4D66-7C4E-8DA5-B527D4644751}" destId="{88FC1237-DF4C-6E41-B1E3-A82FFB8B540D}" srcOrd="0" destOrd="3" presId="urn:microsoft.com/office/officeart/2005/8/layout/hList1"/>
    <dgm:cxn modelId="{94E3F224-B9AC-9440-937A-D0FD3315604C}" srcId="{A0A67115-EEE7-DA43-9435-C784B76280FE}" destId="{51E41FA4-387A-2342-ADEC-34245FA402A5}" srcOrd="1" destOrd="0" parTransId="{94A24149-4CBD-E847-9CB0-EA6E92DD981D}" sibTransId="{C7FF5D3B-B943-7848-AEE2-C73CBA6852F0}"/>
    <dgm:cxn modelId="{EADB602A-47AC-1748-B329-30AD082F61B5}" type="presOf" srcId="{E62606CB-2D18-814A-BCAE-18ED932EA840}" destId="{88FC1237-DF4C-6E41-B1E3-A82FFB8B540D}" srcOrd="0" destOrd="1" presId="urn:microsoft.com/office/officeart/2005/8/layout/hList1"/>
    <dgm:cxn modelId="{2351A630-9FF5-B04F-85B4-C2223B137CDC}" srcId="{2AC2F599-20F6-6841-8AF4-962CADB80EE9}" destId="{E62606CB-2D18-814A-BCAE-18ED932EA840}" srcOrd="1" destOrd="0" parTransId="{D47FCD30-80F5-5D43-ACD2-B1D0830AD818}" sibTransId="{9AEC6EDE-D427-4545-9AD9-933CC26EE4EE}"/>
    <dgm:cxn modelId="{3CBA4948-B362-C048-BF95-82F4B9628554}" type="presOf" srcId="{A0A67115-EEE7-DA43-9435-C784B76280FE}" destId="{F7B75C07-0150-7F41-AE7E-AF1E4156BD9B}" srcOrd="0" destOrd="0" presId="urn:microsoft.com/office/officeart/2005/8/layout/hList1"/>
    <dgm:cxn modelId="{DB6E4F46-53E1-9941-BA17-C7C3A68C4592}" srcId="{3D535632-5365-5146-8EF2-A192C4242B2C}" destId="{2AC2F599-20F6-6841-8AF4-962CADB80EE9}" srcOrd="1" destOrd="0" parTransId="{030E2A00-37BA-2F46-9243-3172D9AC69C7}" sibTransId="{982B8DC6-E681-E444-9A17-89437E0EBBE2}"/>
    <dgm:cxn modelId="{5FFE803F-7D5C-514A-9749-FCD6304E5E9C}" srcId="{2AC2F599-20F6-6841-8AF4-962CADB80EE9}" destId="{0B9B64D8-4D66-7C4E-8DA5-B527D4644751}" srcOrd="3" destOrd="0" parTransId="{D75E4C73-E22C-E547-9198-7B06FFC7927C}" sibTransId="{92877C6D-BD42-B74B-ACC0-C6F8B14FBAA2}"/>
    <dgm:cxn modelId="{46C68205-6D5C-1B47-8312-28F62A735FB8}" type="presOf" srcId="{07EA2F0E-4C91-4B45-A343-7F68E05F2292}" destId="{FBA2E84F-9ADC-2D41-B067-C68AD76CACC2}" srcOrd="0" destOrd="2" presId="urn:microsoft.com/office/officeart/2005/8/layout/hList1"/>
    <dgm:cxn modelId="{C108D394-CD72-5F41-A00D-7B9A4DE103D3}" type="presOf" srcId="{B39BE2F9-2064-E44F-9614-C0C73E3ECCBD}" destId="{FBA2E84F-9ADC-2D41-B067-C68AD76CACC2}" srcOrd="0" destOrd="3" presId="urn:microsoft.com/office/officeart/2005/8/layout/hList1"/>
    <dgm:cxn modelId="{548CC159-B18A-A242-A79B-22514F63603B}" type="presOf" srcId="{F4F2F335-0237-3C46-A82A-C0B042F4CD43}" destId="{88FC1237-DF4C-6E41-B1E3-A82FFB8B540D}" srcOrd="0" destOrd="2" presId="urn:microsoft.com/office/officeart/2005/8/layout/hList1"/>
    <dgm:cxn modelId="{D864E3D7-D5D5-0E4E-AE27-5486A2234EB0}" srcId="{A0A67115-EEE7-DA43-9435-C784B76280FE}" destId="{08507EEC-B015-6848-9111-BA5C80CDE8DB}" srcOrd="0" destOrd="0" parTransId="{7C3A1CDD-FD95-224C-8C96-35A269CF82DB}" sibTransId="{3BEDC833-6026-EE40-9442-543DBA3AC16A}"/>
    <dgm:cxn modelId="{A7F680F5-85E6-EB47-81B9-1B2BC9D61CD9}" type="presOf" srcId="{2AC2F599-20F6-6841-8AF4-962CADB80EE9}" destId="{D2F9C339-6082-A64D-BFE1-EFEDE02E76E5}" srcOrd="0" destOrd="0" presId="urn:microsoft.com/office/officeart/2005/8/layout/hList1"/>
    <dgm:cxn modelId="{C1EC3352-0DE4-1B42-B776-D91DD9CDB70C}" srcId="{A0A67115-EEE7-DA43-9435-C784B76280FE}" destId="{B39BE2F9-2064-E44F-9614-C0C73E3ECCBD}" srcOrd="3" destOrd="0" parTransId="{6955D7EB-80BB-9243-8B87-395586BE631B}" sibTransId="{F79C518C-A69A-6B46-84AD-C98F64E00BB9}"/>
    <dgm:cxn modelId="{6DF4E9D7-20CA-BF47-9F01-4AF17614A482}" type="presOf" srcId="{11635782-080E-8845-BCCD-34D2810F10A5}" destId="{88FC1237-DF4C-6E41-B1E3-A82FFB8B540D}" srcOrd="0" destOrd="0" presId="urn:microsoft.com/office/officeart/2005/8/layout/hList1"/>
    <dgm:cxn modelId="{B43DE2AB-21D0-644D-8822-3478BA6D12EE}" type="presOf" srcId="{3D535632-5365-5146-8EF2-A192C4242B2C}" destId="{A95CD483-7507-3F4E-A55C-3FC4AE9AA8D2}" srcOrd="0" destOrd="0" presId="urn:microsoft.com/office/officeart/2005/8/layout/hList1"/>
    <dgm:cxn modelId="{699D39BC-097D-8B45-8F24-68C4C7FE7BE6}" srcId="{2AC2F599-20F6-6841-8AF4-962CADB80EE9}" destId="{F4F2F335-0237-3C46-A82A-C0B042F4CD43}" srcOrd="2" destOrd="0" parTransId="{DCAB18A4-F326-B046-9D4A-76A1FA0920F4}" sibTransId="{A0E35C8B-A300-0F48-A9BD-0F21A62CB30C}"/>
    <dgm:cxn modelId="{08411E21-C147-804A-9C9B-1F316EE0C645}" srcId="{2AC2F599-20F6-6841-8AF4-962CADB80EE9}" destId="{11635782-080E-8845-BCCD-34D2810F10A5}" srcOrd="0" destOrd="0" parTransId="{E6ABBB4A-C0C2-8840-8FA2-07598403340A}" sibTransId="{A6C55744-2772-1B44-B4C0-54F7CEBB6F57}"/>
    <dgm:cxn modelId="{BD14D9BC-32DA-0C4A-A5F1-7D60E8251EC8}" type="presOf" srcId="{08507EEC-B015-6848-9111-BA5C80CDE8DB}" destId="{FBA2E84F-9ADC-2D41-B067-C68AD76CACC2}" srcOrd="0" destOrd="0" presId="urn:microsoft.com/office/officeart/2005/8/layout/hList1"/>
    <dgm:cxn modelId="{8BEDB364-D435-1A4A-8B58-900DBB28D571}" type="presParOf" srcId="{A95CD483-7507-3F4E-A55C-3FC4AE9AA8D2}" destId="{5EB2D383-C8A1-C247-9F72-1F7FF1E32676}" srcOrd="0" destOrd="0" presId="urn:microsoft.com/office/officeart/2005/8/layout/hList1"/>
    <dgm:cxn modelId="{42EAE0E2-2DDB-A74E-AA1C-236DC23DBDDC}" type="presParOf" srcId="{5EB2D383-C8A1-C247-9F72-1F7FF1E32676}" destId="{F7B75C07-0150-7F41-AE7E-AF1E4156BD9B}" srcOrd="0" destOrd="0" presId="urn:microsoft.com/office/officeart/2005/8/layout/hList1"/>
    <dgm:cxn modelId="{1D8EA4CA-F37E-9747-8911-57342923C77D}" type="presParOf" srcId="{5EB2D383-C8A1-C247-9F72-1F7FF1E32676}" destId="{FBA2E84F-9ADC-2D41-B067-C68AD76CACC2}" srcOrd="1" destOrd="0" presId="urn:microsoft.com/office/officeart/2005/8/layout/hList1"/>
    <dgm:cxn modelId="{60A20D8F-77B7-A94D-AB33-AFBD1C374769}" type="presParOf" srcId="{A95CD483-7507-3F4E-A55C-3FC4AE9AA8D2}" destId="{82AAEA36-7DBF-8A47-AB0C-D07FE2903ACF}" srcOrd="1" destOrd="0" presId="urn:microsoft.com/office/officeart/2005/8/layout/hList1"/>
    <dgm:cxn modelId="{4973200D-0F68-0D49-9247-C2732AA3BA74}" type="presParOf" srcId="{A95CD483-7507-3F4E-A55C-3FC4AE9AA8D2}" destId="{4940FE62-AEDA-9E4E-8626-5A0C3853BD38}" srcOrd="2" destOrd="0" presId="urn:microsoft.com/office/officeart/2005/8/layout/hList1"/>
    <dgm:cxn modelId="{0CC1800D-E070-F94B-9678-6D93C96ADB47}" type="presParOf" srcId="{4940FE62-AEDA-9E4E-8626-5A0C3853BD38}" destId="{D2F9C339-6082-A64D-BFE1-EFEDE02E76E5}" srcOrd="0" destOrd="0" presId="urn:microsoft.com/office/officeart/2005/8/layout/hList1"/>
    <dgm:cxn modelId="{E75B2614-2280-004F-8F35-489850357621}" type="presParOf" srcId="{4940FE62-AEDA-9E4E-8626-5A0C3853BD38}" destId="{88FC1237-DF4C-6E41-B1E3-A82FFB8B54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BC304E6-CF15-5E41-AB11-3B8F2E448462}" type="doc">
      <dgm:prSet loTypeId="urn:microsoft.com/office/officeart/2005/8/layout/bProcess4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317A4FEB-5862-404B-8F55-295BF6085893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Personal security in local context</a:t>
          </a:r>
        </a:p>
      </dgm:t>
    </dgm:pt>
    <dgm:pt modelId="{46F03133-C3D3-C743-8CAE-0AAB394D812E}" type="parTrans" cxnId="{8786411B-65FC-DF4F-9A8F-7CF214646505}">
      <dgm:prSet/>
      <dgm:spPr/>
      <dgm:t>
        <a:bodyPr/>
        <a:lstStyle/>
        <a:p>
          <a:endParaRPr lang="en-GB"/>
        </a:p>
      </dgm:t>
    </dgm:pt>
    <dgm:pt modelId="{2A57C187-D015-6C45-8C3A-2604CF2D3D57}" type="sibTrans" cxnId="{8786411B-65FC-DF4F-9A8F-7CF214646505}">
      <dgm:prSet/>
      <dgm:spPr/>
      <dgm:t>
        <a:bodyPr/>
        <a:lstStyle/>
        <a:p>
          <a:endParaRPr lang="en-GB"/>
        </a:p>
      </dgm:t>
    </dgm:pt>
    <dgm:pt modelId="{18D13295-BDA9-A34D-8122-8FCA05566FEF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Speak directly to the witness /not editing</a:t>
          </a:r>
        </a:p>
      </dgm:t>
    </dgm:pt>
    <dgm:pt modelId="{AFFCEDBF-F8F9-6F45-BA6D-87664A13298D}" type="parTrans" cxnId="{5745A8BC-9278-214F-90D3-AE616AF4645C}">
      <dgm:prSet/>
      <dgm:spPr/>
      <dgm:t>
        <a:bodyPr/>
        <a:lstStyle/>
        <a:p>
          <a:endParaRPr lang="en-GB"/>
        </a:p>
      </dgm:t>
    </dgm:pt>
    <dgm:pt modelId="{A114E179-10DB-7F41-9771-9A1D4ABBE3E6}" type="sibTrans" cxnId="{5745A8BC-9278-214F-90D3-AE616AF4645C}">
      <dgm:prSet/>
      <dgm:spPr/>
      <dgm:t>
        <a:bodyPr/>
        <a:lstStyle/>
        <a:p>
          <a:endParaRPr lang="en-GB"/>
        </a:p>
      </dgm:t>
    </dgm:pt>
    <dgm:pt modelId="{B5BDA573-DDD8-A94A-A758-CF42EB03444F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Sexual violence </a:t>
          </a:r>
          <a:r>
            <a:rPr lang="mr-IN" dirty="0">
              <a:solidFill>
                <a:schemeClr val="tx1"/>
              </a:solidFill>
            </a:rPr>
            <a:t>–</a:t>
          </a:r>
          <a:r>
            <a:rPr lang="en-GB" dirty="0">
              <a:solidFill>
                <a:schemeClr val="tx1"/>
              </a:solidFill>
            </a:rPr>
            <a:t> facts and terms</a:t>
          </a:r>
        </a:p>
      </dgm:t>
    </dgm:pt>
    <dgm:pt modelId="{1A18EBF6-D66D-9347-9EB6-C9C4204D95B0}" type="parTrans" cxnId="{B75C543D-2F2E-794A-8161-D3CF11D4DD1C}">
      <dgm:prSet/>
      <dgm:spPr/>
      <dgm:t>
        <a:bodyPr/>
        <a:lstStyle/>
        <a:p>
          <a:endParaRPr lang="en-GB"/>
        </a:p>
      </dgm:t>
    </dgm:pt>
    <dgm:pt modelId="{5710B321-87CF-6249-AE80-992227B9CCA1}" type="sibTrans" cxnId="{B75C543D-2F2E-794A-8161-D3CF11D4DD1C}">
      <dgm:prSet/>
      <dgm:spPr/>
      <dgm:t>
        <a:bodyPr/>
        <a:lstStyle/>
        <a:p>
          <a:endParaRPr lang="en-GB"/>
        </a:p>
      </dgm:t>
    </dgm:pt>
    <dgm:pt modelId="{F8D2011A-0ED6-174D-9478-FEB104C58A7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Cultural attitudes to sexual violence</a:t>
          </a:r>
        </a:p>
      </dgm:t>
    </dgm:pt>
    <dgm:pt modelId="{FECC8680-44D3-2740-839F-97887EEC5857}" type="parTrans" cxnId="{3A15F4D6-35D9-5743-8080-AC4D94589E9A}">
      <dgm:prSet/>
      <dgm:spPr/>
      <dgm:t>
        <a:bodyPr/>
        <a:lstStyle/>
        <a:p>
          <a:endParaRPr lang="en-GB"/>
        </a:p>
      </dgm:t>
    </dgm:pt>
    <dgm:pt modelId="{20BB99CD-E704-E64A-8B7E-1845959717F0}" type="sibTrans" cxnId="{3A15F4D6-35D9-5743-8080-AC4D94589E9A}">
      <dgm:prSet/>
      <dgm:spPr/>
      <dgm:t>
        <a:bodyPr/>
        <a:lstStyle/>
        <a:p>
          <a:endParaRPr lang="en-GB"/>
        </a:p>
      </dgm:t>
    </dgm:pt>
    <dgm:pt modelId="{B3F671F1-67FA-6044-9B80-D1D347F4808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Physical awareness &amp; positioning</a:t>
          </a:r>
        </a:p>
      </dgm:t>
    </dgm:pt>
    <dgm:pt modelId="{8FF90D89-E6A7-5B45-A99A-A69F81ED8A47}" type="parTrans" cxnId="{21D57906-1CB3-504C-BFEA-6A2F81440BC6}">
      <dgm:prSet/>
      <dgm:spPr/>
      <dgm:t>
        <a:bodyPr/>
        <a:lstStyle/>
        <a:p>
          <a:endParaRPr lang="en-GB"/>
        </a:p>
      </dgm:t>
    </dgm:pt>
    <dgm:pt modelId="{562D502F-FDAE-124E-BC5E-BC14EF161423}" type="sibTrans" cxnId="{21D57906-1CB3-504C-BFEA-6A2F81440BC6}">
      <dgm:prSet/>
      <dgm:spPr/>
      <dgm:t>
        <a:bodyPr/>
        <a:lstStyle/>
        <a:p>
          <a:endParaRPr lang="en-GB"/>
        </a:p>
      </dgm:t>
    </dgm:pt>
    <dgm:pt modelId="{283744AD-0C2D-7944-B124-B488B441E649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Empathy and sensitivity</a:t>
          </a:r>
        </a:p>
      </dgm:t>
    </dgm:pt>
    <dgm:pt modelId="{6654A921-28DB-A941-8172-7143573EB736}" type="parTrans" cxnId="{DD6AE344-21FB-F442-8F53-A63B233A3E40}">
      <dgm:prSet/>
      <dgm:spPr/>
      <dgm:t>
        <a:bodyPr/>
        <a:lstStyle/>
        <a:p>
          <a:endParaRPr lang="en-GB"/>
        </a:p>
      </dgm:t>
    </dgm:pt>
    <dgm:pt modelId="{385AEBC4-A480-1C42-9379-2B9C74873617}" type="sibTrans" cxnId="{DD6AE344-21FB-F442-8F53-A63B233A3E40}">
      <dgm:prSet/>
      <dgm:spPr/>
      <dgm:t>
        <a:bodyPr/>
        <a:lstStyle/>
        <a:p>
          <a:endParaRPr lang="en-GB"/>
        </a:p>
      </dgm:t>
    </dgm:pt>
    <dgm:pt modelId="{3F5E46FA-7CF6-3F46-A001-6D324B81EC87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Control of emotional responses</a:t>
          </a:r>
        </a:p>
      </dgm:t>
    </dgm:pt>
    <dgm:pt modelId="{F594435C-9FD7-6E4B-ACFA-6D5CE16B5FAB}" type="parTrans" cxnId="{257DFD1A-6305-B440-B035-BCCF6BB2BD25}">
      <dgm:prSet/>
      <dgm:spPr/>
      <dgm:t>
        <a:bodyPr/>
        <a:lstStyle/>
        <a:p>
          <a:endParaRPr lang="en-GB"/>
        </a:p>
      </dgm:t>
    </dgm:pt>
    <dgm:pt modelId="{A0279A1A-CF7D-994B-899B-43BFD4E3FBE0}" type="sibTrans" cxnId="{257DFD1A-6305-B440-B035-BCCF6BB2BD25}">
      <dgm:prSet/>
      <dgm:spPr/>
      <dgm:t>
        <a:bodyPr/>
        <a:lstStyle/>
        <a:p>
          <a:endParaRPr lang="en-GB"/>
        </a:p>
      </dgm:t>
    </dgm:pt>
    <dgm:pt modelId="{E8B27476-9124-0741-8E7D-D39251A6730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Cultural awareness &amp; objectivity</a:t>
          </a:r>
        </a:p>
      </dgm:t>
    </dgm:pt>
    <dgm:pt modelId="{709C1FC2-D74F-D442-BFF8-54A6D79C74B0}" type="parTrans" cxnId="{EBA5A576-45B6-B344-B3DD-E47375E3FC1B}">
      <dgm:prSet/>
      <dgm:spPr/>
      <dgm:t>
        <a:bodyPr/>
        <a:lstStyle/>
        <a:p>
          <a:endParaRPr lang="en-GB"/>
        </a:p>
      </dgm:t>
    </dgm:pt>
    <dgm:pt modelId="{AEDD8DAC-CB80-7B46-9A3A-9C44D091A4E0}" type="sibTrans" cxnId="{EBA5A576-45B6-B344-B3DD-E47375E3FC1B}">
      <dgm:prSet/>
      <dgm:spPr/>
      <dgm:t>
        <a:bodyPr/>
        <a:lstStyle/>
        <a:p>
          <a:endParaRPr lang="en-GB"/>
        </a:p>
      </dgm:t>
    </dgm:pt>
    <dgm:pt modelId="{AC472A42-1EB2-C046-86B8-30017CCD9A26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Communicating with children if relevant</a:t>
          </a:r>
        </a:p>
      </dgm:t>
    </dgm:pt>
    <dgm:pt modelId="{898BE70F-390D-8A4D-BF7C-D8EA7136B2E4}" type="parTrans" cxnId="{BBBD43F7-BA94-FF4C-9B7F-5D3818B2159B}">
      <dgm:prSet/>
      <dgm:spPr/>
      <dgm:t>
        <a:bodyPr/>
        <a:lstStyle/>
        <a:p>
          <a:endParaRPr lang="en-GB"/>
        </a:p>
      </dgm:t>
    </dgm:pt>
    <dgm:pt modelId="{B2FB2BFA-01F5-4C49-9847-3C7A6E684190}" type="sibTrans" cxnId="{BBBD43F7-BA94-FF4C-9B7F-5D3818B2159B}">
      <dgm:prSet/>
      <dgm:spPr/>
      <dgm:t>
        <a:bodyPr/>
        <a:lstStyle/>
        <a:p>
          <a:endParaRPr lang="en-GB"/>
        </a:p>
      </dgm:t>
    </dgm:pt>
    <dgm:pt modelId="{CF468B74-67AF-FE47-8EDE-5E092F96302C}" type="pres">
      <dgm:prSet presAssocID="{CBC304E6-CF15-5E41-AB11-3B8F2E44846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701375B8-9007-E44C-9EFC-6D9B579C75C7}" type="pres">
      <dgm:prSet presAssocID="{317A4FEB-5862-404B-8F55-295BF6085893}" presName="compNode" presStyleCnt="0"/>
      <dgm:spPr/>
    </dgm:pt>
    <dgm:pt modelId="{29FD6F46-F3FB-B24F-88FB-A6992424C568}" type="pres">
      <dgm:prSet presAssocID="{317A4FEB-5862-404B-8F55-295BF6085893}" presName="dummyConnPt" presStyleCnt="0"/>
      <dgm:spPr/>
    </dgm:pt>
    <dgm:pt modelId="{A8CA19E7-DF5C-E448-AAE1-0F181DD8216A}" type="pres">
      <dgm:prSet presAssocID="{317A4FEB-5862-404B-8F55-295BF608589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0DF7FF-235E-C346-8453-02F15466FA60}" type="pres">
      <dgm:prSet presAssocID="{2A57C187-D015-6C45-8C3A-2604CF2D3D57}" presName="sibTrans" presStyleLbl="bgSibTrans2D1" presStyleIdx="0" presStyleCnt="8"/>
      <dgm:spPr/>
      <dgm:t>
        <a:bodyPr/>
        <a:lstStyle/>
        <a:p>
          <a:endParaRPr lang="en-GB"/>
        </a:p>
      </dgm:t>
    </dgm:pt>
    <dgm:pt modelId="{7EC4BDFD-82A7-8540-A606-6455996352E1}" type="pres">
      <dgm:prSet presAssocID="{18D13295-BDA9-A34D-8122-8FCA05566FEF}" presName="compNode" presStyleCnt="0"/>
      <dgm:spPr/>
    </dgm:pt>
    <dgm:pt modelId="{B3277438-9617-3D4E-AA3A-549219094E07}" type="pres">
      <dgm:prSet presAssocID="{18D13295-BDA9-A34D-8122-8FCA05566FEF}" presName="dummyConnPt" presStyleCnt="0"/>
      <dgm:spPr/>
    </dgm:pt>
    <dgm:pt modelId="{C18450FE-0C58-7F40-9C7D-0167E846A1E2}" type="pres">
      <dgm:prSet presAssocID="{18D13295-BDA9-A34D-8122-8FCA05566FE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0BFA6B-BFC3-2C4E-B0C8-AE97B6CBFCF7}" type="pres">
      <dgm:prSet presAssocID="{A114E179-10DB-7F41-9771-9A1D4ABBE3E6}" presName="sibTrans" presStyleLbl="bgSibTrans2D1" presStyleIdx="1" presStyleCnt="8"/>
      <dgm:spPr/>
      <dgm:t>
        <a:bodyPr/>
        <a:lstStyle/>
        <a:p>
          <a:endParaRPr lang="en-GB"/>
        </a:p>
      </dgm:t>
    </dgm:pt>
    <dgm:pt modelId="{67293B81-91CF-EC4C-8980-F0613C6D23B6}" type="pres">
      <dgm:prSet presAssocID="{B5BDA573-DDD8-A94A-A758-CF42EB03444F}" presName="compNode" presStyleCnt="0"/>
      <dgm:spPr/>
    </dgm:pt>
    <dgm:pt modelId="{F59EBB1A-8569-2342-8DAB-95BAA3C71522}" type="pres">
      <dgm:prSet presAssocID="{B5BDA573-DDD8-A94A-A758-CF42EB03444F}" presName="dummyConnPt" presStyleCnt="0"/>
      <dgm:spPr/>
    </dgm:pt>
    <dgm:pt modelId="{7F8A329E-65BE-974D-AFA1-806122B72372}" type="pres">
      <dgm:prSet presAssocID="{B5BDA573-DDD8-A94A-A758-CF42EB03444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8E8C9D-C87E-4C4F-A265-691B55AD47CD}" type="pres">
      <dgm:prSet presAssocID="{5710B321-87CF-6249-AE80-992227B9CCA1}" presName="sibTrans" presStyleLbl="bgSibTrans2D1" presStyleIdx="2" presStyleCnt="8"/>
      <dgm:spPr/>
      <dgm:t>
        <a:bodyPr/>
        <a:lstStyle/>
        <a:p>
          <a:endParaRPr lang="en-GB"/>
        </a:p>
      </dgm:t>
    </dgm:pt>
    <dgm:pt modelId="{3FCF2884-E44C-F345-AA69-FE5034986679}" type="pres">
      <dgm:prSet presAssocID="{F8D2011A-0ED6-174D-9478-FEB104C58A7A}" presName="compNode" presStyleCnt="0"/>
      <dgm:spPr/>
    </dgm:pt>
    <dgm:pt modelId="{46B286C5-1CCB-B649-8BAE-D8BE4D89777E}" type="pres">
      <dgm:prSet presAssocID="{F8D2011A-0ED6-174D-9478-FEB104C58A7A}" presName="dummyConnPt" presStyleCnt="0"/>
      <dgm:spPr/>
    </dgm:pt>
    <dgm:pt modelId="{5AA0878A-1DFA-FA47-B7D7-594E98ED363C}" type="pres">
      <dgm:prSet presAssocID="{F8D2011A-0ED6-174D-9478-FEB104C58A7A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9E41BA-EED3-1742-834A-2291599B3290}" type="pres">
      <dgm:prSet presAssocID="{20BB99CD-E704-E64A-8B7E-1845959717F0}" presName="sibTrans" presStyleLbl="bgSibTrans2D1" presStyleIdx="3" presStyleCnt="8"/>
      <dgm:spPr/>
      <dgm:t>
        <a:bodyPr/>
        <a:lstStyle/>
        <a:p>
          <a:endParaRPr lang="en-GB"/>
        </a:p>
      </dgm:t>
    </dgm:pt>
    <dgm:pt modelId="{46FC817B-1DFA-564C-890C-8A4827BB20AA}" type="pres">
      <dgm:prSet presAssocID="{B3F671F1-67FA-6044-9B80-D1D347F4808A}" presName="compNode" presStyleCnt="0"/>
      <dgm:spPr/>
    </dgm:pt>
    <dgm:pt modelId="{C4CEB531-59FF-CB4F-A6B1-0C7CEC9C9EC2}" type="pres">
      <dgm:prSet presAssocID="{B3F671F1-67FA-6044-9B80-D1D347F4808A}" presName="dummyConnPt" presStyleCnt="0"/>
      <dgm:spPr/>
    </dgm:pt>
    <dgm:pt modelId="{A12AD909-DC8B-CB41-AD70-E866671C90FC}" type="pres">
      <dgm:prSet presAssocID="{B3F671F1-67FA-6044-9B80-D1D347F4808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D51332-8834-BA4E-A15C-3B5CECB28463}" type="pres">
      <dgm:prSet presAssocID="{562D502F-FDAE-124E-BC5E-BC14EF161423}" presName="sibTrans" presStyleLbl="bgSibTrans2D1" presStyleIdx="4" presStyleCnt="8"/>
      <dgm:spPr/>
      <dgm:t>
        <a:bodyPr/>
        <a:lstStyle/>
        <a:p>
          <a:endParaRPr lang="en-GB"/>
        </a:p>
      </dgm:t>
    </dgm:pt>
    <dgm:pt modelId="{83024C1F-DBB1-F24C-BD9B-05EF44A5A8B9}" type="pres">
      <dgm:prSet presAssocID="{283744AD-0C2D-7944-B124-B488B441E649}" presName="compNode" presStyleCnt="0"/>
      <dgm:spPr/>
    </dgm:pt>
    <dgm:pt modelId="{EDC33950-694F-5A46-8209-6AB35C3337FE}" type="pres">
      <dgm:prSet presAssocID="{283744AD-0C2D-7944-B124-B488B441E649}" presName="dummyConnPt" presStyleCnt="0"/>
      <dgm:spPr/>
    </dgm:pt>
    <dgm:pt modelId="{2CF5FFEF-07E3-F44B-95BF-EE50A2390596}" type="pres">
      <dgm:prSet presAssocID="{283744AD-0C2D-7944-B124-B488B441E649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88DF88-6821-1B45-9A24-0F97807341F8}" type="pres">
      <dgm:prSet presAssocID="{385AEBC4-A480-1C42-9379-2B9C74873617}" presName="sibTrans" presStyleLbl="bgSibTrans2D1" presStyleIdx="5" presStyleCnt="8"/>
      <dgm:spPr/>
      <dgm:t>
        <a:bodyPr/>
        <a:lstStyle/>
        <a:p>
          <a:endParaRPr lang="en-GB"/>
        </a:p>
      </dgm:t>
    </dgm:pt>
    <dgm:pt modelId="{D4D31C88-6B2F-0C45-AA22-5AAAF33DC6EF}" type="pres">
      <dgm:prSet presAssocID="{3F5E46FA-7CF6-3F46-A001-6D324B81EC87}" presName="compNode" presStyleCnt="0"/>
      <dgm:spPr/>
    </dgm:pt>
    <dgm:pt modelId="{CA94E54E-4C58-D04F-A8B8-D1762629A7F6}" type="pres">
      <dgm:prSet presAssocID="{3F5E46FA-7CF6-3F46-A001-6D324B81EC87}" presName="dummyConnPt" presStyleCnt="0"/>
      <dgm:spPr/>
    </dgm:pt>
    <dgm:pt modelId="{13FC7E17-7D9D-594C-8525-AAE68987B2F5}" type="pres">
      <dgm:prSet presAssocID="{3F5E46FA-7CF6-3F46-A001-6D324B81EC87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C76FED-AF75-E94D-8CC5-EF02866659C0}" type="pres">
      <dgm:prSet presAssocID="{A0279A1A-CF7D-994B-899B-43BFD4E3FBE0}" presName="sibTrans" presStyleLbl="bgSibTrans2D1" presStyleIdx="6" presStyleCnt="8"/>
      <dgm:spPr/>
      <dgm:t>
        <a:bodyPr/>
        <a:lstStyle/>
        <a:p>
          <a:endParaRPr lang="en-GB"/>
        </a:p>
      </dgm:t>
    </dgm:pt>
    <dgm:pt modelId="{C4E33B23-6F1A-8A4A-B9B2-756BC9C3E091}" type="pres">
      <dgm:prSet presAssocID="{E8B27476-9124-0741-8E7D-D39251A6730A}" presName="compNode" presStyleCnt="0"/>
      <dgm:spPr/>
    </dgm:pt>
    <dgm:pt modelId="{92F053BF-DF14-614B-88CD-7DFE501CC51A}" type="pres">
      <dgm:prSet presAssocID="{E8B27476-9124-0741-8E7D-D39251A6730A}" presName="dummyConnPt" presStyleCnt="0"/>
      <dgm:spPr/>
    </dgm:pt>
    <dgm:pt modelId="{8D0A2F7A-97B2-3B49-8A80-329D80D19D74}" type="pres">
      <dgm:prSet presAssocID="{E8B27476-9124-0741-8E7D-D39251A6730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9AFEA5-F258-CD4F-9B1B-0BD8C5C29AB4}" type="pres">
      <dgm:prSet presAssocID="{AEDD8DAC-CB80-7B46-9A3A-9C44D091A4E0}" presName="sibTrans" presStyleLbl="bgSibTrans2D1" presStyleIdx="7" presStyleCnt="8"/>
      <dgm:spPr/>
      <dgm:t>
        <a:bodyPr/>
        <a:lstStyle/>
        <a:p>
          <a:endParaRPr lang="en-GB"/>
        </a:p>
      </dgm:t>
    </dgm:pt>
    <dgm:pt modelId="{8396F5BC-25F0-8A4D-9369-BA95D9935258}" type="pres">
      <dgm:prSet presAssocID="{AC472A42-1EB2-C046-86B8-30017CCD9A26}" presName="compNode" presStyleCnt="0"/>
      <dgm:spPr/>
    </dgm:pt>
    <dgm:pt modelId="{51D57C4F-680D-ED41-BA0F-489244BC9F3B}" type="pres">
      <dgm:prSet presAssocID="{AC472A42-1EB2-C046-86B8-30017CCD9A26}" presName="dummyConnPt" presStyleCnt="0"/>
      <dgm:spPr/>
    </dgm:pt>
    <dgm:pt modelId="{C6E3123F-32FB-DF4C-BA62-36E2A21A77C4}" type="pres">
      <dgm:prSet presAssocID="{AC472A42-1EB2-C046-86B8-30017CCD9A2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97E0357-B2F4-C642-BE3F-78DED09135FF}" type="presOf" srcId="{A114E179-10DB-7F41-9771-9A1D4ABBE3E6}" destId="{400BFA6B-BFC3-2C4E-B0C8-AE97B6CBFCF7}" srcOrd="0" destOrd="0" presId="urn:microsoft.com/office/officeart/2005/8/layout/bProcess4"/>
    <dgm:cxn modelId="{15CF665F-E1E6-624C-907C-5A3E2D078B5E}" type="presOf" srcId="{B5BDA573-DDD8-A94A-A758-CF42EB03444F}" destId="{7F8A329E-65BE-974D-AFA1-806122B72372}" srcOrd="0" destOrd="0" presId="urn:microsoft.com/office/officeart/2005/8/layout/bProcess4"/>
    <dgm:cxn modelId="{3A15F4D6-35D9-5743-8080-AC4D94589E9A}" srcId="{CBC304E6-CF15-5E41-AB11-3B8F2E448462}" destId="{F8D2011A-0ED6-174D-9478-FEB104C58A7A}" srcOrd="3" destOrd="0" parTransId="{FECC8680-44D3-2740-839F-97887EEC5857}" sibTransId="{20BB99CD-E704-E64A-8B7E-1845959717F0}"/>
    <dgm:cxn modelId="{257DFD1A-6305-B440-B035-BCCF6BB2BD25}" srcId="{CBC304E6-CF15-5E41-AB11-3B8F2E448462}" destId="{3F5E46FA-7CF6-3F46-A001-6D324B81EC87}" srcOrd="6" destOrd="0" parTransId="{F594435C-9FD7-6E4B-ACFA-6D5CE16B5FAB}" sibTransId="{A0279A1A-CF7D-994B-899B-43BFD4E3FBE0}"/>
    <dgm:cxn modelId="{B75C543D-2F2E-794A-8161-D3CF11D4DD1C}" srcId="{CBC304E6-CF15-5E41-AB11-3B8F2E448462}" destId="{B5BDA573-DDD8-A94A-A758-CF42EB03444F}" srcOrd="2" destOrd="0" parTransId="{1A18EBF6-D66D-9347-9EB6-C9C4204D95B0}" sibTransId="{5710B321-87CF-6249-AE80-992227B9CCA1}"/>
    <dgm:cxn modelId="{28DA81DD-6A0A-414F-83D9-82FAEA0D684D}" type="presOf" srcId="{F8D2011A-0ED6-174D-9478-FEB104C58A7A}" destId="{5AA0878A-1DFA-FA47-B7D7-594E98ED363C}" srcOrd="0" destOrd="0" presId="urn:microsoft.com/office/officeart/2005/8/layout/bProcess4"/>
    <dgm:cxn modelId="{24ECEFD7-61DA-DD41-917E-7339796D0C64}" type="presOf" srcId="{317A4FEB-5862-404B-8F55-295BF6085893}" destId="{A8CA19E7-DF5C-E448-AAE1-0F181DD8216A}" srcOrd="0" destOrd="0" presId="urn:microsoft.com/office/officeart/2005/8/layout/bProcess4"/>
    <dgm:cxn modelId="{AD0834D7-149D-2441-B33E-8153FCBF6F81}" type="presOf" srcId="{2A57C187-D015-6C45-8C3A-2604CF2D3D57}" destId="{970DF7FF-235E-C346-8453-02F15466FA60}" srcOrd="0" destOrd="0" presId="urn:microsoft.com/office/officeart/2005/8/layout/bProcess4"/>
    <dgm:cxn modelId="{B98E4821-D941-404B-AAAD-5D14A21F9291}" type="presOf" srcId="{3F5E46FA-7CF6-3F46-A001-6D324B81EC87}" destId="{13FC7E17-7D9D-594C-8525-AAE68987B2F5}" srcOrd="0" destOrd="0" presId="urn:microsoft.com/office/officeart/2005/8/layout/bProcess4"/>
    <dgm:cxn modelId="{8EFD795D-5360-454A-B928-6FEFC77E97EE}" type="presOf" srcId="{562D502F-FDAE-124E-BC5E-BC14EF161423}" destId="{84D51332-8834-BA4E-A15C-3B5CECB28463}" srcOrd="0" destOrd="0" presId="urn:microsoft.com/office/officeart/2005/8/layout/bProcess4"/>
    <dgm:cxn modelId="{21D57906-1CB3-504C-BFEA-6A2F81440BC6}" srcId="{CBC304E6-CF15-5E41-AB11-3B8F2E448462}" destId="{B3F671F1-67FA-6044-9B80-D1D347F4808A}" srcOrd="4" destOrd="0" parTransId="{8FF90D89-E6A7-5B45-A99A-A69F81ED8A47}" sibTransId="{562D502F-FDAE-124E-BC5E-BC14EF161423}"/>
    <dgm:cxn modelId="{4AE124B7-4645-E34C-BBD4-76E3C10A1092}" type="presOf" srcId="{CBC304E6-CF15-5E41-AB11-3B8F2E448462}" destId="{CF468B74-67AF-FE47-8EDE-5E092F96302C}" srcOrd="0" destOrd="0" presId="urn:microsoft.com/office/officeart/2005/8/layout/bProcess4"/>
    <dgm:cxn modelId="{2FA77C3A-E949-1A42-8142-BDA965C77636}" type="presOf" srcId="{283744AD-0C2D-7944-B124-B488B441E649}" destId="{2CF5FFEF-07E3-F44B-95BF-EE50A2390596}" srcOrd="0" destOrd="0" presId="urn:microsoft.com/office/officeart/2005/8/layout/bProcess4"/>
    <dgm:cxn modelId="{5745A8BC-9278-214F-90D3-AE616AF4645C}" srcId="{CBC304E6-CF15-5E41-AB11-3B8F2E448462}" destId="{18D13295-BDA9-A34D-8122-8FCA05566FEF}" srcOrd="1" destOrd="0" parTransId="{AFFCEDBF-F8F9-6F45-BA6D-87664A13298D}" sibTransId="{A114E179-10DB-7F41-9771-9A1D4ABBE3E6}"/>
    <dgm:cxn modelId="{0C4F961D-526A-0C4A-8449-65C7EACD96AB}" type="presOf" srcId="{20BB99CD-E704-E64A-8B7E-1845959717F0}" destId="{579E41BA-EED3-1742-834A-2291599B3290}" srcOrd="0" destOrd="0" presId="urn:microsoft.com/office/officeart/2005/8/layout/bProcess4"/>
    <dgm:cxn modelId="{412EC2CB-0E20-6240-A067-46FDCE3A0DB2}" type="presOf" srcId="{B3F671F1-67FA-6044-9B80-D1D347F4808A}" destId="{A12AD909-DC8B-CB41-AD70-E866671C90FC}" srcOrd="0" destOrd="0" presId="urn:microsoft.com/office/officeart/2005/8/layout/bProcess4"/>
    <dgm:cxn modelId="{480B5BD6-ACFF-794A-8ADE-71A0AB18335B}" type="presOf" srcId="{A0279A1A-CF7D-994B-899B-43BFD4E3FBE0}" destId="{45C76FED-AF75-E94D-8CC5-EF02866659C0}" srcOrd="0" destOrd="0" presId="urn:microsoft.com/office/officeart/2005/8/layout/bProcess4"/>
    <dgm:cxn modelId="{DD6AE344-21FB-F442-8F53-A63B233A3E40}" srcId="{CBC304E6-CF15-5E41-AB11-3B8F2E448462}" destId="{283744AD-0C2D-7944-B124-B488B441E649}" srcOrd="5" destOrd="0" parTransId="{6654A921-28DB-A941-8172-7143573EB736}" sibTransId="{385AEBC4-A480-1C42-9379-2B9C74873617}"/>
    <dgm:cxn modelId="{9FCBF459-B017-E242-B59F-D74DF16BEBC1}" type="presOf" srcId="{18D13295-BDA9-A34D-8122-8FCA05566FEF}" destId="{C18450FE-0C58-7F40-9C7D-0167E846A1E2}" srcOrd="0" destOrd="0" presId="urn:microsoft.com/office/officeart/2005/8/layout/bProcess4"/>
    <dgm:cxn modelId="{EBA5A576-45B6-B344-B3DD-E47375E3FC1B}" srcId="{CBC304E6-CF15-5E41-AB11-3B8F2E448462}" destId="{E8B27476-9124-0741-8E7D-D39251A6730A}" srcOrd="7" destOrd="0" parTransId="{709C1FC2-D74F-D442-BFF8-54A6D79C74B0}" sibTransId="{AEDD8DAC-CB80-7B46-9A3A-9C44D091A4E0}"/>
    <dgm:cxn modelId="{23AD9BC6-FFF0-344A-B31C-CF114D85B601}" type="presOf" srcId="{AC472A42-1EB2-C046-86B8-30017CCD9A26}" destId="{C6E3123F-32FB-DF4C-BA62-36E2A21A77C4}" srcOrd="0" destOrd="0" presId="urn:microsoft.com/office/officeart/2005/8/layout/bProcess4"/>
    <dgm:cxn modelId="{8786411B-65FC-DF4F-9A8F-7CF214646505}" srcId="{CBC304E6-CF15-5E41-AB11-3B8F2E448462}" destId="{317A4FEB-5862-404B-8F55-295BF6085893}" srcOrd="0" destOrd="0" parTransId="{46F03133-C3D3-C743-8CAE-0AAB394D812E}" sibTransId="{2A57C187-D015-6C45-8C3A-2604CF2D3D57}"/>
    <dgm:cxn modelId="{BBBD43F7-BA94-FF4C-9B7F-5D3818B2159B}" srcId="{CBC304E6-CF15-5E41-AB11-3B8F2E448462}" destId="{AC472A42-1EB2-C046-86B8-30017CCD9A26}" srcOrd="8" destOrd="0" parTransId="{898BE70F-390D-8A4D-BF7C-D8EA7136B2E4}" sibTransId="{B2FB2BFA-01F5-4C49-9847-3C7A6E684190}"/>
    <dgm:cxn modelId="{3161CF63-6D79-8640-9BFC-0C3CA78EE8B6}" type="presOf" srcId="{E8B27476-9124-0741-8E7D-D39251A6730A}" destId="{8D0A2F7A-97B2-3B49-8A80-329D80D19D74}" srcOrd="0" destOrd="0" presId="urn:microsoft.com/office/officeart/2005/8/layout/bProcess4"/>
    <dgm:cxn modelId="{72632936-70BC-A644-8D71-545F9DE7C956}" type="presOf" srcId="{385AEBC4-A480-1C42-9379-2B9C74873617}" destId="{9288DF88-6821-1B45-9A24-0F97807341F8}" srcOrd="0" destOrd="0" presId="urn:microsoft.com/office/officeart/2005/8/layout/bProcess4"/>
    <dgm:cxn modelId="{E6BB3C3C-9F9C-C34C-9593-9F3EC1DB6354}" type="presOf" srcId="{AEDD8DAC-CB80-7B46-9A3A-9C44D091A4E0}" destId="{CF9AFEA5-F258-CD4F-9B1B-0BD8C5C29AB4}" srcOrd="0" destOrd="0" presId="urn:microsoft.com/office/officeart/2005/8/layout/bProcess4"/>
    <dgm:cxn modelId="{05BDAFCF-B854-FD4B-A43F-6815AA93057D}" type="presOf" srcId="{5710B321-87CF-6249-AE80-992227B9CCA1}" destId="{0C8E8C9D-C87E-4C4F-A265-691B55AD47CD}" srcOrd="0" destOrd="0" presId="urn:microsoft.com/office/officeart/2005/8/layout/bProcess4"/>
    <dgm:cxn modelId="{8F22687B-0A00-FA44-89BC-6BB53BD630CD}" type="presParOf" srcId="{CF468B74-67AF-FE47-8EDE-5E092F96302C}" destId="{701375B8-9007-E44C-9EFC-6D9B579C75C7}" srcOrd="0" destOrd="0" presId="urn:microsoft.com/office/officeart/2005/8/layout/bProcess4"/>
    <dgm:cxn modelId="{D1D47436-13CD-B44C-9920-B2C34832DDD1}" type="presParOf" srcId="{701375B8-9007-E44C-9EFC-6D9B579C75C7}" destId="{29FD6F46-F3FB-B24F-88FB-A6992424C568}" srcOrd="0" destOrd="0" presId="urn:microsoft.com/office/officeart/2005/8/layout/bProcess4"/>
    <dgm:cxn modelId="{4702CE9B-0AFF-7345-930B-7D749632612C}" type="presParOf" srcId="{701375B8-9007-E44C-9EFC-6D9B579C75C7}" destId="{A8CA19E7-DF5C-E448-AAE1-0F181DD8216A}" srcOrd="1" destOrd="0" presId="urn:microsoft.com/office/officeart/2005/8/layout/bProcess4"/>
    <dgm:cxn modelId="{3184A05B-9EAF-034D-8453-80FFF8B8BA85}" type="presParOf" srcId="{CF468B74-67AF-FE47-8EDE-5E092F96302C}" destId="{970DF7FF-235E-C346-8453-02F15466FA60}" srcOrd="1" destOrd="0" presId="urn:microsoft.com/office/officeart/2005/8/layout/bProcess4"/>
    <dgm:cxn modelId="{08D3B4E6-4197-B445-B2EA-F4CD0E8B55A8}" type="presParOf" srcId="{CF468B74-67AF-FE47-8EDE-5E092F96302C}" destId="{7EC4BDFD-82A7-8540-A606-6455996352E1}" srcOrd="2" destOrd="0" presId="urn:microsoft.com/office/officeart/2005/8/layout/bProcess4"/>
    <dgm:cxn modelId="{58DB7240-1953-D047-A020-5B0608CF7CA0}" type="presParOf" srcId="{7EC4BDFD-82A7-8540-A606-6455996352E1}" destId="{B3277438-9617-3D4E-AA3A-549219094E07}" srcOrd="0" destOrd="0" presId="urn:microsoft.com/office/officeart/2005/8/layout/bProcess4"/>
    <dgm:cxn modelId="{39C18FCB-1492-2F49-9487-0B9CC22A037B}" type="presParOf" srcId="{7EC4BDFD-82A7-8540-A606-6455996352E1}" destId="{C18450FE-0C58-7F40-9C7D-0167E846A1E2}" srcOrd="1" destOrd="0" presId="urn:microsoft.com/office/officeart/2005/8/layout/bProcess4"/>
    <dgm:cxn modelId="{DAA0A111-1566-8D44-88FF-24FB87B4E4FE}" type="presParOf" srcId="{CF468B74-67AF-FE47-8EDE-5E092F96302C}" destId="{400BFA6B-BFC3-2C4E-B0C8-AE97B6CBFCF7}" srcOrd="3" destOrd="0" presId="urn:microsoft.com/office/officeart/2005/8/layout/bProcess4"/>
    <dgm:cxn modelId="{4FA30CEF-593F-FB4A-82F8-DD4ADF9406F6}" type="presParOf" srcId="{CF468B74-67AF-FE47-8EDE-5E092F96302C}" destId="{67293B81-91CF-EC4C-8980-F0613C6D23B6}" srcOrd="4" destOrd="0" presId="urn:microsoft.com/office/officeart/2005/8/layout/bProcess4"/>
    <dgm:cxn modelId="{4281B700-43A1-2640-AD42-353562BBABDB}" type="presParOf" srcId="{67293B81-91CF-EC4C-8980-F0613C6D23B6}" destId="{F59EBB1A-8569-2342-8DAB-95BAA3C71522}" srcOrd="0" destOrd="0" presId="urn:microsoft.com/office/officeart/2005/8/layout/bProcess4"/>
    <dgm:cxn modelId="{85D1CD81-761B-0C4D-ACE8-39F2BA191D15}" type="presParOf" srcId="{67293B81-91CF-EC4C-8980-F0613C6D23B6}" destId="{7F8A329E-65BE-974D-AFA1-806122B72372}" srcOrd="1" destOrd="0" presId="urn:microsoft.com/office/officeart/2005/8/layout/bProcess4"/>
    <dgm:cxn modelId="{C5366FBA-D205-2645-8E0F-2954619390AE}" type="presParOf" srcId="{CF468B74-67AF-FE47-8EDE-5E092F96302C}" destId="{0C8E8C9D-C87E-4C4F-A265-691B55AD47CD}" srcOrd="5" destOrd="0" presId="urn:microsoft.com/office/officeart/2005/8/layout/bProcess4"/>
    <dgm:cxn modelId="{46BEFB6C-EEA9-DA47-9B74-FCFBD473CC30}" type="presParOf" srcId="{CF468B74-67AF-FE47-8EDE-5E092F96302C}" destId="{3FCF2884-E44C-F345-AA69-FE5034986679}" srcOrd="6" destOrd="0" presId="urn:microsoft.com/office/officeart/2005/8/layout/bProcess4"/>
    <dgm:cxn modelId="{AA73CEF0-7BF7-EA43-B856-A2E228EBF485}" type="presParOf" srcId="{3FCF2884-E44C-F345-AA69-FE5034986679}" destId="{46B286C5-1CCB-B649-8BAE-D8BE4D89777E}" srcOrd="0" destOrd="0" presId="urn:microsoft.com/office/officeart/2005/8/layout/bProcess4"/>
    <dgm:cxn modelId="{B18049F3-FD79-054E-9AE8-0FB1EFC08504}" type="presParOf" srcId="{3FCF2884-E44C-F345-AA69-FE5034986679}" destId="{5AA0878A-1DFA-FA47-B7D7-594E98ED363C}" srcOrd="1" destOrd="0" presId="urn:microsoft.com/office/officeart/2005/8/layout/bProcess4"/>
    <dgm:cxn modelId="{43AAF17A-A37F-1C40-96AD-A372F78C07E7}" type="presParOf" srcId="{CF468B74-67AF-FE47-8EDE-5E092F96302C}" destId="{579E41BA-EED3-1742-834A-2291599B3290}" srcOrd="7" destOrd="0" presId="urn:microsoft.com/office/officeart/2005/8/layout/bProcess4"/>
    <dgm:cxn modelId="{3FB59FEC-A7FB-2F47-A8A5-0219F489376B}" type="presParOf" srcId="{CF468B74-67AF-FE47-8EDE-5E092F96302C}" destId="{46FC817B-1DFA-564C-890C-8A4827BB20AA}" srcOrd="8" destOrd="0" presId="urn:microsoft.com/office/officeart/2005/8/layout/bProcess4"/>
    <dgm:cxn modelId="{BEEE9F8E-8E35-914C-A3EC-F4E1B9DA7D32}" type="presParOf" srcId="{46FC817B-1DFA-564C-890C-8A4827BB20AA}" destId="{C4CEB531-59FF-CB4F-A6B1-0C7CEC9C9EC2}" srcOrd="0" destOrd="0" presId="urn:microsoft.com/office/officeart/2005/8/layout/bProcess4"/>
    <dgm:cxn modelId="{7803F011-BCF0-B947-A233-1CF0ADAE07C7}" type="presParOf" srcId="{46FC817B-1DFA-564C-890C-8A4827BB20AA}" destId="{A12AD909-DC8B-CB41-AD70-E866671C90FC}" srcOrd="1" destOrd="0" presId="urn:microsoft.com/office/officeart/2005/8/layout/bProcess4"/>
    <dgm:cxn modelId="{6FE879CD-643F-174D-B48C-750D8A3A59CD}" type="presParOf" srcId="{CF468B74-67AF-FE47-8EDE-5E092F96302C}" destId="{84D51332-8834-BA4E-A15C-3B5CECB28463}" srcOrd="9" destOrd="0" presId="urn:microsoft.com/office/officeart/2005/8/layout/bProcess4"/>
    <dgm:cxn modelId="{D7749D57-B36F-874F-94B3-402B6020E703}" type="presParOf" srcId="{CF468B74-67AF-FE47-8EDE-5E092F96302C}" destId="{83024C1F-DBB1-F24C-BD9B-05EF44A5A8B9}" srcOrd="10" destOrd="0" presId="urn:microsoft.com/office/officeart/2005/8/layout/bProcess4"/>
    <dgm:cxn modelId="{B8B3ED52-8686-3245-948A-C839E8158F9E}" type="presParOf" srcId="{83024C1F-DBB1-F24C-BD9B-05EF44A5A8B9}" destId="{EDC33950-694F-5A46-8209-6AB35C3337FE}" srcOrd="0" destOrd="0" presId="urn:microsoft.com/office/officeart/2005/8/layout/bProcess4"/>
    <dgm:cxn modelId="{218332FE-26FD-3143-A5DE-E76DD504F29A}" type="presParOf" srcId="{83024C1F-DBB1-F24C-BD9B-05EF44A5A8B9}" destId="{2CF5FFEF-07E3-F44B-95BF-EE50A2390596}" srcOrd="1" destOrd="0" presId="urn:microsoft.com/office/officeart/2005/8/layout/bProcess4"/>
    <dgm:cxn modelId="{000CECE0-48E3-A442-BEF6-85317290C643}" type="presParOf" srcId="{CF468B74-67AF-FE47-8EDE-5E092F96302C}" destId="{9288DF88-6821-1B45-9A24-0F97807341F8}" srcOrd="11" destOrd="0" presId="urn:microsoft.com/office/officeart/2005/8/layout/bProcess4"/>
    <dgm:cxn modelId="{5355CBD3-7639-FF43-B8DB-5D8FC3C5B45C}" type="presParOf" srcId="{CF468B74-67AF-FE47-8EDE-5E092F96302C}" destId="{D4D31C88-6B2F-0C45-AA22-5AAAF33DC6EF}" srcOrd="12" destOrd="0" presId="urn:microsoft.com/office/officeart/2005/8/layout/bProcess4"/>
    <dgm:cxn modelId="{87B5480D-EF93-4748-9912-855C47349977}" type="presParOf" srcId="{D4D31C88-6B2F-0C45-AA22-5AAAF33DC6EF}" destId="{CA94E54E-4C58-D04F-A8B8-D1762629A7F6}" srcOrd="0" destOrd="0" presId="urn:microsoft.com/office/officeart/2005/8/layout/bProcess4"/>
    <dgm:cxn modelId="{00F412FC-F476-0A40-AF70-542D8CAFF493}" type="presParOf" srcId="{D4D31C88-6B2F-0C45-AA22-5AAAF33DC6EF}" destId="{13FC7E17-7D9D-594C-8525-AAE68987B2F5}" srcOrd="1" destOrd="0" presId="urn:microsoft.com/office/officeart/2005/8/layout/bProcess4"/>
    <dgm:cxn modelId="{8E30EAE3-22C7-3C47-BFAB-87147746D998}" type="presParOf" srcId="{CF468B74-67AF-FE47-8EDE-5E092F96302C}" destId="{45C76FED-AF75-E94D-8CC5-EF02866659C0}" srcOrd="13" destOrd="0" presId="urn:microsoft.com/office/officeart/2005/8/layout/bProcess4"/>
    <dgm:cxn modelId="{B125F225-401B-1545-9CB4-1A047DCF81B5}" type="presParOf" srcId="{CF468B74-67AF-FE47-8EDE-5E092F96302C}" destId="{C4E33B23-6F1A-8A4A-B9B2-756BC9C3E091}" srcOrd="14" destOrd="0" presId="urn:microsoft.com/office/officeart/2005/8/layout/bProcess4"/>
    <dgm:cxn modelId="{3AD81BCC-00E2-F24C-9201-21E4430607CD}" type="presParOf" srcId="{C4E33B23-6F1A-8A4A-B9B2-756BC9C3E091}" destId="{92F053BF-DF14-614B-88CD-7DFE501CC51A}" srcOrd="0" destOrd="0" presId="urn:microsoft.com/office/officeart/2005/8/layout/bProcess4"/>
    <dgm:cxn modelId="{E4567807-F695-844F-994D-6BA4837D9D20}" type="presParOf" srcId="{C4E33B23-6F1A-8A4A-B9B2-756BC9C3E091}" destId="{8D0A2F7A-97B2-3B49-8A80-329D80D19D74}" srcOrd="1" destOrd="0" presId="urn:microsoft.com/office/officeart/2005/8/layout/bProcess4"/>
    <dgm:cxn modelId="{E57D36D4-09D2-7B41-93B2-53A14DC5A458}" type="presParOf" srcId="{CF468B74-67AF-FE47-8EDE-5E092F96302C}" destId="{CF9AFEA5-F258-CD4F-9B1B-0BD8C5C29AB4}" srcOrd="15" destOrd="0" presId="urn:microsoft.com/office/officeart/2005/8/layout/bProcess4"/>
    <dgm:cxn modelId="{4126D702-0CF3-E746-BF5F-5593FD4E6859}" type="presParOf" srcId="{CF468B74-67AF-FE47-8EDE-5E092F96302C}" destId="{8396F5BC-25F0-8A4D-9369-BA95D9935258}" srcOrd="16" destOrd="0" presId="urn:microsoft.com/office/officeart/2005/8/layout/bProcess4"/>
    <dgm:cxn modelId="{E3C0BF99-095C-6248-87E1-2A482453EF2C}" type="presParOf" srcId="{8396F5BC-25F0-8A4D-9369-BA95D9935258}" destId="{51D57C4F-680D-ED41-BA0F-489244BC9F3B}" srcOrd="0" destOrd="0" presId="urn:microsoft.com/office/officeart/2005/8/layout/bProcess4"/>
    <dgm:cxn modelId="{A70B719D-FFAA-9D46-A956-C19E3AAACFC0}" type="presParOf" srcId="{8396F5BC-25F0-8A4D-9369-BA95D9935258}" destId="{C6E3123F-32FB-DF4C-BA62-36E2A21A77C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7F10E8D-16CC-DB46-97A8-5EE14D1626A4}" type="doc">
      <dgm:prSet loTypeId="urn:microsoft.com/office/officeart/2005/8/layout/vList2" loCatId="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5E64F0B1-D336-2441-9824-39AA99F464A0}">
      <dgm:prSet phldrT="[Text]"/>
      <dgm:spPr/>
      <dgm:t>
        <a:bodyPr/>
        <a:lstStyle/>
        <a:p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 Introduce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yourself/your team</a:t>
          </a:r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, explain your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role</a:t>
          </a:r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,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mandate </a:t>
          </a:r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and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objectives</a:t>
          </a:r>
          <a:endParaRPr lang="en-GB" b="1" dirty="0">
            <a:solidFill>
              <a:srgbClr val="000000"/>
            </a:solidFill>
          </a:endParaRPr>
        </a:p>
      </dgm:t>
    </dgm:pt>
    <dgm:pt modelId="{D1FCA813-17AF-934B-9775-1DB387C29F1A}" type="parTrans" cxnId="{F2B3D931-16E4-FD4A-A8C1-573A148CE76C}">
      <dgm:prSet/>
      <dgm:spPr/>
      <dgm:t>
        <a:bodyPr/>
        <a:lstStyle/>
        <a:p>
          <a:endParaRPr lang="en-GB"/>
        </a:p>
      </dgm:t>
    </dgm:pt>
    <dgm:pt modelId="{9E805830-4AF4-3F49-8CF2-7DF2EB4F7D9B}" type="sibTrans" cxnId="{F2B3D931-16E4-FD4A-A8C1-573A148CE76C}">
      <dgm:prSet/>
      <dgm:spPr/>
      <dgm:t>
        <a:bodyPr/>
        <a:lstStyle/>
        <a:p>
          <a:endParaRPr lang="en-GB"/>
        </a:p>
      </dgm:t>
    </dgm:pt>
    <dgm:pt modelId="{7C09AA4D-7190-164F-A297-5D26978D5EFF}">
      <dgm:prSet phldrT="[Text]"/>
      <dgm:spPr/>
      <dgm:t>
        <a:bodyPr/>
        <a:lstStyle/>
        <a:p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 If using an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interpreter</a:t>
          </a:r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, introduce them specifically, explain their role and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confidentiality obligations</a:t>
          </a:r>
          <a:endParaRPr lang="en-GB" b="1" dirty="0">
            <a:solidFill>
              <a:srgbClr val="000000"/>
            </a:solidFill>
          </a:endParaRPr>
        </a:p>
      </dgm:t>
    </dgm:pt>
    <dgm:pt modelId="{006770A4-3737-304B-B98D-18EA17F88995}" type="parTrans" cxnId="{899B607A-BBCD-454A-981B-D69D38744FC1}">
      <dgm:prSet/>
      <dgm:spPr/>
      <dgm:t>
        <a:bodyPr/>
        <a:lstStyle/>
        <a:p>
          <a:endParaRPr lang="en-GB"/>
        </a:p>
      </dgm:t>
    </dgm:pt>
    <dgm:pt modelId="{2F3593F0-7188-9542-B2EA-5111465BE5E7}" type="sibTrans" cxnId="{899B607A-BBCD-454A-981B-D69D38744FC1}">
      <dgm:prSet/>
      <dgm:spPr/>
      <dgm:t>
        <a:bodyPr/>
        <a:lstStyle/>
        <a:p>
          <a:endParaRPr lang="en-GB"/>
        </a:p>
      </dgm:t>
    </dgm:pt>
    <dgm:pt modelId="{C764F3FC-3653-F74A-A662-635F578459ED}">
      <dgm:prSet phldrT="[Text]"/>
      <dgm:spPr/>
      <dgm:t>
        <a:bodyPr/>
        <a:lstStyle/>
        <a:p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 Explain the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purpose of the interview </a:t>
          </a:r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and </a:t>
          </a:r>
          <a:r>
            <a:rPr lang="en-IE" b="1" u="none" dirty="0" smtClean="0">
              <a:solidFill>
                <a:srgbClr val="000000"/>
              </a:solidFill>
              <a:effectLst/>
              <a:sym typeface="Wingdings"/>
            </a:rPr>
            <a:t>types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of questions </a:t>
          </a:r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which may be asked</a:t>
          </a:r>
          <a:endParaRPr lang="en-GB" dirty="0">
            <a:solidFill>
              <a:srgbClr val="000000"/>
            </a:solidFill>
          </a:endParaRPr>
        </a:p>
      </dgm:t>
    </dgm:pt>
    <dgm:pt modelId="{94618413-B028-AA42-B531-DFF080D240A5}" type="parTrans" cxnId="{ECF860B4-B895-8C4D-852F-B6A9E04FE26A}">
      <dgm:prSet/>
      <dgm:spPr/>
      <dgm:t>
        <a:bodyPr/>
        <a:lstStyle/>
        <a:p>
          <a:endParaRPr lang="en-GB"/>
        </a:p>
      </dgm:t>
    </dgm:pt>
    <dgm:pt modelId="{F5C68E28-98BE-BC4F-ACCD-B6D187979874}" type="sibTrans" cxnId="{ECF860B4-B895-8C4D-852F-B6A9E04FE26A}">
      <dgm:prSet/>
      <dgm:spPr/>
      <dgm:t>
        <a:bodyPr/>
        <a:lstStyle/>
        <a:p>
          <a:endParaRPr lang="en-GB"/>
        </a:p>
      </dgm:t>
    </dgm:pt>
    <dgm:pt modelId="{CBF70AD0-99B1-9D48-BFC8-405AF70709D5}">
      <dgm:prSet phldrT="[Text]"/>
      <dgm:spPr/>
      <dgm:t>
        <a:bodyPr/>
        <a:lstStyle/>
        <a:p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 Explain any potential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future use of information</a:t>
          </a:r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,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disclosure</a:t>
          </a:r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 to third parties and </a:t>
          </a:r>
          <a:r>
            <a:rPr lang="en-IE" b="1" u="none" dirty="0">
              <a:solidFill>
                <a:srgbClr val="000000"/>
              </a:solidFill>
              <a:effectLst/>
              <a:sym typeface="Wingdings"/>
            </a:rPr>
            <a:t>possible risks </a:t>
          </a:r>
          <a:r>
            <a:rPr lang="en-IE" b="0" u="none" dirty="0">
              <a:solidFill>
                <a:srgbClr val="000000"/>
              </a:solidFill>
              <a:effectLst/>
              <a:sym typeface="Wingdings"/>
            </a:rPr>
            <a:t>to the interviewee</a:t>
          </a:r>
          <a:endParaRPr lang="en-GB" dirty="0">
            <a:solidFill>
              <a:srgbClr val="000000"/>
            </a:solidFill>
          </a:endParaRPr>
        </a:p>
      </dgm:t>
    </dgm:pt>
    <dgm:pt modelId="{ECA83A76-A234-2448-82F9-E3E08C12A022}" type="parTrans" cxnId="{4C3C7224-4DD5-1644-84FA-813BF56C75A2}">
      <dgm:prSet/>
      <dgm:spPr/>
      <dgm:t>
        <a:bodyPr/>
        <a:lstStyle/>
        <a:p>
          <a:endParaRPr lang="en-GB"/>
        </a:p>
      </dgm:t>
    </dgm:pt>
    <dgm:pt modelId="{0377F542-D3A6-604B-A5E3-4AB010451B43}" type="sibTrans" cxnId="{4C3C7224-4DD5-1644-84FA-813BF56C75A2}">
      <dgm:prSet/>
      <dgm:spPr/>
      <dgm:t>
        <a:bodyPr/>
        <a:lstStyle/>
        <a:p>
          <a:endParaRPr lang="en-GB"/>
        </a:p>
      </dgm:t>
    </dgm:pt>
    <dgm:pt modelId="{DCEC06D9-645E-7E4D-84EB-5B1AB11093B5}" type="pres">
      <dgm:prSet presAssocID="{B7F10E8D-16CC-DB46-97A8-5EE14D1626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25E9A88-F396-8442-9CA0-C64E06CC4E81}" type="pres">
      <dgm:prSet presAssocID="{5E64F0B1-D336-2441-9824-39AA99F464A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D9F78B-8AD7-994F-BE41-4D5EAC76FEC7}" type="pres">
      <dgm:prSet presAssocID="{9E805830-4AF4-3F49-8CF2-7DF2EB4F7D9B}" presName="spacer" presStyleCnt="0"/>
      <dgm:spPr/>
    </dgm:pt>
    <dgm:pt modelId="{620DAD48-5564-F749-BB1F-6C41B603F498}" type="pres">
      <dgm:prSet presAssocID="{7C09AA4D-7190-164F-A297-5D26978D5EF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F3C2E7-91F2-9042-A8CB-89FB42434ABB}" type="pres">
      <dgm:prSet presAssocID="{2F3593F0-7188-9542-B2EA-5111465BE5E7}" presName="spacer" presStyleCnt="0"/>
      <dgm:spPr/>
    </dgm:pt>
    <dgm:pt modelId="{DF5EFD4E-92AC-B747-AF00-28B7BB13365D}" type="pres">
      <dgm:prSet presAssocID="{C764F3FC-3653-F74A-A662-635F578459E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5E456F-4F4C-C543-9E82-3E8F268C462A}" type="pres">
      <dgm:prSet presAssocID="{F5C68E28-98BE-BC4F-ACCD-B6D187979874}" presName="spacer" presStyleCnt="0"/>
      <dgm:spPr/>
    </dgm:pt>
    <dgm:pt modelId="{C0238676-3C4E-C243-9200-F57A8184F710}" type="pres">
      <dgm:prSet presAssocID="{CBF70AD0-99B1-9D48-BFC8-405AF70709D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CF860B4-B895-8C4D-852F-B6A9E04FE26A}" srcId="{B7F10E8D-16CC-DB46-97A8-5EE14D1626A4}" destId="{C764F3FC-3653-F74A-A662-635F578459ED}" srcOrd="2" destOrd="0" parTransId="{94618413-B028-AA42-B531-DFF080D240A5}" sibTransId="{F5C68E28-98BE-BC4F-ACCD-B6D187979874}"/>
    <dgm:cxn modelId="{C9F1C798-4F28-4D4E-B1C0-735C433074FE}" type="presOf" srcId="{B7F10E8D-16CC-DB46-97A8-5EE14D1626A4}" destId="{DCEC06D9-645E-7E4D-84EB-5B1AB11093B5}" srcOrd="0" destOrd="0" presId="urn:microsoft.com/office/officeart/2005/8/layout/vList2"/>
    <dgm:cxn modelId="{F20F9C0C-6663-3949-8E48-0549065678CE}" type="presOf" srcId="{5E64F0B1-D336-2441-9824-39AA99F464A0}" destId="{825E9A88-F396-8442-9CA0-C64E06CC4E81}" srcOrd="0" destOrd="0" presId="urn:microsoft.com/office/officeart/2005/8/layout/vList2"/>
    <dgm:cxn modelId="{F2B3D931-16E4-FD4A-A8C1-573A148CE76C}" srcId="{B7F10E8D-16CC-DB46-97A8-5EE14D1626A4}" destId="{5E64F0B1-D336-2441-9824-39AA99F464A0}" srcOrd="0" destOrd="0" parTransId="{D1FCA813-17AF-934B-9775-1DB387C29F1A}" sibTransId="{9E805830-4AF4-3F49-8CF2-7DF2EB4F7D9B}"/>
    <dgm:cxn modelId="{69A0D864-0F01-BB44-AA28-2DEEB3BD9755}" type="presOf" srcId="{7C09AA4D-7190-164F-A297-5D26978D5EFF}" destId="{620DAD48-5564-F749-BB1F-6C41B603F498}" srcOrd="0" destOrd="0" presId="urn:microsoft.com/office/officeart/2005/8/layout/vList2"/>
    <dgm:cxn modelId="{D5FD742F-D844-F144-8113-A623E6D5C586}" type="presOf" srcId="{C764F3FC-3653-F74A-A662-635F578459ED}" destId="{DF5EFD4E-92AC-B747-AF00-28B7BB13365D}" srcOrd="0" destOrd="0" presId="urn:microsoft.com/office/officeart/2005/8/layout/vList2"/>
    <dgm:cxn modelId="{4C3C7224-4DD5-1644-84FA-813BF56C75A2}" srcId="{B7F10E8D-16CC-DB46-97A8-5EE14D1626A4}" destId="{CBF70AD0-99B1-9D48-BFC8-405AF70709D5}" srcOrd="3" destOrd="0" parTransId="{ECA83A76-A234-2448-82F9-E3E08C12A022}" sibTransId="{0377F542-D3A6-604B-A5E3-4AB010451B43}"/>
    <dgm:cxn modelId="{899B607A-BBCD-454A-981B-D69D38744FC1}" srcId="{B7F10E8D-16CC-DB46-97A8-5EE14D1626A4}" destId="{7C09AA4D-7190-164F-A297-5D26978D5EFF}" srcOrd="1" destOrd="0" parTransId="{006770A4-3737-304B-B98D-18EA17F88995}" sibTransId="{2F3593F0-7188-9542-B2EA-5111465BE5E7}"/>
    <dgm:cxn modelId="{2F9CE752-6D50-1C4A-B385-AC9E613F96EF}" type="presOf" srcId="{CBF70AD0-99B1-9D48-BFC8-405AF70709D5}" destId="{C0238676-3C4E-C243-9200-F57A8184F710}" srcOrd="0" destOrd="0" presId="urn:microsoft.com/office/officeart/2005/8/layout/vList2"/>
    <dgm:cxn modelId="{F1C6F5EE-A0BB-A147-98CA-DDED3FA0F3E6}" type="presParOf" srcId="{DCEC06D9-645E-7E4D-84EB-5B1AB11093B5}" destId="{825E9A88-F396-8442-9CA0-C64E06CC4E81}" srcOrd="0" destOrd="0" presId="urn:microsoft.com/office/officeart/2005/8/layout/vList2"/>
    <dgm:cxn modelId="{3D1D0965-16DF-464D-BB49-686B56DDA0C7}" type="presParOf" srcId="{DCEC06D9-645E-7E4D-84EB-5B1AB11093B5}" destId="{0CD9F78B-8AD7-994F-BE41-4D5EAC76FEC7}" srcOrd="1" destOrd="0" presId="urn:microsoft.com/office/officeart/2005/8/layout/vList2"/>
    <dgm:cxn modelId="{DAEA872C-7EB8-8D47-98FD-5EE5A5BBA355}" type="presParOf" srcId="{DCEC06D9-645E-7E4D-84EB-5B1AB11093B5}" destId="{620DAD48-5564-F749-BB1F-6C41B603F498}" srcOrd="2" destOrd="0" presId="urn:microsoft.com/office/officeart/2005/8/layout/vList2"/>
    <dgm:cxn modelId="{B8A4C4CA-79ED-224D-962D-9D343BCBB658}" type="presParOf" srcId="{DCEC06D9-645E-7E4D-84EB-5B1AB11093B5}" destId="{BFF3C2E7-91F2-9042-A8CB-89FB42434ABB}" srcOrd="3" destOrd="0" presId="urn:microsoft.com/office/officeart/2005/8/layout/vList2"/>
    <dgm:cxn modelId="{57DA1358-793C-B042-B619-04540802DA69}" type="presParOf" srcId="{DCEC06D9-645E-7E4D-84EB-5B1AB11093B5}" destId="{DF5EFD4E-92AC-B747-AF00-28B7BB13365D}" srcOrd="4" destOrd="0" presId="urn:microsoft.com/office/officeart/2005/8/layout/vList2"/>
    <dgm:cxn modelId="{1847A9F3-BEFD-384E-B3EB-7ECA240619AD}" type="presParOf" srcId="{DCEC06D9-645E-7E4D-84EB-5B1AB11093B5}" destId="{875E456F-4F4C-C543-9E82-3E8F268C462A}" srcOrd="5" destOrd="0" presId="urn:microsoft.com/office/officeart/2005/8/layout/vList2"/>
    <dgm:cxn modelId="{A794DCE7-4954-1A41-BE76-6A6FB9271905}" type="presParOf" srcId="{DCEC06D9-645E-7E4D-84EB-5B1AB11093B5}" destId="{C0238676-3C4E-C243-9200-F57A8184F71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7F10E8D-16CC-DB46-97A8-5EE14D1626A4}" type="doc">
      <dgm:prSet loTypeId="urn:microsoft.com/office/officeart/2005/8/layout/vList2" loCatId="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5E64F0B1-D336-2441-9824-39AA99F464A0}">
      <dgm:prSet phldrT="[Text]" custT="1"/>
      <dgm:spPr/>
      <dgm:t>
        <a:bodyPr/>
        <a:lstStyle/>
        <a:p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 Reassure the interviewee, including children, </a:t>
          </a:r>
          <a:r>
            <a:rPr lang="en-IE" sz="2200" b="1" u="sng" dirty="0">
              <a:solidFill>
                <a:srgbClr val="000000"/>
              </a:solidFill>
              <a:effectLst/>
              <a:sym typeface="Wingdings"/>
            </a:rPr>
            <a:t>that they have a choice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 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about whether to speak with you</a:t>
          </a:r>
          <a:endParaRPr lang="en-GB" sz="2200" b="1" dirty="0">
            <a:solidFill>
              <a:srgbClr val="000000"/>
            </a:solidFill>
          </a:endParaRPr>
        </a:p>
      </dgm:t>
    </dgm:pt>
    <dgm:pt modelId="{D1FCA813-17AF-934B-9775-1DB387C29F1A}" type="parTrans" cxnId="{F2B3D931-16E4-FD4A-A8C1-573A148CE76C}">
      <dgm:prSet/>
      <dgm:spPr/>
      <dgm:t>
        <a:bodyPr/>
        <a:lstStyle/>
        <a:p>
          <a:endParaRPr lang="en-GB"/>
        </a:p>
      </dgm:t>
    </dgm:pt>
    <dgm:pt modelId="{9E805830-4AF4-3F49-8CF2-7DF2EB4F7D9B}" type="sibTrans" cxnId="{F2B3D931-16E4-FD4A-A8C1-573A148CE76C}">
      <dgm:prSet/>
      <dgm:spPr/>
      <dgm:t>
        <a:bodyPr/>
        <a:lstStyle/>
        <a:p>
          <a:endParaRPr lang="en-GB"/>
        </a:p>
      </dgm:t>
    </dgm:pt>
    <dgm:pt modelId="{7C09AA4D-7190-164F-A297-5D26978D5EFF}">
      <dgm:prSet phldrT="[Text]" custT="1"/>
      <dgm:spPr/>
      <dgm:t>
        <a:bodyPr/>
        <a:lstStyle/>
        <a:p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 Assess and manage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interviewee’s expectations 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of interview process, use of information and type of assistance available</a:t>
          </a:r>
          <a:endParaRPr lang="en-GB" sz="2200" b="1" dirty="0">
            <a:solidFill>
              <a:srgbClr val="000000"/>
            </a:solidFill>
          </a:endParaRPr>
        </a:p>
      </dgm:t>
    </dgm:pt>
    <dgm:pt modelId="{006770A4-3737-304B-B98D-18EA17F88995}" type="parTrans" cxnId="{899B607A-BBCD-454A-981B-D69D38744FC1}">
      <dgm:prSet/>
      <dgm:spPr/>
      <dgm:t>
        <a:bodyPr/>
        <a:lstStyle/>
        <a:p>
          <a:endParaRPr lang="en-GB"/>
        </a:p>
      </dgm:t>
    </dgm:pt>
    <dgm:pt modelId="{2F3593F0-7188-9542-B2EA-5111465BE5E7}" type="sibTrans" cxnId="{899B607A-BBCD-454A-981B-D69D38744FC1}">
      <dgm:prSet/>
      <dgm:spPr/>
      <dgm:t>
        <a:bodyPr/>
        <a:lstStyle/>
        <a:p>
          <a:endParaRPr lang="en-GB"/>
        </a:p>
      </dgm:t>
    </dgm:pt>
    <dgm:pt modelId="{C764F3FC-3653-F74A-A662-635F578459ED}">
      <dgm:prSet phldrT="[Text]" custT="1"/>
      <dgm:spPr/>
      <dgm:t>
        <a:bodyPr/>
        <a:lstStyle/>
        <a:p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 Make sure the interviewee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understands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 what you have told them,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 </a:t>
          </a:r>
          <a:r>
            <a:rPr lang="en-IE" sz="2200" b="1" u="none" dirty="0">
              <a:solidFill>
                <a:schemeClr val="tx1"/>
              </a:solidFill>
              <a:effectLst/>
              <a:sym typeface="Wingdings"/>
            </a:rPr>
            <a:t>answer </a:t>
          </a:r>
          <a:r>
            <a:rPr lang="en-IE" sz="2200" b="0" u="none" dirty="0">
              <a:solidFill>
                <a:schemeClr val="tx1"/>
              </a:solidFill>
              <a:effectLst/>
              <a:sym typeface="Wingdings"/>
            </a:rPr>
            <a:t>any of their </a:t>
          </a:r>
          <a:r>
            <a:rPr lang="en-IE" sz="2200" b="1" u="none" dirty="0">
              <a:solidFill>
                <a:schemeClr val="tx1"/>
              </a:solidFill>
              <a:effectLst/>
              <a:sym typeface="Wingdings"/>
            </a:rPr>
            <a:t>questions</a:t>
          </a:r>
          <a:r>
            <a:rPr lang="en-IE" sz="2200" b="0" u="none" dirty="0">
              <a:solidFill>
                <a:schemeClr val="tx1"/>
              </a:solidFill>
              <a:effectLst/>
              <a:sym typeface="Wingdings"/>
            </a:rPr>
            <a:t>, 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obtain and document their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informed consent</a:t>
          </a:r>
          <a:endParaRPr lang="en-GB" sz="2200" b="1" dirty="0">
            <a:solidFill>
              <a:srgbClr val="000000"/>
            </a:solidFill>
          </a:endParaRPr>
        </a:p>
      </dgm:t>
    </dgm:pt>
    <dgm:pt modelId="{94618413-B028-AA42-B531-DFF080D240A5}" type="parTrans" cxnId="{ECF860B4-B895-8C4D-852F-B6A9E04FE26A}">
      <dgm:prSet/>
      <dgm:spPr/>
      <dgm:t>
        <a:bodyPr/>
        <a:lstStyle/>
        <a:p>
          <a:endParaRPr lang="en-GB"/>
        </a:p>
      </dgm:t>
    </dgm:pt>
    <dgm:pt modelId="{F5C68E28-98BE-BC4F-ACCD-B6D187979874}" type="sibTrans" cxnId="{ECF860B4-B895-8C4D-852F-B6A9E04FE26A}">
      <dgm:prSet/>
      <dgm:spPr/>
      <dgm:t>
        <a:bodyPr/>
        <a:lstStyle/>
        <a:p>
          <a:endParaRPr lang="en-GB"/>
        </a:p>
      </dgm:t>
    </dgm:pt>
    <dgm:pt modelId="{CBF70AD0-99B1-9D48-BFC8-405AF70709D5}">
      <dgm:prSet phldrT="[Text]" custT="1"/>
      <dgm:spPr/>
      <dgm:t>
        <a:bodyPr/>
        <a:lstStyle/>
        <a:p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 Record all relevant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personal data 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for interviewee (name, date of birth, gender, ethnicity/nationality/religion if relevant)</a:t>
          </a:r>
          <a:endParaRPr lang="en-GB" sz="2200" dirty="0">
            <a:solidFill>
              <a:srgbClr val="000000"/>
            </a:solidFill>
          </a:endParaRPr>
        </a:p>
      </dgm:t>
    </dgm:pt>
    <dgm:pt modelId="{ECA83A76-A234-2448-82F9-E3E08C12A022}" type="parTrans" cxnId="{4C3C7224-4DD5-1644-84FA-813BF56C75A2}">
      <dgm:prSet/>
      <dgm:spPr/>
      <dgm:t>
        <a:bodyPr/>
        <a:lstStyle/>
        <a:p>
          <a:endParaRPr lang="en-GB"/>
        </a:p>
      </dgm:t>
    </dgm:pt>
    <dgm:pt modelId="{0377F542-D3A6-604B-A5E3-4AB010451B43}" type="sibTrans" cxnId="{4C3C7224-4DD5-1644-84FA-813BF56C75A2}">
      <dgm:prSet/>
      <dgm:spPr/>
      <dgm:t>
        <a:bodyPr/>
        <a:lstStyle/>
        <a:p>
          <a:endParaRPr lang="en-GB"/>
        </a:p>
      </dgm:t>
    </dgm:pt>
    <dgm:pt modelId="{DCEC06D9-645E-7E4D-84EB-5B1AB11093B5}" type="pres">
      <dgm:prSet presAssocID="{B7F10E8D-16CC-DB46-97A8-5EE14D1626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25E9A88-F396-8442-9CA0-C64E06CC4E81}" type="pres">
      <dgm:prSet presAssocID="{5E64F0B1-D336-2441-9824-39AA99F464A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D9F78B-8AD7-994F-BE41-4D5EAC76FEC7}" type="pres">
      <dgm:prSet presAssocID="{9E805830-4AF4-3F49-8CF2-7DF2EB4F7D9B}" presName="spacer" presStyleCnt="0"/>
      <dgm:spPr/>
    </dgm:pt>
    <dgm:pt modelId="{620DAD48-5564-F749-BB1F-6C41B603F498}" type="pres">
      <dgm:prSet presAssocID="{7C09AA4D-7190-164F-A297-5D26978D5EF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F3C2E7-91F2-9042-A8CB-89FB42434ABB}" type="pres">
      <dgm:prSet presAssocID="{2F3593F0-7188-9542-B2EA-5111465BE5E7}" presName="spacer" presStyleCnt="0"/>
      <dgm:spPr/>
    </dgm:pt>
    <dgm:pt modelId="{DF5EFD4E-92AC-B747-AF00-28B7BB13365D}" type="pres">
      <dgm:prSet presAssocID="{C764F3FC-3653-F74A-A662-635F578459E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5E456F-4F4C-C543-9E82-3E8F268C462A}" type="pres">
      <dgm:prSet presAssocID="{F5C68E28-98BE-BC4F-ACCD-B6D187979874}" presName="spacer" presStyleCnt="0"/>
      <dgm:spPr/>
    </dgm:pt>
    <dgm:pt modelId="{C0238676-3C4E-C243-9200-F57A8184F710}" type="pres">
      <dgm:prSet presAssocID="{CBF70AD0-99B1-9D48-BFC8-405AF70709D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CF860B4-B895-8C4D-852F-B6A9E04FE26A}" srcId="{B7F10E8D-16CC-DB46-97A8-5EE14D1626A4}" destId="{C764F3FC-3653-F74A-A662-635F578459ED}" srcOrd="2" destOrd="0" parTransId="{94618413-B028-AA42-B531-DFF080D240A5}" sibTransId="{F5C68E28-98BE-BC4F-ACCD-B6D187979874}"/>
    <dgm:cxn modelId="{F2B3D931-16E4-FD4A-A8C1-573A148CE76C}" srcId="{B7F10E8D-16CC-DB46-97A8-5EE14D1626A4}" destId="{5E64F0B1-D336-2441-9824-39AA99F464A0}" srcOrd="0" destOrd="0" parTransId="{D1FCA813-17AF-934B-9775-1DB387C29F1A}" sibTransId="{9E805830-4AF4-3F49-8CF2-7DF2EB4F7D9B}"/>
    <dgm:cxn modelId="{AE2B80DC-DA77-8F4D-B82D-DF9ED8A0FD7A}" type="presOf" srcId="{B7F10E8D-16CC-DB46-97A8-5EE14D1626A4}" destId="{DCEC06D9-645E-7E4D-84EB-5B1AB11093B5}" srcOrd="0" destOrd="0" presId="urn:microsoft.com/office/officeart/2005/8/layout/vList2"/>
    <dgm:cxn modelId="{8865C240-B58A-4743-8CAD-5E53D89733B2}" type="presOf" srcId="{C764F3FC-3653-F74A-A662-635F578459ED}" destId="{DF5EFD4E-92AC-B747-AF00-28B7BB13365D}" srcOrd="0" destOrd="0" presId="urn:microsoft.com/office/officeart/2005/8/layout/vList2"/>
    <dgm:cxn modelId="{83D2A71E-CC13-D04B-90EA-B495836E9F0F}" type="presOf" srcId="{7C09AA4D-7190-164F-A297-5D26978D5EFF}" destId="{620DAD48-5564-F749-BB1F-6C41B603F498}" srcOrd="0" destOrd="0" presId="urn:microsoft.com/office/officeart/2005/8/layout/vList2"/>
    <dgm:cxn modelId="{A3A1ACEB-D7E5-C54A-A3CB-E476E79A356E}" type="presOf" srcId="{CBF70AD0-99B1-9D48-BFC8-405AF70709D5}" destId="{C0238676-3C4E-C243-9200-F57A8184F710}" srcOrd="0" destOrd="0" presId="urn:microsoft.com/office/officeart/2005/8/layout/vList2"/>
    <dgm:cxn modelId="{4C3C7224-4DD5-1644-84FA-813BF56C75A2}" srcId="{B7F10E8D-16CC-DB46-97A8-5EE14D1626A4}" destId="{CBF70AD0-99B1-9D48-BFC8-405AF70709D5}" srcOrd="3" destOrd="0" parTransId="{ECA83A76-A234-2448-82F9-E3E08C12A022}" sibTransId="{0377F542-D3A6-604B-A5E3-4AB010451B43}"/>
    <dgm:cxn modelId="{899B607A-BBCD-454A-981B-D69D38744FC1}" srcId="{B7F10E8D-16CC-DB46-97A8-5EE14D1626A4}" destId="{7C09AA4D-7190-164F-A297-5D26978D5EFF}" srcOrd="1" destOrd="0" parTransId="{006770A4-3737-304B-B98D-18EA17F88995}" sibTransId="{2F3593F0-7188-9542-B2EA-5111465BE5E7}"/>
    <dgm:cxn modelId="{D87FEC3C-6E8B-8F4E-A58D-F8818134B2DF}" type="presOf" srcId="{5E64F0B1-D336-2441-9824-39AA99F464A0}" destId="{825E9A88-F396-8442-9CA0-C64E06CC4E81}" srcOrd="0" destOrd="0" presId="urn:microsoft.com/office/officeart/2005/8/layout/vList2"/>
    <dgm:cxn modelId="{95D46687-CF6B-3145-A277-318AAA44702F}" type="presParOf" srcId="{DCEC06D9-645E-7E4D-84EB-5B1AB11093B5}" destId="{825E9A88-F396-8442-9CA0-C64E06CC4E81}" srcOrd="0" destOrd="0" presId="urn:microsoft.com/office/officeart/2005/8/layout/vList2"/>
    <dgm:cxn modelId="{DA70D5CC-AFF2-3B47-9EB4-EE1C8E4007EF}" type="presParOf" srcId="{DCEC06D9-645E-7E4D-84EB-5B1AB11093B5}" destId="{0CD9F78B-8AD7-994F-BE41-4D5EAC76FEC7}" srcOrd="1" destOrd="0" presId="urn:microsoft.com/office/officeart/2005/8/layout/vList2"/>
    <dgm:cxn modelId="{FC6B83AB-2263-B14D-B2D0-D0E46CE05FB1}" type="presParOf" srcId="{DCEC06D9-645E-7E4D-84EB-5B1AB11093B5}" destId="{620DAD48-5564-F749-BB1F-6C41B603F498}" srcOrd="2" destOrd="0" presId="urn:microsoft.com/office/officeart/2005/8/layout/vList2"/>
    <dgm:cxn modelId="{C066CA4D-9463-9349-AACF-9B930870A604}" type="presParOf" srcId="{DCEC06D9-645E-7E4D-84EB-5B1AB11093B5}" destId="{BFF3C2E7-91F2-9042-A8CB-89FB42434ABB}" srcOrd="3" destOrd="0" presId="urn:microsoft.com/office/officeart/2005/8/layout/vList2"/>
    <dgm:cxn modelId="{2F0112DA-9859-D84B-9C18-35C623E2A82C}" type="presParOf" srcId="{DCEC06D9-645E-7E4D-84EB-5B1AB11093B5}" destId="{DF5EFD4E-92AC-B747-AF00-28B7BB13365D}" srcOrd="4" destOrd="0" presId="urn:microsoft.com/office/officeart/2005/8/layout/vList2"/>
    <dgm:cxn modelId="{127351E3-46E3-404D-9BE0-A9BFDF6688FE}" type="presParOf" srcId="{DCEC06D9-645E-7E4D-84EB-5B1AB11093B5}" destId="{875E456F-4F4C-C543-9E82-3E8F268C462A}" srcOrd="5" destOrd="0" presId="urn:microsoft.com/office/officeart/2005/8/layout/vList2"/>
    <dgm:cxn modelId="{28D60DD5-F4C3-F441-951B-15733CB7D969}" type="presParOf" srcId="{DCEC06D9-645E-7E4D-84EB-5B1AB11093B5}" destId="{C0238676-3C4E-C243-9200-F57A8184F71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7F10E8D-16CC-DB46-97A8-5EE14D1626A4}" type="doc">
      <dgm:prSet loTypeId="urn:microsoft.com/office/officeart/2005/8/layout/vList2" loCatId="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5E64F0B1-D336-2441-9824-39AA99F464A0}">
      <dgm:prSet phldrT="[Text]" custT="1"/>
      <dgm:spPr/>
      <dgm:t>
        <a:bodyPr/>
        <a:lstStyle/>
        <a:p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 Establish current/long-term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contact details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, agreement to contact again</a:t>
          </a:r>
          <a:endParaRPr lang="en-GB" sz="2200" b="1" dirty="0">
            <a:solidFill>
              <a:srgbClr val="000000"/>
            </a:solidFill>
          </a:endParaRPr>
        </a:p>
      </dgm:t>
    </dgm:pt>
    <dgm:pt modelId="{D1FCA813-17AF-934B-9775-1DB387C29F1A}" type="parTrans" cxnId="{F2B3D931-16E4-FD4A-A8C1-573A148CE76C}">
      <dgm:prSet/>
      <dgm:spPr/>
      <dgm:t>
        <a:bodyPr/>
        <a:lstStyle/>
        <a:p>
          <a:endParaRPr lang="en-GB"/>
        </a:p>
      </dgm:t>
    </dgm:pt>
    <dgm:pt modelId="{9E805830-4AF4-3F49-8CF2-7DF2EB4F7D9B}" type="sibTrans" cxnId="{F2B3D931-16E4-FD4A-A8C1-573A148CE76C}">
      <dgm:prSet/>
      <dgm:spPr/>
      <dgm:t>
        <a:bodyPr/>
        <a:lstStyle/>
        <a:p>
          <a:endParaRPr lang="en-GB"/>
        </a:p>
      </dgm:t>
    </dgm:pt>
    <dgm:pt modelId="{7C09AA4D-7190-164F-A297-5D26978D5EFF}">
      <dgm:prSet phldrT="[Text]" custT="1"/>
      <dgm:spPr/>
      <dgm:t>
        <a:bodyPr/>
        <a:lstStyle/>
        <a:p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 Include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alternative means of contact </a:t>
          </a:r>
          <a:r>
            <a:rPr lang="mr-IN" sz="2200" b="0" u="none" dirty="0">
              <a:solidFill>
                <a:srgbClr val="000000"/>
              </a:solidFill>
              <a:effectLst/>
              <a:sym typeface="Wingdings"/>
            </a:rPr>
            <a:t>–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 friends, family, organisations and means to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contact you 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in future if necessary</a:t>
          </a:r>
          <a:endParaRPr lang="en-GB" sz="2200" b="1" dirty="0">
            <a:solidFill>
              <a:srgbClr val="000000"/>
            </a:solidFill>
          </a:endParaRPr>
        </a:p>
      </dgm:t>
    </dgm:pt>
    <dgm:pt modelId="{006770A4-3737-304B-B98D-18EA17F88995}" type="parTrans" cxnId="{899B607A-BBCD-454A-981B-D69D38744FC1}">
      <dgm:prSet/>
      <dgm:spPr/>
      <dgm:t>
        <a:bodyPr/>
        <a:lstStyle/>
        <a:p>
          <a:endParaRPr lang="en-GB"/>
        </a:p>
      </dgm:t>
    </dgm:pt>
    <dgm:pt modelId="{2F3593F0-7188-9542-B2EA-5111465BE5E7}" type="sibTrans" cxnId="{899B607A-BBCD-454A-981B-D69D38744FC1}">
      <dgm:prSet/>
      <dgm:spPr/>
      <dgm:t>
        <a:bodyPr/>
        <a:lstStyle/>
        <a:p>
          <a:endParaRPr lang="en-GB"/>
        </a:p>
      </dgm:t>
    </dgm:pt>
    <dgm:pt modelId="{C764F3FC-3653-F74A-A662-635F578459ED}">
      <dgm:prSet phldrT="[Text]" custT="1"/>
      <dgm:spPr/>
      <dgm:t>
        <a:bodyPr/>
        <a:lstStyle/>
        <a:p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 Confirm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informed consent 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for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 use or disclosure 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of information and allow them to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change their mind</a:t>
          </a:r>
          <a:endParaRPr lang="en-GB" sz="2200" b="1" dirty="0">
            <a:solidFill>
              <a:srgbClr val="000000"/>
            </a:solidFill>
          </a:endParaRPr>
        </a:p>
      </dgm:t>
    </dgm:pt>
    <dgm:pt modelId="{94618413-B028-AA42-B531-DFF080D240A5}" type="parTrans" cxnId="{ECF860B4-B895-8C4D-852F-B6A9E04FE26A}">
      <dgm:prSet/>
      <dgm:spPr/>
      <dgm:t>
        <a:bodyPr/>
        <a:lstStyle/>
        <a:p>
          <a:endParaRPr lang="en-GB"/>
        </a:p>
      </dgm:t>
    </dgm:pt>
    <dgm:pt modelId="{F5C68E28-98BE-BC4F-ACCD-B6D187979874}" type="sibTrans" cxnId="{ECF860B4-B895-8C4D-852F-B6A9E04FE26A}">
      <dgm:prSet/>
      <dgm:spPr/>
      <dgm:t>
        <a:bodyPr/>
        <a:lstStyle/>
        <a:p>
          <a:endParaRPr lang="en-GB"/>
        </a:p>
      </dgm:t>
    </dgm:pt>
    <dgm:pt modelId="{CBF70AD0-99B1-9D48-BFC8-405AF70709D5}">
      <dgm:prSet phldrT="[Text]" custT="1"/>
      <dgm:spPr/>
      <dgm:t>
        <a:bodyPr/>
        <a:lstStyle/>
        <a:p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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Read back 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interview statement to interviewee </a:t>
          </a:r>
          <a:r>
            <a:rPr lang="en-IE" sz="2200" b="0" u="none" dirty="0" smtClean="0">
              <a:solidFill>
                <a:srgbClr val="000000"/>
              </a:solidFill>
              <a:effectLst/>
              <a:sym typeface="Wingdings"/>
            </a:rPr>
            <a:t>&amp; </a:t>
          </a:r>
          <a:r>
            <a:rPr lang="en-IE" sz="2200" b="1" u="none" dirty="0" smtClean="0">
              <a:solidFill>
                <a:srgbClr val="000000"/>
              </a:solidFill>
              <a:effectLst/>
              <a:sym typeface="Wingdings"/>
            </a:rPr>
            <a:t>amend</a:t>
          </a:r>
          <a:r>
            <a:rPr lang="en-IE" sz="2200" b="0" u="none" dirty="0" smtClean="0">
              <a:solidFill>
                <a:srgbClr val="000000"/>
              </a:solidFill>
              <a:effectLst/>
              <a:sym typeface="Wingdings"/>
            </a:rPr>
            <a:t> it</a:t>
          </a:r>
          <a:r>
            <a:rPr lang="en-US" sz="2200" b="0" u="none" dirty="0" smtClean="0">
              <a:solidFill>
                <a:srgbClr val="FF0000"/>
              </a:solidFill>
              <a:effectLst/>
              <a:sym typeface="Wingdings"/>
            </a:rPr>
            <a:t> </a:t>
          </a:r>
          <a:r>
            <a:rPr lang="en-US" sz="2200" b="0" u="none" dirty="0">
              <a:solidFill>
                <a:srgbClr val="000000"/>
              </a:solidFill>
              <a:effectLst/>
              <a:sym typeface="Wingdings"/>
            </a:rPr>
            <a:t>based on their feedback,</a:t>
          </a:r>
          <a:r>
            <a:rPr lang="en-US" sz="2200" b="0" u="none" dirty="0">
              <a:solidFill>
                <a:srgbClr val="FF0000"/>
              </a:solidFill>
              <a:effectLst/>
              <a:sym typeface="Wingdings"/>
            </a:rPr>
            <a:t> </a:t>
          </a:r>
          <a:r>
            <a:rPr lang="en-IE" sz="2200" b="0" u="none" dirty="0" smtClean="0">
              <a:solidFill>
                <a:srgbClr val="000000"/>
              </a:solidFill>
              <a:effectLst/>
              <a:sym typeface="Wingdings"/>
            </a:rPr>
            <a:t>signature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/attestation if appropriate</a:t>
          </a:r>
          <a:endParaRPr lang="en-GB" sz="2200" dirty="0">
            <a:solidFill>
              <a:srgbClr val="000000"/>
            </a:solidFill>
          </a:endParaRPr>
        </a:p>
      </dgm:t>
    </dgm:pt>
    <dgm:pt modelId="{ECA83A76-A234-2448-82F9-E3E08C12A022}" type="parTrans" cxnId="{4C3C7224-4DD5-1644-84FA-813BF56C75A2}">
      <dgm:prSet/>
      <dgm:spPr/>
      <dgm:t>
        <a:bodyPr/>
        <a:lstStyle/>
        <a:p>
          <a:endParaRPr lang="en-GB"/>
        </a:p>
      </dgm:t>
    </dgm:pt>
    <dgm:pt modelId="{0377F542-D3A6-604B-A5E3-4AB010451B43}" type="sibTrans" cxnId="{4C3C7224-4DD5-1644-84FA-813BF56C75A2}">
      <dgm:prSet/>
      <dgm:spPr/>
      <dgm:t>
        <a:bodyPr/>
        <a:lstStyle/>
        <a:p>
          <a:endParaRPr lang="en-GB"/>
        </a:p>
      </dgm:t>
    </dgm:pt>
    <dgm:pt modelId="{A1475E66-081D-8248-AD84-06159ECC8DF1}">
      <dgm:prSet phldrT="[Text]" custT="1"/>
      <dgm:spPr/>
      <dgm:t>
        <a:bodyPr/>
        <a:lstStyle/>
        <a:p>
          <a:r>
            <a:rPr lang="en-IE" sz="2200" b="0" u="none" dirty="0" smtClean="0">
              <a:solidFill>
                <a:srgbClr val="000000"/>
              </a:solidFill>
              <a:effectLst/>
              <a:sym typeface="Wingdings"/>
            </a:rPr>
            <a:t> Discuss and address any </a:t>
          </a:r>
          <a:r>
            <a:rPr lang="en-IE" sz="2200" b="1" u="none" dirty="0" smtClean="0">
              <a:solidFill>
                <a:srgbClr val="000000"/>
              </a:solidFill>
              <a:effectLst/>
              <a:sym typeface="Wingdings"/>
            </a:rPr>
            <a:t>questions</a:t>
          </a:r>
          <a:r>
            <a:rPr lang="en-IE" sz="2200" b="0" u="none" dirty="0" smtClean="0">
              <a:solidFill>
                <a:srgbClr val="000000"/>
              </a:solidFill>
              <a:effectLst/>
              <a:sym typeface="Wingdings"/>
            </a:rPr>
            <a:t> and </a:t>
          </a:r>
          <a:r>
            <a:rPr lang="en-IE" sz="2200" b="1" u="none" dirty="0" smtClean="0">
              <a:solidFill>
                <a:srgbClr val="000000"/>
              </a:solidFill>
              <a:effectLst/>
              <a:sym typeface="Wingdings"/>
            </a:rPr>
            <a:t>concerns</a:t>
          </a:r>
          <a:r>
            <a:rPr lang="en-IE" sz="2200" b="0" u="none" dirty="0" smtClean="0">
              <a:solidFill>
                <a:srgbClr val="000000"/>
              </a:solidFill>
              <a:effectLst/>
              <a:sym typeface="Wingdings"/>
            </a:rPr>
            <a:t> </a:t>
          </a:r>
          <a:endParaRPr lang="en-GB" sz="2200" dirty="0">
            <a:solidFill>
              <a:srgbClr val="000000"/>
            </a:solidFill>
          </a:endParaRPr>
        </a:p>
      </dgm:t>
    </dgm:pt>
    <dgm:pt modelId="{B336114B-8C6F-0D41-ABF3-335D915B8100}" type="parTrans" cxnId="{B106AB15-43CA-0A40-B07E-4246B880C58B}">
      <dgm:prSet/>
      <dgm:spPr/>
      <dgm:t>
        <a:bodyPr/>
        <a:lstStyle/>
        <a:p>
          <a:endParaRPr lang="en-GB"/>
        </a:p>
      </dgm:t>
    </dgm:pt>
    <dgm:pt modelId="{A83B3B07-1498-E943-A516-0190249A7609}" type="sibTrans" cxnId="{B106AB15-43CA-0A40-B07E-4246B880C58B}">
      <dgm:prSet/>
      <dgm:spPr/>
      <dgm:t>
        <a:bodyPr/>
        <a:lstStyle/>
        <a:p>
          <a:endParaRPr lang="en-GB"/>
        </a:p>
      </dgm:t>
    </dgm:pt>
    <dgm:pt modelId="{095D7036-7945-6444-BA3F-7D4B4798175C}">
      <dgm:prSet phldrT="[Text]" custT="1"/>
      <dgm:spPr/>
      <dgm:t>
        <a:bodyPr/>
        <a:lstStyle/>
        <a:p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 Explain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next steps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, available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referral options</a:t>
          </a:r>
          <a:r>
            <a:rPr lang="en-IE" sz="2200" b="0" u="none" dirty="0">
              <a:solidFill>
                <a:srgbClr val="000000"/>
              </a:solidFill>
              <a:effectLst/>
              <a:sym typeface="Wingdings"/>
            </a:rPr>
            <a:t>, discuss interviewee’s </a:t>
          </a:r>
          <a:r>
            <a:rPr lang="en-IE" sz="2200" b="1" u="none" dirty="0">
              <a:solidFill>
                <a:srgbClr val="000000"/>
              </a:solidFill>
              <a:effectLst/>
              <a:sym typeface="Wingdings"/>
            </a:rPr>
            <a:t>needs</a:t>
          </a:r>
          <a:endParaRPr lang="en-GB" sz="2200" b="1" dirty="0">
            <a:solidFill>
              <a:srgbClr val="000000"/>
            </a:solidFill>
          </a:endParaRPr>
        </a:p>
      </dgm:t>
    </dgm:pt>
    <dgm:pt modelId="{A3D1FD16-B86A-2649-9CAD-95E9A9DE9093}" type="parTrans" cxnId="{0C025288-E186-F744-BC24-667A05AE7323}">
      <dgm:prSet/>
      <dgm:spPr/>
      <dgm:t>
        <a:bodyPr/>
        <a:lstStyle/>
        <a:p>
          <a:endParaRPr lang="en-GB"/>
        </a:p>
      </dgm:t>
    </dgm:pt>
    <dgm:pt modelId="{F35D77DC-3819-2848-B1A7-609447A114F5}" type="sibTrans" cxnId="{0C025288-E186-F744-BC24-667A05AE7323}">
      <dgm:prSet/>
      <dgm:spPr/>
      <dgm:t>
        <a:bodyPr/>
        <a:lstStyle/>
        <a:p>
          <a:endParaRPr lang="en-GB"/>
        </a:p>
      </dgm:t>
    </dgm:pt>
    <dgm:pt modelId="{DCEC06D9-645E-7E4D-84EB-5B1AB11093B5}" type="pres">
      <dgm:prSet presAssocID="{B7F10E8D-16CC-DB46-97A8-5EE14D1626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25E9A88-F396-8442-9CA0-C64E06CC4E81}" type="pres">
      <dgm:prSet presAssocID="{5E64F0B1-D336-2441-9824-39AA99F464A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D9F78B-8AD7-994F-BE41-4D5EAC76FEC7}" type="pres">
      <dgm:prSet presAssocID="{9E805830-4AF4-3F49-8CF2-7DF2EB4F7D9B}" presName="spacer" presStyleCnt="0"/>
      <dgm:spPr/>
    </dgm:pt>
    <dgm:pt modelId="{620DAD48-5564-F749-BB1F-6C41B603F498}" type="pres">
      <dgm:prSet presAssocID="{7C09AA4D-7190-164F-A297-5D26978D5EF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F3C2E7-91F2-9042-A8CB-89FB42434ABB}" type="pres">
      <dgm:prSet presAssocID="{2F3593F0-7188-9542-B2EA-5111465BE5E7}" presName="spacer" presStyleCnt="0"/>
      <dgm:spPr/>
    </dgm:pt>
    <dgm:pt modelId="{DF5EFD4E-92AC-B747-AF00-28B7BB13365D}" type="pres">
      <dgm:prSet presAssocID="{C764F3FC-3653-F74A-A662-635F578459E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5E456F-4F4C-C543-9E82-3E8F268C462A}" type="pres">
      <dgm:prSet presAssocID="{F5C68E28-98BE-BC4F-ACCD-B6D187979874}" presName="spacer" presStyleCnt="0"/>
      <dgm:spPr/>
    </dgm:pt>
    <dgm:pt modelId="{C0238676-3C4E-C243-9200-F57A8184F710}" type="pres">
      <dgm:prSet presAssocID="{CBF70AD0-99B1-9D48-BFC8-405AF70709D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1C7F0F-FA88-4C49-8CEF-6B5AAE205FA7}" type="pres">
      <dgm:prSet presAssocID="{0377F542-D3A6-604B-A5E3-4AB010451B43}" presName="spacer" presStyleCnt="0"/>
      <dgm:spPr/>
    </dgm:pt>
    <dgm:pt modelId="{4812EE81-06B6-844A-B5CC-273679A5931D}" type="pres">
      <dgm:prSet presAssocID="{095D7036-7945-6444-BA3F-7D4B4798175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1E4E2A-CC6A-444B-9FBC-366D75AA88C3}" type="pres">
      <dgm:prSet presAssocID="{F35D77DC-3819-2848-B1A7-609447A114F5}" presName="spacer" presStyleCnt="0"/>
      <dgm:spPr/>
    </dgm:pt>
    <dgm:pt modelId="{4229C8A2-C806-5D43-84B4-7B91579D8BB2}" type="pres">
      <dgm:prSet presAssocID="{A1475E66-081D-8248-AD84-06159ECC8DF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06AB15-43CA-0A40-B07E-4246B880C58B}" srcId="{B7F10E8D-16CC-DB46-97A8-5EE14D1626A4}" destId="{A1475E66-081D-8248-AD84-06159ECC8DF1}" srcOrd="5" destOrd="0" parTransId="{B336114B-8C6F-0D41-ABF3-335D915B8100}" sibTransId="{A83B3B07-1498-E943-A516-0190249A7609}"/>
    <dgm:cxn modelId="{0C025288-E186-F744-BC24-667A05AE7323}" srcId="{B7F10E8D-16CC-DB46-97A8-5EE14D1626A4}" destId="{095D7036-7945-6444-BA3F-7D4B4798175C}" srcOrd="4" destOrd="0" parTransId="{A3D1FD16-B86A-2649-9CAD-95E9A9DE9093}" sibTransId="{F35D77DC-3819-2848-B1A7-609447A114F5}"/>
    <dgm:cxn modelId="{899B607A-BBCD-454A-981B-D69D38744FC1}" srcId="{B7F10E8D-16CC-DB46-97A8-5EE14D1626A4}" destId="{7C09AA4D-7190-164F-A297-5D26978D5EFF}" srcOrd="1" destOrd="0" parTransId="{006770A4-3737-304B-B98D-18EA17F88995}" sibTransId="{2F3593F0-7188-9542-B2EA-5111465BE5E7}"/>
    <dgm:cxn modelId="{316E1535-49B5-4946-B321-2AAE347AD5C9}" type="presOf" srcId="{B7F10E8D-16CC-DB46-97A8-5EE14D1626A4}" destId="{DCEC06D9-645E-7E4D-84EB-5B1AB11093B5}" srcOrd="0" destOrd="0" presId="urn:microsoft.com/office/officeart/2005/8/layout/vList2"/>
    <dgm:cxn modelId="{358F77C7-8823-6E47-8B1A-CE2F6D606C53}" type="presOf" srcId="{CBF70AD0-99B1-9D48-BFC8-405AF70709D5}" destId="{C0238676-3C4E-C243-9200-F57A8184F710}" srcOrd="0" destOrd="0" presId="urn:microsoft.com/office/officeart/2005/8/layout/vList2"/>
    <dgm:cxn modelId="{F2B3D931-16E4-FD4A-A8C1-573A148CE76C}" srcId="{B7F10E8D-16CC-DB46-97A8-5EE14D1626A4}" destId="{5E64F0B1-D336-2441-9824-39AA99F464A0}" srcOrd="0" destOrd="0" parTransId="{D1FCA813-17AF-934B-9775-1DB387C29F1A}" sibTransId="{9E805830-4AF4-3F49-8CF2-7DF2EB4F7D9B}"/>
    <dgm:cxn modelId="{B17183DF-6509-8242-9D96-D079401A96B6}" type="presOf" srcId="{7C09AA4D-7190-164F-A297-5D26978D5EFF}" destId="{620DAD48-5564-F749-BB1F-6C41B603F498}" srcOrd="0" destOrd="0" presId="urn:microsoft.com/office/officeart/2005/8/layout/vList2"/>
    <dgm:cxn modelId="{9B91F0E2-CA86-9E49-B2E6-BE4EC4EE1DE3}" type="presOf" srcId="{095D7036-7945-6444-BA3F-7D4B4798175C}" destId="{4812EE81-06B6-844A-B5CC-273679A5931D}" srcOrd="0" destOrd="0" presId="urn:microsoft.com/office/officeart/2005/8/layout/vList2"/>
    <dgm:cxn modelId="{C5237E57-567F-DE44-BBC3-01930360D895}" type="presOf" srcId="{A1475E66-081D-8248-AD84-06159ECC8DF1}" destId="{4229C8A2-C806-5D43-84B4-7B91579D8BB2}" srcOrd="0" destOrd="0" presId="urn:microsoft.com/office/officeart/2005/8/layout/vList2"/>
    <dgm:cxn modelId="{29940D0A-F226-8D48-B8EA-FCF096ED0F8B}" type="presOf" srcId="{5E64F0B1-D336-2441-9824-39AA99F464A0}" destId="{825E9A88-F396-8442-9CA0-C64E06CC4E81}" srcOrd="0" destOrd="0" presId="urn:microsoft.com/office/officeart/2005/8/layout/vList2"/>
    <dgm:cxn modelId="{ECF860B4-B895-8C4D-852F-B6A9E04FE26A}" srcId="{B7F10E8D-16CC-DB46-97A8-5EE14D1626A4}" destId="{C764F3FC-3653-F74A-A662-635F578459ED}" srcOrd="2" destOrd="0" parTransId="{94618413-B028-AA42-B531-DFF080D240A5}" sibTransId="{F5C68E28-98BE-BC4F-ACCD-B6D187979874}"/>
    <dgm:cxn modelId="{4C3C7224-4DD5-1644-84FA-813BF56C75A2}" srcId="{B7F10E8D-16CC-DB46-97A8-5EE14D1626A4}" destId="{CBF70AD0-99B1-9D48-BFC8-405AF70709D5}" srcOrd="3" destOrd="0" parTransId="{ECA83A76-A234-2448-82F9-E3E08C12A022}" sibTransId="{0377F542-D3A6-604B-A5E3-4AB010451B43}"/>
    <dgm:cxn modelId="{904D0C07-3D80-C84F-9636-5029ED26EB29}" type="presOf" srcId="{C764F3FC-3653-F74A-A662-635F578459ED}" destId="{DF5EFD4E-92AC-B747-AF00-28B7BB13365D}" srcOrd="0" destOrd="0" presId="urn:microsoft.com/office/officeart/2005/8/layout/vList2"/>
    <dgm:cxn modelId="{D24E916F-2D04-AB42-B988-67C2D48F206C}" type="presParOf" srcId="{DCEC06D9-645E-7E4D-84EB-5B1AB11093B5}" destId="{825E9A88-F396-8442-9CA0-C64E06CC4E81}" srcOrd="0" destOrd="0" presId="urn:microsoft.com/office/officeart/2005/8/layout/vList2"/>
    <dgm:cxn modelId="{CCBDEF3A-48BD-C643-BD3F-D10CA8D1231A}" type="presParOf" srcId="{DCEC06D9-645E-7E4D-84EB-5B1AB11093B5}" destId="{0CD9F78B-8AD7-994F-BE41-4D5EAC76FEC7}" srcOrd="1" destOrd="0" presId="urn:microsoft.com/office/officeart/2005/8/layout/vList2"/>
    <dgm:cxn modelId="{8C4114DD-A070-5A44-9141-7953248418C8}" type="presParOf" srcId="{DCEC06D9-645E-7E4D-84EB-5B1AB11093B5}" destId="{620DAD48-5564-F749-BB1F-6C41B603F498}" srcOrd="2" destOrd="0" presId="urn:microsoft.com/office/officeart/2005/8/layout/vList2"/>
    <dgm:cxn modelId="{181E18E8-F632-B342-85D3-6C3F164246E3}" type="presParOf" srcId="{DCEC06D9-645E-7E4D-84EB-5B1AB11093B5}" destId="{BFF3C2E7-91F2-9042-A8CB-89FB42434ABB}" srcOrd="3" destOrd="0" presId="urn:microsoft.com/office/officeart/2005/8/layout/vList2"/>
    <dgm:cxn modelId="{70228964-A326-0F47-8919-A9D5CAA35E5A}" type="presParOf" srcId="{DCEC06D9-645E-7E4D-84EB-5B1AB11093B5}" destId="{DF5EFD4E-92AC-B747-AF00-28B7BB13365D}" srcOrd="4" destOrd="0" presId="urn:microsoft.com/office/officeart/2005/8/layout/vList2"/>
    <dgm:cxn modelId="{DE2C510A-501E-8F48-8312-5B0B7C792E5A}" type="presParOf" srcId="{DCEC06D9-645E-7E4D-84EB-5B1AB11093B5}" destId="{875E456F-4F4C-C543-9E82-3E8F268C462A}" srcOrd="5" destOrd="0" presId="urn:microsoft.com/office/officeart/2005/8/layout/vList2"/>
    <dgm:cxn modelId="{D14AA7FD-8349-BC44-8455-EAD856B0CCBA}" type="presParOf" srcId="{DCEC06D9-645E-7E4D-84EB-5B1AB11093B5}" destId="{C0238676-3C4E-C243-9200-F57A8184F710}" srcOrd="6" destOrd="0" presId="urn:microsoft.com/office/officeart/2005/8/layout/vList2"/>
    <dgm:cxn modelId="{B03913AD-DEEE-A741-9292-187E1B19558F}" type="presParOf" srcId="{DCEC06D9-645E-7E4D-84EB-5B1AB11093B5}" destId="{691C7F0F-FA88-4C49-8CEF-6B5AAE205FA7}" srcOrd="7" destOrd="0" presId="urn:microsoft.com/office/officeart/2005/8/layout/vList2"/>
    <dgm:cxn modelId="{9FE25671-E2AF-7C49-BB55-C5F86368F6B8}" type="presParOf" srcId="{DCEC06D9-645E-7E4D-84EB-5B1AB11093B5}" destId="{4812EE81-06B6-844A-B5CC-273679A5931D}" srcOrd="8" destOrd="0" presId="urn:microsoft.com/office/officeart/2005/8/layout/vList2"/>
    <dgm:cxn modelId="{90C64EFB-E477-3F4E-BC9B-59422F0D2194}" type="presParOf" srcId="{DCEC06D9-645E-7E4D-84EB-5B1AB11093B5}" destId="{441E4E2A-CC6A-444B-9FBC-366D75AA88C3}" srcOrd="9" destOrd="0" presId="urn:microsoft.com/office/officeart/2005/8/layout/vList2"/>
    <dgm:cxn modelId="{68909732-0AFB-184F-B142-C9AF2B4618A0}" type="presParOf" srcId="{DCEC06D9-645E-7E4D-84EB-5B1AB11093B5}" destId="{4229C8A2-C806-5D43-84B4-7B91579D8BB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55851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Recognise the advantages and potential challenges of interviewing </a:t>
          </a:r>
        </a:p>
      </dsp:txBody>
      <dsp:txXfrm>
        <a:off x="59399" y="315250"/>
        <a:ext cx="8018106" cy="1098002"/>
      </dsp:txXfrm>
    </dsp:sp>
    <dsp:sp modelId="{1DBEF75B-A78C-AA41-A3B6-A082DF1A9A91}">
      <dsp:nvSpPr>
        <dsp:cNvPr id="0" name=""/>
        <dsp:cNvSpPr/>
      </dsp:nvSpPr>
      <dsp:spPr>
        <a:xfrm>
          <a:off x="0" y="1659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Identify helpful interview techniques and appropriate questions </a:t>
          </a:r>
        </a:p>
      </dsp:txBody>
      <dsp:txXfrm>
        <a:off x="59399" y="1719251"/>
        <a:ext cx="8018106" cy="1098002"/>
      </dsp:txXfrm>
    </dsp:sp>
    <dsp:sp modelId="{1BDB3A8F-9747-144C-891B-1BB53422AFAE}">
      <dsp:nvSpPr>
        <dsp:cNvPr id="0" name=""/>
        <dsp:cNvSpPr/>
      </dsp:nvSpPr>
      <dsp:spPr>
        <a:xfrm>
          <a:off x="0" y="3063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Explain how to create a supportive, comfortable and encouraging </a:t>
          </a:r>
          <a:r>
            <a:rPr lang="en-GB" sz="3200" kern="1200" noProof="0" dirty="0" smtClean="0"/>
            <a:t>atmosphere</a:t>
          </a:r>
          <a:endParaRPr lang="en-GB" sz="3200" kern="1200" noProof="0" dirty="0"/>
        </a:p>
      </dsp:txBody>
      <dsp:txXfrm>
        <a:off x="59399" y="3123251"/>
        <a:ext cx="8018106" cy="10980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69EB3-1A99-D24C-9888-21051DCBED95}">
      <dsp:nvSpPr>
        <dsp:cNvPr id="0" name=""/>
        <dsp:cNvSpPr/>
      </dsp:nvSpPr>
      <dsp:spPr>
        <a:xfrm>
          <a:off x="2100" y="0"/>
          <a:ext cx="2061246" cy="31683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>
              <a:solidFill>
                <a:schemeClr val="tx1"/>
              </a:solidFill>
            </a:rPr>
            <a:t>Specific elements</a:t>
          </a:r>
        </a:p>
      </dsp:txBody>
      <dsp:txXfrm>
        <a:off x="2100" y="0"/>
        <a:ext cx="2061246" cy="950505"/>
      </dsp:txXfrm>
    </dsp:sp>
    <dsp:sp modelId="{9F07A7B8-CF7B-C14C-8C66-ADBA8FE012CC}">
      <dsp:nvSpPr>
        <dsp:cNvPr id="0" name=""/>
        <dsp:cNvSpPr/>
      </dsp:nvSpPr>
      <dsp:spPr>
        <a:xfrm>
          <a:off x="208225" y="950776"/>
          <a:ext cx="1648997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Details of assault</a:t>
          </a:r>
        </a:p>
      </dsp:txBody>
      <dsp:txXfrm>
        <a:off x="226456" y="969007"/>
        <a:ext cx="1612535" cy="585992"/>
      </dsp:txXfrm>
    </dsp:sp>
    <dsp:sp modelId="{D87B24F3-959F-4E4D-8F80-602A6D037D0B}">
      <dsp:nvSpPr>
        <dsp:cNvPr id="0" name=""/>
        <dsp:cNvSpPr/>
      </dsp:nvSpPr>
      <dsp:spPr>
        <a:xfrm>
          <a:off x="208225" y="1668992"/>
          <a:ext cx="1648997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Location/ circumstances</a:t>
          </a:r>
        </a:p>
      </dsp:txBody>
      <dsp:txXfrm>
        <a:off x="226456" y="1687223"/>
        <a:ext cx="1612535" cy="585992"/>
      </dsp:txXfrm>
    </dsp:sp>
    <dsp:sp modelId="{D5E771C1-5884-9148-B5DD-EF435184FAF4}">
      <dsp:nvSpPr>
        <dsp:cNvPr id="0" name=""/>
        <dsp:cNvSpPr/>
      </dsp:nvSpPr>
      <dsp:spPr>
        <a:xfrm>
          <a:off x="208225" y="2387209"/>
          <a:ext cx="1648997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Description of people present</a:t>
          </a:r>
        </a:p>
      </dsp:txBody>
      <dsp:txXfrm>
        <a:off x="226456" y="2405440"/>
        <a:ext cx="1612535" cy="585992"/>
      </dsp:txXfrm>
    </dsp:sp>
    <dsp:sp modelId="{21BDF4C0-EA9E-4245-BC7D-743FF5633035}">
      <dsp:nvSpPr>
        <dsp:cNvPr id="0" name=""/>
        <dsp:cNvSpPr/>
      </dsp:nvSpPr>
      <dsp:spPr>
        <a:xfrm>
          <a:off x="2217940" y="0"/>
          <a:ext cx="2061246" cy="31683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>
              <a:solidFill>
                <a:schemeClr val="tx1"/>
              </a:solidFill>
            </a:rPr>
            <a:t>Common elements</a:t>
          </a:r>
        </a:p>
      </dsp:txBody>
      <dsp:txXfrm>
        <a:off x="2217940" y="0"/>
        <a:ext cx="2061246" cy="950505"/>
      </dsp:txXfrm>
    </dsp:sp>
    <dsp:sp modelId="{27077414-F150-2D45-80B1-938E3DB01C01}">
      <dsp:nvSpPr>
        <dsp:cNvPr id="0" name=""/>
        <dsp:cNvSpPr/>
      </dsp:nvSpPr>
      <dsp:spPr>
        <a:xfrm>
          <a:off x="2320664" y="951387"/>
          <a:ext cx="1855798" cy="5228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Details of conflict/attack</a:t>
          </a:r>
        </a:p>
      </dsp:txBody>
      <dsp:txXfrm>
        <a:off x="2335978" y="966701"/>
        <a:ext cx="1825170" cy="492235"/>
      </dsp:txXfrm>
    </dsp:sp>
    <dsp:sp modelId="{1DD7B613-AE99-4E4E-80A3-13F49AD2FD7F}">
      <dsp:nvSpPr>
        <dsp:cNvPr id="0" name=""/>
        <dsp:cNvSpPr/>
      </dsp:nvSpPr>
      <dsp:spPr>
        <a:xfrm>
          <a:off x="2320664" y="1571096"/>
          <a:ext cx="1855798" cy="667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Political/security situation</a:t>
          </a:r>
        </a:p>
      </dsp:txBody>
      <dsp:txXfrm>
        <a:off x="2340207" y="1590639"/>
        <a:ext cx="1816712" cy="628176"/>
      </dsp:txXfrm>
    </dsp:sp>
    <dsp:sp modelId="{1302B5AD-848D-2543-889D-58D44FFAD1B8}">
      <dsp:nvSpPr>
        <dsp:cNvPr id="0" name=""/>
        <dsp:cNvSpPr/>
      </dsp:nvSpPr>
      <dsp:spPr>
        <a:xfrm>
          <a:off x="2320664" y="2335204"/>
          <a:ext cx="1855798" cy="6738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Possible reasons for violence/words</a:t>
          </a:r>
        </a:p>
      </dsp:txBody>
      <dsp:txXfrm>
        <a:off x="2340400" y="2354940"/>
        <a:ext cx="1816326" cy="634375"/>
      </dsp:txXfrm>
    </dsp:sp>
    <dsp:sp modelId="{3D1EA325-54E1-394F-8FA9-132ABF0A0820}">
      <dsp:nvSpPr>
        <dsp:cNvPr id="0" name=""/>
        <dsp:cNvSpPr/>
      </dsp:nvSpPr>
      <dsp:spPr>
        <a:xfrm>
          <a:off x="4433780" y="0"/>
          <a:ext cx="2061246" cy="31683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>
              <a:solidFill>
                <a:schemeClr val="tx1"/>
              </a:solidFill>
            </a:rPr>
            <a:t>Linkage elements</a:t>
          </a:r>
        </a:p>
      </dsp:txBody>
      <dsp:txXfrm>
        <a:off x="4433780" y="0"/>
        <a:ext cx="2061246" cy="950505"/>
      </dsp:txXfrm>
    </dsp:sp>
    <dsp:sp modelId="{6146F44D-9A59-9942-9DD2-4EC597D74857}">
      <dsp:nvSpPr>
        <dsp:cNvPr id="0" name=""/>
        <dsp:cNvSpPr/>
      </dsp:nvSpPr>
      <dsp:spPr>
        <a:xfrm>
          <a:off x="4639905" y="950776"/>
          <a:ext cx="1648997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rgbClr val="000000"/>
              </a:solidFill>
            </a:rPr>
            <a:t>Intent</a:t>
          </a:r>
          <a:r>
            <a:rPr lang="en-GB" sz="1800" kern="1200" dirty="0" smtClean="0">
              <a:solidFill>
                <a:srgbClr val="000000"/>
              </a:solidFill>
            </a:rPr>
            <a:t>/ knowledge</a:t>
          </a:r>
          <a:endParaRPr lang="en-GB" sz="1800" kern="1200" dirty="0">
            <a:solidFill>
              <a:srgbClr val="000000"/>
            </a:solidFill>
          </a:endParaRPr>
        </a:p>
      </dsp:txBody>
      <dsp:txXfrm>
        <a:off x="4658136" y="969007"/>
        <a:ext cx="1612535" cy="585992"/>
      </dsp:txXfrm>
    </dsp:sp>
    <dsp:sp modelId="{9596912C-F49F-EB43-82E0-78BA337557BC}">
      <dsp:nvSpPr>
        <dsp:cNvPr id="0" name=""/>
        <dsp:cNvSpPr/>
      </dsp:nvSpPr>
      <dsp:spPr>
        <a:xfrm>
          <a:off x="4639905" y="1668992"/>
          <a:ext cx="1648997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Command structures</a:t>
          </a:r>
        </a:p>
      </dsp:txBody>
      <dsp:txXfrm>
        <a:off x="4658136" y="1687223"/>
        <a:ext cx="1612535" cy="585992"/>
      </dsp:txXfrm>
    </dsp:sp>
    <dsp:sp modelId="{04258BE7-9138-4042-9686-D1EC3C6329B0}">
      <dsp:nvSpPr>
        <dsp:cNvPr id="0" name=""/>
        <dsp:cNvSpPr/>
      </dsp:nvSpPr>
      <dsp:spPr>
        <a:xfrm>
          <a:off x="4639905" y="2387209"/>
          <a:ext cx="1648997" cy="622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Perpetrators’ responsibilities</a:t>
          </a:r>
        </a:p>
      </dsp:txBody>
      <dsp:txXfrm>
        <a:off x="4658136" y="2405440"/>
        <a:ext cx="1612535" cy="585992"/>
      </dsp:txXfrm>
    </dsp:sp>
    <dsp:sp modelId="{779A97FB-5F80-864A-AFE6-AD9CB855F296}">
      <dsp:nvSpPr>
        <dsp:cNvPr id="0" name=""/>
        <dsp:cNvSpPr/>
      </dsp:nvSpPr>
      <dsp:spPr>
        <a:xfrm>
          <a:off x="6649620" y="0"/>
          <a:ext cx="2061246" cy="31683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>
              <a:solidFill>
                <a:schemeClr val="tx1"/>
              </a:solidFill>
            </a:rPr>
            <a:t>Impact</a:t>
          </a:r>
        </a:p>
      </dsp:txBody>
      <dsp:txXfrm>
        <a:off x="6649620" y="0"/>
        <a:ext cx="2061246" cy="950505"/>
      </dsp:txXfrm>
    </dsp:sp>
    <dsp:sp modelId="{6E817033-2D4F-644F-B717-D322EB6AD348}">
      <dsp:nvSpPr>
        <dsp:cNvPr id="0" name=""/>
        <dsp:cNvSpPr/>
      </dsp:nvSpPr>
      <dsp:spPr>
        <a:xfrm>
          <a:off x="6855745" y="951433"/>
          <a:ext cx="1648997" cy="9553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Immediate &amp; long-term physical/mental harm</a:t>
          </a:r>
        </a:p>
      </dsp:txBody>
      <dsp:txXfrm>
        <a:off x="6883725" y="979413"/>
        <a:ext cx="1593037" cy="899341"/>
      </dsp:txXfrm>
    </dsp:sp>
    <dsp:sp modelId="{E5E8CEBA-83CE-3A41-A5F5-FBC098FE19E8}">
      <dsp:nvSpPr>
        <dsp:cNvPr id="0" name=""/>
        <dsp:cNvSpPr/>
      </dsp:nvSpPr>
      <dsp:spPr>
        <a:xfrm>
          <a:off x="6855745" y="2053704"/>
          <a:ext cx="1648997" cy="9553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rgbClr val="000000"/>
              </a:solidFill>
            </a:rPr>
            <a:t>Social</a:t>
          </a:r>
          <a:r>
            <a:rPr lang="en-GB" sz="1800" kern="1200" dirty="0" smtClean="0">
              <a:solidFill>
                <a:srgbClr val="000000"/>
              </a:solidFill>
            </a:rPr>
            <a:t>/ economic </a:t>
          </a:r>
          <a:r>
            <a:rPr lang="en-GB" sz="1800" kern="1200" dirty="0">
              <a:solidFill>
                <a:schemeClr val="tx1"/>
              </a:solidFill>
            </a:rPr>
            <a:t>harm</a:t>
          </a:r>
        </a:p>
      </dsp:txBody>
      <dsp:txXfrm>
        <a:off x="6883725" y="2081684"/>
        <a:ext cx="1593037" cy="89934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11941-E7B7-5343-8500-9804EEDDE41E}">
      <dsp:nvSpPr>
        <dsp:cNvPr id="0" name=""/>
        <dsp:cNvSpPr/>
      </dsp:nvSpPr>
      <dsp:spPr>
        <a:xfrm>
          <a:off x="2975" y="554508"/>
          <a:ext cx="1610858" cy="966514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0" kern="1200" dirty="0">
              <a:solidFill>
                <a:srgbClr val="000000"/>
              </a:solidFill>
            </a:rPr>
            <a:t>Anonymity or confidentiality</a:t>
          </a:r>
        </a:p>
      </dsp:txBody>
      <dsp:txXfrm>
        <a:off x="2975" y="554508"/>
        <a:ext cx="1610858" cy="966514"/>
      </dsp:txXfrm>
    </dsp:sp>
    <dsp:sp modelId="{E3C70D23-D713-284B-BBE5-490127B09B3B}">
      <dsp:nvSpPr>
        <dsp:cNvPr id="0" name=""/>
        <dsp:cNvSpPr/>
      </dsp:nvSpPr>
      <dsp:spPr>
        <a:xfrm>
          <a:off x="1774919" y="554508"/>
          <a:ext cx="1610858" cy="966514"/>
        </a:xfrm>
        <a:prstGeom prst="rect">
          <a:avLst/>
        </a:prstGeom>
        <a:solidFill>
          <a:schemeClr val="accent5">
            <a:shade val="50000"/>
            <a:hueOff val="3887"/>
            <a:satOff val="11765"/>
            <a:lumOff val="115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rgbClr val="000000"/>
              </a:solidFill>
            </a:rPr>
            <a:t>Protection for them &amp; their family</a:t>
          </a:r>
        </a:p>
      </dsp:txBody>
      <dsp:txXfrm>
        <a:off x="1774919" y="554508"/>
        <a:ext cx="1610858" cy="966514"/>
      </dsp:txXfrm>
    </dsp:sp>
    <dsp:sp modelId="{06B4506B-5DDF-C249-9131-5848D352A5AF}">
      <dsp:nvSpPr>
        <dsp:cNvPr id="0" name=""/>
        <dsp:cNvSpPr/>
      </dsp:nvSpPr>
      <dsp:spPr>
        <a:xfrm>
          <a:off x="3546862" y="554508"/>
          <a:ext cx="1610858" cy="966514"/>
        </a:xfrm>
        <a:prstGeom prst="rect">
          <a:avLst/>
        </a:prstGeom>
        <a:solidFill>
          <a:schemeClr val="accent5">
            <a:shade val="50000"/>
            <a:hueOff val="7773"/>
            <a:satOff val="23530"/>
            <a:lumOff val="230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rgbClr val="000000"/>
              </a:solidFill>
            </a:rPr>
            <a:t>Justice/truth</a:t>
          </a:r>
          <a:r>
            <a:rPr lang="en-GB" sz="1900" kern="1200" dirty="0" smtClean="0">
              <a:solidFill>
                <a:srgbClr val="000000"/>
              </a:solidFill>
            </a:rPr>
            <a:t>/ conviction</a:t>
          </a:r>
          <a:endParaRPr lang="en-GB" sz="1900" kern="1200" dirty="0">
            <a:solidFill>
              <a:srgbClr val="000000"/>
            </a:solidFill>
          </a:endParaRPr>
        </a:p>
      </dsp:txBody>
      <dsp:txXfrm>
        <a:off x="3546862" y="554508"/>
        <a:ext cx="1610858" cy="966514"/>
      </dsp:txXfrm>
    </dsp:sp>
    <dsp:sp modelId="{BC7D348B-FA7C-F145-9632-6699BA617441}">
      <dsp:nvSpPr>
        <dsp:cNvPr id="0" name=""/>
        <dsp:cNvSpPr/>
      </dsp:nvSpPr>
      <dsp:spPr>
        <a:xfrm>
          <a:off x="5318806" y="554508"/>
          <a:ext cx="1610858" cy="966514"/>
        </a:xfrm>
        <a:prstGeom prst="rect">
          <a:avLst/>
        </a:prstGeom>
        <a:solidFill>
          <a:schemeClr val="accent5">
            <a:shade val="50000"/>
            <a:hueOff val="7773"/>
            <a:satOff val="23530"/>
            <a:lumOff val="230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rgbClr val="000000"/>
              </a:solidFill>
            </a:rPr>
            <a:t>Money or provision of services</a:t>
          </a:r>
        </a:p>
      </dsp:txBody>
      <dsp:txXfrm>
        <a:off x="5318806" y="554508"/>
        <a:ext cx="1610858" cy="966514"/>
      </dsp:txXfrm>
    </dsp:sp>
    <dsp:sp modelId="{C8A74745-13A7-714E-BE93-B47C92B5BA1B}">
      <dsp:nvSpPr>
        <dsp:cNvPr id="0" name=""/>
        <dsp:cNvSpPr/>
      </dsp:nvSpPr>
      <dsp:spPr>
        <a:xfrm>
          <a:off x="7090750" y="554508"/>
          <a:ext cx="1610858" cy="966514"/>
        </a:xfrm>
        <a:prstGeom prst="rect">
          <a:avLst/>
        </a:prstGeom>
        <a:solidFill>
          <a:schemeClr val="accent5">
            <a:shade val="50000"/>
            <a:hueOff val="3887"/>
            <a:satOff val="11765"/>
            <a:lumOff val="115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rgbClr val="000000"/>
              </a:solidFill>
            </a:rPr>
            <a:t>Visiting or meet them again</a:t>
          </a:r>
        </a:p>
      </dsp:txBody>
      <dsp:txXfrm>
        <a:off x="7090750" y="554508"/>
        <a:ext cx="1610858" cy="96651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98E6D-8D76-194D-B949-C29A6167E110}">
      <dsp:nvSpPr>
        <dsp:cNvPr id="0" name=""/>
        <dsp:cNvSpPr/>
      </dsp:nvSpPr>
      <dsp:spPr>
        <a:xfrm>
          <a:off x="0" y="1285"/>
          <a:ext cx="8352928" cy="5623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rgbClr val="000000"/>
              </a:solidFill>
            </a:rPr>
            <a:t>They may be distressed, withdrawn or struggle to express themselves</a:t>
          </a:r>
        </a:p>
      </dsp:txBody>
      <dsp:txXfrm>
        <a:off x="27450" y="28735"/>
        <a:ext cx="8298028" cy="507416"/>
      </dsp:txXfrm>
    </dsp:sp>
    <dsp:sp modelId="{C358DC60-09F5-F540-96AD-6E4AC2730446}">
      <dsp:nvSpPr>
        <dsp:cNvPr id="0" name=""/>
        <dsp:cNvSpPr/>
      </dsp:nvSpPr>
      <dsp:spPr>
        <a:xfrm>
          <a:off x="0" y="574810"/>
          <a:ext cx="8352928" cy="5623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>
              <a:solidFill>
                <a:srgbClr val="000000"/>
              </a:solidFill>
            </a:rPr>
            <a:t>They may be angry, defensive, agitated, distracted or refuse to speak</a:t>
          </a:r>
          <a:endParaRPr lang="en-GB" sz="1900" kern="1200" dirty="0">
            <a:solidFill>
              <a:srgbClr val="000000"/>
            </a:solidFill>
          </a:endParaRPr>
        </a:p>
      </dsp:txBody>
      <dsp:txXfrm>
        <a:off x="27450" y="602260"/>
        <a:ext cx="8298028" cy="507416"/>
      </dsp:txXfrm>
    </dsp:sp>
    <dsp:sp modelId="{92A02C34-EC81-5643-98AD-A2DDBC495B89}">
      <dsp:nvSpPr>
        <dsp:cNvPr id="0" name=""/>
        <dsp:cNvSpPr/>
      </dsp:nvSpPr>
      <dsp:spPr>
        <a:xfrm>
          <a:off x="0" y="1148335"/>
          <a:ext cx="8352928" cy="5623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rgbClr val="000000"/>
              </a:solidFill>
            </a:rPr>
            <a:t>They may be calm, unemotional and able to clearly recall/discuss events</a:t>
          </a:r>
        </a:p>
      </dsp:txBody>
      <dsp:txXfrm>
        <a:off x="27450" y="1175785"/>
        <a:ext cx="8298028" cy="507416"/>
      </dsp:txXfrm>
    </dsp:sp>
    <dsp:sp modelId="{921930C5-7811-9A49-B257-F97796145242}">
      <dsp:nvSpPr>
        <dsp:cNvPr id="0" name=""/>
        <dsp:cNvSpPr/>
      </dsp:nvSpPr>
      <dsp:spPr>
        <a:xfrm>
          <a:off x="0" y="1721860"/>
          <a:ext cx="8352928" cy="5623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rgbClr val="000000"/>
              </a:solidFill>
            </a:rPr>
            <a:t>They may struggle to remember details/order of events </a:t>
          </a:r>
          <a:r>
            <a:rPr lang="mr-IN" sz="1900" kern="1200" dirty="0">
              <a:solidFill>
                <a:srgbClr val="000000"/>
              </a:solidFill>
            </a:rPr>
            <a:t>–</a:t>
          </a:r>
          <a:r>
            <a:rPr lang="en-GB" sz="1900" kern="1200" dirty="0">
              <a:solidFill>
                <a:srgbClr val="000000"/>
              </a:solidFill>
            </a:rPr>
            <a:t> trauma </a:t>
          </a:r>
          <a:r>
            <a:rPr lang="en-GB" sz="1900" kern="1200" dirty="0" smtClean="0">
              <a:solidFill>
                <a:srgbClr val="000000"/>
              </a:solidFill>
            </a:rPr>
            <a:t>(not </a:t>
          </a:r>
          <a:r>
            <a:rPr lang="en-GB" sz="1900" kern="1200" dirty="0">
              <a:solidFill>
                <a:srgbClr val="000000"/>
              </a:solidFill>
            </a:rPr>
            <a:t>credibility)</a:t>
          </a:r>
        </a:p>
      </dsp:txBody>
      <dsp:txXfrm>
        <a:off x="27450" y="1749310"/>
        <a:ext cx="8298028" cy="507416"/>
      </dsp:txXfrm>
    </dsp:sp>
    <dsp:sp modelId="{4F45867B-7694-8444-B792-8A1B24A47963}">
      <dsp:nvSpPr>
        <dsp:cNvPr id="0" name=""/>
        <dsp:cNvSpPr/>
      </dsp:nvSpPr>
      <dsp:spPr>
        <a:xfrm>
          <a:off x="0" y="2295385"/>
          <a:ext cx="8352928" cy="5623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rgbClr val="000000"/>
              </a:solidFill>
            </a:rPr>
            <a:t>If they become too distressed or uncomfortable, offer them a break</a:t>
          </a:r>
        </a:p>
      </dsp:txBody>
      <dsp:txXfrm>
        <a:off x="27450" y="2322835"/>
        <a:ext cx="8298028" cy="50741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61201-1E5C-4D00-91F0-35B9BA9BE761}">
      <dsp:nvSpPr>
        <dsp:cNvPr id="0" name=""/>
        <dsp:cNvSpPr/>
      </dsp:nvSpPr>
      <dsp:spPr>
        <a:xfrm>
          <a:off x="180539" y="862"/>
          <a:ext cx="1819043" cy="1091425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>
              <a:solidFill>
                <a:srgbClr val="000000"/>
              </a:solidFill>
            </a:rPr>
            <a:t>Best way to approach interviewee</a:t>
          </a:r>
          <a:endParaRPr lang="nl-NL" sz="1800" kern="1200" dirty="0">
            <a:solidFill>
              <a:srgbClr val="000000"/>
            </a:solidFill>
          </a:endParaRPr>
        </a:p>
      </dsp:txBody>
      <dsp:txXfrm>
        <a:off x="180539" y="862"/>
        <a:ext cx="1819043" cy="1091425"/>
      </dsp:txXfrm>
    </dsp:sp>
    <dsp:sp modelId="{FC569805-7B6B-404A-9F51-EC25D61AE622}">
      <dsp:nvSpPr>
        <dsp:cNvPr id="0" name=""/>
        <dsp:cNvSpPr/>
      </dsp:nvSpPr>
      <dsp:spPr>
        <a:xfrm>
          <a:off x="2393332" y="862"/>
          <a:ext cx="1819043" cy="1091425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2043"/>
                <a:satOff val="2153"/>
                <a:lumOff val="234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043"/>
                <a:satOff val="2153"/>
                <a:lumOff val="234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043"/>
                <a:satOff val="2153"/>
                <a:lumOff val="23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smtClean="0">
              <a:solidFill>
                <a:srgbClr val="000000"/>
              </a:solidFill>
            </a:rPr>
            <a:t>Important topics to discuss</a:t>
          </a:r>
          <a:endParaRPr lang="nl-NL" sz="1800" kern="1200" dirty="0">
            <a:solidFill>
              <a:srgbClr val="000000"/>
            </a:solidFill>
          </a:endParaRPr>
        </a:p>
      </dsp:txBody>
      <dsp:txXfrm>
        <a:off x="2393332" y="862"/>
        <a:ext cx="1819043" cy="1091425"/>
      </dsp:txXfrm>
    </dsp:sp>
    <dsp:sp modelId="{6E7F0A36-748A-46ED-92A9-18164461A6E0}">
      <dsp:nvSpPr>
        <dsp:cNvPr id="0" name=""/>
        <dsp:cNvSpPr/>
      </dsp:nvSpPr>
      <dsp:spPr>
        <a:xfrm>
          <a:off x="4529835" y="862"/>
          <a:ext cx="1819043" cy="1091425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4086"/>
                <a:satOff val="4306"/>
                <a:lumOff val="468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4086"/>
                <a:satOff val="4306"/>
                <a:lumOff val="468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4086"/>
                <a:satOff val="4306"/>
                <a:lumOff val="4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>
              <a:solidFill>
                <a:srgbClr val="000000"/>
              </a:solidFill>
            </a:rPr>
            <a:t>Requirements for interview setting</a:t>
          </a:r>
          <a:endParaRPr lang="nl-NL" sz="1800" kern="1200" dirty="0">
            <a:solidFill>
              <a:srgbClr val="000000"/>
            </a:solidFill>
          </a:endParaRPr>
        </a:p>
      </dsp:txBody>
      <dsp:txXfrm>
        <a:off x="4529835" y="862"/>
        <a:ext cx="1819043" cy="1091425"/>
      </dsp:txXfrm>
    </dsp:sp>
    <dsp:sp modelId="{6F4FD864-2CC4-41F0-8473-D6D0B1F46394}">
      <dsp:nvSpPr>
        <dsp:cNvPr id="0" name=""/>
        <dsp:cNvSpPr/>
      </dsp:nvSpPr>
      <dsp:spPr>
        <a:xfrm>
          <a:off x="6654077" y="862"/>
          <a:ext cx="1819043" cy="1091425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6129"/>
                <a:satOff val="6459"/>
                <a:lumOff val="701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6129"/>
                <a:satOff val="6459"/>
                <a:lumOff val="701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6129"/>
                <a:satOff val="6459"/>
                <a:lumOff val="70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>
              <a:solidFill>
                <a:srgbClr val="000000"/>
              </a:solidFill>
            </a:rPr>
            <a:t>Appropriate types/forms of questions</a:t>
          </a:r>
          <a:endParaRPr lang="nl-NL" sz="1800" kern="1200" dirty="0">
            <a:solidFill>
              <a:srgbClr val="000000"/>
            </a:solidFill>
          </a:endParaRPr>
        </a:p>
      </dsp:txBody>
      <dsp:txXfrm>
        <a:off x="6654077" y="862"/>
        <a:ext cx="1819043" cy="1091425"/>
      </dsp:txXfrm>
    </dsp:sp>
    <dsp:sp modelId="{9FFAA79E-DB2D-4C9D-95C1-DF6F923476F1}">
      <dsp:nvSpPr>
        <dsp:cNvPr id="0" name=""/>
        <dsp:cNvSpPr/>
      </dsp:nvSpPr>
      <dsp:spPr>
        <a:xfrm>
          <a:off x="1312839" y="1274520"/>
          <a:ext cx="1819043" cy="1091425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8173"/>
                <a:satOff val="8613"/>
                <a:lumOff val="935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8173"/>
                <a:satOff val="8613"/>
                <a:lumOff val="935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8173"/>
                <a:satOff val="8613"/>
                <a:lumOff val="93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smtClean="0">
              <a:solidFill>
                <a:srgbClr val="000000"/>
              </a:solidFill>
            </a:rPr>
            <a:t>Possible emotional reactions/needs</a:t>
          </a:r>
          <a:endParaRPr lang="nl-NL" sz="1800" kern="1200" dirty="0">
            <a:solidFill>
              <a:srgbClr val="000000"/>
            </a:solidFill>
          </a:endParaRPr>
        </a:p>
      </dsp:txBody>
      <dsp:txXfrm>
        <a:off x="1312839" y="1274520"/>
        <a:ext cx="1819043" cy="1091425"/>
      </dsp:txXfrm>
    </dsp:sp>
    <dsp:sp modelId="{3C73CC35-91F8-4B1B-90C0-4947EF69E7BD}">
      <dsp:nvSpPr>
        <dsp:cNvPr id="0" name=""/>
        <dsp:cNvSpPr/>
      </dsp:nvSpPr>
      <dsp:spPr>
        <a:xfrm>
          <a:off x="3417308" y="1274520"/>
          <a:ext cx="1819043" cy="1091425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0216"/>
                <a:satOff val="10766"/>
                <a:lumOff val="1169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0216"/>
                <a:satOff val="10766"/>
                <a:lumOff val="1169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0216"/>
                <a:satOff val="10766"/>
                <a:lumOff val="116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smtClean="0">
              <a:solidFill>
                <a:srgbClr val="000000"/>
              </a:solidFill>
            </a:rPr>
            <a:t>Composition/ gender of interview team</a:t>
          </a:r>
          <a:endParaRPr lang="nl-NL" sz="1800" kern="1200" dirty="0">
            <a:solidFill>
              <a:srgbClr val="000000"/>
            </a:solidFill>
          </a:endParaRPr>
        </a:p>
      </dsp:txBody>
      <dsp:txXfrm>
        <a:off x="3417308" y="1274520"/>
        <a:ext cx="1819043" cy="1091425"/>
      </dsp:txXfrm>
    </dsp:sp>
    <dsp:sp modelId="{2D2995AB-6F21-4C51-9A3A-D6E41952EE06}">
      <dsp:nvSpPr>
        <dsp:cNvPr id="0" name=""/>
        <dsp:cNvSpPr/>
      </dsp:nvSpPr>
      <dsp:spPr>
        <a:xfrm>
          <a:off x="5509535" y="1274520"/>
          <a:ext cx="1819043" cy="1091425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>
              <a:solidFill>
                <a:srgbClr val="000000"/>
              </a:solidFill>
            </a:rPr>
            <a:t>Safety/privacy issues, possible referrals</a:t>
          </a:r>
          <a:endParaRPr lang="nl-NL" sz="1800" kern="1200" dirty="0">
            <a:solidFill>
              <a:srgbClr val="000000"/>
            </a:solidFill>
          </a:endParaRPr>
        </a:p>
      </dsp:txBody>
      <dsp:txXfrm>
        <a:off x="5509535" y="1274520"/>
        <a:ext cx="1819043" cy="1091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569CC-18E4-CC40-ADD8-968740BEA263}">
      <dsp:nvSpPr>
        <dsp:cNvPr id="0" name=""/>
        <dsp:cNvSpPr/>
      </dsp:nvSpPr>
      <dsp:spPr>
        <a:xfrm>
          <a:off x="0" y="5239"/>
          <a:ext cx="8645152" cy="6912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STEP 1: Planning and Preparation</a:t>
          </a:r>
        </a:p>
      </dsp:txBody>
      <dsp:txXfrm>
        <a:off x="0" y="5239"/>
        <a:ext cx="8645152" cy="691200"/>
      </dsp:txXfrm>
    </dsp:sp>
    <dsp:sp modelId="{B8B3C695-62CB-784F-96DC-51A3CF64651F}">
      <dsp:nvSpPr>
        <dsp:cNvPr id="0" name=""/>
        <dsp:cNvSpPr/>
      </dsp:nvSpPr>
      <dsp:spPr>
        <a:xfrm>
          <a:off x="0" y="696439"/>
          <a:ext cx="8645152" cy="289872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Establish </a:t>
          </a:r>
          <a:r>
            <a:rPr lang="en-GB" sz="2000" b="1" kern="1200" dirty="0">
              <a:solidFill>
                <a:srgbClr val="000000"/>
              </a:solidFill>
            </a:rPr>
            <a:t>interview objectives </a:t>
          </a:r>
          <a:r>
            <a:rPr lang="en-GB" sz="2000" b="0" kern="1200" dirty="0">
              <a:solidFill>
                <a:srgbClr val="000000"/>
              </a:solidFill>
            </a:rPr>
            <a:t>and</a:t>
          </a:r>
          <a:r>
            <a:rPr lang="en-GB" sz="2000" b="1" kern="1200" dirty="0">
              <a:solidFill>
                <a:srgbClr val="000000"/>
              </a:solidFill>
            </a:rPr>
            <a:t> </a:t>
          </a:r>
          <a:r>
            <a:rPr lang="en-GB" sz="2000" kern="1200" dirty="0">
              <a:solidFill>
                <a:srgbClr val="000000"/>
              </a:solidFill>
            </a:rPr>
            <a:t>prepare a </a:t>
          </a:r>
          <a:r>
            <a:rPr lang="en-GB" sz="2000" b="1" kern="1200" dirty="0">
              <a:solidFill>
                <a:srgbClr val="000000"/>
              </a:solidFill>
            </a:rPr>
            <a:t>written plan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Determine safe system to record </a:t>
          </a:r>
          <a:r>
            <a:rPr lang="en-GB" sz="2000" b="1" kern="1200" dirty="0">
              <a:solidFill>
                <a:srgbClr val="000000"/>
              </a:solidFill>
            </a:rPr>
            <a:t>personal </a:t>
          </a:r>
          <a:r>
            <a:rPr lang="en-GB" sz="2000" b="0" kern="1200" dirty="0">
              <a:solidFill>
                <a:srgbClr val="000000"/>
              </a:solidFill>
            </a:rPr>
            <a:t>and other </a:t>
          </a:r>
          <a:r>
            <a:rPr lang="en-GB" sz="2000" b="1" kern="1200" dirty="0">
              <a:solidFill>
                <a:srgbClr val="000000"/>
              </a:solidFill>
            </a:rPr>
            <a:t>sensitive data</a:t>
          </a:r>
          <a:endParaRPr lang="en-GB" sz="2000" b="0" kern="1200" dirty="0">
            <a:solidFill>
              <a:srgbClr val="00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Identify </a:t>
          </a:r>
          <a:r>
            <a:rPr lang="en-GB" sz="2000" b="1" kern="1200" dirty="0">
              <a:solidFill>
                <a:srgbClr val="000000"/>
              </a:solidFill>
            </a:rPr>
            <a:t>important topics </a:t>
          </a:r>
          <a:r>
            <a:rPr lang="en-GB" sz="2000" kern="1200" dirty="0">
              <a:solidFill>
                <a:srgbClr val="000000"/>
              </a:solidFill>
            </a:rPr>
            <a:t>and </a:t>
          </a:r>
          <a:r>
            <a:rPr lang="en-GB" sz="2000" b="1" kern="1200" dirty="0">
              <a:solidFill>
                <a:srgbClr val="000000"/>
              </a:solidFill>
            </a:rPr>
            <a:t>potential questions</a:t>
          </a:r>
          <a:endParaRPr lang="en-GB" sz="2000" b="0" kern="1200" dirty="0">
            <a:solidFill>
              <a:srgbClr val="00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Evaluate </a:t>
          </a:r>
          <a:r>
            <a:rPr lang="en-GB" sz="2000" b="1" kern="1200" dirty="0">
              <a:solidFill>
                <a:srgbClr val="000000"/>
              </a:solidFill>
            </a:rPr>
            <a:t>interviewee profile </a:t>
          </a:r>
          <a:r>
            <a:rPr lang="en-GB" sz="2000" kern="1200" dirty="0">
              <a:solidFill>
                <a:srgbClr val="000000"/>
              </a:solidFill>
            </a:rPr>
            <a:t>and make contingencies for </a:t>
          </a:r>
          <a:r>
            <a:rPr lang="en-GB" sz="2000" b="1" kern="1200" dirty="0">
              <a:solidFill>
                <a:srgbClr val="000000"/>
              </a:solidFill>
            </a:rPr>
            <a:t>potential reactions or needs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Consider </a:t>
          </a:r>
          <a:r>
            <a:rPr lang="en-GB" sz="2000" b="1" kern="1200" dirty="0">
              <a:solidFill>
                <a:srgbClr val="000000"/>
              </a:solidFill>
            </a:rPr>
            <a:t>practical arrangements </a:t>
          </a:r>
          <a:r>
            <a:rPr lang="en-GB" sz="2000" kern="1200" dirty="0">
              <a:solidFill>
                <a:srgbClr val="000000"/>
              </a:solidFill>
            </a:rPr>
            <a:t>and most suitable </a:t>
          </a:r>
          <a:r>
            <a:rPr lang="en-GB" sz="2000" b="1" kern="1200" dirty="0">
              <a:solidFill>
                <a:srgbClr val="000000"/>
              </a:solidFill>
            </a:rPr>
            <a:t>interview location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Research legal requirements to collect </a:t>
          </a:r>
          <a:r>
            <a:rPr lang="en-GB" sz="2000" b="1" kern="1200" dirty="0">
              <a:solidFill>
                <a:srgbClr val="000000"/>
              </a:solidFill>
            </a:rPr>
            <a:t>formal witness testimony </a:t>
          </a:r>
          <a:r>
            <a:rPr lang="en-GB" sz="2000" b="0" kern="1200" dirty="0">
              <a:solidFill>
                <a:srgbClr val="000000"/>
              </a:solidFill>
            </a:rPr>
            <a:t>and consider how you will </a:t>
          </a:r>
          <a:r>
            <a:rPr lang="en-GB" sz="2000" b="1" kern="1200" dirty="0">
              <a:solidFill>
                <a:srgbClr val="000000"/>
              </a:solidFill>
            </a:rPr>
            <a:t>record the testimony </a:t>
          </a:r>
          <a:r>
            <a:rPr lang="en-GB" sz="2000" b="0" kern="1200" dirty="0">
              <a:solidFill>
                <a:srgbClr val="000000"/>
              </a:solidFill>
            </a:rPr>
            <a:t>(1</a:t>
          </a:r>
          <a:r>
            <a:rPr lang="en-GB" sz="2000" b="0" kern="1200" baseline="30000" dirty="0">
              <a:solidFill>
                <a:srgbClr val="000000"/>
              </a:solidFill>
            </a:rPr>
            <a:t>st</a:t>
          </a:r>
          <a:r>
            <a:rPr lang="en-GB" sz="2000" b="0" kern="1200" dirty="0">
              <a:solidFill>
                <a:srgbClr val="000000"/>
              </a:solidFill>
            </a:rPr>
            <a:t> or 3</a:t>
          </a:r>
          <a:r>
            <a:rPr lang="en-GB" sz="2000" b="0" kern="1200" baseline="30000" dirty="0">
              <a:solidFill>
                <a:srgbClr val="000000"/>
              </a:solidFill>
            </a:rPr>
            <a:t>rd</a:t>
          </a:r>
          <a:r>
            <a:rPr lang="en-GB" sz="2000" b="0" kern="1200" dirty="0">
              <a:solidFill>
                <a:srgbClr val="000000"/>
              </a:solidFill>
            </a:rPr>
            <a:t> person; hand-written or </a:t>
          </a:r>
          <a:r>
            <a:rPr lang="en-GB" sz="2000" b="0" kern="1200" dirty="0">
              <a:solidFill>
                <a:schemeClr val="tx1"/>
              </a:solidFill>
            </a:rPr>
            <a:t>typed </a:t>
          </a:r>
          <a:r>
            <a:rPr lang="en-GB" sz="2000" b="0" kern="1200" dirty="0" smtClean="0">
              <a:solidFill>
                <a:schemeClr val="tx1"/>
              </a:solidFill>
            </a:rPr>
            <a:t>notes, </a:t>
          </a:r>
          <a:r>
            <a:rPr lang="en-GB" sz="2000" b="0" kern="1200" dirty="0">
              <a:solidFill>
                <a:schemeClr val="tx1"/>
              </a:solidFill>
            </a:rPr>
            <a:t>etc</a:t>
          </a:r>
          <a:r>
            <a:rPr lang="en-GB" sz="2000" b="0" kern="1200" dirty="0">
              <a:solidFill>
                <a:srgbClr val="000000"/>
              </a:solidFill>
            </a:rPr>
            <a:t>.)</a:t>
          </a:r>
        </a:p>
      </dsp:txBody>
      <dsp:txXfrm>
        <a:off x="0" y="696439"/>
        <a:ext cx="8645152" cy="2898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569CC-18E4-CC40-ADD8-968740BEA263}">
      <dsp:nvSpPr>
        <dsp:cNvPr id="0" name=""/>
        <dsp:cNvSpPr/>
      </dsp:nvSpPr>
      <dsp:spPr>
        <a:xfrm>
          <a:off x="0" y="0"/>
          <a:ext cx="8645152" cy="12384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STEP 2: Engage and Explain</a:t>
          </a:r>
        </a:p>
      </dsp:txBody>
      <dsp:txXfrm>
        <a:off x="0" y="0"/>
        <a:ext cx="8645152" cy="1238400"/>
      </dsp:txXfrm>
    </dsp:sp>
    <dsp:sp modelId="{B8B3C695-62CB-784F-96DC-51A3CF64651F}">
      <dsp:nvSpPr>
        <dsp:cNvPr id="0" name=""/>
        <dsp:cNvSpPr/>
      </dsp:nvSpPr>
      <dsp:spPr>
        <a:xfrm>
          <a:off x="0" y="1239050"/>
          <a:ext cx="8645152" cy="236070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dirty="0">
              <a:solidFill>
                <a:srgbClr val="000000"/>
              </a:solidFill>
            </a:rPr>
            <a:t>Introduce yourself</a:t>
          </a:r>
          <a:r>
            <a:rPr lang="en-GB" sz="2000" b="0" kern="1200" dirty="0">
              <a:solidFill>
                <a:srgbClr val="000000"/>
              </a:solidFill>
            </a:rPr>
            <a:t>/your team, explain roles and </a:t>
          </a:r>
          <a:r>
            <a:rPr lang="en-GB" sz="2000" b="1" kern="1200" dirty="0">
              <a:solidFill>
                <a:srgbClr val="000000"/>
              </a:solidFill>
            </a:rPr>
            <a:t>establish rapport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Explain </a:t>
          </a:r>
          <a:r>
            <a:rPr lang="en-GB" sz="2000" b="1" kern="1200" dirty="0">
              <a:solidFill>
                <a:srgbClr val="000000"/>
              </a:solidFill>
            </a:rPr>
            <a:t>purpose of interview </a:t>
          </a:r>
          <a:r>
            <a:rPr lang="en-GB" sz="2000" b="0" kern="1200" dirty="0">
              <a:solidFill>
                <a:srgbClr val="000000"/>
              </a:solidFill>
            </a:rPr>
            <a:t>and </a:t>
          </a:r>
          <a:r>
            <a:rPr lang="en-GB" sz="2000" b="1" kern="1200" dirty="0">
              <a:solidFill>
                <a:srgbClr val="000000"/>
              </a:solidFill>
            </a:rPr>
            <a:t>difficult questions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Lay </a:t>
          </a:r>
          <a:r>
            <a:rPr lang="en-GB" sz="2000" b="1" kern="1200" dirty="0">
              <a:solidFill>
                <a:srgbClr val="000000"/>
              </a:solidFill>
            </a:rPr>
            <a:t>ground rules </a:t>
          </a:r>
          <a:r>
            <a:rPr lang="en-GB" sz="2000" b="0" kern="1200" dirty="0">
              <a:solidFill>
                <a:srgbClr val="000000"/>
              </a:solidFill>
            </a:rPr>
            <a:t>and </a:t>
          </a:r>
          <a:r>
            <a:rPr lang="en-GB" sz="2000" b="1" kern="1200" dirty="0">
              <a:solidFill>
                <a:srgbClr val="000000"/>
              </a:solidFill>
            </a:rPr>
            <a:t>procedures </a:t>
          </a:r>
          <a:r>
            <a:rPr lang="en-GB" sz="2000" b="0" kern="1200" dirty="0">
              <a:solidFill>
                <a:srgbClr val="000000"/>
              </a:solidFill>
            </a:rPr>
            <a:t>for interview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Make clear any </a:t>
          </a:r>
          <a:r>
            <a:rPr lang="en-GB" sz="2000" b="1" kern="1200" dirty="0">
              <a:solidFill>
                <a:srgbClr val="000000"/>
              </a:solidFill>
            </a:rPr>
            <a:t>possible future use </a:t>
          </a:r>
          <a:r>
            <a:rPr lang="en-GB" sz="2000" b="0" kern="1200" dirty="0">
              <a:solidFill>
                <a:srgbClr val="000000"/>
              </a:solidFill>
            </a:rPr>
            <a:t>of information/associated </a:t>
          </a:r>
          <a:r>
            <a:rPr lang="en-GB" sz="2000" b="1" kern="1200" dirty="0">
              <a:solidFill>
                <a:srgbClr val="000000"/>
              </a:solidFill>
            </a:rPr>
            <a:t>risks</a:t>
          </a:r>
          <a:r>
            <a:rPr lang="en-GB" sz="2000" b="0" kern="1200" dirty="0">
              <a:solidFill>
                <a:srgbClr val="000000"/>
              </a:solidFill>
            </a:rPr>
            <a:t> and obtain/document </a:t>
          </a:r>
          <a:r>
            <a:rPr lang="en-GB" sz="2000" b="1" kern="1200" dirty="0">
              <a:solidFill>
                <a:srgbClr val="000000"/>
              </a:solidFill>
            </a:rPr>
            <a:t>informed consent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Be </a:t>
          </a:r>
          <a:r>
            <a:rPr lang="en-GB" sz="2000" b="1" kern="1200" dirty="0">
              <a:solidFill>
                <a:srgbClr val="000000"/>
              </a:solidFill>
            </a:rPr>
            <a:t>respectful</a:t>
          </a:r>
          <a:r>
            <a:rPr lang="en-GB" sz="2000" b="0" kern="1200" dirty="0">
              <a:solidFill>
                <a:srgbClr val="000000"/>
              </a:solidFill>
            </a:rPr>
            <a:t> and </a:t>
          </a:r>
          <a:r>
            <a:rPr lang="en-GB" sz="2000" b="1" kern="1200" dirty="0">
              <a:solidFill>
                <a:srgbClr val="000000"/>
              </a:solidFill>
            </a:rPr>
            <a:t>professional</a:t>
          </a:r>
          <a:r>
            <a:rPr lang="en-GB" sz="2000" b="0" kern="1200" dirty="0">
              <a:solidFill>
                <a:srgbClr val="000000"/>
              </a:solidFill>
            </a:rPr>
            <a:t>, provide </a:t>
          </a:r>
          <a:r>
            <a:rPr lang="en-GB" sz="2000" b="1" kern="1200" dirty="0">
              <a:solidFill>
                <a:srgbClr val="000000"/>
              </a:solidFill>
            </a:rPr>
            <a:t>reassurance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Allow the victim/witness to </a:t>
          </a:r>
          <a:r>
            <a:rPr lang="en-GB" sz="2000" b="1" kern="1200" dirty="0">
              <a:solidFill>
                <a:srgbClr val="000000"/>
              </a:solidFill>
            </a:rPr>
            <a:t>ask questions</a:t>
          </a:r>
          <a:r>
            <a:rPr lang="en-GB" sz="2000" b="0" kern="1200" dirty="0">
              <a:solidFill>
                <a:srgbClr val="000000"/>
              </a:solidFill>
            </a:rPr>
            <a:t>/address </a:t>
          </a:r>
          <a:r>
            <a:rPr lang="en-GB" sz="2000" b="1" kern="1200" dirty="0">
              <a:solidFill>
                <a:srgbClr val="000000"/>
              </a:solidFill>
            </a:rPr>
            <a:t>possible concerns</a:t>
          </a:r>
        </a:p>
      </dsp:txBody>
      <dsp:txXfrm>
        <a:off x="0" y="1239050"/>
        <a:ext cx="8645152" cy="23607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569CC-18E4-CC40-ADD8-968740BEA263}">
      <dsp:nvSpPr>
        <dsp:cNvPr id="0" name=""/>
        <dsp:cNvSpPr/>
      </dsp:nvSpPr>
      <dsp:spPr>
        <a:xfrm>
          <a:off x="0" y="33387"/>
          <a:ext cx="8645152" cy="7200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STEP 3: Account and Clarification</a:t>
          </a:r>
        </a:p>
      </dsp:txBody>
      <dsp:txXfrm>
        <a:off x="0" y="33387"/>
        <a:ext cx="8645152" cy="720000"/>
      </dsp:txXfrm>
    </dsp:sp>
    <dsp:sp modelId="{B8B3C695-62CB-784F-96DC-51A3CF64651F}">
      <dsp:nvSpPr>
        <dsp:cNvPr id="0" name=""/>
        <dsp:cNvSpPr/>
      </dsp:nvSpPr>
      <dsp:spPr>
        <a:xfrm>
          <a:off x="0" y="753387"/>
          <a:ext cx="8645152" cy="2813625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Account can be </a:t>
          </a:r>
          <a:r>
            <a:rPr lang="en-GB" sz="2000" b="1" kern="1200" dirty="0">
              <a:solidFill>
                <a:srgbClr val="000000"/>
              </a:solidFill>
            </a:rPr>
            <a:t>free recall </a:t>
          </a:r>
          <a:r>
            <a:rPr lang="en-GB" sz="2000" b="0" kern="1200" dirty="0">
              <a:solidFill>
                <a:srgbClr val="000000"/>
              </a:solidFill>
            </a:rPr>
            <a:t>or </a:t>
          </a:r>
          <a:r>
            <a:rPr lang="en-GB" sz="2000" b="1" kern="1200" dirty="0">
              <a:solidFill>
                <a:srgbClr val="000000"/>
              </a:solidFill>
            </a:rPr>
            <a:t>managed conversation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dirty="0">
              <a:solidFill>
                <a:srgbClr val="000000"/>
              </a:solidFill>
            </a:rPr>
            <a:t>Funnel information </a:t>
          </a:r>
          <a:r>
            <a:rPr lang="en-GB" sz="2000" b="0" kern="1200" dirty="0">
              <a:solidFill>
                <a:srgbClr val="000000"/>
              </a:solidFill>
            </a:rPr>
            <a:t>using open-ended questions, start with </a:t>
          </a:r>
          <a:r>
            <a:rPr lang="en-GB" sz="2000" b="1" kern="1200" dirty="0">
              <a:solidFill>
                <a:srgbClr val="000000"/>
              </a:solidFill>
            </a:rPr>
            <a:t>TED questions</a:t>
          </a:r>
          <a:r>
            <a:rPr lang="en-GB" sz="2000" b="0" kern="1200" dirty="0">
              <a:solidFill>
                <a:srgbClr val="000000"/>
              </a:solidFill>
            </a:rPr>
            <a:t> and then separate </a:t>
          </a:r>
          <a:r>
            <a:rPr lang="en-GB" sz="2000" b="1" kern="1200" dirty="0">
              <a:solidFill>
                <a:srgbClr val="000000"/>
              </a:solidFill>
            </a:rPr>
            <a:t>WH questions </a:t>
          </a:r>
          <a:r>
            <a:rPr lang="en-GB" sz="2000" b="0" kern="1200" dirty="0" smtClean="0">
              <a:solidFill>
                <a:srgbClr val="000000"/>
              </a:solidFill>
            </a:rPr>
            <a:t>to</a:t>
          </a:r>
          <a:r>
            <a:rPr lang="en-GB" sz="2000" b="1" kern="1200" dirty="0" smtClean="0">
              <a:solidFill>
                <a:srgbClr val="000000"/>
              </a:solidFill>
            </a:rPr>
            <a:t> </a:t>
          </a:r>
          <a:r>
            <a:rPr lang="en-GB" sz="2000" b="0" kern="1200" dirty="0" smtClean="0">
              <a:solidFill>
                <a:srgbClr val="000000"/>
              </a:solidFill>
            </a:rPr>
            <a:t>find </a:t>
          </a:r>
          <a:r>
            <a:rPr lang="en-GB" sz="2000" b="0" kern="1200" dirty="0">
              <a:solidFill>
                <a:srgbClr val="000000"/>
              </a:solidFill>
            </a:rPr>
            <a:t>out about “who”, “what”, “when”, “where”, “how” and “how do you know”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Ask questions to satisfy the </a:t>
          </a:r>
          <a:r>
            <a:rPr lang="en-GB" sz="2000" b="1" kern="1200" dirty="0">
              <a:solidFill>
                <a:srgbClr val="000000"/>
              </a:solidFill>
            </a:rPr>
            <a:t>specific, common and linkage elements </a:t>
          </a:r>
          <a:r>
            <a:rPr lang="en-GB" sz="2000" b="0" kern="1200" dirty="0">
              <a:solidFill>
                <a:srgbClr val="000000"/>
              </a:solidFill>
            </a:rPr>
            <a:t>of CARSV and always include questions about the </a:t>
          </a:r>
          <a:r>
            <a:rPr lang="en-GB" sz="2000" b="1" kern="1200" dirty="0">
              <a:solidFill>
                <a:srgbClr val="000000"/>
              </a:solidFill>
            </a:rPr>
            <a:t>harm </a:t>
          </a:r>
          <a:r>
            <a:rPr lang="en-GB" sz="2000" b="0" kern="1200" dirty="0">
              <a:solidFill>
                <a:srgbClr val="000000"/>
              </a:solidFill>
            </a:rPr>
            <a:t>caused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1" kern="1200" dirty="0">
              <a:solidFill>
                <a:srgbClr val="000000"/>
              </a:solidFill>
            </a:rPr>
            <a:t>Identify</a:t>
          </a:r>
          <a:r>
            <a:rPr lang="en-GB" sz="2000" b="0" kern="1200" dirty="0">
              <a:solidFill>
                <a:srgbClr val="000000"/>
              </a:solidFill>
            </a:rPr>
            <a:t>, </a:t>
          </a:r>
          <a:r>
            <a:rPr lang="en-GB" sz="2000" b="1" kern="1200" dirty="0">
              <a:solidFill>
                <a:srgbClr val="000000"/>
              </a:solidFill>
            </a:rPr>
            <a:t>expand</a:t>
          </a:r>
          <a:r>
            <a:rPr lang="en-GB" sz="2000" b="0" kern="1200" dirty="0">
              <a:solidFill>
                <a:srgbClr val="000000"/>
              </a:solidFill>
            </a:rPr>
            <a:t>, </a:t>
          </a:r>
          <a:r>
            <a:rPr lang="en-GB" sz="2000" b="1" kern="1200" dirty="0">
              <a:solidFill>
                <a:srgbClr val="000000"/>
              </a:solidFill>
            </a:rPr>
            <a:t>probe</a:t>
          </a:r>
          <a:r>
            <a:rPr lang="en-GB" sz="2000" b="0" kern="1200" dirty="0">
              <a:solidFill>
                <a:srgbClr val="000000"/>
              </a:solidFill>
            </a:rPr>
            <a:t> and </a:t>
          </a:r>
          <a:r>
            <a:rPr lang="en-GB" sz="2000" b="1" kern="1200" dirty="0">
              <a:solidFill>
                <a:srgbClr val="000000"/>
              </a:solidFill>
            </a:rPr>
            <a:t>summarise</a:t>
          </a:r>
          <a:r>
            <a:rPr lang="en-GB" sz="2000" b="0" kern="1200" dirty="0">
              <a:solidFill>
                <a:srgbClr val="000000"/>
              </a:solidFill>
            </a:rPr>
            <a:t> issues which are important to you or the interviewee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dirty="0">
              <a:solidFill>
                <a:srgbClr val="000000"/>
              </a:solidFill>
            </a:rPr>
            <a:t>Clarify any </a:t>
          </a:r>
          <a:r>
            <a:rPr lang="en-GB" sz="2000" b="1" kern="1200" dirty="0">
              <a:solidFill>
                <a:srgbClr val="000000"/>
              </a:solidFill>
            </a:rPr>
            <a:t>inconsistencies or gaps</a:t>
          </a:r>
          <a:r>
            <a:rPr lang="en-GB" sz="2000" b="0" kern="1200" dirty="0">
              <a:solidFill>
                <a:srgbClr val="000000"/>
              </a:solidFill>
            </a:rPr>
            <a:t> in the account</a:t>
          </a:r>
        </a:p>
      </dsp:txBody>
      <dsp:txXfrm>
        <a:off x="0" y="753387"/>
        <a:ext cx="8645152" cy="28136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75C07-0150-7F41-AE7E-AF1E4156BD9B}">
      <dsp:nvSpPr>
        <dsp:cNvPr id="0" name=""/>
        <dsp:cNvSpPr/>
      </dsp:nvSpPr>
      <dsp:spPr>
        <a:xfrm>
          <a:off x="40" y="21271"/>
          <a:ext cx="3869550" cy="6336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STEP 4: Closure</a:t>
          </a:r>
          <a:endParaRPr lang="en-GB" sz="2800" kern="1200" dirty="0"/>
        </a:p>
      </dsp:txBody>
      <dsp:txXfrm>
        <a:off x="40" y="21271"/>
        <a:ext cx="3869550" cy="633600"/>
      </dsp:txXfrm>
    </dsp:sp>
    <dsp:sp modelId="{FBA2E84F-9ADC-2D41-B067-C68AD76CACC2}">
      <dsp:nvSpPr>
        <dsp:cNvPr id="0" name=""/>
        <dsp:cNvSpPr/>
      </dsp:nvSpPr>
      <dsp:spPr>
        <a:xfrm>
          <a:off x="40" y="654871"/>
          <a:ext cx="3869550" cy="314028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1" kern="1200" dirty="0">
              <a:solidFill>
                <a:srgbClr val="000000"/>
              </a:solidFill>
            </a:rPr>
            <a:t>Summarize</a:t>
          </a:r>
          <a:r>
            <a:rPr lang="en-GB" sz="1900" b="0" kern="1200" dirty="0">
              <a:solidFill>
                <a:srgbClr val="000000"/>
              </a:solidFill>
            </a:rPr>
            <a:t> information, </a:t>
          </a:r>
          <a:r>
            <a:rPr lang="en-GB" sz="1900" b="1" kern="1200" dirty="0">
              <a:solidFill>
                <a:srgbClr val="000000"/>
              </a:solidFill>
            </a:rPr>
            <a:t>read back testimony/statement/notes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kern="1200" dirty="0">
              <a:solidFill>
                <a:srgbClr val="000000"/>
              </a:solidFill>
            </a:rPr>
            <a:t>Opportunity for witness to </a:t>
          </a:r>
          <a:r>
            <a:rPr lang="en-GB" sz="1900" b="1" kern="1200" dirty="0">
              <a:solidFill>
                <a:srgbClr val="000000"/>
              </a:solidFill>
            </a:rPr>
            <a:t>add/clarify</a:t>
          </a:r>
          <a:r>
            <a:rPr lang="en-GB" sz="1900" b="0" kern="1200" dirty="0">
              <a:solidFill>
                <a:srgbClr val="000000"/>
              </a:solidFill>
            </a:rPr>
            <a:t> information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kern="1200" dirty="0">
              <a:solidFill>
                <a:srgbClr val="000000"/>
              </a:solidFill>
            </a:rPr>
            <a:t>Explain the </a:t>
          </a:r>
          <a:r>
            <a:rPr lang="en-GB" sz="1900" b="1" kern="1200" dirty="0">
              <a:solidFill>
                <a:srgbClr val="000000"/>
              </a:solidFill>
            </a:rPr>
            <a:t>next steps </a:t>
          </a:r>
          <a:r>
            <a:rPr lang="en-GB" sz="1900" b="0" kern="1200" dirty="0">
              <a:solidFill>
                <a:srgbClr val="000000"/>
              </a:solidFill>
            </a:rPr>
            <a:t>and </a:t>
          </a:r>
          <a:r>
            <a:rPr lang="en-GB" sz="1900" b="1" kern="1200" dirty="0">
              <a:solidFill>
                <a:srgbClr val="000000"/>
              </a:solidFill>
            </a:rPr>
            <a:t>answer any questions/address any concerns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kern="1200" dirty="0">
              <a:solidFill>
                <a:srgbClr val="000000"/>
              </a:solidFill>
            </a:rPr>
            <a:t>Discuss </a:t>
          </a:r>
          <a:r>
            <a:rPr lang="en-GB" sz="1900" b="1" kern="1200" dirty="0">
              <a:solidFill>
                <a:srgbClr val="000000"/>
              </a:solidFill>
            </a:rPr>
            <a:t>referrals</a:t>
          </a:r>
          <a:r>
            <a:rPr lang="en-GB" sz="1900" b="0" kern="1200" dirty="0">
              <a:solidFill>
                <a:srgbClr val="000000"/>
              </a:solidFill>
            </a:rPr>
            <a:t> and </a:t>
          </a:r>
          <a:r>
            <a:rPr lang="en-GB" sz="1900" b="1" kern="1200" dirty="0">
              <a:solidFill>
                <a:srgbClr val="000000"/>
              </a:solidFill>
            </a:rPr>
            <a:t>future contact arrangements </a:t>
          </a:r>
        </a:p>
      </dsp:txBody>
      <dsp:txXfrm>
        <a:off x="40" y="654871"/>
        <a:ext cx="3869550" cy="3140280"/>
      </dsp:txXfrm>
    </dsp:sp>
    <dsp:sp modelId="{D2F9C339-6082-A64D-BFE1-EFEDE02E76E5}">
      <dsp:nvSpPr>
        <dsp:cNvPr id="0" name=""/>
        <dsp:cNvSpPr/>
      </dsp:nvSpPr>
      <dsp:spPr>
        <a:xfrm>
          <a:off x="4411328" y="21271"/>
          <a:ext cx="3869550" cy="6336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7456"/>
                <a:satOff val="24633"/>
                <a:lumOff val="3099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7456"/>
                <a:satOff val="24633"/>
                <a:lumOff val="3099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7456"/>
                <a:satOff val="24633"/>
                <a:lumOff val="3099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7456"/>
              <a:satOff val="24633"/>
              <a:lumOff val="3099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STEP 5: Evaluation</a:t>
          </a:r>
          <a:endParaRPr lang="en-GB" sz="2800" kern="1200" dirty="0"/>
        </a:p>
      </dsp:txBody>
      <dsp:txXfrm>
        <a:off x="4411328" y="21271"/>
        <a:ext cx="3869550" cy="633600"/>
      </dsp:txXfrm>
    </dsp:sp>
    <dsp:sp modelId="{88FC1237-DF4C-6E41-B1E3-A82FFB8B540D}">
      <dsp:nvSpPr>
        <dsp:cNvPr id="0" name=""/>
        <dsp:cNvSpPr/>
      </dsp:nvSpPr>
      <dsp:spPr>
        <a:xfrm>
          <a:off x="4411328" y="654871"/>
          <a:ext cx="3869550" cy="314028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kern="1200" dirty="0">
              <a:solidFill>
                <a:srgbClr val="000000"/>
              </a:solidFill>
            </a:rPr>
            <a:t>Conduct a </a:t>
          </a:r>
          <a:r>
            <a:rPr lang="en-GB" sz="1900" b="1" kern="1200" dirty="0">
              <a:solidFill>
                <a:srgbClr val="000000"/>
              </a:solidFill>
            </a:rPr>
            <a:t>full debrief </a:t>
          </a:r>
          <a:r>
            <a:rPr lang="en-GB" sz="1900" b="0" kern="1200" dirty="0">
              <a:solidFill>
                <a:srgbClr val="000000"/>
              </a:solidFill>
            </a:rPr>
            <a:t>and consider possible </a:t>
          </a:r>
          <a:r>
            <a:rPr lang="en-GB" sz="1900" b="1" kern="1200" dirty="0">
              <a:solidFill>
                <a:srgbClr val="000000"/>
              </a:solidFill>
            </a:rPr>
            <a:t>vicarious trauma </a:t>
          </a:r>
          <a:r>
            <a:rPr lang="en-GB" sz="1900" b="0" kern="1200" dirty="0">
              <a:solidFill>
                <a:srgbClr val="000000"/>
              </a:solidFill>
            </a:rPr>
            <a:t>of team members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kern="1200" dirty="0">
              <a:solidFill>
                <a:srgbClr val="000000"/>
              </a:solidFill>
            </a:rPr>
            <a:t>Review and assess the </a:t>
          </a:r>
          <a:r>
            <a:rPr lang="en-GB" sz="1900" b="1" kern="1200" dirty="0">
              <a:solidFill>
                <a:srgbClr val="000000"/>
              </a:solidFill>
            </a:rPr>
            <a:t>information obtained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kern="1200" dirty="0">
              <a:solidFill>
                <a:srgbClr val="000000"/>
              </a:solidFill>
            </a:rPr>
            <a:t>Identify any </a:t>
          </a:r>
          <a:r>
            <a:rPr lang="en-GB" sz="1900" b="1" kern="1200" dirty="0">
              <a:solidFill>
                <a:srgbClr val="000000"/>
              </a:solidFill>
            </a:rPr>
            <a:t>leads</a:t>
          </a:r>
          <a:r>
            <a:rPr lang="en-GB" sz="1900" b="0" kern="1200" dirty="0">
              <a:solidFill>
                <a:srgbClr val="000000"/>
              </a:solidFill>
            </a:rPr>
            <a:t> or </a:t>
          </a:r>
          <a:r>
            <a:rPr lang="en-GB" sz="1900" b="1" kern="1200" dirty="0">
              <a:solidFill>
                <a:srgbClr val="000000"/>
              </a:solidFill>
            </a:rPr>
            <a:t>further investigation avenues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b="0" kern="1200" dirty="0">
              <a:solidFill>
                <a:srgbClr val="000000"/>
              </a:solidFill>
            </a:rPr>
            <a:t>Appraise </a:t>
          </a:r>
          <a:r>
            <a:rPr lang="en-GB" sz="1900" b="1" kern="1200" dirty="0">
              <a:solidFill>
                <a:srgbClr val="000000"/>
              </a:solidFill>
            </a:rPr>
            <a:t>your own performance</a:t>
          </a:r>
          <a:r>
            <a:rPr lang="en-GB" sz="1900" b="0" kern="1200" dirty="0">
              <a:solidFill>
                <a:srgbClr val="000000"/>
              </a:solidFill>
            </a:rPr>
            <a:t> in the interview </a:t>
          </a:r>
        </a:p>
      </dsp:txBody>
      <dsp:txXfrm>
        <a:off x="4411328" y="654871"/>
        <a:ext cx="3869550" cy="31402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DF7FF-235E-C346-8453-02F15466FA60}">
      <dsp:nvSpPr>
        <dsp:cNvPr id="0" name=""/>
        <dsp:cNvSpPr/>
      </dsp:nvSpPr>
      <dsp:spPr>
        <a:xfrm rot="5400000">
          <a:off x="900766" y="851721"/>
          <a:ext cx="1328571" cy="160290"/>
        </a:xfrm>
        <a:prstGeom prst="rect">
          <a:avLst/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CA19E7-DF5C-E448-AAE1-0F181DD8216A}">
      <dsp:nvSpPr>
        <dsp:cNvPr id="0" name=""/>
        <dsp:cNvSpPr/>
      </dsp:nvSpPr>
      <dsp:spPr>
        <a:xfrm>
          <a:off x="1205261" y="2155"/>
          <a:ext cx="1781002" cy="1068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chemeClr val="tx1"/>
              </a:solidFill>
            </a:rPr>
            <a:t>Personal security in local context</a:t>
          </a:r>
        </a:p>
      </dsp:txBody>
      <dsp:txXfrm>
        <a:off x="1236559" y="33453"/>
        <a:ext cx="1718406" cy="1006005"/>
      </dsp:txXfrm>
    </dsp:sp>
    <dsp:sp modelId="{400BFA6B-BFC3-2C4E-B0C8-AE97B6CBFCF7}">
      <dsp:nvSpPr>
        <dsp:cNvPr id="0" name=""/>
        <dsp:cNvSpPr/>
      </dsp:nvSpPr>
      <dsp:spPr>
        <a:xfrm rot="5400000">
          <a:off x="900766" y="2187473"/>
          <a:ext cx="1328571" cy="160290"/>
        </a:xfrm>
        <a:prstGeom prst="rect">
          <a:avLst/>
        </a:prstGeom>
        <a:gradFill rotWithShape="0">
          <a:gsLst>
            <a:gs pos="0">
              <a:schemeClr val="accent1">
                <a:shade val="90000"/>
                <a:hueOff val="4733"/>
                <a:satOff val="1397"/>
                <a:lumOff val="3477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4733"/>
                <a:satOff val="1397"/>
                <a:lumOff val="3477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4733"/>
                <a:satOff val="1397"/>
                <a:lumOff val="34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8450FE-0C58-7F40-9C7D-0167E846A1E2}">
      <dsp:nvSpPr>
        <dsp:cNvPr id="0" name=""/>
        <dsp:cNvSpPr/>
      </dsp:nvSpPr>
      <dsp:spPr>
        <a:xfrm>
          <a:off x="1205261" y="1337907"/>
          <a:ext cx="1781002" cy="1068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3879"/>
                <a:satOff val="5474"/>
                <a:lumOff val="688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879"/>
                <a:satOff val="5474"/>
                <a:lumOff val="688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879"/>
                <a:satOff val="5474"/>
                <a:lumOff val="688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chemeClr val="tx1"/>
              </a:solidFill>
            </a:rPr>
            <a:t>Speak directly to the witness /not editing</a:t>
          </a:r>
        </a:p>
      </dsp:txBody>
      <dsp:txXfrm>
        <a:off x="1236559" y="1369205"/>
        <a:ext cx="1718406" cy="1006005"/>
      </dsp:txXfrm>
    </dsp:sp>
    <dsp:sp modelId="{0C8E8C9D-C87E-4C4F-A265-691B55AD47CD}">
      <dsp:nvSpPr>
        <dsp:cNvPr id="0" name=""/>
        <dsp:cNvSpPr/>
      </dsp:nvSpPr>
      <dsp:spPr>
        <a:xfrm>
          <a:off x="1568642" y="2855349"/>
          <a:ext cx="2361552" cy="160290"/>
        </a:xfrm>
        <a:prstGeom prst="rect">
          <a:avLst/>
        </a:prstGeom>
        <a:gradFill rotWithShape="0">
          <a:gsLst>
            <a:gs pos="0">
              <a:schemeClr val="accent1">
                <a:shade val="90000"/>
                <a:hueOff val="9467"/>
                <a:satOff val="2794"/>
                <a:lumOff val="6954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9467"/>
                <a:satOff val="2794"/>
                <a:lumOff val="6954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9467"/>
                <a:satOff val="2794"/>
                <a:lumOff val="69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8A329E-65BE-974D-AFA1-806122B72372}">
      <dsp:nvSpPr>
        <dsp:cNvPr id="0" name=""/>
        <dsp:cNvSpPr/>
      </dsp:nvSpPr>
      <dsp:spPr>
        <a:xfrm>
          <a:off x="1205261" y="2673659"/>
          <a:ext cx="1781002" cy="1068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7758"/>
                <a:satOff val="10948"/>
                <a:lumOff val="13774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7758"/>
                <a:satOff val="10948"/>
                <a:lumOff val="13774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7758"/>
                <a:satOff val="10948"/>
                <a:lumOff val="137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chemeClr val="tx1"/>
              </a:solidFill>
            </a:rPr>
            <a:t>Sexual violence </a:t>
          </a:r>
          <a:r>
            <a:rPr lang="mr-IN" sz="1700" kern="1200" dirty="0">
              <a:solidFill>
                <a:schemeClr val="tx1"/>
              </a:solidFill>
            </a:rPr>
            <a:t>–</a:t>
          </a:r>
          <a:r>
            <a:rPr lang="en-GB" sz="1700" kern="1200" dirty="0">
              <a:solidFill>
                <a:schemeClr val="tx1"/>
              </a:solidFill>
            </a:rPr>
            <a:t> facts and terms</a:t>
          </a:r>
        </a:p>
      </dsp:txBody>
      <dsp:txXfrm>
        <a:off x="1236559" y="2704957"/>
        <a:ext cx="1718406" cy="1006005"/>
      </dsp:txXfrm>
    </dsp:sp>
    <dsp:sp modelId="{579E41BA-EED3-1742-834A-2291599B3290}">
      <dsp:nvSpPr>
        <dsp:cNvPr id="0" name=""/>
        <dsp:cNvSpPr/>
      </dsp:nvSpPr>
      <dsp:spPr>
        <a:xfrm rot="16200000">
          <a:off x="3269499" y="2187473"/>
          <a:ext cx="1328571" cy="160290"/>
        </a:xfrm>
        <a:prstGeom prst="rect">
          <a:avLst/>
        </a:prstGeom>
        <a:gradFill rotWithShape="0">
          <a:gsLst>
            <a:gs pos="0">
              <a:schemeClr val="accent1">
                <a:shade val="90000"/>
                <a:hueOff val="14200"/>
                <a:satOff val="4191"/>
                <a:lumOff val="10431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14200"/>
                <a:satOff val="4191"/>
                <a:lumOff val="10431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4200"/>
                <a:satOff val="4191"/>
                <a:lumOff val="10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A0878A-1DFA-FA47-B7D7-594E98ED363C}">
      <dsp:nvSpPr>
        <dsp:cNvPr id="0" name=""/>
        <dsp:cNvSpPr/>
      </dsp:nvSpPr>
      <dsp:spPr>
        <a:xfrm>
          <a:off x="3573994" y="2673659"/>
          <a:ext cx="1781002" cy="1068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chemeClr val="tx1"/>
              </a:solidFill>
            </a:rPr>
            <a:t>Cultural attitudes to sexual violence</a:t>
          </a:r>
        </a:p>
      </dsp:txBody>
      <dsp:txXfrm>
        <a:off x="3605292" y="2704957"/>
        <a:ext cx="1718406" cy="1006005"/>
      </dsp:txXfrm>
    </dsp:sp>
    <dsp:sp modelId="{84D51332-8834-BA4E-A15C-3B5CECB28463}">
      <dsp:nvSpPr>
        <dsp:cNvPr id="0" name=""/>
        <dsp:cNvSpPr/>
      </dsp:nvSpPr>
      <dsp:spPr>
        <a:xfrm rot="16200000">
          <a:off x="3269499" y="851721"/>
          <a:ext cx="1328571" cy="160290"/>
        </a:xfrm>
        <a:prstGeom prst="rect">
          <a:avLst/>
        </a:prstGeom>
        <a:gradFill rotWithShape="0">
          <a:gsLst>
            <a:gs pos="0">
              <a:schemeClr val="accent1">
                <a:shade val="90000"/>
                <a:hueOff val="18933"/>
                <a:satOff val="5588"/>
                <a:lumOff val="13908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18933"/>
                <a:satOff val="5588"/>
                <a:lumOff val="13908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8933"/>
                <a:satOff val="5588"/>
                <a:lumOff val="139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2AD909-DC8B-CB41-AD70-E866671C90FC}">
      <dsp:nvSpPr>
        <dsp:cNvPr id="0" name=""/>
        <dsp:cNvSpPr/>
      </dsp:nvSpPr>
      <dsp:spPr>
        <a:xfrm>
          <a:off x="3573994" y="1337907"/>
          <a:ext cx="1781002" cy="1068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5517"/>
                <a:satOff val="21896"/>
                <a:lumOff val="2754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5517"/>
                <a:satOff val="21896"/>
                <a:lumOff val="2754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5517"/>
                <a:satOff val="21896"/>
                <a:lumOff val="275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chemeClr val="tx1"/>
              </a:solidFill>
            </a:rPr>
            <a:t>Physical awareness &amp; positioning</a:t>
          </a:r>
        </a:p>
      </dsp:txBody>
      <dsp:txXfrm>
        <a:off x="3605292" y="1369205"/>
        <a:ext cx="1718406" cy="1006005"/>
      </dsp:txXfrm>
    </dsp:sp>
    <dsp:sp modelId="{9288DF88-6821-1B45-9A24-0F97807341F8}">
      <dsp:nvSpPr>
        <dsp:cNvPr id="0" name=""/>
        <dsp:cNvSpPr/>
      </dsp:nvSpPr>
      <dsp:spPr>
        <a:xfrm>
          <a:off x="3937375" y="183845"/>
          <a:ext cx="2361552" cy="160290"/>
        </a:xfrm>
        <a:prstGeom prst="rect">
          <a:avLst/>
        </a:prstGeom>
        <a:gradFill rotWithShape="0">
          <a:gsLst>
            <a:gs pos="0">
              <a:schemeClr val="accent1">
                <a:shade val="90000"/>
                <a:hueOff val="14200"/>
                <a:satOff val="4191"/>
                <a:lumOff val="10431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14200"/>
                <a:satOff val="4191"/>
                <a:lumOff val="10431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4200"/>
                <a:satOff val="4191"/>
                <a:lumOff val="10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F5FFEF-07E3-F44B-95BF-EE50A2390596}">
      <dsp:nvSpPr>
        <dsp:cNvPr id="0" name=""/>
        <dsp:cNvSpPr/>
      </dsp:nvSpPr>
      <dsp:spPr>
        <a:xfrm>
          <a:off x="3573994" y="2155"/>
          <a:ext cx="1781002" cy="1068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5517"/>
                <a:satOff val="21896"/>
                <a:lumOff val="2754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5517"/>
                <a:satOff val="21896"/>
                <a:lumOff val="2754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5517"/>
                <a:satOff val="21896"/>
                <a:lumOff val="275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chemeClr val="tx1"/>
              </a:solidFill>
            </a:rPr>
            <a:t>Empathy and sensitivity</a:t>
          </a:r>
        </a:p>
      </dsp:txBody>
      <dsp:txXfrm>
        <a:off x="3605292" y="33453"/>
        <a:ext cx="1718406" cy="1006005"/>
      </dsp:txXfrm>
    </dsp:sp>
    <dsp:sp modelId="{45C76FED-AF75-E94D-8CC5-EF02866659C0}">
      <dsp:nvSpPr>
        <dsp:cNvPr id="0" name=""/>
        <dsp:cNvSpPr/>
      </dsp:nvSpPr>
      <dsp:spPr>
        <a:xfrm rot="5400000">
          <a:off x="5638233" y="851721"/>
          <a:ext cx="1328571" cy="160290"/>
        </a:xfrm>
        <a:prstGeom prst="rect">
          <a:avLst/>
        </a:prstGeom>
        <a:gradFill rotWithShape="0">
          <a:gsLst>
            <a:gs pos="0">
              <a:schemeClr val="accent1">
                <a:shade val="90000"/>
                <a:hueOff val="9467"/>
                <a:satOff val="2794"/>
                <a:lumOff val="6954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9467"/>
                <a:satOff val="2794"/>
                <a:lumOff val="6954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9467"/>
                <a:satOff val="2794"/>
                <a:lumOff val="69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FC7E17-7D9D-594C-8525-AAE68987B2F5}">
      <dsp:nvSpPr>
        <dsp:cNvPr id="0" name=""/>
        <dsp:cNvSpPr/>
      </dsp:nvSpPr>
      <dsp:spPr>
        <a:xfrm>
          <a:off x="5942728" y="2155"/>
          <a:ext cx="1781002" cy="1068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chemeClr val="tx1"/>
              </a:solidFill>
            </a:rPr>
            <a:t>Control of emotional responses</a:t>
          </a:r>
        </a:p>
      </dsp:txBody>
      <dsp:txXfrm>
        <a:off x="5974026" y="33453"/>
        <a:ext cx="1718406" cy="1006005"/>
      </dsp:txXfrm>
    </dsp:sp>
    <dsp:sp modelId="{CF9AFEA5-F258-CD4F-9B1B-0BD8C5C29AB4}">
      <dsp:nvSpPr>
        <dsp:cNvPr id="0" name=""/>
        <dsp:cNvSpPr/>
      </dsp:nvSpPr>
      <dsp:spPr>
        <a:xfrm rot="5400000">
          <a:off x="5638233" y="2187473"/>
          <a:ext cx="1328571" cy="160290"/>
        </a:xfrm>
        <a:prstGeom prst="rect">
          <a:avLst/>
        </a:prstGeom>
        <a:gradFill rotWithShape="0">
          <a:gsLst>
            <a:gs pos="0">
              <a:schemeClr val="accent1">
                <a:shade val="90000"/>
                <a:hueOff val="4733"/>
                <a:satOff val="1397"/>
                <a:lumOff val="3477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4733"/>
                <a:satOff val="1397"/>
                <a:lumOff val="3477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4733"/>
                <a:satOff val="1397"/>
                <a:lumOff val="34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0A2F7A-97B2-3B49-8A80-329D80D19D74}">
      <dsp:nvSpPr>
        <dsp:cNvPr id="0" name=""/>
        <dsp:cNvSpPr/>
      </dsp:nvSpPr>
      <dsp:spPr>
        <a:xfrm>
          <a:off x="5942728" y="1337907"/>
          <a:ext cx="1781002" cy="1068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7758"/>
                <a:satOff val="10948"/>
                <a:lumOff val="13774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7758"/>
                <a:satOff val="10948"/>
                <a:lumOff val="13774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7758"/>
                <a:satOff val="10948"/>
                <a:lumOff val="137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chemeClr val="tx1"/>
              </a:solidFill>
            </a:rPr>
            <a:t>Cultural awareness &amp; objectivity</a:t>
          </a:r>
        </a:p>
      </dsp:txBody>
      <dsp:txXfrm>
        <a:off x="5974026" y="1369205"/>
        <a:ext cx="1718406" cy="1006005"/>
      </dsp:txXfrm>
    </dsp:sp>
    <dsp:sp modelId="{C6E3123F-32FB-DF4C-BA62-36E2A21A77C4}">
      <dsp:nvSpPr>
        <dsp:cNvPr id="0" name=""/>
        <dsp:cNvSpPr/>
      </dsp:nvSpPr>
      <dsp:spPr>
        <a:xfrm>
          <a:off x="5942728" y="2673659"/>
          <a:ext cx="1781002" cy="1068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3879"/>
                <a:satOff val="5474"/>
                <a:lumOff val="688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879"/>
                <a:satOff val="5474"/>
                <a:lumOff val="688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879"/>
                <a:satOff val="5474"/>
                <a:lumOff val="688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chemeClr val="tx1"/>
              </a:solidFill>
            </a:rPr>
            <a:t>Communicating with children if relevant</a:t>
          </a:r>
        </a:p>
      </dsp:txBody>
      <dsp:txXfrm>
        <a:off x="5974026" y="2704957"/>
        <a:ext cx="1718406" cy="10060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E9A88-F396-8442-9CA0-C64E06CC4E81}">
      <dsp:nvSpPr>
        <dsp:cNvPr id="0" name=""/>
        <dsp:cNvSpPr/>
      </dsp:nvSpPr>
      <dsp:spPr>
        <a:xfrm>
          <a:off x="0" y="78327"/>
          <a:ext cx="8280920" cy="84942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Introduce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yourself/your team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, explain your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role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,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mandate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and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objectives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41465" y="119792"/>
        <a:ext cx="8197990" cy="766490"/>
      </dsp:txXfrm>
    </dsp:sp>
    <dsp:sp modelId="{620DAD48-5564-F749-BB1F-6C41B603F498}">
      <dsp:nvSpPr>
        <dsp:cNvPr id="0" name=""/>
        <dsp:cNvSpPr/>
      </dsp:nvSpPr>
      <dsp:spPr>
        <a:xfrm>
          <a:off x="0" y="991107"/>
          <a:ext cx="8280920" cy="84942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If using an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interpreter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, introduce them specifically, explain their role and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confidentiality obligations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41465" y="1032572"/>
        <a:ext cx="8197990" cy="766490"/>
      </dsp:txXfrm>
    </dsp:sp>
    <dsp:sp modelId="{DF5EFD4E-92AC-B747-AF00-28B7BB13365D}">
      <dsp:nvSpPr>
        <dsp:cNvPr id="0" name=""/>
        <dsp:cNvSpPr/>
      </dsp:nvSpPr>
      <dsp:spPr>
        <a:xfrm>
          <a:off x="0" y="1903888"/>
          <a:ext cx="8280920" cy="84942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Explain the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purpose of the interview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and </a:t>
          </a:r>
          <a:r>
            <a:rPr lang="en-IE" sz="2200" b="1" u="none" kern="1200" dirty="0" smtClean="0">
              <a:solidFill>
                <a:srgbClr val="000000"/>
              </a:solidFill>
              <a:effectLst/>
              <a:sym typeface="Wingdings"/>
            </a:rPr>
            <a:t>types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of questions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which may be asked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41465" y="1945353"/>
        <a:ext cx="8197990" cy="766490"/>
      </dsp:txXfrm>
    </dsp:sp>
    <dsp:sp modelId="{C0238676-3C4E-C243-9200-F57A8184F710}">
      <dsp:nvSpPr>
        <dsp:cNvPr id="0" name=""/>
        <dsp:cNvSpPr/>
      </dsp:nvSpPr>
      <dsp:spPr>
        <a:xfrm>
          <a:off x="0" y="2816668"/>
          <a:ext cx="8280920" cy="84942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Explain any potential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future use of information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,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disclosure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 to third parties and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possible risks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to the interviewee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41465" y="2858133"/>
        <a:ext cx="8197990" cy="7664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E9A88-F396-8442-9CA0-C64E06CC4E81}">
      <dsp:nvSpPr>
        <dsp:cNvPr id="0" name=""/>
        <dsp:cNvSpPr/>
      </dsp:nvSpPr>
      <dsp:spPr>
        <a:xfrm>
          <a:off x="0" y="2104"/>
          <a:ext cx="8280920" cy="92641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Reassure the interviewee, including children, </a:t>
          </a:r>
          <a:r>
            <a:rPr lang="en-IE" sz="2200" b="1" u="sng" kern="1200" dirty="0">
              <a:solidFill>
                <a:srgbClr val="000000"/>
              </a:solidFill>
              <a:effectLst/>
              <a:sym typeface="Wingdings"/>
            </a:rPr>
            <a:t>that they have a choice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about whether to speak with you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45224" y="47328"/>
        <a:ext cx="8190472" cy="835965"/>
      </dsp:txXfrm>
    </dsp:sp>
    <dsp:sp modelId="{620DAD48-5564-F749-BB1F-6C41B603F498}">
      <dsp:nvSpPr>
        <dsp:cNvPr id="0" name=""/>
        <dsp:cNvSpPr/>
      </dsp:nvSpPr>
      <dsp:spPr>
        <a:xfrm>
          <a:off x="0" y="940035"/>
          <a:ext cx="8280920" cy="92641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Assess and manage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interviewee’s expectations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of interview process, use of information and type of assistance available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45224" y="985259"/>
        <a:ext cx="8190472" cy="835965"/>
      </dsp:txXfrm>
    </dsp:sp>
    <dsp:sp modelId="{DF5EFD4E-92AC-B747-AF00-28B7BB13365D}">
      <dsp:nvSpPr>
        <dsp:cNvPr id="0" name=""/>
        <dsp:cNvSpPr/>
      </dsp:nvSpPr>
      <dsp:spPr>
        <a:xfrm>
          <a:off x="0" y="1877966"/>
          <a:ext cx="8280920" cy="92641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Make sure the interviewee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understands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 what you have told them,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 </a:t>
          </a:r>
          <a:r>
            <a:rPr lang="en-IE" sz="2200" b="1" u="none" kern="1200" dirty="0">
              <a:solidFill>
                <a:schemeClr val="tx1"/>
              </a:solidFill>
              <a:effectLst/>
              <a:sym typeface="Wingdings"/>
            </a:rPr>
            <a:t>answer </a:t>
          </a:r>
          <a:r>
            <a:rPr lang="en-IE" sz="2200" b="0" u="none" kern="1200" dirty="0">
              <a:solidFill>
                <a:schemeClr val="tx1"/>
              </a:solidFill>
              <a:effectLst/>
              <a:sym typeface="Wingdings"/>
            </a:rPr>
            <a:t>any of their </a:t>
          </a:r>
          <a:r>
            <a:rPr lang="en-IE" sz="2200" b="1" u="none" kern="1200" dirty="0">
              <a:solidFill>
                <a:schemeClr val="tx1"/>
              </a:solidFill>
              <a:effectLst/>
              <a:sym typeface="Wingdings"/>
            </a:rPr>
            <a:t>questions</a:t>
          </a:r>
          <a:r>
            <a:rPr lang="en-IE" sz="2200" b="0" u="none" kern="1200" dirty="0">
              <a:solidFill>
                <a:schemeClr val="tx1"/>
              </a:solidFill>
              <a:effectLst/>
              <a:sym typeface="Wingdings"/>
            </a:rPr>
            <a:t>,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obtain and document their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informed consent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45224" y="1923190"/>
        <a:ext cx="8190472" cy="835965"/>
      </dsp:txXfrm>
    </dsp:sp>
    <dsp:sp modelId="{C0238676-3C4E-C243-9200-F57A8184F710}">
      <dsp:nvSpPr>
        <dsp:cNvPr id="0" name=""/>
        <dsp:cNvSpPr/>
      </dsp:nvSpPr>
      <dsp:spPr>
        <a:xfrm>
          <a:off x="0" y="2815897"/>
          <a:ext cx="8280920" cy="92641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Record all relevant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personal data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for interviewee (name, date of birth, gender, ethnicity/nationality/religion if relevant)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45224" y="2861121"/>
        <a:ext cx="8190472" cy="8359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E9A88-F396-8442-9CA0-C64E06CC4E81}">
      <dsp:nvSpPr>
        <dsp:cNvPr id="0" name=""/>
        <dsp:cNvSpPr/>
      </dsp:nvSpPr>
      <dsp:spPr>
        <a:xfrm>
          <a:off x="0" y="1586"/>
          <a:ext cx="8496944" cy="69761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Establish current/long-term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contact details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, agreement to contact again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34055" y="35641"/>
        <a:ext cx="8428834" cy="629502"/>
      </dsp:txXfrm>
    </dsp:sp>
    <dsp:sp modelId="{620DAD48-5564-F749-BB1F-6C41B603F498}">
      <dsp:nvSpPr>
        <dsp:cNvPr id="0" name=""/>
        <dsp:cNvSpPr/>
      </dsp:nvSpPr>
      <dsp:spPr>
        <a:xfrm>
          <a:off x="0" y="711123"/>
          <a:ext cx="8496944" cy="69761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8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Include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alternative means of contact </a:t>
          </a:r>
          <a:r>
            <a:rPr lang="mr-IN" sz="2200" b="0" u="none" kern="1200" dirty="0">
              <a:solidFill>
                <a:srgbClr val="000000"/>
              </a:solidFill>
              <a:effectLst/>
              <a:sym typeface="Wingdings"/>
            </a:rPr>
            <a:t>–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 friends, family, organisations and means to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contact you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in future if necessary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34055" y="745178"/>
        <a:ext cx="8428834" cy="629502"/>
      </dsp:txXfrm>
    </dsp:sp>
    <dsp:sp modelId="{DF5EFD4E-92AC-B747-AF00-28B7BB13365D}">
      <dsp:nvSpPr>
        <dsp:cNvPr id="0" name=""/>
        <dsp:cNvSpPr/>
      </dsp:nvSpPr>
      <dsp:spPr>
        <a:xfrm>
          <a:off x="0" y="1420661"/>
          <a:ext cx="8496944" cy="69761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Confirm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informed consent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for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 use or disclosure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of information and allow them to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change their mind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34055" y="1454716"/>
        <a:ext cx="8428834" cy="629502"/>
      </dsp:txXfrm>
    </dsp:sp>
    <dsp:sp modelId="{C0238676-3C4E-C243-9200-F57A8184F710}">
      <dsp:nvSpPr>
        <dsp:cNvPr id="0" name=""/>
        <dsp:cNvSpPr/>
      </dsp:nvSpPr>
      <dsp:spPr>
        <a:xfrm>
          <a:off x="0" y="2130198"/>
          <a:ext cx="8496944" cy="69761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Read back 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interview statement to interviewee </a:t>
          </a:r>
          <a:r>
            <a:rPr lang="en-IE" sz="2200" b="0" u="none" kern="1200" dirty="0" smtClean="0">
              <a:solidFill>
                <a:srgbClr val="000000"/>
              </a:solidFill>
              <a:effectLst/>
              <a:sym typeface="Wingdings"/>
            </a:rPr>
            <a:t>&amp; </a:t>
          </a:r>
          <a:r>
            <a:rPr lang="en-IE" sz="2200" b="1" u="none" kern="1200" dirty="0" smtClean="0">
              <a:solidFill>
                <a:srgbClr val="000000"/>
              </a:solidFill>
              <a:effectLst/>
              <a:sym typeface="Wingdings"/>
            </a:rPr>
            <a:t>amend</a:t>
          </a:r>
          <a:r>
            <a:rPr lang="en-IE" sz="2200" b="0" u="none" kern="1200" dirty="0" smtClean="0">
              <a:solidFill>
                <a:srgbClr val="000000"/>
              </a:solidFill>
              <a:effectLst/>
              <a:sym typeface="Wingdings"/>
            </a:rPr>
            <a:t> it</a:t>
          </a:r>
          <a:r>
            <a:rPr lang="en-US" sz="2200" b="0" u="none" kern="1200" dirty="0" smtClean="0">
              <a:solidFill>
                <a:srgbClr val="FF0000"/>
              </a:solidFill>
              <a:effectLst/>
              <a:sym typeface="Wingdings"/>
            </a:rPr>
            <a:t> </a:t>
          </a:r>
          <a:r>
            <a:rPr lang="en-US" sz="2200" b="0" u="none" kern="1200" dirty="0">
              <a:solidFill>
                <a:srgbClr val="000000"/>
              </a:solidFill>
              <a:effectLst/>
              <a:sym typeface="Wingdings"/>
            </a:rPr>
            <a:t>based on their feedback,</a:t>
          </a:r>
          <a:r>
            <a:rPr lang="en-US" sz="2200" b="0" u="none" kern="1200" dirty="0">
              <a:solidFill>
                <a:srgbClr val="FF0000"/>
              </a:solidFill>
              <a:effectLst/>
              <a:sym typeface="Wingdings"/>
            </a:rPr>
            <a:t> </a:t>
          </a:r>
          <a:r>
            <a:rPr lang="en-IE" sz="2200" b="0" u="none" kern="1200" dirty="0" smtClean="0">
              <a:solidFill>
                <a:srgbClr val="000000"/>
              </a:solidFill>
              <a:effectLst/>
              <a:sym typeface="Wingdings"/>
            </a:rPr>
            <a:t>signature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/attestation if appropriate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34055" y="2164253"/>
        <a:ext cx="8428834" cy="629502"/>
      </dsp:txXfrm>
    </dsp:sp>
    <dsp:sp modelId="{4812EE81-06B6-844A-B5CC-273679A5931D}">
      <dsp:nvSpPr>
        <dsp:cNvPr id="0" name=""/>
        <dsp:cNvSpPr/>
      </dsp:nvSpPr>
      <dsp:spPr>
        <a:xfrm>
          <a:off x="0" y="2839735"/>
          <a:ext cx="8496944" cy="69761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2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 Explain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next steps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, available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referral options</a:t>
          </a:r>
          <a:r>
            <a:rPr lang="en-IE" sz="2200" b="0" u="none" kern="1200" dirty="0">
              <a:solidFill>
                <a:srgbClr val="000000"/>
              </a:solidFill>
              <a:effectLst/>
              <a:sym typeface="Wingdings"/>
            </a:rPr>
            <a:t>, discuss interviewee’s </a:t>
          </a:r>
          <a:r>
            <a:rPr lang="en-IE" sz="2200" b="1" u="none" kern="1200" dirty="0">
              <a:solidFill>
                <a:srgbClr val="000000"/>
              </a:solidFill>
              <a:effectLst/>
              <a:sym typeface="Wingdings"/>
            </a:rPr>
            <a:t>needs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34055" y="2873790"/>
        <a:ext cx="8428834" cy="629502"/>
      </dsp:txXfrm>
    </dsp:sp>
    <dsp:sp modelId="{4229C8A2-C806-5D43-84B4-7B91579D8BB2}">
      <dsp:nvSpPr>
        <dsp:cNvPr id="0" name=""/>
        <dsp:cNvSpPr/>
      </dsp:nvSpPr>
      <dsp:spPr>
        <a:xfrm>
          <a:off x="0" y="3549273"/>
          <a:ext cx="8496944" cy="69761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b="0" u="none" kern="1200" dirty="0" smtClean="0">
              <a:solidFill>
                <a:srgbClr val="000000"/>
              </a:solidFill>
              <a:effectLst/>
              <a:sym typeface="Wingdings"/>
            </a:rPr>
            <a:t> Discuss and address any </a:t>
          </a:r>
          <a:r>
            <a:rPr lang="en-IE" sz="2200" b="1" u="none" kern="1200" dirty="0" smtClean="0">
              <a:solidFill>
                <a:srgbClr val="000000"/>
              </a:solidFill>
              <a:effectLst/>
              <a:sym typeface="Wingdings"/>
            </a:rPr>
            <a:t>questions</a:t>
          </a:r>
          <a:r>
            <a:rPr lang="en-IE" sz="2200" b="0" u="none" kern="1200" dirty="0" smtClean="0">
              <a:solidFill>
                <a:srgbClr val="000000"/>
              </a:solidFill>
              <a:effectLst/>
              <a:sym typeface="Wingdings"/>
            </a:rPr>
            <a:t> and </a:t>
          </a:r>
          <a:r>
            <a:rPr lang="en-IE" sz="2200" b="1" u="none" kern="1200" dirty="0" smtClean="0">
              <a:solidFill>
                <a:srgbClr val="000000"/>
              </a:solidFill>
              <a:effectLst/>
              <a:sym typeface="Wingdings"/>
            </a:rPr>
            <a:t>concerns</a:t>
          </a:r>
          <a:r>
            <a:rPr lang="en-IE" sz="2200" b="0" u="none" kern="1200" dirty="0" smtClean="0">
              <a:solidFill>
                <a:srgbClr val="000000"/>
              </a:solidFill>
              <a:effectLst/>
              <a:sym typeface="Wingdings"/>
            </a:rPr>
            <a:t> </a:t>
          </a:r>
          <a:endParaRPr lang="en-GB" sz="2200" kern="1200" dirty="0">
            <a:solidFill>
              <a:srgbClr val="000000"/>
            </a:solidFill>
          </a:endParaRPr>
        </a:p>
      </dsp:txBody>
      <dsp:txXfrm>
        <a:off x="34055" y="3583328"/>
        <a:ext cx="8428834" cy="629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Peer experience - importance of timely and proper evaluations, International Protocol Chapter 11, Box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Interview setting dos and don’ts, International</a:t>
            </a:r>
            <a:r>
              <a:rPr lang="en-GB" baseline="0" dirty="0"/>
              <a:t> Protocol Chapter 11, Box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Interview setting dos and don’ts, International</a:t>
            </a:r>
            <a:r>
              <a:rPr lang="en-GB" baseline="0" dirty="0"/>
              <a:t> Protocol Chapter 11, Box 3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Interview setting dos and don’ts, International</a:t>
            </a:r>
            <a:r>
              <a:rPr lang="en-GB" baseline="0" dirty="0"/>
              <a:t> Protocol Chapter 11, Box 3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Working</a:t>
            </a:r>
            <a:r>
              <a:rPr lang="en-GB" baseline="0" dirty="0"/>
              <a:t> with interpreters</a:t>
            </a:r>
            <a:r>
              <a:rPr lang="en-GB" dirty="0"/>
              <a:t>, International</a:t>
            </a:r>
            <a:r>
              <a:rPr lang="en-GB" baseline="0" dirty="0"/>
              <a:t> Protocol Chapter 11, Box 5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Working</a:t>
            </a:r>
            <a:r>
              <a:rPr lang="en-GB" baseline="0" dirty="0"/>
              <a:t> with interpreters</a:t>
            </a:r>
            <a:r>
              <a:rPr lang="en-GB" dirty="0"/>
              <a:t>, International</a:t>
            </a:r>
            <a:r>
              <a:rPr lang="en-GB" baseline="0" dirty="0"/>
              <a:t> Protocol Chapter 11, Box 5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Working</a:t>
            </a:r>
            <a:r>
              <a:rPr lang="en-GB" baseline="0" dirty="0"/>
              <a:t> with interpreters</a:t>
            </a:r>
            <a:r>
              <a:rPr lang="en-GB" dirty="0"/>
              <a:t>, International</a:t>
            </a:r>
            <a:r>
              <a:rPr lang="en-GB" baseline="0" dirty="0"/>
              <a:t> Protocol Chapter 11, Box 5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Productive open-ended question styles,</a:t>
            </a:r>
            <a:r>
              <a:rPr lang="en-GB" baseline="0" dirty="0"/>
              <a:t> International Protocol Chapter 11, Box 6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Types of questions, International Protocol Chapter 11, Box 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Productive open-ended question styles,</a:t>
            </a:r>
            <a:r>
              <a:rPr lang="en-GB" baseline="0" dirty="0"/>
              <a:t> International Protocol Chapter 11, Box 6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Types of questions, International Protocol Chapter 11, Box 7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Productive open-ended question styles,</a:t>
            </a:r>
            <a:r>
              <a:rPr lang="en-GB" baseline="0" dirty="0"/>
              <a:t> International Protocol Chapter 11, Box 6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Types of questions, International Protocol Chapter 11, Box 7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Productive open-ended question styles,</a:t>
            </a:r>
            <a:r>
              <a:rPr lang="en-GB" baseline="0" dirty="0"/>
              <a:t> International Protocol Chapter 11, Box 6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Productive open-ended question styles,</a:t>
            </a:r>
            <a:r>
              <a:rPr lang="en-GB" baseline="0" dirty="0"/>
              <a:t> International Protocol Chapter 11, Box 6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baseline="0" dirty="0"/>
              <a:t> perpetrator’s intent may be difficult to determine directly, but intent may be inferred though actions that you ask the interviewee to describe; similarly, words that the perpetrator said during a violation may help to determine possible reasons for the violence (e.g. gender, ethnicity, political affiliation).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Communication</a:t>
            </a:r>
            <a:r>
              <a:rPr lang="en-GB" baseline="0" dirty="0"/>
              <a:t> Dos and Don’ts, International Protocol Chapter 11, Box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baseline="0" dirty="0"/>
              <a:t>Peer experience </a:t>
            </a:r>
            <a:r>
              <a:rPr lang="mr-IN" baseline="0" dirty="0"/>
              <a:t>–</a:t>
            </a:r>
            <a:r>
              <a:rPr lang="en-GB" baseline="0" dirty="0"/>
              <a:t> capturing and recording information, International Protocol Chapter 11, Box 11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/>
              <a:t>.</a:t>
            </a:r>
            <a:endParaRPr lang="en-AU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/>
              <a:t>.</a:t>
            </a:r>
            <a:endParaRPr lang="en-AU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/>
              <a:t>.</a:t>
            </a:r>
            <a:endParaRPr lang="en-AU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Productive Open-ended questions styles, International Protocol Chapter</a:t>
            </a:r>
            <a:r>
              <a:rPr lang="en-GB" baseline="0" dirty="0"/>
              <a:t> 11, </a:t>
            </a:r>
            <a:r>
              <a:rPr lang="en-GB" baseline="0" dirty="0" smtClean="0"/>
              <a:t>Boxes 6-7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The Peace Model, International</a:t>
            </a:r>
            <a:r>
              <a:rPr lang="en-GB" baseline="0" dirty="0"/>
              <a:t> Protocol Chapter 11,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409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Interview settings dos and don’ts, International</a:t>
            </a:r>
            <a:r>
              <a:rPr lang="en-GB" baseline="0" dirty="0"/>
              <a:t> Protocol Chapter 11, Box 3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Productive open-ended questions styles, International Protocol Chapter 11, Box 6</a:t>
            </a:r>
          </a:p>
          <a:p>
            <a:endParaRPr lang="en-GB" baseline="0" dirty="0"/>
          </a:p>
          <a:p>
            <a:r>
              <a:rPr lang="en-GB" baseline="0" dirty="0"/>
              <a:t>Subject areas for questions, International Protocol Chapter 11, Box 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Tips</a:t>
            </a:r>
            <a:r>
              <a:rPr lang="en-GB" baseline="0" dirty="0"/>
              <a:t> to create a positive atmosphere</a:t>
            </a:r>
            <a:r>
              <a:rPr lang="en-GB" dirty="0"/>
              <a:t>, International</a:t>
            </a:r>
            <a:r>
              <a:rPr lang="en-GB" baseline="0" dirty="0"/>
              <a:t> Protocol Chapter 11, Box 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baseline="0" dirty="0"/>
              <a:t>Working with interpreters, International Protocol Chapter 11, Box 5</a:t>
            </a:r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Productive open-ended questions styles, International Protocol Chapter 11, Box 6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Types of questions, International Protocol Chapter 11, Box 7</a:t>
            </a:r>
          </a:p>
          <a:p>
            <a:endParaRPr lang="en-GB" baseline="0" dirty="0"/>
          </a:p>
          <a:p>
            <a:r>
              <a:rPr lang="en-GB" baseline="0" dirty="0"/>
              <a:t>Dealing with inconsistencies, International Protocol Chapter 11, Box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636912"/>
            <a:ext cx="7848872" cy="3312368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Interviewing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INTERNATIONAL PROTOCOL</a:t>
            </a: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PART V </a:t>
            </a:r>
            <a:r>
              <a:rPr lang="mr-IN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 DOCUMENTATION IN PRACTICE: GATHERING </a:t>
            </a:r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INFORMATION</a:t>
            </a: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PAGES 160-185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11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509120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framework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182-184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Checklist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88380036"/>
              </p:ext>
            </p:extLst>
          </p:nvPr>
        </p:nvGraphicFramePr>
        <p:xfrm>
          <a:off x="440359" y="2592089"/>
          <a:ext cx="828092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0527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settings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166-167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 and Module 9 - Planning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348880"/>
            <a:ext cx="8712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SELECTING THE INTERVIEW LOCATION</a:t>
            </a:r>
          </a:p>
          <a:p>
            <a:pPr algn="ctr"/>
            <a:r>
              <a:rPr lang="en-GB" sz="2200" dirty="0"/>
              <a:t>You may not have many options when </a:t>
            </a:r>
            <a:r>
              <a:rPr lang="en-GB" sz="2200" dirty="0">
                <a:solidFill>
                  <a:srgbClr val="0000FF"/>
                </a:solidFill>
              </a:rPr>
              <a:t>choosing your interview location</a:t>
            </a:r>
            <a:r>
              <a:rPr lang="en-GB" sz="2200" dirty="0"/>
              <a:t>, but you should consider the following </a:t>
            </a:r>
            <a:r>
              <a:rPr lang="en-GB" sz="2200" dirty="0">
                <a:solidFill>
                  <a:srgbClr val="0000FF"/>
                </a:solidFill>
              </a:rPr>
              <a:t>relevant issues</a:t>
            </a:r>
            <a:r>
              <a:rPr lang="en-GB" sz="2200" dirty="0"/>
              <a:t>: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51520" y="3284984"/>
            <a:ext cx="8494541" cy="3176736"/>
            <a:chOff x="314437" y="2213665"/>
            <a:chExt cx="8431558" cy="3903715"/>
          </a:xfrm>
        </p:grpSpPr>
        <p:sp>
          <p:nvSpPr>
            <p:cNvPr id="29" name="Rectangle 28"/>
            <p:cNvSpPr/>
            <p:nvPr/>
          </p:nvSpPr>
          <p:spPr>
            <a:xfrm>
              <a:off x="314437" y="2213665"/>
              <a:ext cx="8424936" cy="3480469"/>
            </a:xfrm>
            <a:prstGeom prst="rect">
              <a:avLst/>
            </a:prstGeom>
            <a:ln>
              <a:noFill/>
            </a:ln>
          </p:spPr>
        </p:sp>
        <p:sp>
          <p:nvSpPr>
            <p:cNvPr id="30" name="Freeform 29"/>
            <p:cNvSpPr/>
            <p:nvPr/>
          </p:nvSpPr>
          <p:spPr>
            <a:xfrm>
              <a:off x="325996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Safety/comfort of location for interviewee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2479949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58671"/>
                <a:satOff val="-3769"/>
                <a:lumOff val="1120"/>
                <a:alphaOff val="0"/>
              </a:schemeClr>
            </a:fillRef>
            <a:effectRef idx="3">
              <a:schemeClr val="accent5">
                <a:hueOff val="858671"/>
                <a:satOff val="-3769"/>
                <a:lumOff val="1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Privacy </a:t>
              </a:r>
              <a:r>
                <a:rPr lang="mr-IN" dirty="0">
                  <a:solidFill>
                    <a:srgbClr val="000000"/>
                  </a:solidFill>
                </a:rPr>
                <a:t>–</a:t>
              </a:r>
              <a:r>
                <a:rPr lang="en-IE" dirty="0">
                  <a:solidFill>
                    <a:srgbClr val="000000"/>
                  </a:solidFill>
                </a:rPr>
                <a:t> can you be heard or seen?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32" name="Freeform 31"/>
            <p:cNvSpPr/>
            <p:nvPr/>
          </p:nvSpPr>
          <p:spPr>
            <a:xfrm>
              <a:off x="4633903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717343"/>
                <a:satOff val="-7537"/>
                <a:lumOff val="2241"/>
                <a:alphaOff val="0"/>
              </a:schemeClr>
            </a:fillRef>
            <a:effectRef idx="3">
              <a:schemeClr val="accent5">
                <a:hueOff val="1717343"/>
                <a:satOff val="-7537"/>
                <a:lumOff val="22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Is it culturally</a:t>
              </a:r>
              <a:r>
                <a:rPr lang="en-IE" dirty="0" smtClean="0">
                  <a:solidFill>
                    <a:srgbClr val="000000"/>
                  </a:solidFill>
                </a:rPr>
                <a:t>/ religiously </a:t>
              </a:r>
              <a:r>
                <a:rPr lang="en-IE" dirty="0">
                  <a:solidFill>
                    <a:srgbClr val="000000"/>
                  </a:solidFill>
                </a:rPr>
                <a:t>appropriate?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>
              <a:off x="6787856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576014"/>
                <a:satOff val="-11306"/>
                <a:lumOff val="3361"/>
                <a:alphaOff val="0"/>
              </a:schemeClr>
            </a:fillRef>
            <a:effectRef idx="3">
              <a:schemeClr val="accent5">
                <a:hueOff val="2576014"/>
                <a:satOff val="-11306"/>
                <a:lumOff val="33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Timing/ease of access</a:t>
              </a:r>
              <a:r>
                <a:rPr lang="en-IE" dirty="0" smtClean="0">
                  <a:solidFill>
                    <a:srgbClr val="000000"/>
                  </a:solidFill>
                </a:rPr>
                <a:t>/ distance </a:t>
              </a:r>
              <a:r>
                <a:rPr lang="en-IE" dirty="0">
                  <a:solidFill>
                    <a:srgbClr val="000000"/>
                  </a:solidFill>
                </a:rPr>
                <a:t>for interviewee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34" name="Freeform 33"/>
            <p:cNvSpPr/>
            <p:nvPr/>
          </p:nvSpPr>
          <p:spPr>
            <a:xfrm>
              <a:off x="325996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434685"/>
                <a:satOff val="-15074"/>
                <a:lumOff val="4482"/>
                <a:alphaOff val="0"/>
              </a:schemeClr>
            </a:fillRef>
            <a:effectRef idx="3">
              <a:schemeClr val="accent5">
                <a:hueOff val="3434685"/>
                <a:satOff val="-15074"/>
                <a:lumOff val="44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>
                  <a:solidFill>
                    <a:srgbClr val="000000"/>
                  </a:solidFill>
                </a:rPr>
                <a:t>Cost &amp; provision of transport for interviewee</a:t>
              </a:r>
              <a:endParaRPr lang="en-GB" kern="1200" dirty="0">
                <a:solidFill>
                  <a:srgbClr val="000000"/>
                </a:solidFill>
              </a:endParaRPr>
            </a:p>
          </p:txBody>
        </p:sp>
        <p:sp>
          <p:nvSpPr>
            <p:cNvPr id="35" name="Freeform 34"/>
            <p:cNvSpPr/>
            <p:nvPr/>
          </p:nvSpPr>
          <p:spPr>
            <a:xfrm>
              <a:off x="2479949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293356"/>
                <a:satOff val="-18843"/>
                <a:lumOff val="5602"/>
                <a:alphaOff val="0"/>
              </a:schemeClr>
            </a:fillRef>
            <a:effectRef idx="3">
              <a:schemeClr val="accent5">
                <a:hueOff val="4293356"/>
                <a:satOff val="-18843"/>
                <a:lumOff val="56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Safety for interviewee when arriving</a:t>
              </a:r>
              <a:r>
                <a:rPr lang="en-IE" dirty="0" smtClean="0">
                  <a:solidFill>
                    <a:srgbClr val="000000"/>
                  </a:solidFill>
                </a:rPr>
                <a:t>/ leaving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36" name="Freeform 35"/>
            <p:cNvSpPr/>
            <p:nvPr/>
          </p:nvSpPr>
          <p:spPr>
            <a:xfrm>
              <a:off x="4633903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152028"/>
                <a:satOff val="-22611"/>
                <a:lumOff val="6723"/>
                <a:alphaOff val="0"/>
              </a:schemeClr>
            </a:fillRef>
            <a:effectRef idx="3">
              <a:schemeClr val="accent5">
                <a:hueOff val="5152028"/>
                <a:satOff val="-22611"/>
                <a:lumOff val="672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Neutrality </a:t>
              </a:r>
              <a:r>
                <a:rPr lang="mr-IN" dirty="0">
                  <a:solidFill>
                    <a:srgbClr val="000000"/>
                  </a:solidFill>
                </a:rPr>
                <a:t>–</a:t>
              </a:r>
              <a:r>
                <a:rPr lang="en-IE" dirty="0">
                  <a:solidFill>
                    <a:srgbClr val="000000"/>
                  </a:solidFill>
                </a:rPr>
                <a:t> not linked to SGBV/torture 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6787856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Other individuals in interview location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217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settings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166-167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 and Module 9 - Planning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348880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ISSUES AND LOCATIONS TO AVOID</a:t>
            </a:r>
          </a:p>
          <a:p>
            <a:pPr algn="ctr"/>
            <a:r>
              <a:rPr lang="en-GB" sz="2200" dirty="0"/>
              <a:t>When </a:t>
            </a:r>
            <a:r>
              <a:rPr lang="en-GB" sz="2200" dirty="0">
                <a:solidFill>
                  <a:srgbClr val="0000FF"/>
                </a:solidFill>
              </a:rPr>
              <a:t>choosing your interview location</a:t>
            </a:r>
            <a:r>
              <a:rPr lang="en-GB" sz="2200" dirty="0"/>
              <a:t>, try to avoid the following: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79512" y="3212976"/>
            <a:ext cx="8712968" cy="3090146"/>
            <a:chOff x="1509128" y="4005064"/>
            <a:chExt cx="6197751" cy="2519057"/>
          </a:xfrm>
        </p:grpSpPr>
        <p:sp>
          <p:nvSpPr>
            <p:cNvPr id="21" name="Freeform 20"/>
            <p:cNvSpPr/>
            <p:nvPr/>
          </p:nvSpPr>
          <p:spPr>
            <a:xfrm>
              <a:off x="1509128" y="4005064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chemeClr val="tx1"/>
                  </a:solidFill>
                </a:rPr>
                <a:t>Very public or crowded areas &amp; locations at risk of surveillance</a:t>
              </a:r>
              <a:endParaRPr lang="nl-NL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3639605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Risk to privacy </a:t>
              </a:r>
              <a:r>
                <a:rPr lang="mr-IN" sz="2000" dirty="0">
                  <a:solidFill>
                    <a:srgbClr val="000000"/>
                  </a:solidFill>
                </a:rPr>
                <a:t>–</a:t>
              </a:r>
              <a:r>
                <a:rPr lang="en-IE" sz="2000" dirty="0">
                  <a:solidFill>
                    <a:srgbClr val="000000"/>
                  </a:solidFill>
                </a:rPr>
                <a:t> try not to be seen but make sure you cannot be overheard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770082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Using offices/clinics</a:t>
              </a:r>
              <a:r>
                <a:rPr lang="en-IE" sz="2000" dirty="0" smtClean="0">
                  <a:solidFill>
                    <a:srgbClr val="000000"/>
                  </a:solidFill>
                </a:rPr>
                <a:t>/ community </a:t>
              </a:r>
              <a:r>
                <a:rPr lang="en-IE" sz="2000" dirty="0">
                  <a:solidFill>
                    <a:srgbClr val="000000"/>
                  </a:solidFill>
                </a:rPr>
                <a:t>spaces without agreement or prior arrangement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1509128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  <a:ln>
              <a:solidFill>
                <a:srgbClr val="64A6D7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fillRef>
            <a:effect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Presence of other victims/witnesses </a:t>
              </a:r>
              <a:r>
                <a:rPr lang="mr-IN" sz="2000" dirty="0">
                  <a:solidFill>
                    <a:srgbClr val="000000"/>
                  </a:solidFill>
                </a:rPr>
                <a:t>–</a:t>
              </a:r>
              <a:r>
                <a:rPr lang="en-IE" sz="2000" dirty="0">
                  <a:solidFill>
                    <a:srgbClr val="000000"/>
                  </a:solidFill>
                </a:rPr>
                <a:t> risk of affecting each other’s accounts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639605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  <a:ln>
              <a:solidFill>
                <a:srgbClr val="7F7CFF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Presence of others who could influence or intimidate the interviewee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5770082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Presence of children (if avoidable) </a:t>
              </a:r>
              <a:r>
                <a:rPr lang="mr-IN" sz="2000" dirty="0">
                  <a:solidFill>
                    <a:srgbClr val="000000"/>
                  </a:solidFill>
                </a:rPr>
                <a:t>–</a:t>
              </a:r>
              <a:r>
                <a:rPr lang="en-IE" sz="2000" dirty="0">
                  <a:solidFill>
                    <a:srgbClr val="000000"/>
                  </a:solidFill>
                </a:rPr>
                <a:t> risk of distress or breach of confidentiality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9461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settings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166-167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 and Module 9 - Planning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348880"/>
            <a:ext cx="8712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INDIVIDUALS PRESENT AT INTERVIEW</a:t>
            </a:r>
          </a:p>
          <a:p>
            <a:pPr algn="ctr"/>
            <a:r>
              <a:rPr lang="en-GB" sz="2200" dirty="0"/>
              <a:t>Consider the following factors when choosing the </a:t>
            </a:r>
            <a:r>
              <a:rPr lang="en-GB" sz="2200" dirty="0">
                <a:solidFill>
                  <a:srgbClr val="0000FF"/>
                </a:solidFill>
              </a:rPr>
              <a:t>composition of your team</a:t>
            </a:r>
            <a:r>
              <a:rPr lang="en-GB" sz="2200" dirty="0"/>
              <a:t> or a suitable </a:t>
            </a:r>
            <a:r>
              <a:rPr lang="en-GB" sz="2200" dirty="0">
                <a:solidFill>
                  <a:srgbClr val="0000FF"/>
                </a:solidFill>
              </a:rPr>
              <a:t>support person </a:t>
            </a:r>
            <a:r>
              <a:rPr lang="en-GB" sz="2200" dirty="0"/>
              <a:t>for the </a:t>
            </a:r>
            <a:r>
              <a:rPr lang="en-GB" sz="2200" dirty="0" smtClean="0"/>
              <a:t>interviewee:</a:t>
            </a:r>
            <a:endParaRPr lang="en-GB" sz="22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467544" y="3501008"/>
            <a:ext cx="8280920" cy="2878733"/>
            <a:chOff x="994890" y="3502593"/>
            <a:chExt cx="7082211" cy="2877148"/>
          </a:xfrm>
        </p:grpSpPr>
        <p:sp>
          <p:nvSpPr>
            <p:cNvPr id="18" name="Freeform 17"/>
            <p:cNvSpPr/>
            <p:nvPr/>
          </p:nvSpPr>
          <p:spPr>
            <a:xfrm>
              <a:off x="994890" y="3502593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000" tIns="232569" rIns="180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chemeClr val="tx1"/>
                  </a:solidFill>
                </a:rPr>
                <a:t>Cultural/social rules for interacting with women or children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429400" y="3502593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6000" tIns="234000" rIns="216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Choice of g</a:t>
              </a:r>
              <a:r>
                <a:rPr lang="en-IE" kern="1200" dirty="0">
                  <a:solidFill>
                    <a:srgbClr val="000000"/>
                  </a:solidFill>
                </a:rPr>
                <a:t>ender for interpreter and interview team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863910" y="3502593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rgbClr val="B073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000" tIns="232569" rIns="180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Sensitivity of disclosure for male and female survivors – gender roles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994890" y="5051827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rgbClr val="C0F2C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000" tIns="232569" rIns="180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Support person should not also be a witness–interview separately if so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3429400" y="5051827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000" tIns="232569" rIns="180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Should be someone the interviewee trusts – confidentiality risk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863910" y="5051827"/>
              <a:ext cx="2213191" cy="1327914"/>
            </a:xfrm>
            <a:custGeom>
              <a:avLst/>
              <a:gdLst>
                <a:gd name="connsiteX0" fmla="*/ 0 w 2213191"/>
                <a:gd name="connsiteY0" fmla="*/ 663957 h 1327914"/>
                <a:gd name="connsiteX1" fmla="*/ 1106596 w 2213191"/>
                <a:gd name="connsiteY1" fmla="*/ 0 h 1327914"/>
                <a:gd name="connsiteX2" fmla="*/ 2213192 w 2213191"/>
                <a:gd name="connsiteY2" fmla="*/ 663957 h 1327914"/>
                <a:gd name="connsiteX3" fmla="*/ 1106596 w 2213191"/>
                <a:gd name="connsiteY3" fmla="*/ 1327914 h 1327914"/>
                <a:gd name="connsiteX4" fmla="*/ 0 w 2213191"/>
                <a:gd name="connsiteY4" fmla="*/ 663957 h 1327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3191" h="1327914">
                  <a:moveTo>
                    <a:pt x="0" y="663957"/>
                  </a:moveTo>
                  <a:cubicBezTo>
                    <a:pt x="0" y="297264"/>
                    <a:pt x="495440" y="0"/>
                    <a:pt x="1106596" y="0"/>
                  </a:cubicBezTo>
                  <a:cubicBezTo>
                    <a:pt x="1717752" y="0"/>
                    <a:pt x="2213192" y="297264"/>
                    <a:pt x="2213192" y="663957"/>
                  </a:cubicBezTo>
                  <a:cubicBezTo>
                    <a:pt x="2213192" y="1030650"/>
                    <a:pt x="1717752" y="1327914"/>
                    <a:pt x="1106596" y="1327914"/>
                  </a:cubicBezTo>
                  <a:cubicBezTo>
                    <a:pt x="495440" y="1327914"/>
                    <a:pt x="0" y="1030650"/>
                    <a:pt x="0" y="663957"/>
                  </a:cubicBezTo>
                  <a:close/>
                </a:path>
              </a:pathLst>
            </a:custGeom>
            <a:solidFill>
              <a:srgbClr val="B5A2E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8000" tIns="232569" rIns="198000" bIns="232569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Should not be present during interview – exception for children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0598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Working with interpreters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171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204864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Your interpreter should be </a:t>
            </a:r>
            <a:r>
              <a:rPr lang="en-GB" sz="2200" dirty="0">
                <a:solidFill>
                  <a:srgbClr val="0000FF"/>
                </a:solidFill>
              </a:rPr>
              <a:t>aware of </a:t>
            </a:r>
            <a:r>
              <a:rPr lang="en-GB" sz="2200" dirty="0"/>
              <a:t>and </a:t>
            </a:r>
            <a:r>
              <a:rPr lang="en-GB" sz="2200" dirty="0">
                <a:solidFill>
                  <a:srgbClr val="0000FF"/>
                </a:solidFill>
              </a:rPr>
              <a:t>prepared for </a:t>
            </a:r>
            <a:r>
              <a:rPr lang="en-GB" sz="2200" dirty="0"/>
              <a:t>issues such as:</a:t>
            </a: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142759874"/>
              </p:ext>
            </p:extLst>
          </p:nvPr>
        </p:nvGraphicFramePr>
        <p:xfrm>
          <a:off x="107504" y="2708920"/>
          <a:ext cx="8928992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0333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Working with interpreters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171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20486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During the interview, your interpreter should use the following </a:t>
            </a:r>
            <a:r>
              <a:rPr lang="en-GB" sz="2200" dirty="0">
                <a:solidFill>
                  <a:srgbClr val="0000FF"/>
                </a:solidFill>
              </a:rPr>
              <a:t>techniques and behaviours</a:t>
            </a:r>
            <a:r>
              <a:rPr lang="en-GB" sz="2200" dirty="0"/>
              <a:t>: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95536" y="2996951"/>
            <a:ext cx="8352928" cy="3325384"/>
            <a:chOff x="1509128" y="4005064"/>
            <a:chExt cx="6197751" cy="2533697"/>
          </a:xfrm>
        </p:grpSpPr>
        <p:sp>
          <p:nvSpPr>
            <p:cNvPr id="13" name="Freeform 12"/>
            <p:cNvSpPr/>
            <p:nvPr/>
          </p:nvSpPr>
          <p:spPr>
            <a:xfrm>
              <a:off x="1509128" y="4005064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chemeClr val="tx1"/>
                  </a:solidFill>
                </a:rPr>
                <a:t>Use clear simple language &amp; make sure to clarify any unfamiliar terms</a:t>
              </a:r>
              <a:endParaRPr lang="nl-NL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639605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Use direct speech only </a:t>
              </a:r>
              <a:r>
                <a:rPr lang="mr-IN" sz="2000" dirty="0">
                  <a:solidFill>
                    <a:srgbClr val="000000"/>
                  </a:solidFill>
                </a:rPr>
                <a:t>–</a:t>
              </a:r>
              <a:r>
                <a:rPr lang="en-IE" sz="2000" dirty="0">
                  <a:solidFill>
                    <a:srgbClr val="000000"/>
                  </a:solidFill>
                </a:rPr>
                <a:t> be conscious of tone and pacing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770082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Be familiar with common likely terms for sexual acts and body parts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1509128" y="537668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  <a:ln>
              <a:solidFill>
                <a:srgbClr val="64A6D7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fillRef>
            <a:effect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Speak directly to the  interviewee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639605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  <a:ln>
              <a:solidFill>
                <a:srgbClr val="7F7CFF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Use active listening (posture, nodding, respectful eye contact) to maintain rapport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770082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Observe </a:t>
              </a:r>
              <a:r>
                <a:rPr lang="en-IE" sz="2000" dirty="0" smtClean="0">
                  <a:solidFill>
                    <a:srgbClr val="000000"/>
                  </a:solidFill>
                </a:rPr>
                <a:t>interviewee’s </a:t>
              </a:r>
              <a:r>
                <a:rPr lang="en-IE" sz="2000" dirty="0">
                  <a:solidFill>
                    <a:srgbClr val="000000"/>
                  </a:solidFill>
                </a:rPr>
                <a:t>behaviour </a:t>
              </a:r>
              <a:r>
                <a:rPr lang="mr-IN" sz="2000" dirty="0">
                  <a:solidFill>
                    <a:srgbClr val="000000"/>
                  </a:solidFill>
                </a:rPr>
                <a:t>–</a:t>
              </a:r>
              <a:r>
                <a:rPr lang="en-IE" sz="2000" dirty="0">
                  <a:solidFill>
                    <a:srgbClr val="000000"/>
                  </a:solidFill>
                </a:rPr>
                <a:t> avoid taking notes during translation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929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Working with interpreters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 171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2276872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BAD PROFESSIONAL PRACTICE</a:t>
            </a:r>
          </a:p>
          <a:p>
            <a:pPr algn="ctr"/>
            <a:r>
              <a:rPr lang="en-GB" sz="2200" dirty="0"/>
              <a:t>Your interpreter should avoid the following </a:t>
            </a:r>
            <a:r>
              <a:rPr lang="en-GB" sz="2200" dirty="0" smtClean="0"/>
              <a:t>behaviours:</a:t>
            </a:r>
            <a:endParaRPr lang="en-GB" sz="2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395536" y="3068960"/>
            <a:ext cx="7680878" cy="3311176"/>
            <a:chOff x="945887" y="2906908"/>
            <a:chExt cx="7148436" cy="3257221"/>
          </a:xfrm>
        </p:grpSpPr>
        <p:sp>
          <p:nvSpPr>
            <p:cNvPr id="14" name="Freeform 13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BBE0E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Changing meaning of anyone’s words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Omitting “irrelevant” details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78308" y="3290912"/>
              <a:ext cx="2216015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Direct conversation with interviewee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Suggestions to interviewer during interview</a:t>
              </a:r>
              <a:r>
                <a:rPr lang="en-IE" sz="2000" kern="1200" dirty="0">
                  <a:solidFill>
                    <a:srgbClr val="000000"/>
                  </a:solidFill>
                </a:rPr>
                <a:t>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45887" y="4770039"/>
              <a:ext cx="2144532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Independent explanations to interviewee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7336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checklist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168-171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Checklist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and Annex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Template for Personal Data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060848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FUNDAMENTAL ISSUES IN THE ENGAGE AND EXPLAIN PHASE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48499070"/>
              </p:ext>
            </p:extLst>
          </p:nvPr>
        </p:nvGraphicFramePr>
        <p:xfrm>
          <a:off x="446336" y="2636912"/>
          <a:ext cx="828092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8366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checklist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168-171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Checklist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and Annex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Template for Personal Data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060848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FUNDAMENTAL ISSUES IN </a:t>
            </a:r>
            <a:r>
              <a:rPr lang="en-GB" sz="2200" b="1" u="sng"/>
              <a:t>THE ENGAGE </a:t>
            </a:r>
            <a:r>
              <a:rPr lang="en-GB" sz="2200" b="1" u="sng" dirty="0"/>
              <a:t>AND EXPLAIN PHASE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45247728"/>
              </p:ext>
            </p:extLst>
          </p:nvPr>
        </p:nvGraphicFramePr>
        <p:xfrm>
          <a:off x="446336" y="2636912"/>
          <a:ext cx="828092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3491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60648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checklist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 pages 182-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183, 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Checklist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FUNDAMENTAL ISSUES IN THE CLOSURE PHASE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73997813"/>
              </p:ext>
            </p:extLst>
          </p:nvPr>
        </p:nvGraphicFramePr>
        <p:xfrm>
          <a:off x="341167" y="2132856"/>
          <a:ext cx="849694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118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41619361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Types of questions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172-178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Checklist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988840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There are some </a:t>
            </a:r>
            <a:r>
              <a:rPr lang="en-GB" sz="2200" dirty="0">
                <a:solidFill>
                  <a:srgbClr val="0000FF"/>
                </a:solidFill>
              </a:rPr>
              <a:t>basic question types </a:t>
            </a:r>
            <a:r>
              <a:rPr lang="en-GB" sz="2200" dirty="0"/>
              <a:t>which can be useful when conducting interviews with CARSV victims/</a:t>
            </a:r>
            <a:r>
              <a:rPr lang="en-GB" sz="2200" dirty="0" smtClean="0"/>
              <a:t>witnesses:   </a:t>
            </a:r>
            <a:endParaRPr lang="en-GB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924944"/>
            <a:ext cx="8280920" cy="3456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860160"/>
              </p:ext>
            </p:extLst>
          </p:nvPr>
        </p:nvGraphicFramePr>
        <p:xfrm>
          <a:off x="323528" y="2924944"/>
          <a:ext cx="8568954" cy="3353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563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563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</a:rPr>
                        <a:t>Type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 of questions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What they are?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When to use them?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en-GB" dirty="0"/>
                        <a:t>Open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May</a:t>
                      </a:r>
                      <a:r>
                        <a:rPr lang="en-GB" baseline="0" dirty="0"/>
                        <a:t> give parameters but i</a:t>
                      </a:r>
                      <a:r>
                        <a:rPr lang="en-GB" dirty="0"/>
                        <a:t>nvite a </a:t>
                      </a:r>
                      <a:r>
                        <a:rPr lang="en-GB" b="1" dirty="0"/>
                        <a:t>narrative</a:t>
                      </a:r>
                      <a:r>
                        <a:rPr lang="en-GB" b="1" baseline="0" dirty="0"/>
                        <a:t> response </a:t>
                      </a:r>
                      <a:r>
                        <a:rPr lang="en-GB" baseline="0" dirty="0"/>
                        <a:t>and may provide topics for further questioning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Start</a:t>
                      </a:r>
                      <a:r>
                        <a:rPr lang="en-GB" baseline="0" dirty="0"/>
                        <a:t> with </a:t>
                      </a:r>
                      <a:r>
                        <a:rPr lang="en-GB" b="1" baseline="0" dirty="0"/>
                        <a:t>TED questions </a:t>
                      </a:r>
                      <a:r>
                        <a:rPr lang="en-GB" baseline="0" dirty="0"/>
                        <a:t>to obtain an uninterrupted free recall, then </a:t>
                      </a:r>
                      <a:r>
                        <a:rPr lang="en-GB" b="1" baseline="0" dirty="0"/>
                        <a:t>WH questions </a:t>
                      </a:r>
                      <a:r>
                        <a:rPr lang="en-GB" b="0" baseline="0" dirty="0"/>
                        <a:t>to get</a:t>
                      </a:r>
                      <a:r>
                        <a:rPr lang="en-GB" baseline="0" dirty="0"/>
                        <a:t> more specific answers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4086">
                <a:tc>
                  <a:txBody>
                    <a:bodyPr/>
                    <a:lstStyle/>
                    <a:p>
                      <a:r>
                        <a:rPr lang="en-GB" dirty="0"/>
                        <a:t>Clarifying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</a:t>
                      </a:r>
                      <a:r>
                        <a:rPr lang="en-GB" baseline="0" dirty="0"/>
                        <a:t> ask for an explanation of an </a:t>
                      </a:r>
                      <a:r>
                        <a:rPr lang="en-GB" b="1" baseline="0" dirty="0"/>
                        <a:t>inconsistency</a:t>
                      </a:r>
                      <a:r>
                        <a:rPr lang="en-GB" baseline="0" dirty="0"/>
                        <a:t> or </a:t>
                      </a:r>
                      <a:r>
                        <a:rPr lang="en-GB" b="1" baseline="0" dirty="0"/>
                        <a:t>unclear</a:t>
                      </a:r>
                      <a:r>
                        <a:rPr lang="en-GB" baseline="0" dirty="0"/>
                        <a:t> aspect of the account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At a later stage of the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272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Types of questions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172-178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Checklist </a:t>
            </a:r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916832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You also need to be familiar with these other </a:t>
            </a:r>
            <a:r>
              <a:rPr lang="en-GB" sz="2200" dirty="0">
                <a:solidFill>
                  <a:srgbClr val="0000FF"/>
                </a:solidFill>
              </a:rPr>
              <a:t>basic question types </a:t>
            </a:r>
            <a:r>
              <a:rPr lang="en-GB" sz="2200" dirty="0"/>
              <a:t>which are less helpful and should generally be </a:t>
            </a:r>
            <a:r>
              <a:rPr lang="en-GB" sz="2200" dirty="0" smtClean="0"/>
              <a:t>avoided:</a:t>
            </a:r>
            <a:endParaRPr lang="en-GB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924944"/>
            <a:ext cx="8280920" cy="3456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1527"/>
              </p:ext>
            </p:extLst>
          </p:nvPr>
        </p:nvGraphicFramePr>
        <p:xfrm>
          <a:off x="395536" y="2780929"/>
          <a:ext cx="8424936" cy="3900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323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03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508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dirty="0">
                          <a:solidFill>
                            <a:schemeClr val="tx1"/>
                          </a:solidFill>
                        </a:rPr>
                        <a:t>Type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 of questions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What they are?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When to use them?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0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Closed</a:t>
                      </a:r>
                      <a:r>
                        <a:rPr lang="en-GB" baseline="0" dirty="0"/>
                        <a:t> questions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Usually</a:t>
                      </a:r>
                      <a:r>
                        <a:rPr lang="en-GB" baseline="0" dirty="0"/>
                        <a:t> limit the responses to very specific answers/likely to produce “</a:t>
                      </a:r>
                      <a:r>
                        <a:rPr lang="en-GB" b="1" baseline="0" dirty="0"/>
                        <a:t>Yes/No</a:t>
                      </a:r>
                      <a:r>
                        <a:rPr lang="en-GB" baseline="0" dirty="0"/>
                        <a:t>” response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To</a:t>
                      </a:r>
                      <a:r>
                        <a:rPr lang="en-GB" baseline="0" dirty="0"/>
                        <a:t> be avoided as they are generally leading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13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Leading</a:t>
                      </a:r>
                      <a:r>
                        <a:rPr lang="en-GB" baseline="0" dirty="0"/>
                        <a:t> questions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baseline="0" dirty="0"/>
                        <a:t>Assume facts </a:t>
                      </a:r>
                      <a:r>
                        <a:rPr lang="en-GB" baseline="0" dirty="0"/>
                        <a:t>or suggest a particular answer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Never/to</a:t>
                      </a:r>
                      <a:r>
                        <a:rPr lang="en-GB" baseline="0" dirty="0"/>
                        <a:t> be avoided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07901">
                <a:tc>
                  <a:txBody>
                    <a:bodyPr/>
                    <a:lstStyle/>
                    <a:p>
                      <a:r>
                        <a:rPr lang="en-GB" dirty="0"/>
                        <a:t>Multiple</a:t>
                      </a:r>
                      <a:r>
                        <a:rPr lang="en-GB" baseline="0" dirty="0"/>
                        <a:t> questions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Includes </a:t>
                      </a:r>
                      <a:r>
                        <a:rPr lang="en-GB" b="1" dirty="0"/>
                        <a:t>various elements</a:t>
                      </a:r>
                      <a:r>
                        <a:rPr lang="en-GB" dirty="0"/>
                        <a:t>/may</a:t>
                      </a:r>
                      <a:r>
                        <a:rPr lang="en-GB" baseline="0" dirty="0"/>
                        <a:t> be</a:t>
                      </a:r>
                      <a:r>
                        <a:rPr lang="en-GB" dirty="0"/>
                        <a:t> difficult to understand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 be avoided,</a:t>
                      </a:r>
                      <a:r>
                        <a:rPr lang="en-GB" baseline="0" dirty="0"/>
                        <a:t> especially with children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595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Types of questions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172-178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5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State Responsibility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Evidence Workbook and 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Checklist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23528" y="2204864"/>
            <a:ext cx="86409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sz="2200" dirty="0" smtClean="0"/>
          </a:p>
          <a:p>
            <a:pPr marL="285750" indent="-285750">
              <a:buFont typeface="Arial"/>
              <a:buChar char="•"/>
            </a:pPr>
            <a:r>
              <a:rPr lang="en-GB" sz="2200" dirty="0" smtClean="0"/>
              <a:t>You </a:t>
            </a:r>
            <a:r>
              <a:rPr lang="en-GB" sz="2200" dirty="0"/>
              <a:t>should aim to </a:t>
            </a:r>
            <a:r>
              <a:rPr lang="en-GB" sz="2200" dirty="0">
                <a:solidFill>
                  <a:srgbClr val="0000FF"/>
                </a:solidFill>
              </a:rPr>
              <a:t>only use open-ended questions </a:t>
            </a:r>
            <a:r>
              <a:rPr lang="en-GB" sz="2200" dirty="0"/>
              <a:t>- they encourage the interviewee to </a:t>
            </a:r>
            <a:r>
              <a:rPr lang="en-GB" sz="2200" dirty="0">
                <a:solidFill>
                  <a:srgbClr val="0000FF"/>
                </a:solidFill>
              </a:rPr>
              <a:t>open up </a:t>
            </a:r>
            <a:r>
              <a:rPr lang="en-GB" sz="2200" dirty="0"/>
              <a:t>and to obtain a </a:t>
            </a:r>
            <a:r>
              <a:rPr lang="en-GB" sz="2200" dirty="0">
                <a:solidFill>
                  <a:srgbClr val="0000FF"/>
                </a:solidFill>
              </a:rPr>
              <a:t>free recall</a:t>
            </a:r>
          </a:p>
          <a:p>
            <a:pPr marL="285750" indent="-285750">
              <a:buFont typeface="Arial"/>
              <a:buChar char="•"/>
            </a:pPr>
            <a:r>
              <a:rPr lang="en-GB" sz="2200" dirty="0" smtClean="0">
                <a:solidFill>
                  <a:srgbClr val="0000FF"/>
                </a:solidFill>
              </a:rPr>
              <a:t>Leading</a:t>
            </a:r>
            <a:r>
              <a:rPr lang="en-GB" sz="2200" dirty="0">
                <a:solidFill>
                  <a:srgbClr val="0000FF"/>
                </a:solidFill>
              </a:rPr>
              <a:t>, multiple, closed or forced-choice questions </a:t>
            </a:r>
            <a:r>
              <a:rPr lang="en-GB" sz="2200" dirty="0"/>
              <a:t>should be </a:t>
            </a:r>
            <a:r>
              <a:rPr lang="en-GB" sz="2200" dirty="0">
                <a:solidFill>
                  <a:srgbClr val="0000FF"/>
                </a:solidFill>
              </a:rPr>
              <a:t>avoided</a:t>
            </a:r>
            <a:r>
              <a:rPr lang="en-GB" sz="2200" dirty="0"/>
              <a:t> as they usually suggest the information to be provided by the interviewee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179512" y="4437112"/>
            <a:ext cx="2160240" cy="1944216"/>
          </a:xfrm>
          <a:prstGeom prst="wedgeEllipseCallout">
            <a:avLst/>
          </a:prstGeom>
          <a:solidFill>
            <a:srgbClr val="C0F2C7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rtlCol="0" anchor="t" anchorCtr="0"/>
          <a:lstStyle/>
          <a:p>
            <a:pPr algn="ctr"/>
            <a:r>
              <a:rPr lang="en-IE" b="1" dirty="0">
                <a:solidFill>
                  <a:schemeClr val="tx1"/>
                </a:solidFill>
              </a:rPr>
              <a:t>What can you remember about that day?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35696" y="5903893"/>
            <a:ext cx="74887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5600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</a:t>
            </a:r>
            <a:endParaRPr lang="nl-NL" sz="5600" dirty="0">
              <a:solidFill>
                <a:schemeClr val="tx2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6876256" y="4437112"/>
            <a:ext cx="2160240" cy="1944216"/>
          </a:xfrm>
          <a:prstGeom prst="wedgeEllipseCallou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rIns="36000" rtlCol="0" anchor="t" anchorCtr="0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Were you attacked on Tuesday 31 May? 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32240" y="5903893"/>
            <a:ext cx="64087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5600" dirty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</a:t>
            </a:r>
            <a:endParaRPr lang="nl-NL" sz="56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99792" y="4221088"/>
            <a:ext cx="41044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/>
              <a:t>Open questions allow you to </a:t>
            </a:r>
            <a:r>
              <a:rPr lang="en-GB" sz="2200" dirty="0">
                <a:solidFill>
                  <a:srgbClr val="0000FF"/>
                </a:solidFill>
              </a:rPr>
              <a:t>keep the conversation going </a:t>
            </a:r>
            <a:r>
              <a:rPr lang="mr-IN" sz="2200" dirty="0"/>
              <a:t>–</a:t>
            </a:r>
            <a:r>
              <a:rPr lang="en-GB" sz="2200" dirty="0"/>
              <a:t> closed questions may cause the interviewee to </a:t>
            </a:r>
            <a:r>
              <a:rPr lang="en-GB" sz="2200" dirty="0">
                <a:solidFill>
                  <a:srgbClr val="0000FF"/>
                </a:solidFill>
              </a:rPr>
              <a:t>shut down </a:t>
            </a:r>
            <a:r>
              <a:rPr lang="en-GB" sz="2200" dirty="0"/>
              <a:t>and </a:t>
            </a:r>
            <a:r>
              <a:rPr lang="en-GB" sz="2200" dirty="0" smtClean="0">
                <a:solidFill>
                  <a:srgbClr val="000000"/>
                </a:solidFill>
              </a:rPr>
              <a:t>must </a:t>
            </a:r>
            <a:r>
              <a:rPr lang="en-GB" sz="2200" dirty="0">
                <a:solidFill>
                  <a:srgbClr val="000000"/>
                </a:solidFill>
              </a:rPr>
              <a:t>only </a:t>
            </a:r>
            <a:r>
              <a:rPr lang="en-GB" sz="2200" dirty="0"/>
              <a:t>be used exceptionally as a </a:t>
            </a:r>
            <a:r>
              <a:rPr lang="en-GB" sz="2200" dirty="0">
                <a:solidFill>
                  <a:srgbClr val="0000FF"/>
                </a:solidFill>
              </a:rPr>
              <a:t>last resort</a:t>
            </a:r>
          </a:p>
        </p:txBody>
      </p:sp>
    </p:spTree>
    <p:extLst>
      <p:ext uri="{BB962C8B-B14F-4D97-AF65-F5344CB8AC3E}">
        <p14:creationId xmlns:p14="http://schemas.microsoft.com/office/powerpoint/2010/main" val="308331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Types of questions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172-178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Evidence Workbook and 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Checklist </a:t>
            </a:r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916832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23528" y="1988840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200" dirty="0"/>
              <a:t>To begin the account, use questions which allow for a </a:t>
            </a:r>
            <a:r>
              <a:rPr lang="en-GB" sz="2200" dirty="0">
                <a:solidFill>
                  <a:srgbClr val="0000FF"/>
                </a:solidFill>
              </a:rPr>
              <a:t>full range of open responses</a:t>
            </a:r>
            <a:r>
              <a:rPr lang="en-GB" sz="2200" dirty="0"/>
              <a:t> from the interviewee </a:t>
            </a:r>
            <a:r>
              <a:rPr lang="mr-IN" sz="2200" dirty="0"/>
              <a:t>–</a:t>
            </a:r>
            <a:r>
              <a:rPr lang="en-GB" sz="2200" dirty="0"/>
              <a:t> </a:t>
            </a:r>
            <a:r>
              <a:rPr lang="en-GB" sz="2200" dirty="0">
                <a:solidFill>
                  <a:srgbClr val="0000FF"/>
                </a:solidFill>
              </a:rPr>
              <a:t>TED questions  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611560" y="2852936"/>
            <a:ext cx="1836000" cy="864000"/>
          </a:xfrm>
          <a:prstGeom prst="wedgeEllipseCallout">
            <a:avLst/>
          </a:prstGeom>
          <a:solidFill>
            <a:schemeClr val="accent5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>
                <a:solidFill>
                  <a:schemeClr val="tx1"/>
                </a:solidFill>
              </a:rPr>
              <a:t>Tell me…</a:t>
            </a:r>
            <a:endParaRPr lang="nl-NL" sz="1600" b="1" dirty="0">
              <a:solidFill>
                <a:schemeClr val="tx1"/>
              </a:solidFill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3707904" y="2852936"/>
            <a:ext cx="1836000" cy="864000"/>
          </a:xfrm>
          <a:prstGeom prst="wedgeEllipseCallout">
            <a:avLst/>
          </a:prstGeom>
          <a:solidFill>
            <a:srgbClr val="DAEDE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Explain to me…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6660232" y="2852936"/>
            <a:ext cx="1836000" cy="864000"/>
          </a:xfrm>
          <a:prstGeom prst="wedgeEllipseCallout">
            <a:avLst/>
          </a:prstGeom>
          <a:solidFill>
            <a:srgbClr val="DAEDE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Describe for me…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4149080"/>
            <a:ext cx="8568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100" dirty="0"/>
              <a:t>To obtain </a:t>
            </a:r>
            <a:r>
              <a:rPr lang="en-GB" sz="2100" dirty="0">
                <a:solidFill>
                  <a:srgbClr val="0000FF"/>
                </a:solidFill>
              </a:rPr>
              <a:t>additional detail </a:t>
            </a:r>
            <a:r>
              <a:rPr lang="en-GB" sz="2100" dirty="0"/>
              <a:t>after the initial account, you can use more probing </a:t>
            </a:r>
            <a:r>
              <a:rPr lang="en-GB" sz="2100" dirty="0">
                <a:solidFill>
                  <a:srgbClr val="0000FF"/>
                </a:solidFill>
              </a:rPr>
              <a:t>WH questions </a:t>
            </a:r>
            <a:r>
              <a:rPr lang="en-GB" sz="2100" dirty="0"/>
              <a:t>which require </a:t>
            </a:r>
            <a:r>
              <a:rPr lang="en-GB" sz="2100" dirty="0">
                <a:solidFill>
                  <a:srgbClr val="0000FF"/>
                </a:solidFill>
              </a:rPr>
              <a:t>more specific answers</a:t>
            </a:r>
          </a:p>
        </p:txBody>
      </p:sp>
      <p:sp>
        <p:nvSpPr>
          <p:cNvPr id="21" name="Oval Callout 20"/>
          <p:cNvSpPr/>
          <p:nvPr/>
        </p:nvSpPr>
        <p:spPr>
          <a:xfrm>
            <a:off x="107504" y="5085184"/>
            <a:ext cx="1656184" cy="864000"/>
          </a:xfrm>
          <a:prstGeom prst="wedgeEllipseCallout">
            <a:avLst/>
          </a:prstGeom>
          <a:solidFill>
            <a:srgbClr val="BDB4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IE" b="1" dirty="0">
                <a:solidFill>
                  <a:schemeClr val="tx1"/>
                </a:solidFill>
              </a:rPr>
              <a:t>What…?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22" name="Oval Callout 21"/>
          <p:cNvSpPr/>
          <p:nvPr/>
        </p:nvSpPr>
        <p:spPr>
          <a:xfrm>
            <a:off x="1475656" y="5661248"/>
            <a:ext cx="1656184" cy="864000"/>
          </a:xfrm>
          <a:prstGeom prst="wedgeEllipseCallout">
            <a:avLst/>
          </a:prstGeom>
          <a:solidFill>
            <a:srgbClr val="BDB4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Who…?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23" name="Oval Callout 22"/>
          <p:cNvSpPr/>
          <p:nvPr/>
        </p:nvSpPr>
        <p:spPr>
          <a:xfrm>
            <a:off x="2915816" y="5085184"/>
            <a:ext cx="1656184" cy="864000"/>
          </a:xfrm>
          <a:prstGeom prst="wedgeEllipseCallout">
            <a:avLst/>
          </a:prstGeom>
          <a:solidFill>
            <a:srgbClr val="BDB4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700" b="1" dirty="0">
                <a:solidFill>
                  <a:srgbClr val="000000"/>
                </a:solidFill>
              </a:rPr>
              <a:t>When…?</a:t>
            </a:r>
            <a:endParaRPr lang="nl-NL" sz="1700" b="1" dirty="0">
              <a:solidFill>
                <a:srgbClr val="000000"/>
              </a:solidFill>
            </a:endParaRPr>
          </a:p>
        </p:txBody>
      </p:sp>
      <p:sp>
        <p:nvSpPr>
          <p:cNvPr id="24" name="Oval Callout 23"/>
          <p:cNvSpPr/>
          <p:nvPr/>
        </p:nvSpPr>
        <p:spPr>
          <a:xfrm>
            <a:off x="4572000" y="5589240"/>
            <a:ext cx="1656184" cy="864000"/>
          </a:xfrm>
          <a:prstGeom prst="wedgeEllipseCallout">
            <a:avLst/>
          </a:prstGeom>
          <a:solidFill>
            <a:srgbClr val="BDB4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IE" sz="1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</a:t>
            </a:r>
            <a:r>
              <a:rPr lang="mr-IN" sz="1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IE" sz="1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nl-NL" sz="1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Oval Callout 24"/>
          <p:cNvSpPr/>
          <p:nvPr/>
        </p:nvSpPr>
        <p:spPr>
          <a:xfrm>
            <a:off x="6012160" y="5085184"/>
            <a:ext cx="1656184" cy="864000"/>
          </a:xfrm>
          <a:prstGeom prst="wedgeEllipseCallout">
            <a:avLst/>
          </a:prstGeom>
          <a:solidFill>
            <a:srgbClr val="BDB4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How…?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26" name="Oval Callout 25"/>
          <p:cNvSpPr/>
          <p:nvPr/>
        </p:nvSpPr>
        <p:spPr>
          <a:xfrm>
            <a:off x="7452320" y="5589240"/>
            <a:ext cx="1691680" cy="864096"/>
          </a:xfrm>
          <a:prstGeom prst="wedgeEllipseCallout">
            <a:avLst/>
          </a:prstGeom>
          <a:solidFill>
            <a:srgbClr val="BDB4F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How do you know..?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2411760" y="3140968"/>
            <a:ext cx="5760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5600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</a:t>
            </a:r>
            <a:endParaRPr lang="nl-NL" sz="5600" dirty="0">
              <a:solidFill>
                <a:schemeClr val="tx2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08104" y="3212976"/>
            <a:ext cx="5760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5600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</a:t>
            </a:r>
            <a:endParaRPr lang="nl-NL" sz="5600" dirty="0">
              <a:solidFill>
                <a:schemeClr val="tx2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44408" y="3284984"/>
            <a:ext cx="74887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5600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</a:t>
            </a:r>
            <a:endParaRPr lang="nl-NL" sz="5600" dirty="0">
              <a:solidFill>
                <a:schemeClr val="tx2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7191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Types of questions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172-178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Evidence Workbook and 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Checklist </a:t>
            </a:r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132856"/>
            <a:ext cx="62646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Avoid </a:t>
            </a:r>
            <a:r>
              <a:rPr lang="en-GB" sz="2200" dirty="0">
                <a:solidFill>
                  <a:srgbClr val="0000FF"/>
                </a:solidFill>
              </a:rPr>
              <a:t>leading questions </a:t>
            </a:r>
            <a:r>
              <a:rPr lang="mr-IN" sz="2200" dirty="0"/>
              <a:t>–</a:t>
            </a:r>
            <a:r>
              <a:rPr lang="en-GB" sz="2200" dirty="0"/>
              <a:t> questions which imply or assume facts or suggest a particular answer </a:t>
            </a:r>
            <a:r>
              <a:rPr lang="mr-IN" sz="2200" dirty="0"/>
              <a:t>–</a:t>
            </a:r>
            <a:r>
              <a:rPr lang="en-GB" sz="2200" dirty="0"/>
              <a:t> especially when </a:t>
            </a:r>
            <a:r>
              <a:rPr lang="en-GB" sz="2200" dirty="0">
                <a:solidFill>
                  <a:srgbClr val="0000FF"/>
                </a:solidFill>
              </a:rPr>
              <a:t>dealing with children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9" name="Oval Callout 18"/>
          <p:cNvSpPr/>
          <p:nvPr/>
        </p:nvSpPr>
        <p:spPr>
          <a:xfrm>
            <a:off x="6660232" y="2060848"/>
            <a:ext cx="2232248" cy="1296000"/>
          </a:xfrm>
          <a:prstGeom prst="wedgeEllipseCallout">
            <a:avLst/>
          </a:prstGeom>
          <a:solidFill>
            <a:srgbClr val="CCCC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Is that when he took off your clothes?</a:t>
            </a:r>
            <a:endParaRPr lang="nl-NL" sz="1600" b="1" dirty="0">
              <a:solidFill>
                <a:srgbClr val="000000"/>
              </a:solidFill>
            </a:endParaRPr>
          </a:p>
        </p:txBody>
      </p:sp>
      <p:sp>
        <p:nvSpPr>
          <p:cNvPr id="27" name="Oval Callout 26"/>
          <p:cNvSpPr/>
          <p:nvPr/>
        </p:nvSpPr>
        <p:spPr>
          <a:xfrm>
            <a:off x="107504" y="3501008"/>
            <a:ext cx="2052000" cy="1296000"/>
          </a:xfrm>
          <a:prstGeom prst="wedgeEllipseCallou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What did they look like and what did they say?</a:t>
            </a:r>
            <a:endParaRPr lang="nl-NL" sz="1600" b="1" dirty="0">
              <a:solidFill>
                <a:srgbClr val="000000"/>
              </a:solidFill>
            </a:endParaRPr>
          </a:p>
        </p:txBody>
      </p:sp>
      <p:sp>
        <p:nvSpPr>
          <p:cNvPr id="28" name="Oval Callout 27"/>
          <p:cNvSpPr/>
          <p:nvPr/>
        </p:nvSpPr>
        <p:spPr>
          <a:xfrm>
            <a:off x="2339752" y="3501008"/>
            <a:ext cx="1764000" cy="1296000"/>
          </a:xfrm>
          <a:prstGeom prst="wedgeEllipseCallout">
            <a:avLst/>
          </a:prstGeom>
          <a:solidFill>
            <a:srgbClr val="CCCC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Were the uniforms red or blue?</a:t>
            </a:r>
            <a:endParaRPr lang="nl-NL" sz="1600" b="1" dirty="0">
              <a:solidFill>
                <a:srgbClr val="000000"/>
              </a:solidFill>
            </a:endParaRPr>
          </a:p>
        </p:txBody>
      </p:sp>
      <p:sp>
        <p:nvSpPr>
          <p:cNvPr id="29" name="Oval Callout 28"/>
          <p:cNvSpPr/>
          <p:nvPr/>
        </p:nvSpPr>
        <p:spPr>
          <a:xfrm>
            <a:off x="5940152" y="5013320"/>
            <a:ext cx="2232248" cy="1296000"/>
          </a:xfrm>
          <a:prstGeom prst="wedgeEllipseCallout">
            <a:avLst/>
          </a:prstGeom>
          <a:solidFill>
            <a:srgbClr val="CCCC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That’s not what really happened, is it?</a:t>
            </a:r>
            <a:endParaRPr lang="nl-NL" sz="1600" b="1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03129" y="2996952"/>
            <a:ext cx="64087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5600" dirty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</a:t>
            </a:r>
            <a:endParaRPr lang="nl-NL" sz="56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96336" y="5903893"/>
            <a:ext cx="64087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5600" dirty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</a:t>
            </a:r>
            <a:endParaRPr lang="nl-NL" sz="56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1960" y="3501008"/>
            <a:ext cx="46085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Questions that are badly phrased </a:t>
            </a:r>
            <a:r>
              <a:rPr lang="mr-IN" sz="2200" dirty="0"/>
              <a:t>–</a:t>
            </a:r>
            <a:r>
              <a:rPr lang="en-GB" sz="2200" dirty="0"/>
              <a:t> </a:t>
            </a:r>
            <a:r>
              <a:rPr lang="en-GB" sz="2200" dirty="0" smtClean="0">
                <a:solidFill>
                  <a:srgbClr val="0000FF"/>
                </a:solidFill>
              </a:rPr>
              <a:t>compound </a:t>
            </a:r>
            <a:r>
              <a:rPr lang="en-GB" sz="2200" dirty="0">
                <a:solidFill>
                  <a:srgbClr val="0000FF"/>
                </a:solidFill>
              </a:rPr>
              <a:t>or forced-choice questions </a:t>
            </a:r>
            <a:r>
              <a:rPr lang="en-GB" sz="2200" dirty="0"/>
              <a:t>are difficult for the interviewee to understand and answer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59632" y="4509120"/>
            <a:ext cx="64087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5600" dirty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</a:t>
            </a:r>
            <a:endParaRPr lang="nl-NL" sz="56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5896" y="4437112"/>
            <a:ext cx="504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5600" dirty="0"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</a:t>
            </a:r>
            <a:endParaRPr lang="nl-NL" sz="56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504" y="5157192"/>
            <a:ext cx="5760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Your questions should be designed to obtain </a:t>
            </a:r>
            <a:r>
              <a:rPr lang="en-GB" sz="2200" dirty="0">
                <a:solidFill>
                  <a:srgbClr val="0000FF"/>
                </a:solidFill>
              </a:rPr>
              <a:t>as much information as possible </a:t>
            </a:r>
            <a:r>
              <a:rPr lang="en-GB" sz="2200" dirty="0"/>
              <a:t>from the interviewee and not to express a </a:t>
            </a:r>
            <a:r>
              <a:rPr lang="en-GB" sz="2200" dirty="0">
                <a:solidFill>
                  <a:srgbClr val="0000FF"/>
                </a:solidFill>
              </a:rPr>
              <a:t>personal opinion or judgement   </a:t>
            </a:r>
          </a:p>
        </p:txBody>
      </p:sp>
    </p:spTree>
    <p:extLst>
      <p:ext uri="{BB962C8B-B14F-4D97-AF65-F5344CB8AC3E}">
        <p14:creationId xmlns:p14="http://schemas.microsoft.com/office/powerpoint/2010/main" val="1385398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Subject areas for questions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176-178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Evidence Workbook and 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Checklist </a:t>
            </a:r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988840"/>
            <a:ext cx="86409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/>
              <a:t>Remember to include questions about </a:t>
            </a:r>
            <a:r>
              <a:rPr lang="en-GB" sz="2200" u="sng" dirty="0">
                <a:solidFill>
                  <a:srgbClr val="0000FF"/>
                </a:solidFill>
              </a:rPr>
              <a:t>all the elements</a:t>
            </a:r>
            <a:r>
              <a:rPr lang="en-GB" sz="2200" dirty="0">
                <a:solidFill>
                  <a:srgbClr val="0000FF"/>
                </a:solidFill>
              </a:rPr>
              <a:t> of sexual violence as a crime or violation of international law </a:t>
            </a:r>
            <a:r>
              <a:rPr lang="mr-IN" sz="2200" dirty="0"/>
              <a:t>–</a:t>
            </a:r>
            <a:r>
              <a:rPr lang="en-GB" sz="2200" dirty="0"/>
              <a:t> the Protocol provides </a:t>
            </a:r>
            <a:r>
              <a:rPr lang="en-GB" sz="2200" dirty="0" smtClean="0"/>
              <a:t>detail</a:t>
            </a:r>
            <a:r>
              <a:rPr lang="en-GB" sz="2200" dirty="0" smtClean="0">
                <a:solidFill>
                  <a:srgbClr val="000000"/>
                </a:solidFill>
              </a:rPr>
              <a:t>s</a:t>
            </a:r>
            <a:r>
              <a:rPr lang="en-GB" sz="2200" dirty="0" smtClean="0"/>
              <a:t> </a:t>
            </a:r>
            <a:r>
              <a:rPr lang="en-GB" sz="2200" dirty="0"/>
              <a:t>- as well as questions about the </a:t>
            </a:r>
            <a:r>
              <a:rPr lang="en-GB" sz="2200" dirty="0">
                <a:solidFill>
                  <a:srgbClr val="0000FF"/>
                </a:solidFill>
              </a:rPr>
              <a:t>impact of </a:t>
            </a:r>
            <a:r>
              <a:rPr lang="en-GB" sz="2200" dirty="0" smtClean="0">
                <a:solidFill>
                  <a:srgbClr val="0000FF"/>
                </a:solidFill>
              </a:rPr>
              <a:t>CARSV: </a:t>
            </a:r>
            <a:r>
              <a:rPr lang="en-GB" sz="2200" dirty="0" smtClean="0"/>
              <a:t>  </a:t>
            </a:r>
            <a:endParaRPr lang="en-GB" sz="2200" dirty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591435369"/>
              </p:ext>
            </p:extLst>
          </p:nvPr>
        </p:nvGraphicFramePr>
        <p:xfrm>
          <a:off x="196528" y="3140968"/>
          <a:ext cx="8712968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2128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Subject areas for questions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176-178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Evidence Workbook  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988840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INFORMATION ON SPECIFIC ACTS OF SEXUAL VIOLENCE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2492896"/>
            <a:ext cx="871296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T</a:t>
            </a:r>
            <a:r>
              <a:rPr lang="en-GB" sz="2200" dirty="0" smtClean="0">
                <a:solidFill>
                  <a:srgbClr val="0000FF"/>
                </a:solidFill>
              </a:rPr>
              <a:t>ype </a:t>
            </a:r>
            <a:r>
              <a:rPr lang="en-GB" sz="2200" dirty="0">
                <a:solidFill>
                  <a:srgbClr val="0000FF"/>
                </a:solidFill>
              </a:rPr>
              <a:t>and degree of detail</a:t>
            </a:r>
            <a:r>
              <a:rPr lang="en-GB" sz="2200" dirty="0"/>
              <a:t> </a:t>
            </a:r>
            <a:r>
              <a:rPr lang="en-GB" sz="2200" dirty="0" smtClean="0"/>
              <a:t>to </a:t>
            </a:r>
            <a:r>
              <a:rPr lang="en-GB" sz="2200" dirty="0"/>
              <a:t>establish </a:t>
            </a:r>
            <a:r>
              <a:rPr lang="en-GB" sz="2200" dirty="0" smtClean="0"/>
              <a:t>about </a:t>
            </a:r>
            <a:r>
              <a:rPr lang="en-GB" sz="2200" dirty="0"/>
              <a:t>specific acts(s) of sexual violence will differ depending on your </a:t>
            </a:r>
            <a:r>
              <a:rPr lang="en-GB" sz="2200" dirty="0">
                <a:solidFill>
                  <a:srgbClr val="0000FF"/>
                </a:solidFill>
              </a:rPr>
              <a:t>mandate and jurisdiction </a:t>
            </a:r>
            <a:r>
              <a:rPr lang="mr-IN" sz="2200" dirty="0" smtClean="0"/>
              <a:t>–</a:t>
            </a:r>
            <a:r>
              <a:rPr lang="en-GB" sz="2200" dirty="0" smtClean="0"/>
              <a:t> remember to </a:t>
            </a:r>
            <a:r>
              <a:rPr lang="en-GB" sz="2200" dirty="0" smtClean="0">
                <a:solidFill>
                  <a:srgbClr val="0000FF"/>
                </a:solidFill>
              </a:rPr>
              <a:t>Do No Harm</a:t>
            </a:r>
          </a:p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If you are </a:t>
            </a:r>
            <a:r>
              <a:rPr lang="en-GB" sz="2200" dirty="0">
                <a:solidFill>
                  <a:srgbClr val="0000FF"/>
                </a:solidFill>
              </a:rPr>
              <a:t>investigating </a:t>
            </a:r>
            <a:r>
              <a:rPr lang="en-GB" sz="2200" dirty="0"/>
              <a:t>sexual violence </a:t>
            </a:r>
            <a:r>
              <a:rPr lang="en-GB" sz="2200" dirty="0">
                <a:solidFill>
                  <a:srgbClr val="0000FF"/>
                </a:solidFill>
              </a:rPr>
              <a:t>as a</a:t>
            </a:r>
            <a:r>
              <a:rPr lang="en-GB" sz="2200" dirty="0"/>
              <a:t> </a:t>
            </a:r>
            <a:r>
              <a:rPr lang="en-GB" sz="2200" dirty="0">
                <a:solidFill>
                  <a:srgbClr val="0000FF"/>
                </a:solidFill>
              </a:rPr>
              <a:t>crime</a:t>
            </a:r>
            <a:r>
              <a:rPr lang="en-GB" sz="2200" dirty="0"/>
              <a:t>, you may need to establish specific details about penetration and body parts, depending on the elements of that crime in </a:t>
            </a:r>
            <a:r>
              <a:rPr lang="en-GB" sz="2200" dirty="0">
                <a:solidFill>
                  <a:srgbClr val="0000FF"/>
                </a:solidFill>
              </a:rPr>
              <a:t>your jurisdiction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If you are </a:t>
            </a:r>
            <a:r>
              <a:rPr lang="en-GB" sz="2200" dirty="0">
                <a:solidFill>
                  <a:srgbClr val="0000FF"/>
                </a:solidFill>
              </a:rPr>
              <a:t>documenting </a:t>
            </a:r>
            <a:r>
              <a:rPr lang="en-GB" sz="2200" dirty="0">
                <a:solidFill>
                  <a:srgbClr val="000000"/>
                </a:solidFill>
              </a:rPr>
              <a:t>sexual violence </a:t>
            </a:r>
            <a:r>
              <a:rPr lang="en-GB" sz="2200" dirty="0">
                <a:solidFill>
                  <a:srgbClr val="0000FF"/>
                </a:solidFill>
              </a:rPr>
              <a:t>for </a:t>
            </a:r>
            <a:r>
              <a:rPr lang="en-GB" sz="2200" dirty="0" smtClean="0">
                <a:solidFill>
                  <a:srgbClr val="0000FF"/>
                </a:solidFill>
              </a:rPr>
              <a:t>advocacy or reporting </a:t>
            </a:r>
            <a:r>
              <a:rPr lang="en-GB" sz="2200" dirty="0"/>
              <a:t>purposes, it may not be necessary to establish that degree of </a:t>
            </a:r>
            <a:r>
              <a:rPr lang="en-GB" sz="2200" dirty="0" smtClean="0"/>
              <a:t>detail</a:t>
            </a:r>
            <a:endParaRPr lang="en-GB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803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Interviewing techniques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178-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181 and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C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hecklist 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988840"/>
            <a:ext cx="8964488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Employing the right </a:t>
            </a:r>
            <a:r>
              <a:rPr lang="en-GB" sz="2200" dirty="0">
                <a:solidFill>
                  <a:srgbClr val="0000FF"/>
                </a:solidFill>
              </a:rPr>
              <a:t>techniques and behaviour </a:t>
            </a:r>
            <a:r>
              <a:rPr lang="en-GB" sz="2200" dirty="0"/>
              <a:t>is critical to the success of any interview </a:t>
            </a:r>
            <a:r>
              <a:rPr lang="mr-IN" sz="2200" dirty="0"/>
              <a:t>–</a:t>
            </a:r>
            <a:r>
              <a:rPr lang="fr-CH" sz="2200" dirty="0"/>
              <a:t> you must </a:t>
            </a:r>
            <a:r>
              <a:rPr lang="en-GB" sz="2200" dirty="0">
                <a:solidFill>
                  <a:srgbClr val="0000FF"/>
                </a:solidFill>
              </a:rPr>
              <a:t>create a rapport </a:t>
            </a:r>
            <a:r>
              <a:rPr lang="en-GB" sz="2200" dirty="0"/>
              <a:t>and an </a:t>
            </a:r>
            <a:r>
              <a:rPr lang="en-GB" sz="2200" dirty="0">
                <a:solidFill>
                  <a:srgbClr val="0000FF"/>
                </a:solidFill>
              </a:rPr>
              <a:t>atmosphere </a:t>
            </a:r>
            <a:r>
              <a:rPr lang="en-GB" sz="2200" dirty="0"/>
              <a:t>in which the interviewee feels </a:t>
            </a:r>
            <a:r>
              <a:rPr lang="en-GB" sz="2200" dirty="0">
                <a:solidFill>
                  <a:srgbClr val="0000FF"/>
                </a:solidFill>
              </a:rPr>
              <a:t>comfortable enough</a:t>
            </a:r>
            <a:r>
              <a:rPr lang="en-GB" sz="2200" dirty="0"/>
              <a:t> to share their story </a:t>
            </a:r>
            <a:r>
              <a:rPr lang="mr-IN" sz="2200" dirty="0"/>
              <a:t>–</a:t>
            </a:r>
            <a:r>
              <a:rPr lang="en-GB" sz="2200" dirty="0"/>
              <a:t> if they trust/like you, they will be more comfortable speaking with you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Be </a:t>
            </a:r>
            <a:r>
              <a:rPr lang="en-GB" sz="2200" dirty="0">
                <a:solidFill>
                  <a:srgbClr val="0000FF"/>
                </a:solidFill>
              </a:rPr>
              <a:t>confident, professional and polite</a:t>
            </a:r>
            <a:r>
              <a:rPr lang="en-GB" sz="2200" dirty="0"/>
              <a:t>, assure the interviewee of your </a:t>
            </a:r>
            <a:r>
              <a:rPr lang="en-GB" sz="2200" dirty="0">
                <a:solidFill>
                  <a:srgbClr val="0000FF"/>
                </a:solidFill>
              </a:rPr>
              <a:t>competence and discretion </a:t>
            </a:r>
            <a:r>
              <a:rPr lang="mr-IN" sz="2200" dirty="0"/>
              <a:t>–</a:t>
            </a:r>
            <a:r>
              <a:rPr lang="en-GB" sz="2200" dirty="0"/>
              <a:t> take a patient </a:t>
            </a:r>
            <a:r>
              <a:rPr lang="en-GB" sz="2200" dirty="0" smtClean="0"/>
              <a:t>and </a:t>
            </a:r>
            <a:r>
              <a:rPr lang="en-GB" sz="2200" dirty="0"/>
              <a:t>relaxed approach and be prepared to spend </a:t>
            </a:r>
            <a:r>
              <a:rPr lang="en-GB" sz="2200" dirty="0">
                <a:solidFill>
                  <a:srgbClr val="0000FF"/>
                </a:solidFill>
              </a:rPr>
              <a:t>as much time as necessary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The interviewee should feel </a:t>
            </a:r>
            <a:r>
              <a:rPr lang="en-GB" sz="2200" dirty="0">
                <a:solidFill>
                  <a:srgbClr val="0000FF"/>
                </a:solidFill>
              </a:rPr>
              <a:t>respected, supported and in control </a:t>
            </a:r>
            <a:r>
              <a:rPr lang="mr-IN" sz="2200" dirty="0"/>
              <a:t>–</a:t>
            </a:r>
            <a:r>
              <a:rPr lang="en-GB" sz="2200" dirty="0"/>
              <a:t> they should be given a </a:t>
            </a:r>
            <a:r>
              <a:rPr lang="en-GB" sz="2200" dirty="0">
                <a:solidFill>
                  <a:srgbClr val="0000FF"/>
                </a:solidFill>
              </a:rPr>
              <a:t>clear choice </a:t>
            </a:r>
            <a:r>
              <a:rPr lang="en-GB" sz="2200" dirty="0"/>
              <a:t>about whether to speak about what happened to them and be </a:t>
            </a:r>
            <a:r>
              <a:rPr lang="en-GB" sz="2200" dirty="0">
                <a:solidFill>
                  <a:srgbClr val="0000FF"/>
                </a:solidFill>
              </a:rPr>
              <a:t>empowered to cooperate</a:t>
            </a:r>
          </a:p>
        </p:txBody>
      </p:sp>
    </p:spTree>
    <p:extLst>
      <p:ext uri="{BB962C8B-B14F-4D97-AF65-F5344CB8AC3E}">
        <p14:creationId xmlns:p14="http://schemas.microsoft.com/office/powerpoint/2010/main" val="3675598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Interviewing techniques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178-181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C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hecklist 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276872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SELECTING APPROPRIATE AND STRATEGIC QUESTIONS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2708920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In addition to the </a:t>
            </a:r>
            <a:r>
              <a:rPr lang="en-GB" sz="2200" dirty="0">
                <a:solidFill>
                  <a:srgbClr val="0000FF"/>
                </a:solidFill>
              </a:rPr>
              <a:t>types and subjects </a:t>
            </a:r>
            <a:r>
              <a:rPr lang="en-GB" sz="2200" dirty="0"/>
              <a:t>of your questions, you should consider the </a:t>
            </a:r>
            <a:r>
              <a:rPr lang="en-GB" sz="2200" dirty="0" smtClean="0"/>
              <a:t>following: </a:t>
            </a:r>
            <a:endParaRPr lang="en-GB" sz="2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23528" y="3429000"/>
            <a:ext cx="8712968" cy="2952328"/>
            <a:chOff x="232826" y="2906908"/>
            <a:chExt cx="8352927" cy="3258396"/>
          </a:xfrm>
        </p:grpSpPr>
        <p:sp>
          <p:nvSpPr>
            <p:cNvPr id="12" name="Freeform 11"/>
            <p:cNvSpPr/>
            <p:nvPr/>
          </p:nvSpPr>
          <p:spPr>
            <a:xfrm>
              <a:off x="6876256" y="4422691"/>
              <a:ext cx="1709497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B5A2E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360000" rIns="72000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Ending the interview – choose a safe closing point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Clarifying assumptions &amp;  conclusions of interviewee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3282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C0F2C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587759"/>
                <a:satOff val="-1626"/>
                <a:lumOff val="1009"/>
                <a:alphaOff val="0"/>
              </a:schemeClr>
            </a:fillRef>
            <a:effectRef idx="3">
              <a:schemeClr val="accent4">
                <a:hueOff val="-587759"/>
                <a:satOff val="-1626"/>
                <a:lumOff val="100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chemeClr val="tx1"/>
                  </a:solidFill>
                </a:rPr>
                <a:t>Allow </a:t>
              </a:r>
              <a:r>
                <a:rPr lang="en-IE" dirty="0">
                  <a:solidFill>
                    <a:schemeClr val="tx1"/>
                  </a:solidFill>
                </a:rPr>
                <a:t>interviewees to tell the story in their own way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185563" y="4422693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881638"/>
                <a:satOff val="-2439"/>
                <a:lumOff val="1513"/>
                <a:alphaOff val="0"/>
              </a:schemeClr>
            </a:fillRef>
            <a:effectRef idx="3">
              <a:schemeClr val="accent4">
                <a:hueOff val="-881638"/>
                <a:satOff val="-2439"/>
                <a:lumOff val="151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800" kern="1200" dirty="0">
                  <a:solidFill>
                    <a:srgbClr val="000000"/>
                  </a:solidFill>
                </a:rPr>
                <a:t>Probing additional details – never suggest answer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Appropriate questions for age &amp; background of interviewee</a:t>
              </a:r>
              <a:endParaRPr lang="nl-NL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37219" rIns="14400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Repeat words to clarify or understand – avoid leading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94369" rIns="14400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Never assume facts – ask interviewee the question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4AC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Never force interviewee to remember </a:t>
              </a:r>
              <a:r>
                <a:rPr lang="en-IE" kern="1200" dirty="0" smtClean="0">
                  <a:solidFill>
                    <a:srgbClr val="000000"/>
                  </a:solidFill>
                </a:rPr>
                <a:t>or share </a:t>
              </a:r>
              <a:r>
                <a:rPr lang="en-IE" kern="1200" dirty="0">
                  <a:solidFill>
                    <a:srgbClr val="000000"/>
                  </a:solidFill>
                </a:rPr>
                <a:t>details</a:t>
              </a:r>
              <a:endParaRPr lang="nl-NL" sz="36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55031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Interviewing techniques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178-181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C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hecklist 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204864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RESPECTFUL AND PROFESSIONAL BEHAVIOUR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79512" y="2276872"/>
            <a:ext cx="8712968" cy="4104456"/>
            <a:chOff x="314437" y="2213665"/>
            <a:chExt cx="8431558" cy="3903715"/>
          </a:xfrm>
        </p:grpSpPr>
        <p:sp>
          <p:nvSpPr>
            <p:cNvPr id="21" name="Rectangle 20"/>
            <p:cNvSpPr/>
            <p:nvPr/>
          </p:nvSpPr>
          <p:spPr>
            <a:xfrm>
              <a:off x="314437" y="2213665"/>
              <a:ext cx="8424936" cy="3480469"/>
            </a:xfrm>
            <a:prstGeom prst="rect">
              <a:avLst/>
            </a:prstGeom>
            <a:ln>
              <a:noFill/>
            </a:ln>
          </p:spPr>
        </p:sp>
        <p:sp>
          <p:nvSpPr>
            <p:cNvPr id="22" name="Freeform 21"/>
            <p:cNvSpPr/>
            <p:nvPr/>
          </p:nvSpPr>
          <p:spPr>
            <a:xfrm>
              <a:off x="325996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Always prioritise the </a:t>
              </a:r>
              <a:r>
                <a:rPr lang="en-IE" dirty="0" smtClean="0">
                  <a:solidFill>
                    <a:srgbClr val="000000"/>
                  </a:solidFill>
                </a:rPr>
                <a:t>interviewee </a:t>
              </a:r>
              <a:r>
                <a:rPr lang="en-IE" dirty="0">
                  <a:solidFill>
                    <a:srgbClr val="000000"/>
                  </a:solidFill>
                </a:rPr>
                <a:t>over the information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479949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58671"/>
                <a:satOff val="-3769"/>
                <a:lumOff val="1120"/>
                <a:alphaOff val="0"/>
              </a:schemeClr>
            </a:fillRef>
            <a:effectRef idx="3">
              <a:schemeClr val="accent5">
                <a:hueOff val="858671"/>
                <a:satOff val="-3769"/>
                <a:lumOff val="1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Significance of seating position </a:t>
              </a:r>
              <a:r>
                <a:rPr lang="mr-IN" dirty="0">
                  <a:solidFill>
                    <a:srgbClr val="000000"/>
                  </a:solidFill>
                </a:rPr>
                <a:t>–</a:t>
              </a:r>
              <a:r>
                <a:rPr lang="en-IE" dirty="0">
                  <a:solidFill>
                    <a:srgbClr val="000000"/>
                  </a:solidFill>
                </a:rPr>
                <a:t> power, respect, eye level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4633903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717343"/>
                <a:satOff val="-7537"/>
                <a:lumOff val="2241"/>
                <a:alphaOff val="0"/>
              </a:schemeClr>
            </a:fillRef>
            <a:effectRef idx="3">
              <a:schemeClr val="accent5">
                <a:hueOff val="1717343"/>
                <a:satOff val="-7537"/>
                <a:lumOff val="22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Give the interviewee a sense of control over the process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6787856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576014"/>
                <a:satOff val="-11306"/>
                <a:lumOff val="3361"/>
                <a:alphaOff val="0"/>
              </a:schemeClr>
            </a:fillRef>
            <a:effectRef idx="3">
              <a:schemeClr val="accent5">
                <a:hueOff val="2576014"/>
                <a:satOff val="-11306"/>
                <a:lumOff val="33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Repeated confirmation of informed consent </a:t>
              </a:r>
              <a:r>
                <a:rPr lang="mr-IN" dirty="0">
                  <a:solidFill>
                    <a:srgbClr val="000000"/>
                  </a:solidFill>
                </a:rPr>
                <a:t>–</a:t>
              </a:r>
              <a:r>
                <a:rPr lang="en-IE" dirty="0">
                  <a:solidFill>
                    <a:srgbClr val="000000"/>
                  </a:solidFill>
                </a:rPr>
                <a:t> it is a process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25996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434685"/>
                <a:satOff val="-15074"/>
                <a:lumOff val="4482"/>
                <a:alphaOff val="0"/>
              </a:schemeClr>
            </a:fillRef>
            <a:effectRef idx="3">
              <a:schemeClr val="accent5">
                <a:hueOff val="3434685"/>
                <a:satOff val="-15074"/>
                <a:lumOff val="44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>
                  <a:solidFill>
                    <a:srgbClr val="000000"/>
                  </a:solidFill>
                </a:rPr>
                <a:t>Show support, admiration and respect </a:t>
              </a:r>
              <a:r>
                <a:rPr lang="mr-IN" dirty="0">
                  <a:solidFill>
                    <a:srgbClr val="000000"/>
                  </a:solidFill>
                </a:rPr>
                <a:t>–</a:t>
              </a:r>
              <a:r>
                <a:rPr lang="en-GB" dirty="0">
                  <a:solidFill>
                    <a:srgbClr val="000000"/>
                  </a:solidFill>
                </a:rPr>
                <a:t> not pity</a:t>
              </a:r>
              <a:endParaRPr lang="en-GB" kern="1200" dirty="0">
                <a:solidFill>
                  <a:srgbClr val="00000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2479949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293356"/>
                <a:satOff val="-18843"/>
                <a:lumOff val="5602"/>
                <a:alphaOff val="0"/>
              </a:schemeClr>
            </a:fillRef>
            <a:effectRef idx="3">
              <a:schemeClr val="accent5">
                <a:hueOff val="4293356"/>
                <a:satOff val="-18843"/>
                <a:lumOff val="56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Be polite, attentive and aware of social/cultural norms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633903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152028"/>
                <a:satOff val="-22611"/>
                <a:lumOff val="6723"/>
                <a:alphaOff val="0"/>
              </a:schemeClr>
            </a:fillRef>
            <a:effectRef idx="3">
              <a:schemeClr val="accent5">
                <a:hueOff val="5152028"/>
                <a:satOff val="-22611"/>
                <a:lumOff val="672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Body language &amp; facial expressions </a:t>
              </a:r>
              <a:r>
                <a:rPr lang="mr-IN" dirty="0">
                  <a:solidFill>
                    <a:srgbClr val="000000"/>
                  </a:solidFill>
                </a:rPr>
                <a:t>–</a:t>
              </a:r>
              <a:r>
                <a:rPr lang="en-IE" dirty="0">
                  <a:solidFill>
                    <a:srgbClr val="000000"/>
                  </a:solidFill>
                </a:rPr>
                <a:t> avoid disbelief or judgement 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6787856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Be patient and allow enough time </a:t>
              </a:r>
              <a:r>
                <a:rPr lang="mr-IN" dirty="0">
                  <a:solidFill>
                    <a:srgbClr val="000000"/>
                  </a:solidFill>
                </a:rPr>
                <a:t>–</a:t>
              </a:r>
              <a:r>
                <a:rPr lang="en-IE" dirty="0">
                  <a:solidFill>
                    <a:srgbClr val="000000"/>
                  </a:solidFill>
                </a:rPr>
                <a:t> use the power of silence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026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672" y="4725144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Why interview?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161-162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1678021"/>
            <a:ext cx="8712968" cy="5170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Interviewing is a </a:t>
            </a:r>
            <a:r>
              <a:rPr lang="en-GB" sz="2200" dirty="0">
                <a:solidFill>
                  <a:srgbClr val="0000FF"/>
                </a:solidFill>
              </a:rPr>
              <a:t>very common method </a:t>
            </a:r>
            <a:r>
              <a:rPr lang="en-GB" sz="2200" dirty="0"/>
              <a:t>of gathering information from victims and other </a:t>
            </a:r>
            <a:r>
              <a:rPr lang="en-GB" sz="2200" dirty="0" smtClean="0"/>
              <a:t>witnesses</a:t>
            </a:r>
            <a:r>
              <a:rPr lang="en-GB" sz="2200" dirty="0"/>
              <a:t> </a:t>
            </a:r>
            <a:r>
              <a:rPr lang="en-GB" sz="2200" dirty="0" smtClean="0"/>
              <a:t>- </a:t>
            </a:r>
            <a:r>
              <a:rPr lang="en-GB" sz="2200" dirty="0"/>
              <a:t>can be very useful and empowering if done </a:t>
            </a:r>
            <a:r>
              <a:rPr lang="en-GB" sz="2200" dirty="0">
                <a:solidFill>
                  <a:srgbClr val="0000FF"/>
                </a:solidFill>
              </a:rPr>
              <a:t>correctly, sensitively and professionally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If not conducted properly, interviewing </a:t>
            </a:r>
            <a:r>
              <a:rPr lang="en-GB" sz="2200" dirty="0" smtClean="0"/>
              <a:t>may </a:t>
            </a:r>
            <a:r>
              <a:rPr lang="en-GB" sz="2200" dirty="0">
                <a:solidFill>
                  <a:srgbClr val="0000FF"/>
                </a:solidFill>
              </a:rPr>
              <a:t>re-traumatise </a:t>
            </a:r>
            <a:r>
              <a:rPr lang="en-GB" sz="2200" dirty="0"/>
              <a:t>victims/witnesses, place them at </a:t>
            </a:r>
            <a:r>
              <a:rPr lang="en-GB" sz="2200" dirty="0">
                <a:solidFill>
                  <a:srgbClr val="0000FF"/>
                </a:solidFill>
              </a:rPr>
              <a:t>additional risk, affect the quality/reliability of information </a:t>
            </a:r>
            <a:r>
              <a:rPr lang="en-GB" sz="2200" dirty="0"/>
              <a:t>and </a:t>
            </a:r>
            <a:r>
              <a:rPr lang="en-GB" sz="2200" dirty="0">
                <a:solidFill>
                  <a:srgbClr val="0000FF"/>
                </a:solidFill>
              </a:rPr>
              <a:t>distort witnesses’ memory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Anyone involved in </a:t>
            </a:r>
            <a:r>
              <a:rPr lang="en-GB" sz="2200" dirty="0" smtClean="0"/>
              <a:t>CARSV interviewing must </a:t>
            </a:r>
            <a:r>
              <a:rPr lang="en-GB" sz="2200" dirty="0"/>
              <a:t>be </a:t>
            </a:r>
            <a:r>
              <a:rPr lang="en-GB" sz="2200" dirty="0">
                <a:solidFill>
                  <a:srgbClr val="0000FF"/>
                </a:solidFill>
              </a:rPr>
              <a:t>appropriately trained and </a:t>
            </a:r>
            <a:r>
              <a:rPr lang="en-GB" sz="2200" dirty="0" smtClean="0">
                <a:solidFill>
                  <a:srgbClr val="0000FF"/>
                </a:solidFill>
              </a:rPr>
              <a:t>qualified </a:t>
            </a:r>
            <a:r>
              <a:rPr lang="mr-IN" sz="2200" dirty="0" smtClean="0"/>
              <a:t>–</a:t>
            </a:r>
            <a:r>
              <a:rPr lang="fr-CH" sz="2200" dirty="0" smtClean="0"/>
              <a:t> </a:t>
            </a:r>
            <a:r>
              <a:rPr lang="en-GB" sz="2200" dirty="0" smtClean="0"/>
              <a:t>dealing </a:t>
            </a:r>
            <a:r>
              <a:rPr lang="en-GB" sz="2200" dirty="0"/>
              <a:t>with </a:t>
            </a:r>
            <a:r>
              <a:rPr lang="en-GB" sz="2200" dirty="0">
                <a:solidFill>
                  <a:srgbClr val="0000FF"/>
                </a:solidFill>
              </a:rPr>
              <a:t>children </a:t>
            </a:r>
            <a:r>
              <a:rPr lang="en-GB" sz="2200" dirty="0">
                <a:solidFill>
                  <a:srgbClr val="000000"/>
                </a:solidFill>
              </a:rPr>
              <a:t>and other vulnerable victims/</a:t>
            </a:r>
            <a:r>
              <a:rPr lang="en-GB" sz="2200" dirty="0" smtClean="0">
                <a:solidFill>
                  <a:srgbClr val="000000"/>
                </a:solidFill>
              </a:rPr>
              <a:t>witnesses requires </a:t>
            </a:r>
            <a:r>
              <a:rPr lang="en-GB" sz="2200" dirty="0" smtClean="0">
                <a:solidFill>
                  <a:srgbClr val="0000FF"/>
                </a:solidFill>
              </a:rPr>
              <a:t>highly specific experience</a:t>
            </a: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11" name="Bevel 10"/>
          <p:cNvSpPr/>
          <p:nvPr/>
        </p:nvSpPr>
        <p:spPr>
          <a:xfrm>
            <a:off x="611560" y="5589240"/>
            <a:ext cx="8064896" cy="792088"/>
          </a:xfrm>
          <a:prstGeom prst="bevel">
            <a:avLst/>
          </a:prstGeom>
          <a:solidFill>
            <a:srgbClr val="7F7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>
                <a:solidFill>
                  <a:schemeClr val="tx1"/>
                </a:solidFill>
              </a:rPr>
              <a:t>IF YOU CANNOT GUARANTEE THESE STANDARDS </a:t>
            </a:r>
          </a:p>
          <a:p>
            <a:pPr algn="ctr"/>
            <a:r>
              <a:rPr lang="en-IE" sz="2000" b="1" dirty="0">
                <a:solidFill>
                  <a:schemeClr val="tx1"/>
                </a:solidFill>
              </a:rPr>
              <a:t>DO NOT CONDUCT THE INTERVIEW</a:t>
            </a:r>
            <a:endParaRPr lang="nl-NL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43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Interviewing techniques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178-181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Checklist  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276872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REASSURE, BUT AVOID MAKING PROMISES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2708920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You may need to reassure the interviewee about their </a:t>
            </a:r>
            <a:r>
              <a:rPr lang="en-GB" sz="2200" dirty="0">
                <a:solidFill>
                  <a:srgbClr val="0000FF"/>
                </a:solidFill>
              </a:rPr>
              <a:t>fears or concerns</a:t>
            </a:r>
            <a:r>
              <a:rPr lang="en-GB" sz="2200" dirty="0"/>
              <a:t>, but you must also </a:t>
            </a:r>
            <a:r>
              <a:rPr lang="en-GB" sz="2200" dirty="0">
                <a:solidFill>
                  <a:srgbClr val="0000FF"/>
                </a:solidFill>
              </a:rPr>
              <a:t>manage their expectations </a:t>
            </a:r>
            <a:r>
              <a:rPr lang="en-GB" sz="2200" dirty="0"/>
              <a:t>and avoid making promises of any kind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701883335"/>
              </p:ext>
            </p:extLst>
          </p:nvPr>
        </p:nvGraphicFramePr>
        <p:xfrm>
          <a:off x="251520" y="3429000"/>
          <a:ext cx="8704584" cy="2075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5229200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Remember that the interviewee could </a:t>
            </a:r>
            <a:r>
              <a:rPr lang="en-GB" sz="2200" dirty="0">
                <a:solidFill>
                  <a:srgbClr val="0000FF"/>
                </a:solidFill>
              </a:rPr>
              <a:t>misinterpret your silence</a:t>
            </a:r>
            <a:r>
              <a:rPr lang="en-GB" sz="2200" dirty="0"/>
              <a:t> as a guarantee </a:t>
            </a:r>
            <a:r>
              <a:rPr lang="mr-IN" sz="2200" dirty="0"/>
              <a:t>–</a:t>
            </a:r>
            <a:r>
              <a:rPr lang="en-GB" sz="2200" dirty="0"/>
              <a:t> be sure to </a:t>
            </a:r>
            <a:r>
              <a:rPr lang="en-GB" sz="2200" dirty="0">
                <a:solidFill>
                  <a:srgbClr val="0000FF"/>
                </a:solidFill>
              </a:rPr>
              <a:t>clarify if necessary</a:t>
            </a:r>
          </a:p>
        </p:txBody>
      </p:sp>
    </p:spTree>
    <p:extLst>
      <p:ext uri="{BB962C8B-B14F-4D97-AF65-F5344CB8AC3E}">
        <p14:creationId xmlns:p14="http://schemas.microsoft.com/office/powerpoint/2010/main" val="1148615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Interviewing techniques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Protocol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pages,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178-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181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and Annex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Checklist  </a:t>
            </a:r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Analysing Information and Module 15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Trauma </a:t>
            </a:r>
          </a:p>
          <a:p>
            <a:pPr algn="ctr"/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276872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INTERVIEWEE BEHAVIOUR AND EMOTIONAL REACTIONS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2708920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Be prepared to encounter a </a:t>
            </a:r>
            <a:r>
              <a:rPr lang="en-GB" sz="2200" dirty="0">
                <a:solidFill>
                  <a:srgbClr val="0000FF"/>
                </a:solidFill>
              </a:rPr>
              <a:t>wide range </a:t>
            </a:r>
            <a:r>
              <a:rPr lang="en-GB" sz="2200" dirty="0"/>
              <a:t>of possible </a:t>
            </a:r>
            <a:r>
              <a:rPr lang="en-GB" sz="2200" dirty="0">
                <a:solidFill>
                  <a:srgbClr val="0000FF"/>
                </a:solidFill>
              </a:rPr>
              <a:t>emotional reactions</a:t>
            </a:r>
            <a:r>
              <a:rPr lang="en-GB" sz="2200" dirty="0"/>
              <a:t> from victims/witnesses </a:t>
            </a:r>
            <a:r>
              <a:rPr lang="mr-IN" sz="2200" dirty="0"/>
              <a:t>–</a:t>
            </a:r>
            <a:r>
              <a:rPr lang="en-GB" sz="2200" dirty="0"/>
              <a:t> there is </a:t>
            </a:r>
            <a:r>
              <a:rPr lang="en-GB" sz="2200" dirty="0">
                <a:solidFill>
                  <a:srgbClr val="0000FF"/>
                </a:solidFill>
              </a:rPr>
              <a:t>no one way to </a:t>
            </a:r>
            <a:r>
              <a:rPr lang="en-GB" sz="2200" dirty="0" smtClean="0">
                <a:solidFill>
                  <a:srgbClr val="0000FF"/>
                </a:solidFill>
              </a:rPr>
              <a:t>behave </a:t>
            </a:r>
            <a:endParaRPr lang="en-GB" sz="2200" dirty="0">
              <a:solidFill>
                <a:srgbClr val="0000FF"/>
              </a:solidFill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390006387"/>
              </p:ext>
            </p:extLst>
          </p:nvPr>
        </p:nvGraphicFramePr>
        <p:xfrm>
          <a:off x="433636" y="3508313"/>
          <a:ext cx="8352928" cy="2858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32259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Interviewing techniques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Protocol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pages,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178-181 and 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C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hecklist  </a:t>
            </a:r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Understanding Sexual Violence and 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Analysing Information and Module 15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Trauma 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276872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RECOGNISING AND AVOIDING ASSUMPTIONS/STEREOTYPES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2636912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Be careful to </a:t>
            </a:r>
            <a:r>
              <a:rPr lang="en-GB" sz="2200" dirty="0">
                <a:solidFill>
                  <a:srgbClr val="0000FF"/>
                </a:solidFill>
              </a:rPr>
              <a:t>avoid common stereotypes and assumptions </a:t>
            </a:r>
            <a:r>
              <a:rPr lang="en-GB" sz="2200" dirty="0"/>
              <a:t>about CARSV victims/witnesses </a:t>
            </a:r>
            <a:r>
              <a:rPr lang="fr-CH" sz="2200" dirty="0"/>
              <a:t>- d</a:t>
            </a:r>
            <a:r>
              <a:rPr lang="en-GB" sz="2200" dirty="0"/>
              <a:t>o not presume </a:t>
            </a:r>
            <a:r>
              <a:rPr lang="en-GB" sz="2200" dirty="0" smtClean="0"/>
              <a:t>the interviewee: 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3400" y="4813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3528" y="3429000"/>
            <a:ext cx="8496944" cy="2952328"/>
            <a:chOff x="899640" y="2528382"/>
            <a:chExt cx="5040463" cy="3313403"/>
          </a:xfrm>
        </p:grpSpPr>
        <p:sp>
          <p:nvSpPr>
            <p:cNvPr id="14" name="Freeform 13"/>
            <p:cNvSpPr/>
            <p:nvPr/>
          </p:nvSpPr>
          <p:spPr>
            <a:xfrm>
              <a:off x="899640" y="2528382"/>
              <a:ext cx="2447995" cy="719997"/>
            </a:xfrm>
            <a:custGeom>
              <a:avLst/>
              <a:gdLst>
                <a:gd name="connsiteX0" fmla="*/ 0 w 2447995"/>
                <a:gd name="connsiteY0" fmla="*/ 0 h 719996"/>
                <a:gd name="connsiteX1" fmla="*/ 2447995 w 2447995"/>
                <a:gd name="connsiteY1" fmla="*/ 0 h 719996"/>
                <a:gd name="connsiteX2" fmla="*/ 2447995 w 2447995"/>
                <a:gd name="connsiteY2" fmla="*/ 719996 h 719996"/>
                <a:gd name="connsiteX3" fmla="*/ 0 w 2447995"/>
                <a:gd name="connsiteY3" fmla="*/ 719996 h 719996"/>
                <a:gd name="connsiteX4" fmla="*/ 0 w 2447995"/>
                <a:gd name="connsiteY4" fmla="*/ 0 h 719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7995" h="719996">
                  <a:moveTo>
                    <a:pt x="0" y="0"/>
                  </a:moveTo>
                  <a:lnTo>
                    <a:pt x="2447995" y="0"/>
                  </a:lnTo>
                  <a:lnTo>
                    <a:pt x="2447995" y="719996"/>
                  </a:lnTo>
                  <a:lnTo>
                    <a:pt x="0" y="719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chemeClr val="tx1"/>
                  </a:solidFill>
                </a:rPr>
                <a:t>W</a:t>
              </a:r>
              <a:r>
                <a:rPr lang="en-IE" kern="1200" dirty="0" smtClean="0">
                  <a:solidFill>
                    <a:schemeClr val="tx1"/>
                  </a:solidFill>
                </a:rPr>
                <a:t>ill </a:t>
              </a:r>
              <a:r>
                <a:rPr lang="en-IE" kern="1200" dirty="0">
                  <a:solidFill>
                    <a:schemeClr val="tx1"/>
                  </a:solidFill>
                </a:rPr>
                <a:t>feel ashamed or dirty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492108" y="2528382"/>
              <a:ext cx="2447995" cy="719996"/>
            </a:xfrm>
            <a:custGeom>
              <a:avLst/>
              <a:gdLst>
                <a:gd name="connsiteX0" fmla="*/ 0 w 2447995"/>
                <a:gd name="connsiteY0" fmla="*/ 0 h 719996"/>
                <a:gd name="connsiteX1" fmla="*/ 2447995 w 2447995"/>
                <a:gd name="connsiteY1" fmla="*/ 0 h 719996"/>
                <a:gd name="connsiteX2" fmla="*/ 2447995 w 2447995"/>
                <a:gd name="connsiteY2" fmla="*/ 719996 h 719996"/>
                <a:gd name="connsiteX3" fmla="*/ 0 w 2447995"/>
                <a:gd name="connsiteY3" fmla="*/ 719996 h 719996"/>
                <a:gd name="connsiteX4" fmla="*/ 0 w 2447995"/>
                <a:gd name="connsiteY4" fmla="*/ 0 h 719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7995" h="719996">
                  <a:moveTo>
                    <a:pt x="0" y="0"/>
                  </a:moveTo>
                  <a:lnTo>
                    <a:pt x="2447995" y="0"/>
                  </a:lnTo>
                  <a:lnTo>
                    <a:pt x="2447995" y="719996"/>
                  </a:lnTo>
                  <a:lnTo>
                    <a:pt x="0" y="719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AE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solidFill>
                    <a:srgbClr val="000000"/>
                  </a:solidFill>
                </a:rPr>
                <a:t>W</a:t>
              </a:r>
              <a:r>
                <a:rPr lang="en-IE" kern="1200" dirty="0" smtClean="0">
                  <a:solidFill>
                    <a:srgbClr val="000000"/>
                  </a:solidFill>
                </a:rPr>
                <a:t>ill </a:t>
              </a:r>
              <a:r>
                <a:rPr lang="en-IE" kern="1200" dirty="0">
                  <a:solidFill>
                    <a:srgbClr val="000000"/>
                  </a:solidFill>
                </a:rPr>
                <a:t>have physical injuries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899640" y="3392851"/>
              <a:ext cx="2447995" cy="719996"/>
            </a:xfrm>
            <a:custGeom>
              <a:avLst/>
              <a:gdLst>
                <a:gd name="connsiteX0" fmla="*/ 0 w 2447995"/>
                <a:gd name="connsiteY0" fmla="*/ 0 h 719996"/>
                <a:gd name="connsiteX1" fmla="*/ 2447995 w 2447995"/>
                <a:gd name="connsiteY1" fmla="*/ 0 h 719996"/>
                <a:gd name="connsiteX2" fmla="*/ 2447995 w 2447995"/>
                <a:gd name="connsiteY2" fmla="*/ 719996 h 719996"/>
                <a:gd name="connsiteX3" fmla="*/ 0 w 2447995"/>
                <a:gd name="connsiteY3" fmla="*/ 719996 h 719996"/>
                <a:gd name="connsiteX4" fmla="*/ 0 w 2447995"/>
                <a:gd name="connsiteY4" fmla="*/ 0 h 719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7995" h="719996">
                  <a:moveTo>
                    <a:pt x="0" y="0"/>
                  </a:moveTo>
                  <a:lnTo>
                    <a:pt x="2447995" y="0"/>
                  </a:lnTo>
                  <a:lnTo>
                    <a:pt x="2447995" y="719996"/>
                  </a:lnTo>
                  <a:lnTo>
                    <a:pt x="0" y="719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F2C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W</a:t>
              </a:r>
              <a:r>
                <a:rPr lang="en-IE" kern="1200" dirty="0" smtClean="0">
                  <a:solidFill>
                    <a:srgbClr val="000000"/>
                  </a:solidFill>
                </a:rPr>
                <a:t>ill </a:t>
              </a:r>
              <a:r>
                <a:rPr lang="en-IE" kern="1200" dirty="0">
                  <a:solidFill>
                    <a:srgbClr val="000000"/>
                  </a:solidFill>
                </a:rPr>
                <a:t>be severely traumatised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3492108" y="3392851"/>
              <a:ext cx="2447995" cy="719996"/>
            </a:xfrm>
            <a:custGeom>
              <a:avLst/>
              <a:gdLst>
                <a:gd name="connsiteX0" fmla="*/ 0 w 2447995"/>
                <a:gd name="connsiteY0" fmla="*/ 0 h 719996"/>
                <a:gd name="connsiteX1" fmla="*/ 2447995 w 2447995"/>
                <a:gd name="connsiteY1" fmla="*/ 0 h 719996"/>
                <a:gd name="connsiteX2" fmla="*/ 2447995 w 2447995"/>
                <a:gd name="connsiteY2" fmla="*/ 719996 h 719996"/>
                <a:gd name="connsiteX3" fmla="*/ 0 w 2447995"/>
                <a:gd name="connsiteY3" fmla="*/ 719996 h 719996"/>
                <a:gd name="connsiteX4" fmla="*/ 0 w 2447995"/>
                <a:gd name="connsiteY4" fmla="*/ 0 h 719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7995" h="719996">
                  <a:moveTo>
                    <a:pt x="0" y="0"/>
                  </a:moveTo>
                  <a:lnTo>
                    <a:pt x="2447995" y="0"/>
                  </a:lnTo>
                  <a:lnTo>
                    <a:pt x="2447995" y="719996"/>
                  </a:lnTo>
                  <a:lnTo>
                    <a:pt x="0" y="719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F2C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Their trauma will have negative impacts on their credibility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899640" y="4257320"/>
              <a:ext cx="2447995" cy="719996"/>
            </a:xfrm>
            <a:custGeom>
              <a:avLst/>
              <a:gdLst>
                <a:gd name="connsiteX0" fmla="*/ 0 w 2447995"/>
                <a:gd name="connsiteY0" fmla="*/ 0 h 719996"/>
                <a:gd name="connsiteX1" fmla="*/ 2447995 w 2447995"/>
                <a:gd name="connsiteY1" fmla="*/ 0 h 719996"/>
                <a:gd name="connsiteX2" fmla="*/ 2447995 w 2447995"/>
                <a:gd name="connsiteY2" fmla="*/ 719996 h 719996"/>
                <a:gd name="connsiteX3" fmla="*/ 0 w 2447995"/>
                <a:gd name="connsiteY3" fmla="*/ 719996 h 719996"/>
                <a:gd name="connsiteX4" fmla="*/ 0 w 2447995"/>
                <a:gd name="connsiteY4" fmla="*/ 0 h 719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7995" h="719996">
                  <a:moveTo>
                    <a:pt x="0" y="0"/>
                  </a:moveTo>
                  <a:lnTo>
                    <a:pt x="2447995" y="0"/>
                  </a:lnTo>
                  <a:lnTo>
                    <a:pt x="2447995" y="719996"/>
                  </a:lnTo>
                  <a:lnTo>
                    <a:pt x="0" y="719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W</a:t>
              </a:r>
              <a:r>
                <a:rPr lang="en-IE" kern="1200" dirty="0" smtClean="0">
                  <a:solidFill>
                    <a:srgbClr val="000000"/>
                  </a:solidFill>
                </a:rPr>
                <a:t>ill </a:t>
              </a:r>
              <a:r>
                <a:rPr lang="en-IE" kern="1200" dirty="0">
                  <a:solidFill>
                    <a:srgbClr val="000000"/>
                  </a:solidFill>
                </a:rPr>
                <a:t>not want to talk about it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492108" y="4257320"/>
              <a:ext cx="2447995" cy="719996"/>
            </a:xfrm>
            <a:custGeom>
              <a:avLst/>
              <a:gdLst>
                <a:gd name="connsiteX0" fmla="*/ 0 w 2447995"/>
                <a:gd name="connsiteY0" fmla="*/ 0 h 719996"/>
                <a:gd name="connsiteX1" fmla="*/ 2447995 w 2447995"/>
                <a:gd name="connsiteY1" fmla="*/ 0 h 719996"/>
                <a:gd name="connsiteX2" fmla="*/ 2447995 w 2447995"/>
                <a:gd name="connsiteY2" fmla="*/ 719996 h 719996"/>
                <a:gd name="connsiteX3" fmla="*/ 0 w 2447995"/>
                <a:gd name="connsiteY3" fmla="*/ 719996 h 719996"/>
                <a:gd name="connsiteX4" fmla="*/ 0 w 2447995"/>
                <a:gd name="connsiteY4" fmla="*/ 0 h 719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7995" h="719996">
                  <a:moveTo>
                    <a:pt x="0" y="0"/>
                  </a:moveTo>
                  <a:lnTo>
                    <a:pt x="2447995" y="0"/>
                  </a:lnTo>
                  <a:lnTo>
                    <a:pt x="2447995" y="719996"/>
                  </a:lnTo>
                  <a:lnTo>
                    <a:pt x="0" y="719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W</a:t>
              </a:r>
              <a:r>
                <a:rPr lang="en-IE" kern="1200" dirty="0" smtClean="0">
                  <a:solidFill>
                    <a:srgbClr val="000000"/>
                  </a:solidFill>
                </a:rPr>
                <a:t>ill </a:t>
              </a:r>
              <a:r>
                <a:rPr lang="en-IE" kern="1200" dirty="0">
                  <a:solidFill>
                    <a:srgbClr val="000000"/>
                  </a:solidFill>
                </a:rPr>
                <a:t>be fragile or weak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899640" y="5121789"/>
              <a:ext cx="2447995" cy="719996"/>
            </a:xfrm>
            <a:custGeom>
              <a:avLst/>
              <a:gdLst>
                <a:gd name="connsiteX0" fmla="*/ 0 w 2447995"/>
                <a:gd name="connsiteY0" fmla="*/ 0 h 719996"/>
                <a:gd name="connsiteX1" fmla="*/ 2447995 w 2447995"/>
                <a:gd name="connsiteY1" fmla="*/ 0 h 719996"/>
                <a:gd name="connsiteX2" fmla="*/ 2447995 w 2447995"/>
                <a:gd name="connsiteY2" fmla="*/ 719996 h 719996"/>
                <a:gd name="connsiteX3" fmla="*/ 0 w 2447995"/>
                <a:gd name="connsiteY3" fmla="*/ 719996 h 719996"/>
                <a:gd name="connsiteX4" fmla="*/ 0 w 2447995"/>
                <a:gd name="connsiteY4" fmla="*/ 0 h 719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7995" h="719996">
                  <a:moveTo>
                    <a:pt x="0" y="0"/>
                  </a:moveTo>
                  <a:lnTo>
                    <a:pt x="2447995" y="0"/>
                  </a:lnTo>
                  <a:lnTo>
                    <a:pt x="2447995" y="719996"/>
                  </a:lnTo>
                  <a:lnTo>
                    <a:pt x="0" y="719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Sexual violence was their worst or most difficult experience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3492108" y="5121788"/>
              <a:ext cx="2447995" cy="719997"/>
            </a:xfrm>
            <a:custGeom>
              <a:avLst/>
              <a:gdLst>
                <a:gd name="connsiteX0" fmla="*/ 0 w 2447995"/>
                <a:gd name="connsiteY0" fmla="*/ 0 h 719996"/>
                <a:gd name="connsiteX1" fmla="*/ 2447995 w 2447995"/>
                <a:gd name="connsiteY1" fmla="*/ 0 h 719996"/>
                <a:gd name="connsiteX2" fmla="*/ 2447995 w 2447995"/>
                <a:gd name="connsiteY2" fmla="*/ 719996 h 719996"/>
                <a:gd name="connsiteX3" fmla="*/ 0 w 2447995"/>
                <a:gd name="connsiteY3" fmla="*/ 719996 h 719996"/>
                <a:gd name="connsiteX4" fmla="*/ 0 w 2447995"/>
                <a:gd name="connsiteY4" fmla="*/ 0 h 719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7995" h="719996">
                  <a:moveTo>
                    <a:pt x="0" y="0"/>
                  </a:moveTo>
                  <a:lnTo>
                    <a:pt x="2447995" y="0"/>
                  </a:lnTo>
                  <a:lnTo>
                    <a:pt x="2447995" y="719996"/>
                  </a:lnTo>
                  <a:lnTo>
                    <a:pt x="0" y="719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W</a:t>
              </a:r>
              <a:r>
                <a:rPr lang="en-IE" dirty="0" smtClean="0">
                  <a:solidFill>
                    <a:srgbClr val="000000"/>
                  </a:solidFill>
                </a:rPr>
                <a:t>ill </a:t>
              </a:r>
              <a:r>
                <a:rPr lang="en-IE" dirty="0">
                  <a:solidFill>
                    <a:srgbClr val="000000"/>
                  </a:solidFill>
                </a:rPr>
                <a:t>only be willing to speak to another woman/man about it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3199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Recording interview information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185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 and Module 8 - Safety and Security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 and Module 13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C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hecklist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and Annex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Template for Personal Data  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564904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RECORDING PERSONAL DATA OF INTERVIEWEE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2924944"/>
            <a:ext cx="85689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Whenever possible, personal data should be recorded at the </a:t>
            </a:r>
            <a:r>
              <a:rPr lang="en-GB" sz="2200" dirty="0">
                <a:solidFill>
                  <a:srgbClr val="0000FF"/>
                </a:solidFill>
              </a:rPr>
              <a:t>beginning of the interview </a:t>
            </a:r>
            <a:r>
              <a:rPr lang="en-GB" sz="2200" dirty="0"/>
              <a:t>in the “</a:t>
            </a:r>
            <a:r>
              <a:rPr lang="en-GB" sz="2200" dirty="0">
                <a:solidFill>
                  <a:srgbClr val="0000FF"/>
                </a:solidFill>
              </a:rPr>
              <a:t>Engage and Explain</a:t>
            </a:r>
            <a:r>
              <a:rPr lang="en-GB" sz="2200" dirty="0"/>
              <a:t>” phase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u="sng" dirty="0"/>
              <a:t>Annex 8</a:t>
            </a:r>
            <a:r>
              <a:rPr lang="en-GB" sz="2200" dirty="0"/>
              <a:t> of the Protocol provides a </a:t>
            </a:r>
            <a:r>
              <a:rPr lang="en-GB" sz="2200" dirty="0">
                <a:solidFill>
                  <a:srgbClr val="0000FF"/>
                </a:solidFill>
              </a:rPr>
              <a:t>template</a:t>
            </a:r>
            <a:r>
              <a:rPr lang="en-GB" sz="2200" dirty="0"/>
              <a:t> for personal data to be collected from victims/witnesses </a:t>
            </a:r>
            <a:r>
              <a:rPr lang="mr-IN" sz="2200" dirty="0"/>
              <a:t>–</a:t>
            </a:r>
            <a:r>
              <a:rPr lang="en-GB" sz="2200" dirty="0"/>
              <a:t> remember that you may have </a:t>
            </a:r>
            <a:r>
              <a:rPr lang="en-GB" sz="2200" dirty="0">
                <a:solidFill>
                  <a:srgbClr val="0000FF"/>
                </a:solidFill>
              </a:rPr>
              <a:t>legal responsibilities </a:t>
            </a:r>
            <a:r>
              <a:rPr lang="en-GB" sz="2200" dirty="0"/>
              <a:t>when </a:t>
            </a:r>
            <a:r>
              <a:rPr lang="en-GB" sz="2200" dirty="0">
                <a:solidFill>
                  <a:srgbClr val="0000FF"/>
                </a:solidFill>
              </a:rPr>
              <a:t>storing personal data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D</a:t>
            </a:r>
            <a:r>
              <a:rPr lang="en-GB" sz="2200" dirty="0" smtClean="0"/>
              <a:t>ocument </a:t>
            </a:r>
            <a:r>
              <a:rPr lang="en-GB" sz="2200" dirty="0"/>
              <a:t>the interviewee’s </a:t>
            </a:r>
            <a:r>
              <a:rPr lang="en-GB" sz="2200" dirty="0">
                <a:solidFill>
                  <a:srgbClr val="0000FF"/>
                </a:solidFill>
              </a:rPr>
              <a:t>informed </a:t>
            </a:r>
            <a:r>
              <a:rPr lang="en-GB" sz="2200" dirty="0" smtClean="0">
                <a:solidFill>
                  <a:srgbClr val="0000FF"/>
                </a:solidFill>
              </a:rPr>
              <a:t>consent</a:t>
            </a:r>
            <a:r>
              <a:rPr lang="en-GB" sz="2200" dirty="0"/>
              <a:t> </a:t>
            </a:r>
            <a:r>
              <a:rPr lang="en-GB" sz="2200" dirty="0" smtClean="0"/>
              <a:t>and </a:t>
            </a:r>
            <a:r>
              <a:rPr lang="en-GB" sz="2200" dirty="0" smtClean="0">
                <a:solidFill>
                  <a:srgbClr val="0000FF"/>
                </a:solidFill>
              </a:rPr>
              <a:t>record </a:t>
            </a:r>
            <a:r>
              <a:rPr lang="en-GB" sz="2200" dirty="0">
                <a:solidFill>
                  <a:srgbClr val="0000FF"/>
                </a:solidFill>
              </a:rPr>
              <a:t>all personal data separately </a:t>
            </a:r>
            <a:r>
              <a:rPr lang="en-GB" sz="2200" dirty="0"/>
              <a:t>from the interviewee’s </a:t>
            </a:r>
            <a:r>
              <a:rPr lang="en-GB" sz="2200" dirty="0" smtClean="0"/>
              <a:t>statement, and use a </a:t>
            </a:r>
            <a:r>
              <a:rPr lang="en-GB" sz="2200" dirty="0" smtClean="0">
                <a:solidFill>
                  <a:srgbClr val="0000FF"/>
                </a:solidFill>
              </a:rPr>
              <a:t>code numbering system </a:t>
            </a:r>
            <a:r>
              <a:rPr lang="en-GB" sz="2200" dirty="0" smtClean="0"/>
              <a:t>for security reasons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6494133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Recording interview information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185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 and Module 8 - Safety and Security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 and Module 13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C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hecklist</a:t>
            </a:r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564904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RECORDING INFORMATION OBTAINED BY INTERVIEWEE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25801"/>
              </p:ext>
            </p:extLst>
          </p:nvPr>
        </p:nvGraphicFramePr>
        <p:xfrm>
          <a:off x="971600" y="3068960"/>
          <a:ext cx="7344816" cy="3213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8751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chemeClr val="tx1"/>
                          </a:solidFill>
                        </a:rPr>
                        <a:t>OFFICALLY</a:t>
                      </a:r>
                      <a:r>
                        <a:rPr lang="en-GB" sz="2200" baseline="0" dirty="0">
                          <a:solidFill>
                            <a:schemeClr val="tx1"/>
                          </a:solidFill>
                        </a:rPr>
                        <a:t> MANDATED ACTORS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NON-MANDATED</a:t>
                      </a:r>
                      <a:r>
                        <a:rPr lang="en-GB" sz="2200" baseline="0" dirty="0">
                          <a:solidFill>
                            <a:srgbClr val="000000"/>
                          </a:solidFill>
                        </a:rPr>
                        <a:t> ACTORS</a:t>
                      </a:r>
                      <a:endParaRPr lang="en-GB" sz="2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521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Testimony/interview</a:t>
                      </a:r>
                      <a:r>
                        <a:rPr lang="en-GB" baseline="0" dirty="0"/>
                        <a:t> statement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Interview 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521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Recorded in 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person/as</a:t>
                      </a:r>
                      <a:r>
                        <a:rPr lang="en-GB" baseline="0" dirty="0"/>
                        <a:t> said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 smtClean="0"/>
                        <a:t>Recorded in 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baseline="0" dirty="0" smtClean="0"/>
                        <a:t> or </a:t>
                      </a:r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person</a:t>
                      </a:r>
                      <a:r>
                        <a:rPr lang="en-GB" baseline="0" dirty="0" smtClean="0"/>
                        <a:t> as appropriate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521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Signed/other</a:t>
                      </a:r>
                      <a:r>
                        <a:rPr lang="en-GB" baseline="0" dirty="0"/>
                        <a:t> possible formalities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Not signed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521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May be audio/video</a:t>
                      </a:r>
                      <a:r>
                        <a:rPr lang="en-GB"/>
                        <a:t>-recorded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Avoid audio/video-recording/risks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8173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Recording interview information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185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 and Module 8 - Safety and Security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 and Module 13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C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hecklist</a:t>
            </a:r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564904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RECORDING INFORMATION OBTAINED BY INTERVIEWEE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3068960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Keep track of any </a:t>
            </a:r>
            <a:r>
              <a:rPr lang="en-GB" sz="2200" dirty="0">
                <a:solidFill>
                  <a:srgbClr val="0000FF"/>
                </a:solidFill>
              </a:rPr>
              <a:t>other information obtained </a:t>
            </a:r>
            <a:r>
              <a:rPr lang="en-GB" sz="2200" dirty="0"/>
              <a:t>through that interviewee </a:t>
            </a:r>
            <a:r>
              <a:rPr lang="en-GB" sz="2200" dirty="0" smtClean="0"/>
              <a:t>(e.g.</a:t>
            </a:r>
            <a:r>
              <a:rPr lang="en-GB" sz="2200" dirty="0"/>
              <a:t> </a:t>
            </a:r>
            <a:r>
              <a:rPr lang="en-GB" sz="2200" dirty="0" smtClean="0"/>
              <a:t>photos</a:t>
            </a:r>
            <a:r>
              <a:rPr lang="en-GB" sz="2200" dirty="0"/>
              <a:t>, documents) and use a </a:t>
            </a:r>
            <a:r>
              <a:rPr lang="en-GB" sz="2200" dirty="0">
                <a:solidFill>
                  <a:srgbClr val="0000FF"/>
                </a:solidFill>
              </a:rPr>
              <a:t>numbering system</a:t>
            </a:r>
            <a:r>
              <a:rPr lang="en-GB" sz="2200" dirty="0"/>
              <a:t> so they can be cross-referenced with the interview statement/notes</a:t>
            </a:r>
          </a:p>
          <a:p>
            <a:pPr algn="just"/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Record and file each victim/witness’ evidence separately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Carefully </a:t>
            </a:r>
            <a:r>
              <a:rPr lang="en-GB" sz="2200" dirty="0">
                <a:solidFill>
                  <a:srgbClr val="0000FF"/>
                </a:solidFill>
              </a:rPr>
              <a:t>read back the statement/notes </a:t>
            </a:r>
            <a:r>
              <a:rPr lang="en-GB" sz="2200" dirty="0"/>
              <a:t>to the interviewee </a:t>
            </a:r>
            <a:r>
              <a:rPr lang="en-GB" sz="2200" dirty="0">
                <a:solidFill>
                  <a:srgbClr val="0000FF"/>
                </a:solidFill>
              </a:rPr>
              <a:t>before </a:t>
            </a:r>
            <a:r>
              <a:rPr lang="en-GB" sz="2200" dirty="0"/>
              <a:t>ending the interview </a:t>
            </a:r>
            <a:r>
              <a:rPr lang="en-GB" sz="2200" dirty="0">
                <a:solidFill>
                  <a:srgbClr val="000000"/>
                </a:solidFill>
              </a:rPr>
              <a:t>to make corrections and </a:t>
            </a:r>
            <a:r>
              <a:rPr lang="en-GB" sz="2200" dirty="0"/>
              <a:t>ensure its accuracy </a:t>
            </a:r>
          </a:p>
        </p:txBody>
      </p:sp>
    </p:spTree>
    <p:extLst>
      <p:ext uri="{BB962C8B-B14F-4D97-AF65-F5344CB8AC3E}">
        <p14:creationId xmlns:p14="http://schemas.microsoft.com/office/powerpoint/2010/main" val="19791610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Storing interview information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185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 and Module 8 - Safety and Security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 and Module 13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348880"/>
            <a:ext cx="856895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You have an </a:t>
            </a:r>
            <a:r>
              <a:rPr lang="en-GB" sz="2200" dirty="0">
                <a:solidFill>
                  <a:srgbClr val="0000FF"/>
                </a:solidFill>
              </a:rPr>
              <a:t>obligation</a:t>
            </a:r>
            <a:r>
              <a:rPr lang="en-GB" sz="2200" dirty="0"/>
              <a:t> to ensure that all interview information is </a:t>
            </a:r>
            <a:r>
              <a:rPr lang="en-GB" sz="2200" dirty="0">
                <a:solidFill>
                  <a:srgbClr val="0000FF"/>
                </a:solidFill>
              </a:rPr>
              <a:t>stored securely and appropriately </a:t>
            </a:r>
            <a:r>
              <a:rPr lang="mr-IN" sz="2200" dirty="0"/>
              <a:t>–</a:t>
            </a:r>
            <a:r>
              <a:rPr lang="en-GB" sz="2200" dirty="0"/>
              <a:t> in particular personal data and potentially identifying information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You must </a:t>
            </a:r>
            <a:r>
              <a:rPr lang="en-GB" sz="2200" dirty="0">
                <a:solidFill>
                  <a:srgbClr val="0000FF"/>
                </a:solidFill>
              </a:rPr>
              <a:t>store related information separately </a:t>
            </a:r>
            <a:r>
              <a:rPr lang="mr-IN" sz="2200" dirty="0"/>
              <a:t>–</a:t>
            </a:r>
            <a:r>
              <a:rPr lang="en-GB" sz="2200" dirty="0"/>
              <a:t> personal data, information on security or health concerns, comments, analysis, list of potential leads should all be kept separately from the interview statement/notes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Make sure to use a </a:t>
            </a:r>
            <a:r>
              <a:rPr lang="en-GB" sz="2200" dirty="0">
                <a:solidFill>
                  <a:srgbClr val="0000FF"/>
                </a:solidFill>
              </a:rPr>
              <a:t>consistent naming/numbering system </a:t>
            </a:r>
            <a:r>
              <a:rPr lang="en-GB" sz="2200" dirty="0"/>
              <a:t>for interview statements/notes </a:t>
            </a:r>
            <a:r>
              <a:rPr lang="en-GB" sz="2200" dirty="0" smtClean="0"/>
              <a:t>storing and </a:t>
            </a:r>
            <a:r>
              <a:rPr lang="en-GB" sz="2200" dirty="0"/>
              <a:t>other related information </a:t>
            </a:r>
            <a:r>
              <a:rPr lang="mr-IN" sz="2200" dirty="0"/>
              <a:t>–</a:t>
            </a:r>
            <a:r>
              <a:rPr lang="en-GB" sz="2200" dirty="0"/>
              <a:t> this allows for </a:t>
            </a:r>
            <a:r>
              <a:rPr lang="en-GB" sz="2200" dirty="0">
                <a:solidFill>
                  <a:srgbClr val="0000FF"/>
                </a:solidFill>
              </a:rPr>
              <a:t>cross-referencing </a:t>
            </a:r>
            <a:r>
              <a:rPr lang="en-GB" sz="2200" dirty="0"/>
              <a:t>and </a:t>
            </a:r>
            <a:r>
              <a:rPr lang="en-GB" sz="2200" dirty="0">
                <a:solidFill>
                  <a:srgbClr val="0000FF"/>
                </a:solidFill>
              </a:rPr>
              <a:t>minimises security risks</a:t>
            </a:r>
          </a:p>
        </p:txBody>
      </p:sp>
    </p:spTree>
    <p:extLst>
      <p:ext uri="{BB962C8B-B14F-4D97-AF65-F5344CB8AC3E}">
        <p14:creationId xmlns:p14="http://schemas.microsoft.com/office/powerpoint/2010/main" val="26395946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planning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12776"/>
            <a:ext cx="86409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Protocol, pages 58 (Box 9), 88 (Box 1), 126 (Box 3), 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130 (Box 6), 218 (Box 4) and 268 (Box 3)</a:t>
            </a:r>
          </a:p>
          <a:p>
            <a:pPr algn="ctr"/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32129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060848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/>
              <a:t>EXERCISE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2564904"/>
            <a:ext cx="8712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Carefully read the scenario provided by the trainer, then split into working groups to discuss and prepare a detailed </a:t>
            </a:r>
            <a:r>
              <a:rPr lang="en-GB" sz="2200" dirty="0">
                <a:solidFill>
                  <a:srgbClr val="0000FF"/>
                </a:solidFill>
              </a:rPr>
              <a:t>interview plan </a:t>
            </a:r>
            <a:r>
              <a:rPr lang="en-GB" sz="2200" dirty="0"/>
              <a:t>for the interviewee - </a:t>
            </a:r>
            <a:r>
              <a:rPr lang="en-GB" sz="2200" dirty="0">
                <a:solidFill>
                  <a:srgbClr val="0000FF"/>
                </a:solidFill>
              </a:rPr>
              <a:t>consider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plan for </a:t>
            </a:r>
            <a:r>
              <a:rPr lang="en-GB" sz="2200" dirty="0"/>
              <a:t>the following issues: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78479821"/>
              </p:ext>
            </p:extLst>
          </p:nvPr>
        </p:nvGraphicFramePr>
        <p:xfrm>
          <a:off x="166812" y="3870176"/>
          <a:ext cx="8653660" cy="2367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8386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672" y="4725144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Why interview?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161-162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Checklist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1988840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ALLOWS US TO ANSWER THE “WH QUESTIONS”  </a:t>
            </a: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2636912"/>
            <a:ext cx="8352928" cy="3744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251520" y="2492896"/>
            <a:ext cx="8640959" cy="3771419"/>
            <a:chOff x="179512" y="2681916"/>
            <a:chExt cx="8640959" cy="3510391"/>
          </a:xfrm>
        </p:grpSpPr>
        <p:sp>
          <p:nvSpPr>
            <p:cNvPr id="12" name="Freeform 11"/>
            <p:cNvSpPr/>
            <p:nvPr/>
          </p:nvSpPr>
          <p:spPr>
            <a:xfrm>
              <a:off x="179512" y="2681916"/>
              <a:ext cx="2700300" cy="1620180"/>
            </a:xfrm>
            <a:custGeom>
              <a:avLst/>
              <a:gdLst>
                <a:gd name="connsiteX0" fmla="*/ 0 w 2700300"/>
                <a:gd name="connsiteY0" fmla="*/ 405045 h 1620180"/>
                <a:gd name="connsiteX1" fmla="*/ 1890210 w 2700300"/>
                <a:gd name="connsiteY1" fmla="*/ 405045 h 1620180"/>
                <a:gd name="connsiteX2" fmla="*/ 1890210 w 2700300"/>
                <a:gd name="connsiteY2" fmla="*/ 0 h 1620180"/>
                <a:gd name="connsiteX3" fmla="*/ 2700300 w 2700300"/>
                <a:gd name="connsiteY3" fmla="*/ 810090 h 1620180"/>
                <a:gd name="connsiteX4" fmla="*/ 1890210 w 2700300"/>
                <a:gd name="connsiteY4" fmla="*/ 1620180 h 1620180"/>
                <a:gd name="connsiteX5" fmla="*/ 1890210 w 2700300"/>
                <a:gd name="connsiteY5" fmla="*/ 1215135 h 1620180"/>
                <a:gd name="connsiteX6" fmla="*/ 0 w 2700300"/>
                <a:gd name="connsiteY6" fmla="*/ 1215135 h 1620180"/>
                <a:gd name="connsiteX7" fmla="*/ 405045 w 2700300"/>
                <a:gd name="connsiteY7" fmla="*/ 810090 h 1620180"/>
                <a:gd name="connsiteX8" fmla="*/ 0 w 2700300"/>
                <a:gd name="connsiteY8" fmla="*/ 405045 h 162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0300" h="1620180">
                  <a:moveTo>
                    <a:pt x="0" y="405045"/>
                  </a:moveTo>
                  <a:lnTo>
                    <a:pt x="1890210" y="405045"/>
                  </a:lnTo>
                  <a:lnTo>
                    <a:pt x="1890210" y="0"/>
                  </a:lnTo>
                  <a:lnTo>
                    <a:pt x="2700300" y="810090"/>
                  </a:lnTo>
                  <a:lnTo>
                    <a:pt x="1890210" y="1620180"/>
                  </a:lnTo>
                  <a:lnTo>
                    <a:pt x="1890210" y="1215135"/>
                  </a:lnTo>
                  <a:lnTo>
                    <a:pt x="0" y="1215135"/>
                  </a:lnTo>
                  <a:lnTo>
                    <a:pt x="405045" y="810090"/>
                  </a:lnTo>
                  <a:lnTo>
                    <a:pt x="0" y="405045"/>
                  </a:ln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8395" tIns="538395" rIns="538395" bIns="53839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200" b="1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</a:t>
              </a:r>
              <a:r>
                <a:rPr lang="en-IE" sz="320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ho?</a:t>
              </a:r>
              <a:r>
                <a:rPr lang="en-IE" sz="3200" kern="1200" dirty="0">
                  <a:solidFill>
                    <a:srgbClr val="000000"/>
                  </a:solidFill>
                </a:rPr>
                <a:t> </a:t>
              </a:r>
              <a:endParaRPr lang="nl-NL" sz="3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149841" y="2681916"/>
              <a:ext cx="2700300" cy="1620180"/>
            </a:xfrm>
            <a:custGeom>
              <a:avLst/>
              <a:gdLst>
                <a:gd name="connsiteX0" fmla="*/ 0 w 2700300"/>
                <a:gd name="connsiteY0" fmla="*/ 405045 h 1620180"/>
                <a:gd name="connsiteX1" fmla="*/ 1890210 w 2700300"/>
                <a:gd name="connsiteY1" fmla="*/ 405045 h 1620180"/>
                <a:gd name="connsiteX2" fmla="*/ 1890210 w 2700300"/>
                <a:gd name="connsiteY2" fmla="*/ 0 h 1620180"/>
                <a:gd name="connsiteX3" fmla="*/ 2700300 w 2700300"/>
                <a:gd name="connsiteY3" fmla="*/ 810090 h 1620180"/>
                <a:gd name="connsiteX4" fmla="*/ 1890210 w 2700300"/>
                <a:gd name="connsiteY4" fmla="*/ 1620180 h 1620180"/>
                <a:gd name="connsiteX5" fmla="*/ 1890210 w 2700300"/>
                <a:gd name="connsiteY5" fmla="*/ 1215135 h 1620180"/>
                <a:gd name="connsiteX6" fmla="*/ 0 w 2700300"/>
                <a:gd name="connsiteY6" fmla="*/ 1215135 h 1620180"/>
                <a:gd name="connsiteX7" fmla="*/ 405045 w 2700300"/>
                <a:gd name="connsiteY7" fmla="*/ 810090 h 1620180"/>
                <a:gd name="connsiteX8" fmla="*/ 0 w 2700300"/>
                <a:gd name="connsiteY8" fmla="*/ 405045 h 162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0300" h="1620180">
                  <a:moveTo>
                    <a:pt x="0" y="405045"/>
                  </a:moveTo>
                  <a:lnTo>
                    <a:pt x="1890210" y="405045"/>
                  </a:lnTo>
                  <a:lnTo>
                    <a:pt x="1890210" y="0"/>
                  </a:lnTo>
                  <a:lnTo>
                    <a:pt x="2700300" y="810090"/>
                  </a:lnTo>
                  <a:lnTo>
                    <a:pt x="1890210" y="1620180"/>
                  </a:lnTo>
                  <a:lnTo>
                    <a:pt x="1890210" y="1215135"/>
                  </a:lnTo>
                  <a:lnTo>
                    <a:pt x="0" y="1215135"/>
                  </a:lnTo>
                  <a:lnTo>
                    <a:pt x="405045" y="810090"/>
                  </a:lnTo>
                  <a:lnTo>
                    <a:pt x="0" y="405045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202140"/>
                <a:satOff val="-5276"/>
                <a:lumOff val="1569"/>
                <a:alphaOff val="0"/>
              </a:schemeClr>
            </a:fillRef>
            <a:effectRef idx="3">
              <a:schemeClr val="accent5">
                <a:hueOff val="1202140"/>
                <a:satOff val="-5276"/>
                <a:lumOff val="156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8395" tIns="538395" rIns="538395" bIns="53839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200" b="1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</a:t>
              </a:r>
              <a:r>
                <a:rPr lang="en-IE" sz="320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hat?</a:t>
              </a:r>
              <a:endParaRPr lang="nl-NL" sz="320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6120171" y="2681916"/>
              <a:ext cx="2700300" cy="1620180"/>
            </a:xfrm>
            <a:custGeom>
              <a:avLst/>
              <a:gdLst>
                <a:gd name="connsiteX0" fmla="*/ 0 w 2700300"/>
                <a:gd name="connsiteY0" fmla="*/ 405045 h 1620180"/>
                <a:gd name="connsiteX1" fmla="*/ 1890210 w 2700300"/>
                <a:gd name="connsiteY1" fmla="*/ 405045 h 1620180"/>
                <a:gd name="connsiteX2" fmla="*/ 1890210 w 2700300"/>
                <a:gd name="connsiteY2" fmla="*/ 0 h 1620180"/>
                <a:gd name="connsiteX3" fmla="*/ 2700300 w 2700300"/>
                <a:gd name="connsiteY3" fmla="*/ 810090 h 1620180"/>
                <a:gd name="connsiteX4" fmla="*/ 1890210 w 2700300"/>
                <a:gd name="connsiteY4" fmla="*/ 1620180 h 1620180"/>
                <a:gd name="connsiteX5" fmla="*/ 1890210 w 2700300"/>
                <a:gd name="connsiteY5" fmla="*/ 1215135 h 1620180"/>
                <a:gd name="connsiteX6" fmla="*/ 0 w 2700300"/>
                <a:gd name="connsiteY6" fmla="*/ 1215135 h 1620180"/>
                <a:gd name="connsiteX7" fmla="*/ 405045 w 2700300"/>
                <a:gd name="connsiteY7" fmla="*/ 810090 h 1620180"/>
                <a:gd name="connsiteX8" fmla="*/ 0 w 2700300"/>
                <a:gd name="connsiteY8" fmla="*/ 405045 h 162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0300" h="1620180">
                  <a:moveTo>
                    <a:pt x="0" y="405045"/>
                  </a:moveTo>
                  <a:lnTo>
                    <a:pt x="1890210" y="405045"/>
                  </a:lnTo>
                  <a:lnTo>
                    <a:pt x="1890210" y="0"/>
                  </a:lnTo>
                  <a:lnTo>
                    <a:pt x="2700300" y="810090"/>
                  </a:lnTo>
                  <a:lnTo>
                    <a:pt x="1890210" y="1620180"/>
                  </a:lnTo>
                  <a:lnTo>
                    <a:pt x="1890210" y="1215135"/>
                  </a:lnTo>
                  <a:lnTo>
                    <a:pt x="0" y="1215135"/>
                  </a:lnTo>
                  <a:lnTo>
                    <a:pt x="405045" y="810090"/>
                  </a:lnTo>
                  <a:lnTo>
                    <a:pt x="0" y="405045"/>
                  </a:lnTo>
                  <a:close/>
                </a:path>
              </a:pathLst>
            </a:custGeom>
            <a:solidFill>
              <a:schemeClr val="accent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404280"/>
                <a:satOff val="-10552"/>
                <a:lumOff val="3137"/>
                <a:alphaOff val="0"/>
              </a:schemeClr>
            </a:fillRef>
            <a:effectRef idx="3">
              <a:schemeClr val="accent5">
                <a:hueOff val="2404280"/>
                <a:satOff val="-10552"/>
                <a:lumOff val="313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8395" tIns="538395" rIns="538395" bIns="53839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200" b="1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</a:t>
              </a:r>
              <a:r>
                <a:rPr lang="en-IE" sz="320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hen?</a:t>
              </a:r>
              <a:endParaRPr lang="nl-NL" sz="320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79512" y="4572126"/>
              <a:ext cx="2700300" cy="1620180"/>
            </a:xfrm>
            <a:custGeom>
              <a:avLst/>
              <a:gdLst>
                <a:gd name="connsiteX0" fmla="*/ 0 w 2700300"/>
                <a:gd name="connsiteY0" fmla="*/ 405045 h 1620180"/>
                <a:gd name="connsiteX1" fmla="*/ 1890210 w 2700300"/>
                <a:gd name="connsiteY1" fmla="*/ 405045 h 1620180"/>
                <a:gd name="connsiteX2" fmla="*/ 1890210 w 2700300"/>
                <a:gd name="connsiteY2" fmla="*/ 0 h 1620180"/>
                <a:gd name="connsiteX3" fmla="*/ 2700300 w 2700300"/>
                <a:gd name="connsiteY3" fmla="*/ 810090 h 1620180"/>
                <a:gd name="connsiteX4" fmla="*/ 1890210 w 2700300"/>
                <a:gd name="connsiteY4" fmla="*/ 1620180 h 1620180"/>
                <a:gd name="connsiteX5" fmla="*/ 1890210 w 2700300"/>
                <a:gd name="connsiteY5" fmla="*/ 1215135 h 1620180"/>
                <a:gd name="connsiteX6" fmla="*/ 0 w 2700300"/>
                <a:gd name="connsiteY6" fmla="*/ 1215135 h 1620180"/>
                <a:gd name="connsiteX7" fmla="*/ 405045 w 2700300"/>
                <a:gd name="connsiteY7" fmla="*/ 810090 h 1620180"/>
                <a:gd name="connsiteX8" fmla="*/ 0 w 2700300"/>
                <a:gd name="connsiteY8" fmla="*/ 405045 h 162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0300" h="1620180">
                  <a:moveTo>
                    <a:pt x="0" y="405045"/>
                  </a:moveTo>
                  <a:lnTo>
                    <a:pt x="1890210" y="405045"/>
                  </a:lnTo>
                  <a:lnTo>
                    <a:pt x="1890210" y="0"/>
                  </a:lnTo>
                  <a:lnTo>
                    <a:pt x="2700300" y="810090"/>
                  </a:lnTo>
                  <a:lnTo>
                    <a:pt x="1890210" y="1620180"/>
                  </a:lnTo>
                  <a:lnTo>
                    <a:pt x="1890210" y="1215135"/>
                  </a:lnTo>
                  <a:lnTo>
                    <a:pt x="0" y="1215135"/>
                  </a:lnTo>
                  <a:lnTo>
                    <a:pt x="405045" y="810090"/>
                  </a:lnTo>
                  <a:lnTo>
                    <a:pt x="0" y="405045"/>
                  </a:lnTo>
                  <a:close/>
                </a:path>
              </a:pathLst>
            </a:custGeom>
            <a:solidFill>
              <a:srgbClr val="B5A2E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606419"/>
                <a:satOff val="-15828"/>
                <a:lumOff val="4706"/>
                <a:alphaOff val="0"/>
              </a:schemeClr>
            </a:fillRef>
            <a:effectRef idx="3">
              <a:schemeClr val="accent5">
                <a:hueOff val="3606419"/>
                <a:satOff val="-15828"/>
                <a:lumOff val="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8395" tIns="538395" rIns="538395" bIns="53839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200" b="1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</a:t>
              </a:r>
              <a:r>
                <a:rPr lang="en-IE" sz="320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here?</a:t>
              </a:r>
              <a:endParaRPr lang="nl-NL" sz="320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149841" y="4572127"/>
              <a:ext cx="2700300" cy="1620180"/>
            </a:xfrm>
            <a:custGeom>
              <a:avLst/>
              <a:gdLst>
                <a:gd name="connsiteX0" fmla="*/ 0 w 2700300"/>
                <a:gd name="connsiteY0" fmla="*/ 405045 h 1620180"/>
                <a:gd name="connsiteX1" fmla="*/ 1890210 w 2700300"/>
                <a:gd name="connsiteY1" fmla="*/ 405045 h 1620180"/>
                <a:gd name="connsiteX2" fmla="*/ 1890210 w 2700300"/>
                <a:gd name="connsiteY2" fmla="*/ 0 h 1620180"/>
                <a:gd name="connsiteX3" fmla="*/ 2700300 w 2700300"/>
                <a:gd name="connsiteY3" fmla="*/ 810090 h 1620180"/>
                <a:gd name="connsiteX4" fmla="*/ 1890210 w 2700300"/>
                <a:gd name="connsiteY4" fmla="*/ 1620180 h 1620180"/>
                <a:gd name="connsiteX5" fmla="*/ 1890210 w 2700300"/>
                <a:gd name="connsiteY5" fmla="*/ 1215135 h 1620180"/>
                <a:gd name="connsiteX6" fmla="*/ 0 w 2700300"/>
                <a:gd name="connsiteY6" fmla="*/ 1215135 h 1620180"/>
                <a:gd name="connsiteX7" fmla="*/ 405045 w 2700300"/>
                <a:gd name="connsiteY7" fmla="*/ 810090 h 1620180"/>
                <a:gd name="connsiteX8" fmla="*/ 0 w 2700300"/>
                <a:gd name="connsiteY8" fmla="*/ 405045 h 162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0300" h="1620180">
                  <a:moveTo>
                    <a:pt x="0" y="405045"/>
                  </a:moveTo>
                  <a:lnTo>
                    <a:pt x="1890210" y="405045"/>
                  </a:lnTo>
                  <a:lnTo>
                    <a:pt x="1890210" y="0"/>
                  </a:lnTo>
                  <a:lnTo>
                    <a:pt x="2700300" y="810090"/>
                  </a:lnTo>
                  <a:lnTo>
                    <a:pt x="1890210" y="1620180"/>
                  </a:lnTo>
                  <a:lnTo>
                    <a:pt x="1890210" y="1215135"/>
                  </a:lnTo>
                  <a:lnTo>
                    <a:pt x="0" y="1215135"/>
                  </a:lnTo>
                  <a:lnTo>
                    <a:pt x="405045" y="810090"/>
                  </a:lnTo>
                  <a:lnTo>
                    <a:pt x="0" y="405045"/>
                  </a:lnTo>
                  <a:close/>
                </a:path>
              </a:pathLst>
            </a:custGeom>
            <a:solidFill>
              <a:srgbClr val="BDB4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4808559"/>
                <a:satOff val="-21104"/>
                <a:lumOff val="627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8395" tIns="538395" rIns="538395" bIns="53839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Aft>
                  <a:spcPct val="35000"/>
                </a:spcAft>
              </a:pPr>
              <a:r>
                <a:rPr lang="en-IE" sz="3200" b="1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</a:t>
              </a:r>
              <a:r>
                <a:rPr lang="en-IE" sz="3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ow?</a:t>
              </a:r>
              <a:endParaRPr lang="nl-NL" sz="320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120171" y="4572127"/>
              <a:ext cx="2700300" cy="1620180"/>
            </a:xfrm>
            <a:custGeom>
              <a:avLst/>
              <a:gdLst>
                <a:gd name="connsiteX0" fmla="*/ 0 w 2700300"/>
                <a:gd name="connsiteY0" fmla="*/ 405045 h 1620180"/>
                <a:gd name="connsiteX1" fmla="*/ 1890210 w 2700300"/>
                <a:gd name="connsiteY1" fmla="*/ 405045 h 1620180"/>
                <a:gd name="connsiteX2" fmla="*/ 1890210 w 2700300"/>
                <a:gd name="connsiteY2" fmla="*/ 0 h 1620180"/>
                <a:gd name="connsiteX3" fmla="*/ 2700300 w 2700300"/>
                <a:gd name="connsiteY3" fmla="*/ 810090 h 1620180"/>
                <a:gd name="connsiteX4" fmla="*/ 1890210 w 2700300"/>
                <a:gd name="connsiteY4" fmla="*/ 1620180 h 1620180"/>
                <a:gd name="connsiteX5" fmla="*/ 1890210 w 2700300"/>
                <a:gd name="connsiteY5" fmla="*/ 1215135 h 1620180"/>
                <a:gd name="connsiteX6" fmla="*/ 0 w 2700300"/>
                <a:gd name="connsiteY6" fmla="*/ 1215135 h 1620180"/>
                <a:gd name="connsiteX7" fmla="*/ 405045 w 2700300"/>
                <a:gd name="connsiteY7" fmla="*/ 810090 h 1620180"/>
                <a:gd name="connsiteX8" fmla="*/ 0 w 2700300"/>
                <a:gd name="connsiteY8" fmla="*/ 405045 h 162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0300" h="1620180">
                  <a:moveTo>
                    <a:pt x="0" y="405045"/>
                  </a:moveTo>
                  <a:lnTo>
                    <a:pt x="1890210" y="405045"/>
                  </a:lnTo>
                  <a:lnTo>
                    <a:pt x="1890210" y="0"/>
                  </a:lnTo>
                  <a:lnTo>
                    <a:pt x="2700300" y="810090"/>
                  </a:lnTo>
                  <a:lnTo>
                    <a:pt x="1890210" y="1620180"/>
                  </a:lnTo>
                  <a:lnTo>
                    <a:pt x="1890210" y="1215135"/>
                  </a:lnTo>
                  <a:lnTo>
                    <a:pt x="0" y="1215135"/>
                  </a:lnTo>
                  <a:lnTo>
                    <a:pt x="405045" y="810090"/>
                  </a:lnTo>
                  <a:lnTo>
                    <a:pt x="0" y="405045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8395" tIns="538395" rIns="538395" bIns="538395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200" b="1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</a:t>
              </a:r>
              <a:r>
                <a:rPr lang="en-IE" sz="320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ow</a:t>
              </a:r>
              <a:r>
                <a:rPr lang="en-IE" sz="280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240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do you know?</a:t>
              </a:r>
              <a:endParaRPr lang="nl-NL" sz="240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1781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509120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framework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6409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163-184 and Annex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Interview Checklist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Men and Boys </a:t>
            </a:r>
          </a:p>
          <a:p>
            <a:pPr algn="ctr"/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204864"/>
            <a:ext cx="85689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A successful interview </a:t>
            </a:r>
            <a:r>
              <a:rPr lang="en-GB" sz="2200" u="sng" dirty="0">
                <a:solidFill>
                  <a:srgbClr val="000000"/>
                </a:solidFill>
              </a:rPr>
              <a:t>does not just happen</a:t>
            </a:r>
            <a:r>
              <a:rPr lang="en-GB" sz="2200" dirty="0">
                <a:solidFill>
                  <a:srgbClr val="000000"/>
                </a:solidFill>
              </a:rPr>
              <a:t>, it must be </a:t>
            </a:r>
            <a:r>
              <a:rPr lang="en-GB" sz="2200" dirty="0">
                <a:solidFill>
                  <a:srgbClr val="0000FF"/>
                </a:solidFill>
              </a:rPr>
              <a:t>well-planned and managed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you have a greater chance of success if you follow a </a:t>
            </a:r>
            <a:r>
              <a:rPr lang="en-GB" sz="2200" dirty="0">
                <a:solidFill>
                  <a:srgbClr val="0000FF"/>
                </a:solidFill>
              </a:rPr>
              <a:t>consistent logical structure </a:t>
            </a:r>
            <a:r>
              <a:rPr lang="en-GB" sz="2200" dirty="0">
                <a:solidFill>
                  <a:srgbClr val="000000"/>
                </a:solidFill>
              </a:rPr>
              <a:t>and make a </a:t>
            </a:r>
            <a:r>
              <a:rPr lang="en-GB" sz="2200" dirty="0">
                <a:solidFill>
                  <a:srgbClr val="0000FF"/>
                </a:solidFill>
              </a:rPr>
              <a:t>detailed written plan</a:t>
            </a: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2200" dirty="0"/>
              <a:t>The </a:t>
            </a:r>
            <a:r>
              <a:rPr lang="en-GB" sz="2200" dirty="0">
                <a:solidFill>
                  <a:srgbClr val="0000FF"/>
                </a:solidFill>
              </a:rPr>
              <a:t>PEACE model</a:t>
            </a:r>
            <a:r>
              <a:rPr lang="en-GB" sz="2200" dirty="0"/>
              <a:t> </a:t>
            </a:r>
            <a:r>
              <a:rPr lang="en-GB" sz="2200" dirty="0" smtClean="0"/>
              <a:t>provides a </a:t>
            </a:r>
            <a:r>
              <a:rPr lang="en-GB" sz="2200" dirty="0">
                <a:solidFill>
                  <a:srgbClr val="0000FF"/>
                </a:solidFill>
              </a:rPr>
              <a:t>five-step framework </a:t>
            </a:r>
            <a:r>
              <a:rPr lang="en-GB" sz="2200" dirty="0"/>
              <a:t>for interviews:  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267744" y="4365104"/>
            <a:ext cx="4536504" cy="2016224"/>
            <a:chOff x="1357570" y="1342522"/>
            <a:chExt cx="1460306" cy="4965043"/>
          </a:xfrm>
        </p:grpSpPr>
        <p:sp>
          <p:nvSpPr>
            <p:cNvPr id="19" name="Freeform 18"/>
            <p:cNvSpPr/>
            <p:nvPr/>
          </p:nvSpPr>
          <p:spPr>
            <a:xfrm>
              <a:off x="1357570" y="1342522"/>
              <a:ext cx="1460306" cy="876184"/>
            </a:xfrm>
            <a:custGeom>
              <a:avLst/>
              <a:gdLst>
                <a:gd name="connsiteX0" fmla="*/ 0 w 1460306"/>
                <a:gd name="connsiteY0" fmla="*/ 0 h 876184"/>
                <a:gd name="connsiteX1" fmla="*/ 1460306 w 1460306"/>
                <a:gd name="connsiteY1" fmla="*/ 0 h 876184"/>
                <a:gd name="connsiteX2" fmla="*/ 1460306 w 1460306"/>
                <a:gd name="connsiteY2" fmla="*/ 876184 h 876184"/>
                <a:gd name="connsiteX3" fmla="*/ 0 w 1460306"/>
                <a:gd name="connsiteY3" fmla="*/ 876184 h 876184"/>
                <a:gd name="connsiteX4" fmla="*/ 0 w 1460306"/>
                <a:gd name="connsiteY4" fmla="*/ 0 h 87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0306" h="876184">
                  <a:moveTo>
                    <a:pt x="0" y="0"/>
                  </a:moveTo>
                  <a:lnTo>
                    <a:pt x="1460306" y="0"/>
                  </a:lnTo>
                  <a:lnTo>
                    <a:pt x="1460306" y="876184"/>
                  </a:lnTo>
                  <a:lnTo>
                    <a:pt x="0" y="876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8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3400" b="1" kern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IE" sz="2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–</a:t>
              </a:r>
              <a:r>
                <a:rPr lang="en-IE" sz="2400" kern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2400" kern="1200" dirty="0">
                  <a:solidFill>
                    <a:schemeClr val="tx1"/>
                  </a:solidFill>
                </a:rPr>
                <a:t>planning and preparation</a:t>
              </a:r>
              <a:endParaRPr lang="nl-NL" sz="24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1357570" y="2364737"/>
              <a:ext cx="1460306" cy="876184"/>
            </a:xfrm>
            <a:custGeom>
              <a:avLst/>
              <a:gdLst>
                <a:gd name="connsiteX0" fmla="*/ 0 w 1460306"/>
                <a:gd name="connsiteY0" fmla="*/ 0 h 876184"/>
                <a:gd name="connsiteX1" fmla="*/ 1460306 w 1460306"/>
                <a:gd name="connsiteY1" fmla="*/ 0 h 876184"/>
                <a:gd name="connsiteX2" fmla="*/ 1460306 w 1460306"/>
                <a:gd name="connsiteY2" fmla="*/ 876184 h 876184"/>
                <a:gd name="connsiteX3" fmla="*/ 0 w 1460306"/>
                <a:gd name="connsiteY3" fmla="*/ 876184 h 876184"/>
                <a:gd name="connsiteX4" fmla="*/ 0 w 1460306"/>
                <a:gd name="connsiteY4" fmla="*/ 0 h 87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0306" h="876184">
                  <a:moveTo>
                    <a:pt x="0" y="0"/>
                  </a:moveTo>
                  <a:lnTo>
                    <a:pt x="1460306" y="0"/>
                  </a:lnTo>
                  <a:lnTo>
                    <a:pt x="1460306" y="876184"/>
                  </a:lnTo>
                  <a:lnTo>
                    <a:pt x="0" y="876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80000"/>
                <a:hueOff val="65970"/>
                <a:satOff val="-2948"/>
                <a:lumOff val="6829"/>
                <a:alphaOff val="0"/>
              </a:schemeClr>
            </a:fillRef>
            <a:effectRef idx="3">
              <a:schemeClr val="accent4">
                <a:shade val="80000"/>
                <a:hueOff val="65970"/>
                <a:satOff val="-2948"/>
                <a:lumOff val="682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600" b="1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3400" b="1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</a:t>
              </a:r>
              <a:r>
                <a:rPr lang="en-IE" sz="2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– </a:t>
              </a:r>
              <a:r>
                <a:rPr lang="en-IE" sz="2400" dirty="0">
                  <a:solidFill>
                    <a:srgbClr val="000000"/>
                  </a:solidFill>
                </a:rPr>
                <a:t>e</a:t>
              </a:r>
              <a:r>
                <a:rPr lang="en-IE" sz="2400" kern="1200" dirty="0">
                  <a:solidFill>
                    <a:srgbClr val="000000"/>
                  </a:solidFill>
                </a:rPr>
                <a:t>ngage and explain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357570" y="3386951"/>
              <a:ext cx="1460306" cy="876184"/>
            </a:xfrm>
            <a:custGeom>
              <a:avLst/>
              <a:gdLst>
                <a:gd name="connsiteX0" fmla="*/ 0 w 1460306"/>
                <a:gd name="connsiteY0" fmla="*/ 0 h 876184"/>
                <a:gd name="connsiteX1" fmla="*/ 1460306 w 1460306"/>
                <a:gd name="connsiteY1" fmla="*/ 0 h 876184"/>
                <a:gd name="connsiteX2" fmla="*/ 1460306 w 1460306"/>
                <a:gd name="connsiteY2" fmla="*/ 876184 h 876184"/>
                <a:gd name="connsiteX3" fmla="*/ 0 w 1460306"/>
                <a:gd name="connsiteY3" fmla="*/ 876184 h 876184"/>
                <a:gd name="connsiteX4" fmla="*/ 0 w 1460306"/>
                <a:gd name="connsiteY4" fmla="*/ 0 h 87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0306" h="876184">
                  <a:moveTo>
                    <a:pt x="0" y="0"/>
                  </a:moveTo>
                  <a:lnTo>
                    <a:pt x="1460306" y="0"/>
                  </a:lnTo>
                  <a:lnTo>
                    <a:pt x="1460306" y="876184"/>
                  </a:lnTo>
                  <a:lnTo>
                    <a:pt x="0" y="876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4AC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80000"/>
                <a:hueOff val="131940"/>
                <a:satOff val="-5896"/>
                <a:lumOff val="13658"/>
                <a:alphaOff val="0"/>
              </a:schemeClr>
            </a:fillRef>
            <a:effectRef idx="3">
              <a:schemeClr val="accent4">
                <a:shade val="80000"/>
                <a:hueOff val="131940"/>
                <a:satOff val="-5896"/>
                <a:lumOff val="1365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600" b="1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3400" b="1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r>
                <a:rPr lang="en-IE" sz="2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– </a:t>
              </a:r>
              <a:r>
                <a:rPr lang="en-IE" sz="2400" dirty="0">
                  <a:solidFill>
                    <a:srgbClr val="000000"/>
                  </a:solidFill>
                </a:rPr>
                <a:t>a</a:t>
              </a:r>
              <a:r>
                <a:rPr lang="en-IE" sz="2400" kern="1200" dirty="0">
                  <a:solidFill>
                    <a:srgbClr val="000000"/>
                  </a:solidFill>
                </a:rPr>
                <a:t>ccount and clarification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1357570" y="4401572"/>
              <a:ext cx="1460306" cy="876184"/>
            </a:xfrm>
            <a:custGeom>
              <a:avLst/>
              <a:gdLst>
                <a:gd name="connsiteX0" fmla="*/ 0 w 1460306"/>
                <a:gd name="connsiteY0" fmla="*/ 0 h 876184"/>
                <a:gd name="connsiteX1" fmla="*/ 1460306 w 1460306"/>
                <a:gd name="connsiteY1" fmla="*/ 0 h 876184"/>
                <a:gd name="connsiteX2" fmla="*/ 1460306 w 1460306"/>
                <a:gd name="connsiteY2" fmla="*/ 876184 h 876184"/>
                <a:gd name="connsiteX3" fmla="*/ 0 w 1460306"/>
                <a:gd name="connsiteY3" fmla="*/ 876184 h 876184"/>
                <a:gd name="connsiteX4" fmla="*/ 0 w 1460306"/>
                <a:gd name="connsiteY4" fmla="*/ 0 h 87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0306" h="876184">
                  <a:moveTo>
                    <a:pt x="0" y="0"/>
                  </a:moveTo>
                  <a:lnTo>
                    <a:pt x="1460306" y="0"/>
                  </a:lnTo>
                  <a:lnTo>
                    <a:pt x="1460306" y="876184"/>
                  </a:lnTo>
                  <a:lnTo>
                    <a:pt x="0" y="876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80000"/>
                <a:hueOff val="197910"/>
                <a:satOff val="-8844"/>
                <a:lumOff val="20487"/>
                <a:alphaOff val="0"/>
              </a:schemeClr>
            </a:fillRef>
            <a:effectRef idx="3">
              <a:schemeClr val="accent4">
                <a:shade val="80000"/>
                <a:hueOff val="197910"/>
                <a:satOff val="-8844"/>
                <a:lumOff val="2048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3400" b="1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  <a:r>
                <a:rPr lang="en-IE" sz="2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– </a:t>
              </a:r>
              <a:r>
                <a:rPr lang="en-IE" sz="2400" dirty="0">
                  <a:solidFill>
                    <a:srgbClr val="000000"/>
                  </a:solidFill>
                </a:rPr>
                <a:t>c</a:t>
              </a:r>
              <a:r>
                <a:rPr lang="en-IE" sz="2400" kern="1200" dirty="0">
                  <a:solidFill>
                    <a:srgbClr val="000000"/>
                  </a:solidFill>
                </a:rPr>
                <a:t>losure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357570" y="5431381"/>
              <a:ext cx="1460306" cy="876184"/>
            </a:xfrm>
            <a:custGeom>
              <a:avLst/>
              <a:gdLst>
                <a:gd name="connsiteX0" fmla="*/ 0 w 1460306"/>
                <a:gd name="connsiteY0" fmla="*/ 0 h 876184"/>
                <a:gd name="connsiteX1" fmla="*/ 1460306 w 1460306"/>
                <a:gd name="connsiteY1" fmla="*/ 0 h 876184"/>
                <a:gd name="connsiteX2" fmla="*/ 1460306 w 1460306"/>
                <a:gd name="connsiteY2" fmla="*/ 876184 h 876184"/>
                <a:gd name="connsiteX3" fmla="*/ 0 w 1460306"/>
                <a:gd name="connsiteY3" fmla="*/ 876184 h 876184"/>
                <a:gd name="connsiteX4" fmla="*/ 0 w 1460306"/>
                <a:gd name="connsiteY4" fmla="*/ 0 h 87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0306" h="876184">
                  <a:moveTo>
                    <a:pt x="0" y="0"/>
                  </a:moveTo>
                  <a:lnTo>
                    <a:pt x="1460306" y="0"/>
                  </a:lnTo>
                  <a:lnTo>
                    <a:pt x="1460306" y="876184"/>
                  </a:lnTo>
                  <a:lnTo>
                    <a:pt x="0" y="876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A2E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shade val="80000"/>
                <a:hueOff val="263881"/>
                <a:satOff val="-11792"/>
                <a:lumOff val="27316"/>
                <a:alphaOff val="0"/>
              </a:schemeClr>
            </a:fillRef>
            <a:effectRef idx="3">
              <a:schemeClr val="accent4">
                <a:shade val="80000"/>
                <a:hueOff val="263881"/>
                <a:satOff val="-11792"/>
                <a:lumOff val="2731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3400" b="1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</a:t>
              </a:r>
              <a:r>
                <a:rPr lang="en-IE" sz="2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– </a:t>
              </a:r>
              <a:r>
                <a:rPr lang="en-IE" sz="2400" dirty="0">
                  <a:solidFill>
                    <a:srgbClr val="000000"/>
                  </a:solidFill>
                </a:rPr>
                <a:t>e</a:t>
              </a:r>
              <a:r>
                <a:rPr lang="en-IE" sz="2400" kern="1200" dirty="0">
                  <a:solidFill>
                    <a:srgbClr val="000000"/>
                  </a:solidFill>
                </a:rPr>
                <a:t>valuation</a:t>
              </a:r>
              <a:endParaRPr lang="nl-NL" sz="24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9673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339752" y="6309320"/>
            <a:ext cx="4572000" cy="432048"/>
          </a:xfrm>
        </p:spPr>
        <p:txBody>
          <a:bodyPr/>
          <a:lstStyle/>
          <a:p>
            <a:pPr algn="ctr"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 algn="ctr"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  <a:p>
            <a:pPr algn="ctr"/>
            <a:endParaRPr lang="en-US" b="1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Content Placeholder 6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15841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2200" dirty="0">
                <a:effectLst/>
              </a:rPr>
              <a:t>The PEACE framework helps you to </a:t>
            </a:r>
            <a:r>
              <a:rPr lang="en-IE" sz="2200" dirty="0">
                <a:solidFill>
                  <a:srgbClr val="0000FF"/>
                </a:solidFill>
                <a:effectLst/>
              </a:rPr>
              <a:t>maintain professional control</a:t>
            </a:r>
            <a:r>
              <a:rPr lang="en-IE" sz="2200" dirty="0">
                <a:effectLst/>
              </a:rPr>
              <a:t> over a complex  and dynamic process and provides </a:t>
            </a:r>
            <a:r>
              <a:rPr lang="en-IE" sz="2200" dirty="0">
                <a:solidFill>
                  <a:srgbClr val="0000FF"/>
                </a:solidFill>
                <a:effectLst/>
              </a:rPr>
              <a:t>clarity and structure</a:t>
            </a:r>
            <a:r>
              <a:rPr lang="en-IE" sz="2200" dirty="0">
                <a:effectLst/>
              </a:rPr>
              <a:t> </a:t>
            </a:r>
            <a:r>
              <a:rPr lang="en-IE" sz="2200" u="sng" dirty="0">
                <a:effectLst/>
              </a:rPr>
              <a:t>before, during and after</a:t>
            </a:r>
            <a:r>
              <a:rPr lang="en-IE" sz="2200" dirty="0">
                <a:effectLst/>
              </a:rPr>
              <a:t> the interview itself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051720" y="3429000"/>
            <a:ext cx="5185000" cy="273630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IE" sz="2400" b="1" dirty="0">
                <a:solidFill>
                  <a:srgbClr val="000000"/>
                </a:solidFill>
              </a:rPr>
              <a:t>INTERVIEW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2000" y="4149080"/>
            <a:ext cx="1980000" cy="1368000"/>
          </a:xfrm>
          <a:prstGeom prst="ellipse">
            <a:avLst/>
          </a:prstGeom>
          <a:solidFill>
            <a:srgbClr val="5A9BB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IE" sz="1900" b="1" cap="small" spc="-150" dirty="0">
                <a:solidFill>
                  <a:srgbClr val="000000"/>
                </a:solidFill>
              </a:rPr>
              <a:t>Planning and Preparation</a:t>
            </a:r>
            <a:endParaRPr lang="nl-NL" sz="1900" b="1" cap="small" spc="-15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1720" y="4221088"/>
            <a:ext cx="1548000" cy="1224000"/>
          </a:xfrm>
          <a:prstGeom prst="ellipse">
            <a:avLst/>
          </a:prstGeom>
          <a:solidFill>
            <a:srgbClr val="5A9BB5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900" b="1" dirty="0">
                <a:solidFill>
                  <a:srgbClr val="000000"/>
                </a:solidFill>
              </a:rPr>
              <a:t>E</a:t>
            </a:r>
            <a:r>
              <a:rPr lang="en-IE" sz="1900" b="1" cap="small" dirty="0">
                <a:solidFill>
                  <a:srgbClr val="000000"/>
                </a:solidFill>
              </a:rPr>
              <a:t>ngage and Explain</a:t>
            </a:r>
            <a:endParaRPr lang="nl-NL" sz="1900" b="1" cap="small" dirty="0">
              <a:solidFill>
                <a:srgbClr val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635896" y="4149080"/>
            <a:ext cx="2088000" cy="1368000"/>
          </a:xfrm>
          <a:prstGeom prst="ellipse">
            <a:avLst/>
          </a:prstGeom>
          <a:solidFill>
            <a:srgbClr val="5A9BB5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IE" sz="1900" b="1" cap="small" spc="-150" dirty="0">
                <a:solidFill>
                  <a:srgbClr val="000000"/>
                </a:solidFill>
              </a:rPr>
              <a:t>Account and Clarification</a:t>
            </a:r>
            <a:endParaRPr lang="nl-NL" sz="1900" b="1" cap="small" spc="-150" dirty="0">
              <a:solidFill>
                <a:srgbClr val="00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760296" y="4221088"/>
            <a:ext cx="1476000" cy="1224000"/>
          </a:xfrm>
          <a:prstGeom prst="ellipse">
            <a:avLst/>
          </a:prstGeom>
          <a:solidFill>
            <a:srgbClr val="5A9BB5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</a:rPr>
              <a:t>C</a:t>
            </a:r>
            <a:r>
              <a:rPr lang="en-IE" b="1" cap="small" dirty="0">
                <a:solidFill>
                  <a:srgbClr val="000000"/>
                </a:solidFill>
              </a:rPr>
              <a:t>losure</a:t>
            </a:r>
            <a:endParaRPr lang="nl-NL" sz="1700" b="1" cap="small" dirty="0">
              <a:solidFill>
                <a:srgbClr val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272504" y="4293096"/>
            <a:ext cx="1836000" cy="1080120"/>
          </a:xfrm>
          <a:prstGeom prst="ellipse">
            <a:avLst/>
          </a:prstGeom>
          <a:solidFill>
            <a:srgbClr val="5A9BB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r>
              <a:rPr lang="en-IE" b="1" cap="small" dirty="0">
                <a:solidFill>
                  <a:srgbClr val="000000"/>
                </a:solidFill>
              </a:rPr>
              <a:t>Evaluation</a:t>
            </a:r>
            <a:endParaRPr lang="nl-NL" b="1" cap="small" dirty="0">
              <a:solidFill>
                <a:srgbClr val="00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51520" y="5661248"/>
            <a:ext cx="8712968" cy="864096"/>
          </a:xfrm>
          <a:prstGeom prst="rightArrow">
            <a:avLst/>
          </a:prstGeom>
          <a:solidFill>
            <a:srgbClr val="5A9BB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I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E" sz="2400" b="1" dirty="0">
                <a:solidFill>
                  <a:schemeClr val="tx1"/>
                </a:solidFill>
              </a:rPr>
              <a:t>PEACE </a:t>
            </a:r>
            <a:r>
              <a:rPr lang="en-IE" sz="2400" b="1" cap="small" dirty="0">
                <a:solidFill>
                  <a:schemeClr val="tx1"/>
                </a:solidFill>
              </a:rPr>
              <a:t>FRAMEWORK</a:t>
            </a:r>
            <a:endParaRPr lang="nl-NL" sz="2400" b="1" cap="small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1" y="306388"/>
            <a:ext cx="7355160" cy="746348"/>
          </a:xfrm>
        </p:spPr>
        <p:txBody>
          <a:bodyPr/>
          <a:lstStyle/>
          <a:p>
            <a:r>
              <a:rPr lang="en-GB" b="1" dirty="0">
                <a:solidFill>
                  <a:srgbClr val="000000"/>
                </a:solidFill>
              </a:rPr>
              <a:t>Interview framework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8136904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163-184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Checklist</a:t>
            </a:r>
          </a:p>
        </p:txBody>
      </p:sp>
    </p:spTree>
    <p:extLst>
      <p:ext uri="{BB962C8B-B14F-4D97-AF65-F5344CB8AC3E}">
        <p14:creationId xmlns:p14="http://schemas.microsoft.com/office/powerpoint/2010/main" val="128846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509120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framework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64096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164-167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Checklist and Annex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Template for Personal Data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658538162"/>
              </p:ext>
            </p:extLst>
          </p:nvPr>
        </p:nvGraphicFramePr>
        <p:xfrm>
          <a:off x="266462" y="2706222"/>
          <a:ext cx="864515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542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4509120"/>
            <a:ext cx="9036496" cy="158417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framework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pages,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168-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171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Do No Harm 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Checklist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432857528"/>
              </p:ext>
            </p:extLst>
          </p:nvPr>
        </p:nvGraphicFramePr>
        <p:xfrm>
          <a:off x="236579" y="2691281"/>
          <a:ext cx="864515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4101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Interview framework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172-181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Children and Module 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Men and Boys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 Checklist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957223269"/>
              </p:ext>
            </p:extLst>
          </p:nvPr>
        </p:nvGraphicFramePr>
        <p:xfrm>
          <a:off x="251520" y="2708920"/>
          <a:ext cx="864515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706315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63824</TotalTime>
  <Words>4465</Words>
  <Application>Microsoft Office PowerPoint</Application>
  <PresentationFormat>On-screen Show (4:3)</PresentationFormat>
  <Paragraphs>726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Arial (Headings)</vt:lpstr>
      <vt:lpstr>Calibri</vt:lpstr>
      <vt:lpstr>Candara</vt:lpstr>
      <vt:lpstr>Mangal</vt:lpstr>
      <vt:lpstr>Wingdings</vt:lpstr>
      <vt:lpstr>IICI Powerpoint template</vt:lpstr>
      <vt:lpstr>Module 11</vt:lpstr>
      <vt:lpstr>PowerPoint Presentation</vt:lpstr>
      <vt:lpstr>PowerPoint Presentation</vt:lpstr>
      <vt:lpstr>PowerPoint Presentation</vt:lpstr>
      <vt:lpstr>PowerPoint Presentation</vt:lpstr>
      <vt:lpstr>Interview framework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IICI</dc:creator>
  <cp:lastModifiedBy>Gabriel Oosthuizen</cp:lastModifiedBy>
  <cp:revision>3613</cp:revision>
  <cp:lastPrinted>2018-02-19T15:17:47Z</cp:lastPrinted>
  <dcterms:created xsi:type="dcterms:W3CDTF">2012-04-10T06:25:38Z</dcterms:created>
  <dcterms:modified xsi:type="dcterms:W3CDTF">2018-05-10T08:35:24Z</dcterms:modified>
</cp:coreProperties>
</file>