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8"/>
  </p:notesMasterIdLst>
  <p:handoutMasterIdLst>
    <p:handoutMasterId r:id="rId29"/>
  </p:handoutMasterIdLst>
  <p:sldIdLst>
    <p:sldId id="281" r:id="rId2"/>
    <p:sldId id="303" r:id="rId3"/>
    <p:sldId id="538" r:id="rId4"/>
    <p:sldId id="602" r:id="rId5"/>
    <p:sldId id="601" r:id="rId6"/>
    <p:sldId id="603" r:id="rId7"/>
    <p:sldId id="604" r:id="rId8"/>
    <p:sldId id="606" r:id="rId9"/>
    <p:sldId id="607" r:id="rId10"/>
    <p:sldId id="608" r:id="rId11"/>
    <p:sldId id="609" r:id="rId12"/>
    <p:sldId id="610" r:id="rId13"/>
    <p:sldId id="611" r:id="rId14"/>
    <p:sldId id="612" r:id="rId15"/>
    <p:sldId id="614" r:id="rId16"/>
    <p:sldId id="613" r:id="rId17"/>
    <p:sldId id="617" r:id="rId18"/>
    <p:sldId id="616" r:id="rId19"/>
    <p:sldId id="619" r:id="rId20"/>
    <p:sldId id="622" r:id="rId21"/>
    <p:sldId id="623" r:id="rId22"/>
    <p:sldId id="632" r:id="rId23"/>
    <p:sldId id="634" r:id="rId24"/>
    <p:sldId id="627" r:id="rId25"/>
    <p:sldId id="631" r:id="rId26"/>
    <p:sldId id="633" r:id="rId27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0F7"/>
    <a:srgbClr val="95AFF6"/>
    <a:srgbClr val="8884D6"/>
    <a:srgbClr val="90C1FF"/>
    <a:srgbClr val="C0F2C7"/>
    <a:srgbClr val="B073D6"/>
    <a:srgbClr val="B5A2E4"/>
    <a:srgbClr val="74ACD7"/>
    <a:srgbClr val="BDB4FF"/>
    <a:srgbClr val="C2C2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2671" autoAdjust="0"/>
  </p:normalViewPr>
  <p:slideViewPr>
    <p:cSldViewPr>
      <p:cViewPr varScale="1">
        <p:scale>
          <a:sx n="45" d="100"/>
          <a:sy n="45" d="100"/>
        </p:scale>
        <p:origin x="181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3200" noProof="0" dirty="0"/>
            <a:t>Understand the mental health impact of CARSV on victims/witnesses, families and communities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GB" sz="3200" noProof="0" dirty="0"/>
            <a:t>Recognise </a:t>
          </a:r>
          <a:r>
            <a:rPr lang="en-GB" sz="3200" noProof="0" dirty="0" smtClean="0"/>
            <a:t>the potential effect of trauma on witness description of experiences</a:t>
          </a:r>
          <a:endParaRPr lang="en-GB" sz="3200" noProof="0" dirty="0">
            <a:solidFill>
              <a:schemeClr val="tx1"/>
            </a:solidFill>
          </a:endParaRPr>
        </a:p>
      </dgm:t>
    </dgm:pt>
    <dgm:pt modelId="{1E1FA121-165E-324C-A201-7CA4DAAE62E1}" type="parTrans" cxnId="{7B5E05B2-AD62-BD45-B960-D4DB4E53DC31}">
      <dgm:prSet/>
      <dgm:spPr/>
      <dgm:t>
        <a:bodyPr/>
        <a:lstStyle/>
        <a:p>
          <a:endParaRPr lang="en-GB"/>
        </a:p>
      </dgm:t>
    </dgm:pt>
    <dgm:pt modelId="{6BF0A404-A417-A94A-90B2-287DDF6259F5}" type="sibTrans" cxnId="{7B5E05B2-AD62-BD45-B960-D4DB4E53DC31}">
      <dgm:prSet/>
      <dgm:spPr/>
      <dgm:t>
        <a:bodyPr/>
        <a:lstStyle/>
        <a:p>
          <a:endParaRPr lang="en-GB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US" sz="3200" dirty="0"/>
            <a:t>Identify protective &amp; risk factors impacting on individual resilience to trauma </a:t>
          </a:r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1B3F03FC-F505-BB4E-B439-3CFD0A79904B}" type="presParOf" srcId="{7D1A884F-0458-884B-9AC6-061EA8E16002}" destId="{C59B2CE5-3DE9-DC4C-95B3-CCBB599270E2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3BA47C-E633-4847-9446-85AC9A73E1C5}" type="doc">
      <dgm:prSet loTypeId="urn:microsoft.com/office/officeart/2005/8/layout/default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EBC23C7E-BA3D-2241-9902-06964D27D489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 Functioning &amp; loving relationships</a:t>
          </a:r>
          <a:endParaRPr lang="en-GB" sz="2000" b="0" dirty="0">
            <a:solidFill>
              <a:schemeClr val="tx1"/>
            </a:solidFill>
          </a:endParaRPr>
        </a:p>
      </dgm:t>
    </dgm:pt>
    <dgm:pt modelId="{9BA691EC-57CE-CE4E-ACD2-91335251E60F}" type="parTrans" cxnId="{25C53174-C616-FB49-8D10-C48080116C17}">
      <dgm:prSet/>
      <dgm:spPr/>
      <dgm:t>
        <a:bodyPr/>
        <a:lstStyle/>
        <a:p>
          <a:endParaRPr lang="en-GB"/>
        </a:p>
      </dgm:t>
    </dgm:pt>
    <dgm:pt modelId="{E109E8FE-6784-DD4C-A3B8-A791461F792B}" type="sibTrans" cxnId="{25C53174-C616-FB49-8D10-C48080116C17}">
      <dgm:prSet/>
      <dgm:spPr/>
      <dgm:t>
        <a:bodyPr/>
        <a:lstStyle/>
        <a:p>
          <a:endParaRPr lang="en-GB"/>
        </a:p>
      </dgm:t>
    </dgm:pt>
    <dgm:pt modelId="{0D4D8AB2-649C-994A-848B-7400A94A4CAC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Family &amp; community support </a:t>
          </a:r>
        </a:p>
      </dgm:t>
    </dgm:pt>
    <dgm:pt modelId="{02C14323-AC65-F246-897F-44E92EB771EB}" type="parTrans" cxnId="{EB0072C9-5A7D-0C4E-8ACF-DF9E05F9C0F8}">
      <dgm:prSet/>
      <dgm:spPr/>
      <dgm:t>
        <a:bodyPr/>
        <a:lstStyle/>
        <a:p>
          <a:endParaRPr lang="en-GB"/>
        </a:p>
      </dgm:t>
    </dgm:pt>
    <dgm:pt modelId="{C1718118-BF9E-4949-A15C-279F2895B4BE}" type="sibTrans" cxnId="{EB0072C9-5A7D-0C4E-8ACF-DF9E05F9C0F8}">
      <dgm:prSet/>
      <dgm:spPr/>
      <dgm:t>
        <a:bodyPr/>
        <a:lstStyle/>
        <a:p>
          <a:endParaRPr lang="en-GB"/>
        </a:p>
      </dgm:t>
    </dgm:pt>
    <dgm:pt modelId="{71DD112D-31A4-CA41-B620-22CD44E24642}">
      <dgm:prSet phldrT="[Text]" custT="1"/>
      <dgm:spPr/>
      <dgm:t>
        <a:bodyPr/>
        <a:lstStyle/>
        <a:p>
          <a:r>
            <a:rPr lang="en-GB" sz="2000" b="0" dirty="0">
              <a:solidFill>
                <a:schemeClr val="tx1"/>
              </a:solidFill>
            </a:rPr>
            <a:t>Access to medical &amp; psychosocial support  </a:t>
          </a:r>
          <a:endParaRPr lang="en-GB" sz="2000" dirty="0">
            <a:solidFill>
              <a:schemeClr val="tx1"/>
            </a:solidFill>
          </a:endParaRPr>
        </a:p>
      </dgm:t>
    </dgm:pt>
    <dgm:pt modelId="{1D62ED6E-A491-3A4C-AC2A-ABAD269FE470}" type="parTrans" cxnId="{EE75075B-2A5D-9E42-BA1A-55EF3C124E34}">
      <dgm:prSet/>
      <dgm:spPr/>
      <dgm:t>
        <a:bodyPr/>
        <a:lstStyle/>
        <a:p>
          <a:endParaRPr lang="en-GB"/>
        </a:p>
      </dgm:t>
    </dgm:pt>
    <dgm:pt modelId="{F383DA6C-58BB-344B-BC98-E7644057C3F2}" type="sibTrans" cxnId="{EE75075B-2A5D-9E42-BA1A-55EF3C124E34}">
      <dgm:prSet/>
      <dgm:spPr/>
      <dgm:t>
        <a:bodyPr/>
        <a:lstStyle/>
        <a:p>
          <a:endParaRPr lang="en-GB"/>
        </a:p>
      </dgm:t>
    </dgm:pt>
    <dgm:pt modelId="{0589DAE2-B5A5-1B44-86FE-5A9513CFF38E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Self-confidence &amp; self-esteem</a:t>
          </a:r>
        </a:p>
      </dgm:t>
    </dgm:pt>
    <dgm:pt modelId="{DA715E2B-6674-804C-AFB5-35A980009C12}" type="parTrans" cxnId="{6228638E-6663-A943-A326-90E9ED336DF3}">
      <dgm:prSet/>
      <dgm:spPr/>
      <dgm:t>
        <a:bodyPr/>
        <a:lstStyle/>
        <a:p>
          <a:endParaRPr lang="en-GB"/>
        </a:p>
      </dgm:t>
    </dgm:pt>
    <dgm:pt modelId="{C29B3C17-35B0-764E-9D5F-420EC260C71C}" type="sibTrans" cxnId="{6228638E-6663-A943-A326-90E9ED336DF3}">
      <dgm:prSet/>
      <dgm:spPr/>
      <dgm:t>
        <a:bodyPr/>
        <a:lstStyle/>
        <a:p>
          <a:endParaRPr lang="en-GB"/>
        </a:p>
      </dgm:t>
    </dgm:pt>
    <dgm:pt modelId="{EABB5210-9FCD-AB4F-93EF-CEDDEFE3B40C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Fulfilment of basic needs </a:t>
          </a:r>
          <a:r>
            <a:rPr lang="mr-IN" sz="2000" dirty="0">
              <a:solidFill>
                <a:schemeClr val="tx1"/>
              </a:solidFill>
            </a:rPr>
            <a:t>–</a:t>
          </a:r>
          <a:r>
            <a:rPr lang="en-GB" sz="2000" dirty="0">
              <a:solidFill>
                <a:schemeClr val="tx1"/>
              </a:solidFill>
            </a:rPr>
            <a:t> housing, income employment</a:t>
          </a:r>
        </a:p>
      </dgm:t>
    </dgm:pt>
    <dgm:pt modelId="{4D13B7DD-7F90-6F44-BCF9-010C6F55C19D}" type="parTrans" cxnId="{0B1DDA01-94AB-E340-AA3C-CA02F98A62C3}">
      <dgm:prSet/>
      <dgm:spPr/>
      <dgm:t>
        <a:bodyPr/>
        <a:lstStyle/>
        <a:p>
          <a:endParaRPr lang="en-GB"/>
        </a:p>
      </dgm:t>
    </dgm:pt>
    <dgm:pt modelId="{5AEB1A75-0516-DC46-9D79-32F7049B0043}" type="sibTrans" cxnId="{0B1DDA01-94AB-E340-AA3C-CA02F98A62C3}">
      <dgm:prSet/>
      <dgm:spPr/>
      <dgm:t>
        <a:bodyPr/>
        <a:lstStyle/>
        <a:p>
          <a:endParaRPr lang="en-GB"/>
        </a:p>
      </dgm:t>
    </dgm:pt>
    <dgm:pt modelId="{C04446CC-D3A8-3D47-B229-B7AE15A68C5A}">
      <dgm:prSet phldrT="[Text]" custT="1"/>
      <dgm:spPr/>
      <dgm:t>
        <a:bodyPr/>
        <a:lstStyle/>
        <a:p>
          <a:r>
            <a:rPr lang="en-GB" sz="2000" i="0" dirty="0">
              <a:solidFill>
                <a:schemeClr val="tx1"/>
              </a:solidFill>
            </a:rPr>
            <a:t>Capacity to find positive meaning in the trauma</a:t>
          </a:r>
        </a:p>
      </dgm:t>
    </dgm:pt>
    <dgm:pt modelId="{6EC4B8F2-F22F-814E-8CC8-7B14E24E8EC8}" type="parTrans" cxnId="{26E4288D-2B18-4445-A3F9-539FD52D2B71}">
      <dgm:prSet/>
      <dgm:spPr/>
      <dgm:t>
        <a:bodyPr/>
        <a:lstStyle/>
        <a:p>
          <a:endParaRPr lang="en-GB"/>
        </a:p>
      </dgm:t>
    </dgm:pt>
    <dgm:pt modelId="{1610E1C3-3CE6-7842-9899-E6537CEDF196}" type="sibTrans" cxnId="{26E4288D-2B18-4445-A3F9-539FD52D2B71}">
      <dgm:prSet/>
      <dgm:spPr/>
      <dgm:t>
        <a:bodyPr/>
        <a:lstStyle/>
        <a:p>
          <a:endParaRPr lang="en-GB"/>
        </a:p>
      </dgm:t>
    </dgm:pt>
    <dgm:pt modelId="{58CBE55A-1258-264F-8E0C-EF317898D492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Education</a:t>
          </a:r>
        </a:p>
      </dgm:t>
    </dgm:pt>
    <dgm:pt modelId="{DF27EF8E-67FB-534F-BAA5-C2E31A495638}" type="parTrans" cxnId="{775838E6-2EC2-B04A-B028-50397B0DC9C2}">
      <dgm:prSet/>
      <dgm:spPr/>
      <dgm:t>
        <a:bodyPr/>
        <a:lstStyle/>
        <a:p>
          <a:endParaRPr lang="en-GB"/>
        </a:p>
      </dgm:t>
    </dgm:pt>
    <dgm:pt modelId="{CE532E66-A386-E048-A80A-1CB3650A9C6C}" type="sibTrans" cxnId="{775838E6-2EC2-B04A-B028-50397B0DC9C2}">
      <dgm:prSet/>
      <dgm:spPr/>
      <dgm:t>
        <a:bodyPr/>
        <a:lstStyle/>
        <a:p>
          <a:endParaRPr lang="en-GB"/>
        </a:p>
      </dgm:t>
    </dgm:pt>
    <dgm:pt modelId="{D29C6E58-7A0B-6A47-9D78-2AB53703537A}">
      <dgm:prSet phldrT="[Text]" custT="1"/>
      <dgm:spPr/>
      <dgm:t>
        <a:bodyPr/>
        <a:lstStyle/>
        <a:p>
          <a:r>
            <a:rPr lang="en-GB" sz="2000" i="0" dirty="0">
              <a:solidFill>
                <a:schemeClr val="tx1"/>
              </a:solidFill>
            </a:rPr>
            <a:t>Religion &amp; spirituality</a:t>
          </a:r>
        </a:p>
      </dgm:t>
    </dgm:pt>
    <dgm:pt modelId="{B707CFA7-9B04-7042-981C-3C1288B81454}" type="parTrans" cxnId="{1E139011-9902-6148-9407-5E1AEF922CA8}">
      <dgm:prSet/>
      <dgm:spPr/>
      <dgm:t>
        <a:bodyPr/>
        <a:lstStyle/>
        <a:p>
          <a:endParaRPr lang="en-GB"/>
        </a:p>
      </dgm:t>
    </dgm:pt>
    <dgm:pt modelId="{887F6E9F-F32B-3048-861F-84E43AE5FE0F}" type="sibTrans" cxnId="{1E139011-9902-6148-9407-5E1AEF922CA8}">
      <dgm:prSet/>
      <dgm:spPr/>
      <dgm:t>
        <a:bodyPr/>
        <a:lstStyle/>
        <a:p>
          <a:endParaRPr lang="en-GB"/>
        </a:p>
      </dgm:t>
    </dgm:pt>
    <dgm:pt modelId="{B441A643-E213-4544-B1CF-BA16E254D375}" type="pres">
      <dgm:prSet presAssocID="{283BA47C-E633-4847-9446-85AC9A73E1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4B13D6-C465-934D-AC6B-DB852415A3BB}" type="pres">
      <dgm:prSet presAssocID="{EBC23C7E-BA3D-2241-9902-06964D27D48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7F3C5-4F76-1646-BC23-31F44E8A4827}" type="pres">
      <dgm:prSet presAssocID="{E109E8FE-6784-DD4C-A3B8-A791461F792B}" presName="sibTrans" presStyleCnt="0"/>
      <dgm:spPr/>
    </dgm:pt>
    <dgm:pt modelId="{6AC9F13B-B42A-F741-8783-CB13543ACA6C}" type="pres">
      <dgm:prSet presAssocID="{0D4D8AB2-649C-994A-848B-7400A94A4CA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5AADA8-0AE1-724F-AC57-4A7363DB2146}" type="pres">
      <dgm:prSet presAssocID="{C1718118-BF9E-4949-A15C-279F2895B4BE}" presName="sibTrans" presStyleCnt="0"/>
      <dgm:spPr/>
    </dgm:pt>
    <dgm:pt modelId="{AA9679A9-B545-5742-A8B4-BF98F5FA148C}" type="pres">
      <dgm:prSet presAssocID="{71DD112D-31A4-CA41-B620-22CD44E2464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C7379-3828-3B4F-9CEC-6D89F7C46211}" type="pres">
      <dgm:prSet presAssocID="{F383DA6C-58BB-344B-BC98-E7644057C3F2}" presName="sibTrans" presStyleCnt="0"/>
      <dgm:spPr/>
    </dgm:pt>
    <dgm:pt modelId="{434BC787-2FE0-D44F-999E-4E731811E69E}" type="pres">
      <dgm:prSet presAssocID="{0589DAE2-B5A5-1B44-86FE-5A9513CFF38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2F978-2EB7-194D-B86D-450FA76D2A1C}" type="pres">
      <dgm:prSet presAssocID="{C29B3C17-35B0-764E-9D5F-420EC260C71C}" presName="sibTrans" presStyleCnt="0"/>
      <dgm:spPr/>
    </dgm:pt>
    <dgm:pt modelId="{FBA19376-0943-2642-AB17-25C9EAA952F8}" type="pres">
      <dgm:prSet presAssocID="{EABB5210-9FCD-AB4F-93EF-CEDDEFE3B40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20B65A-DDDC-D14F-8D45-5F69809E6DD4}" type="pres">
      <dgm:prSet presAssocID="{5AEB1A75-0516-DC46-9D79-32F7049B0043}" presName="sibTrans" presStyleCnt="0"/>
      <dgm:spPr/>
    </dgm:pt>
    <dgm:pt modelId="{B16C5CDC-1B87-BB41-8BB7-EEA439ACE259}" type="pres">
      <dgm:prSet presAssocID="{58CBE55A-1258-264F-8E0C-EF317898D49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6256FC-DEC5-AD45-A033-37F5D23BD829}" type="pres">
      <dgm:prSet presAssocID="{CE532E66-A386-E048-A80A-1CB3650A9C6C}" presName="sibTrans" presStyleCnt="0"/>
      <dgm:spPr/>
    </dgm:pt>
    <dgm:pt modelId="{7BA5AE00-C3DB-C448-B411-9080135E78F7}" type="pres">
      <dgm:prSet presAssocID="{D29C6E58-7A0B-6A47-9D78-2AB53703537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D0A473-3C21-0C4D-871D-A6F957CF5D4C}" type="pres">
      <dgm:prSet presAssocID="{887F6E9F-F32B-3048-861F-84E43AE5FE0F}" presName="sibTrans" presStyleCnt="0"/>
      <dgm:spPr/>
    </dgm:pt>
    <dgm:pt modelId="{AEAB2518-933A-1B47-9347-1112152FF66B}" type="pres">
      <dgm:prSet presAssocID="{C04446CC-D3A8-3D47-B229-B7AE15A68C5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B1DDA01-94AB-E340-AA3C-CA02F98A62C3}" srcId="{283BA47C-E633-4847-9446-85AC9A73E1C5}" destId="{EABB5210-9FCD-AB4F-93EF-CEDDEFE3B40C}" srcOrd="4" destOrd="0" parTransId="{4D13B7DD-7F90-6F44-BCF9-010C6F55C19D}" sibTransId="{5AEB1A75-0516-DC46-9D79-32F7049B0043}"/>
    <dgm:cxn modelId="{25C53174-C616-FB49-8D10-C48080116C17}" srcId="{283BA47C-E633-4847-9446-85AC9A73E1C5}" destId="{EBC23C7E-BA3D-2241-9902-06964D27D489}" srcOrd="0" destOrd="0" parTransId="{9BA691EC-57CE-CE4E-ACD2-91335251E60F}" sibTransId="{E109E8FE-6784-DD4C-A3B8-A791461F792B}"/>
    <dgm:cxn modelId="{E6356705-00A9-0E4F-BBF2-C16CDD59CEF0}" type="presOf" srcId="{0589DAE2-B5A5-1B44-86FE-5A9513CFF38E}" destId="{434BC787-2FE0-D44F-999E-4E731811E69E}" srcOrd="0" destOrd="0" presId="urn:microsoft.com/office/officeart/2005/8/layout/default"/>
    <dgm:cxn modelId="{6228638E-6663-A943-A326-90E9ED336DF3}" srcId="{283BA47C-E633-4847-9446-85AC9A73E1C5}" destId="{0589DAE2-B5A5-1B44-86FE-5A9513CFF38E}" srcOrd="3" destOrd="0" parTransId="{DA715E2B-6674-804C-AFB5-35A980009C12}" sibTransId="{C29B3C17-35B0-764E-9D5F-420EC260C71C}"/>
    <dgm:cxn modelId="{0BB648B6-5ADF-4740-8981-2DD607312188}" type="presOf" srcId="{0D4D8AB2-649C-994A-848B-7400A94A4CAC}" destId="{6AC9F13B-B42A-F741-8783-CB13543ACA6C}" srcOrd="0" destOrd="0" presId="urn:microsoft.com/office/officeart/2005/8/layout/default"/>
    <dgm:cxn modelId="{EB0072C9-5A7D-0C4E-8ACF-DF9E05F9C0F8}" srcId="{283BA47C-E633-4847-9446-85AC9A73E1C5}" destId="{0D4D8AB2-649C-994A-848B-7400A94A4CAC}" srcOrd="1" destOrd="0" parTransId="{02C14323-AC65-F246-897F-44E92EB771EB}" sibTransId="{C1718118-BF9E-4949-A15C-279F2895B4BE}"/>
    <dgm:cxn modelId="{3B1B9559-E9A7-CB44-B4C0-899D136D99E4}" type="presOf" srcId="{EBC23C7E-BA3D-2241-9902-06964D27D489}" destId="{664B13D6-C465-934D-AC6B-DB852415A3BB}" srcOrd="0" destOrd="0" presId="urn:microsoft.com/office/officeart/2005/8/layout/default"/>
    <dgm:cxn modelId="{908854E1-A41A-BB4D-B336-7AF5B4224492}" type="presOf" srcId="{C04446CC-D3A8-3D47-B229-B7AE15A68C5A}" destId="{AEAB2518-933A-1B47-9347-1112152FF66B}" srcOrd="0" destOrd="0" presId="urn:microsoft.com/office/officeart/2005/8/layout/default"/>
    <dgm:cxn modelId="{1E139011-9902-6148-9407-5E1AEF922CA8}" srcId="{283BA47C-E633-4847-9446-85AC9A73E1C5}" destId="{D29C6E58-7A0B-6A47-9D78-2AB53703537A}" srcOrd="6" destOrd="0" parTransId="{B707CFA7-9B04-7042-981C-3C1288B81454}" sibTransId="{887F6E9F-F32B-3048-861F-84E43AE5FE0F}"/>
    <dgm:cxn modelId="{42413BD0-CBAE-864C-B3C8-710E6A27B962}" type="presOf" srcId="{71DD112D-31A4-CA41-B620-22CD44E24642}" destId="{AA9679A9-B545-5742-A8B4-BF98F5FA148C}" srcOrd="0" destOrd="0" presId="urn:microsoft.com/office/officeart/2005/8/layout/default"/>
    <dgm:cxn modelId="{775838E6-2EC2-B04A-B028-50397B0DC9C2}" srcId="{283BA47C-E633-4847-9446-85AC9A73E1C5}" destId="{58CBE55A-1258-264F-8E0C-EF317898D492}" srcOrd="5" destOrd="0" parTransId="{DF27EF8E-67FB-534F-BAA5-C2E31A495638}" sibTransId="{CE532E66-A386-E048-A80A-1CB3650A9C6C}"/>
    <dgm:cxn modelId="{1ACF3DDD-24A7-1F47-B164-7FE282263FB1}" type="presOf" srcId="{58CBE55A-1258-264F-8E0C-EF317898D492}" destId="{B16C5CDC-1B87-BB41-8BB7-EEA439ACE259}" srcOrd="0" destOrd="0" presId="urn:microsoft.com/office/officeart/2005/8/layout/default"/>
    <dgm:cxn modelId="{26E4288D-2B18-4445-A3F9-539FD52D2B71}" srcId="{283BA47C-E633-4847-9446-85AC9A73E1C5}" destId="{C04446CC-D3A8-3D47-B229-B7AE15A68C5A}" srcOrd="7" destOrd="0" parTransId="{6EC4B8F2-F22F-814E-8CC8-7B14E24E8EC8}" sibTransId="{1610E1C3-3CE6-7842-9899-E6537CEDF196}"/>
    <dgm:cxn modelId="{CBFFB388-39FB-2E4E-8CD1-5A18E956864E}" type="presOf" srcId="{283BA47C-E633-4847-9446-85AC9A73E1C5}" destId="{B441A643-E213-4544-B1CF-BA16E254D375}" srcOrd="0" destOrd="0" presId="urn:microsoft.com/office/officeart/2005/8/layout/default"/>
    <dgm:cxn modelId="{9496BA91-CF73-884B-BE08-DEBC611EF402}" type="presOf" srcId="{D29C6E58-7A0B-6A47-9D78-2AB53703537A}" destId="{7BA5AE00-C3DB-C448-B411-9080135E78F7}" srcOrd="0" destOrd="0" presId="urn:microsoft.com/office/officeart/2005/8/layout/default"/>
    <dgm:cxn modelId="{EE75075B-2A5D-9E42-BA1A-55EF3C124E34}" srcId="{283BA47C-E633-4847-9446-85AC9A73E1C5}" destId="{71DD112D-31A4-CA41-B620-22CD44E24642}" srcOrd="2" destOrd="0" parTransId="{1D62ED6E-A491-3A4C-AC2A-ABAD269FE470}" sibTransId="{F383DA6C-58BB-344B-BC98-E7644057C3F2}"/>
    <dgm:cxn modelId="{1195243A-8F73-AE49-9D0F-A310255D164A}" type="presOf" srcId="{EABB5210-9FCD-AB4F-93EF-CEDDEFE3B40C}" destId="{FBA19376-0943-2642-AB17-25C9EAA952F8}" srcOrd="0" destOrd="0" presId="urn:microsoft.com/office/officeart/2005/8/layout/default"/>
    <dgm:cxn modelId="{64F7DF3B-7993-5D4E-869E-08C52B9FF6F8}" type="presParOf" srcId="{B441A643-E213-4544-B1CF-BA16E254D375}" destId="{664B13D6-C465-934D-AC6B-DB852415A3BB}" srcOrd="0" destOrd="0" presId="urn:microsoft.com/office/officeart/2005/8/layout/default"/>
    <dgm:cxn modelId="{A54287C8-3267-C04E-9F8C-A03FFF4528EF}" type="presParOf" srcId="{B441A643-E213-4544-B1CF-BA16E254D375}" destId="{5A87F3C5-4F76-1646-BC23-31F44E8A4827}" srcOrd="1" destOrd="0" presId="urn:microsoft.com/office/officeart/2005/8/layout/default"/>
    <dgm:cxn modelId="{F572BBB6-CCB5-DB45-A218-C47F7BE0763C}" type="presParOf" srcId="{B441A643-E213-4544-B1CF-BA16E254D375}" destId="{6AC9F13B-B42A-F741-8783-CB13543ACA6C}" srcOrd="2" destOrd="0" presId="urn:microsoft.com/office/officeart/2005/8/layout/default"/>
    <dgm:cxn modelId="{8361F4DC-839B-6546-82B8-F9BA37532B7C}" type="presParOf" srcId="{B441A643-E213-4544-B1CF-BA16E254D375}" destId="{C15AADA8-0AE1-724F-AC57-4A7363DB2146}" srcOrd="3" destOrd="0" presId="urn:microsoft.com/office/officeart/2005/8/layout/default"/>
    <dgm:cxn modelId="{EB13090D-B109-A045-99B4-7EAE0441903C}" type="presParOf" srcId="{B441A643-E213-4544-B1CF-BA16E254D375}" destId="{AA9679A9-B545-5742-A8B4-BF98F5FA148C}" srcOrd="4" destOrd="0" presId="urn:microsoft.com/office/officeart/2005/8/layout/default"/>
    <dgm:cxn modelId="{9EBE6695-875B-614D-BF49-16EBFBA41299}" type="presParOf" srcId="{B441A643-E213-4544-B1CF-BA16E254D375}" destId="{471C7379-3828-3B4F-9CEC-6D89F7C46211}" srcOrd="5" destOrd="0" presId="urn:microsoft.com/office/officeart/2005/8/layout/default"/>
    <dgm:cxn modelId="{CE3B5E3F-56BD-7243-A3B9-6D1FDCEDB351}" type="presParOf" srcId="{B441A643-E213-4544-B1CF-BA16E254D375}" destId="{434BC787-2FE0-D44F-999E-4E731811E69E}" srcOrd="6" destOrd="0" presId="urn:microsoft.com/office/officeart/2005/8/layout/default"/>
    <dgm:cxn modelId="{4A2B4AA7-48B0-5C48-9376-428B8B78D47E}" type="presParOf" srcId="{B441A643-E213-4544-B1CF-BA16E254D375}" destId="{92E2F978-2EB7-194D-B86D-450FA76D2A1C}" srcOrd="7" destOrd="0" presId="urn:microsoft.com/office/officeart/2005/8/layout/default"/>
    <dgm:cxn modelId="{99282BEF-9DE6-C84C-9AEF-5804C881E728}" type="presParOf" srcId="{B441A643-E213-4544-B1CF-BA16E254D375}" destId="{FBA19376-0943-2642-AB17-25C9EAA952F8}" srcOrd="8" destOrd="0" presId="urn:microsoft.com/office/officeart/2005/8/layout/default"/>
    <dgm:cxn modelId="{C1F31DE4-5AC4-604D-B943-E51CBA4310F3}" type="presParOf" srcId="{B441A643-E213-4544-B1CF-BA16E254D375}" destId="{8220B65A-DDDC-D14F-8D45-5F69809E6DD4}" srcOrd="9" destOrd="0" presId="urn:microsoft.com/office/officeart/2005/8/layout/default"/>
    <dgm:cxn modelId="{83940AC1-A4D5-0542-B11E-86AAF7F38870}" type="presParOf" srcId="{B441A643-E213-4544-B1CF-BA16E254D375}" destId="{B16C5CDC-1B87-BB41-8BB7-EEA439ACE259}" srcOrd="10" destOrd="0" presId="urn:microsoft.com/office/officeart/2005/8/layout/default"/>
    <dgm:cxn modelId="{0C2A71DE-692B-874B-A045-B5A1B95E48DA}" type="presParOf" srcId="{B441A643-E213-4544-B1CF-BA16E254D375}" destId="{D76256FC-DEC5-AD45-A033-37F5D23BD829}" srcOrd="11" destOrd="0" presId="urn:microsoft.com/office/officeart/2005/8/layout/default"/>
    <dgm:cxn modelId="{308FDE22-71C4-1449-9450-73485502A17E}" type="presParOf" srcId="{B441A643-E213-4544-B1CF-BA16E254D375}" destId="{7BA5AE00-C3DB-C448-B411-9080135E78F7}" srcOrd="12" destOrd="0" presId="urn:microsoft.com/office/officeart/2005/8/layout/default"/>
    <dgm:cxn modelId="{2BCDEA43-0942-DF47-BF0A-937922189F78}" type="presParOf" srcId="{B441A643-E213-4544-B1CF-BA16E254D375}" destId="{37D0A473-3C21-0C4D-871D-A6F957CF5D4C}" srcOrd="13" destOrd="0" presId="urn:microsoft.com/office/officeart/2005/8/layout/default"/>
    <dgm:cxn modelId="{895A7AAD-7E73-A841-9D0D-17357AB00892}" type="presParOf" srcId="{B441A643-E213-4544-B1CF-BA16E254D375}" destId="{AEAB2518-933A-1B47-9347-1112152FF66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3BA47C-E633-4847-9446-85AC9A73E1C5}" type="doc">
      <dgm:prSet loTypeId="urn:microsoft.com/office/officeart/2005/8/layout/default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EBC23C7E-BA3D-2241-9902-06964D27D489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 Previous abuse or violent experience (e.g. </a:t>
          </a:r>
          <a:r>
            <a:rPr lang="en-GB" sz="2000" dirty="0" smtClean="0">
              <a:solidFill>
                <a:schemeClr val="tx1"/>
              </a:solidFill>
            </a:rPr>
            <a:t>abusive partner</a:t>
          </a:r>
          <a:r>
            <a:rPr lang="en-GB" sz="2000" dirty="0">
              <a:solidFill>
                <a:schemeClr val="tx1"/>
              </a:solidFill>
            </a:rPr>
            <a:t>, war) </a:t>
          </a:r>
          <a:endParaRPr lang="en-GB" sz="2000" b="0" dirty="0">
            <a:solidFill>
              <a:schemeClr val="tx1"/>
            </a:solidFill>
          </a:endParaRPr>
        </a:p>
      </dgm:t>
    </dgm:pt>
    <dgm:pt modelId="{9BA691EC-57CE-CE4E-ACD2-91335251E60F}" type="parTrans" cxnId="{25C53174-C616-FB49-8D10-C48080116C17}">
      <dgm:prSet/>
      <dgm:spPr/>
      <dgm:t>
        <a:bodyPr/>
        <a:lstStyle/>
        <a:p>
          <a:endParaRPr lang="en-GB"/>
        </a:p>
      </dgm:t>
    </dgm:pt>
    <dgm:pt modelId="{E109E8FE-6784-DD4C-A3B8-A791461F792B}" type="sibTrans" cxnId="{25C53174-C616-FB49-8D10-C48080116C17}">
      <dgm:prSet/>
      <dgm:spPr/>
      <dgm:t>
        <a:bodyPr/>
        <a:lstStyle/>
        <a:p>
          <a:endParaRPr lang="en-GB"/>
        </a:p>
      </dgm:t>
    </dgm:pt>
    <dgm:pt modelId="{0D4D8AB2-649C-994A-848B-7400A94A4CAC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Particularly brutal and violent attack(s) </a:t>
          </a:r>
        </a:p>
      </dgm:t>
    </dgm:pt>
    <dgm:pt modelId="{02C14323-AC65-F246-897F-44E92EB771EB}" type="parTrans" cxnId="{EB0072C9-5A7D-0C4E-8ACF-DF9E05F9C0F8}">
      <dgm:prSet/>
      <dgm:spPr/>
      <dgm:t>
        <a:bodyPr/>
        <a:lstStyle/>
        <a:p>
          <a:endParaRPr lang="en-GB"/>
        </a:p>
      </dgm:t>
    </dgm:pt>
    <dgm:pt modelId="{C1718118-BF9E-4949-A15C-279F2895B4BE}" type="sibTrans" cxnId="{EB0072C9-5A7D-0C4E-8ACF-DF9E05F9C0F8}">
      <dgm:prSet/>
      <dgm:spPr/>
      <dgm:t>
        <a:bodyPr/>
        <a:lstStyle/>
        <a:p>
          <a:endParaRPr lang="en-GB"/>
        </a:p>
      </dgm:t>
    </dgm:pt>
    <dgm:pt modelId="{71DD112D-31A4-CA41-B620-22CD44E24642}">
      <dgm:prSet phldrT="[Text]" custT="1"/>
      <dgm:spPr/>
      <dgm:t>
        <a:bodyPr/>
        <a:lstStyle/>
        <a:p>
          <a:r>
            <a:rPr lang="en-GB" sz="2000" b="0" dirty="0" smtClean="0">
              <a:solidFill>
                <a:schemeClr val="tx1"/>
              </a:solidFill>
            </a:rPr>
            <a:t>Severe </a:t>
          </a:r>
          <a:r>
            <a:rPr lang="en-GB" sz="2000" b="0" dirty="0">
              <a:solidFill>
                <a:schemeClr val="tx1"/>
              </a:solidFill>
            </a:rPr>
            <a:t>or chronic physical injury </a:t>
          </a:r>
          <a:r>
            <a:rPr lang="en-GB" sz="2000" b="0" dirty="0" smtClean="0">
              <a:solidFill>
                <a:srgbClr val="000000"/>
              </a:solidFill>
            </a:rPr>
            <a:t>resulting </a:t>
          </a:r>
          <a:r>
            <a:rPr lang="en-GB" sz="2000" b="0" dirty="0">
              <a:solidFill>
                <a:srgbClr val="000000"/>
              </a:solidFill>
            </a:rPr>
            <a:t>from the attack</a:t>
          </a:r>
          <a:endParaRPr lang="en-GB" sz="2000" dirty="0">
            <a:solidFill>
              <a:srgbClr val="000000"/>
            </a:solidFill>
          </a:endParaRPr>
        </a:p>
      </dgm:t>
    </dgm:pt>
    <dgm:pt modelId="{1D62ED6E-A491-3A4C-AC2A-ABAD269FE470}" type="parTrans" cxnId="{EE75075B-2A5D-9E42-BA1A-55EF3C124E34}">
      <dgm:prSet/>
      <dgm:spPr/>
      <dgm:t>
        <a:bodyPr/>
        <a:lstStyle/>
        <a:p>
          <a:endParaRPr lang="en-GB"/>
        </a:p>
      </dgm:t>
    </dgm:pt>
    <dgm:pt modelId="{F383DA6C-58BB-344B-BC98-E7644057C3F2}" type="sibTrans" cxnId="{EE75075B-2A5D-9E42-BA1A-55EF3C124E34}">
      <dgm:prSet/>
      <dgm:spPr/>
      <dgm:t>
        <a:bodyPr/>
        <a:lstStyle/>
        <a:p>
          <a:endParaRPr lang="en-GB"/>
        </a:p>
      </dgm:t>
    </dgm:pt>
    <dgm:pt modelId="{0589DAE2-B5A5-1B44-86FE-5A9513CFF38E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Attacks are multiple or stretching over long time period</a:t>
          </a:r>
        </a:p>
      </dgm:t>
    </dgm:pt>
    <dgm:pt modelId="{DA715E2B-6674-804C-AFB5-35A980009C12}" type="parTrans" cxnId="{6228638E-6663-A943-A326-90E9ED336DF3}">
      <dgm:prSet/>
      <dgm:spPr/>
      <dgm:t>
        <a:bodyPr/>
        <a:lstStyle/>
        <a:p>
          <a:endParaRPr lang="en-GB"/>
        </a:p>
      </dgm:t>
    </dgm:pt>
    <dgm:pt modelId="{C29B3C17-35B0-764E-9D5F-420EC260C71C}" type="sibTrans" cxnId="{6228638E-6663-A943-A326-90E9ED336DF3}">
      <dgm:prSet/>
      <dgm:spPr/>
      <dgm:t>
        <a:bodyPr/>
        <a:lstStyle/>
        <a:p>
          <a:endParaRPr lang="en-GB"/>
        </a:p>
      </dgm:t>
    </dgm:pt>
    <dgm:pt modelId="{EABB5210-9FCD-AB4F-93EF-CEDDEFE3B40C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Permanent state of insecurity, danger &amp; fear</a:t>
          </a:r>
        </a:p>
      </dgm:t>
    </dgm:pt>
    <dgm:pt modelId="{4D13B7DD-7F90-6F44-BCF9-010C6F55C19D}" type="parTrans" cxnId="{0B1DDA01-94AB-E340-AA3C-CA02F98A62C3}">
      <dgm:prSet/>
      <dgm:spPr/>
      <dgm:t>
        <a:bodyPr/>
        <a:lstStyle/>
        <a:p>
          <a:endParaRPr lang="en-GB"/>
        </a:p>
      </dgm:t>
    </dgm:pt>
    <dgm:pt modelId="{5AEB1A75-0516-DC46-9D79-32F7049B0043}" type="sibTrans" cxnId="{0B1DDA01-94AB-E340-AA3C-CA02F98A62C3}">
      <dgm:prSet/>
      <dgm:spPr/>
      <dgm:t>
        <a:bodyPr/>
        <a:lstStyle/>
        <a:p>
          <a:endParaRPr lang="en-GB"/>
        </a:p>
      </dgm:t>
    </dgm:pt>
    <dgm:pt modelId="{C04446CC-D3A8-3D47-B229-B7AE15A68C5A}">
      <dgm:prSet phldrT="[Text]" custT="1"/>
      <dgm:spPr/>
      <dgm:t>
        <a:bodyPr/>
        <a:lstStyle/>
        <a:p>
          <a:r>
            <a:rPr lang="en-GB" sz="2000" i="0" dirty="0">
              <a:solidFill>
                <a:schemeClr val="tx1"/>
              </a:solidFill>
            </a:rPr>
            <a:t>Loss of loved ones, displacement or other stressors</a:t>
          </a:r>
        </a:p>
      </dgm:t>
    </dgm:pt>
    <dgm:pt modelId="{6EC4B8F2-F22F-814E-8CC8-7B14E24E8EC8}" type="parTrans" cxnId="{26E4288D-2B18-4445-A3F9-539FD52D2B71}">
      <dgm:prSet/>
      <dgm:spPr/>
      <dgm:t>
        <a:bodyPr/>
        <a:lstStyle/>
        <a:p>
          <a:endParaRPr lang="en-GB"/>
        </a:p>
      </dgm:t>
    </dgm:pt>
    <dgm:pt modelId="{1610E1C3-3CE6-7842-9899-E6537CEDF196}" type="sibTrans" cxnId="{26E4288D-2B18-4445-A3F9-539FD52D2B71}">
      <dgm:prSet/>
      <dgm:spPr/>
      <dgm:t>
        <a:bodyPr/>
        <a:lstStyle/>
        <a:p>
          <a:endParaRPr lang="en-GB"/>
        </a:p>
      </dgm:t>
    </dgm:pt>
    <dgm:pt modelId="{58CBE55A-1258-264F-8E0C-EF317898D492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</a:rPr>
            <a:t>Limited or inadequate medical/other services</a:t>
          </a:r>
        </a:p>
      </dgm:t>
    </dgm:pt>
    <dgm:pt modelId="{DF27EF8E-67FB-534F-BAA5-C2E31A495638}" type="parTrans" cxnId="{775838E6-2EC2-B04A-B028-50397B0DC9C2}">
      <dgm:prSet/>
      <dgm:spPr/>
      <dgm:t>
        <a:bodyPr/>
        <a:lstStyle/>
        <a:p>
          <a:endParaRPr lang="en-GB"/>
        </a:p>
      </dgm:t>
    </dgm:pt>
    <dgm:pt modelId="{CE532E66-A386-E048-A80A-1CB3650A9C6C}" type="sibTrans" cxnId="{775838E6-2EC2-B04A-B028-50397B0DC9C2}">
      <dgm:prSet/>
      <dgm:spPr/>
      <dgm:t>
        <a:bodyPr/>
        <a:lstStyle/>
        <a:p>
          <a:endParaRPr lang="en-GB"/>
        </a:p>
      </dgm:t>
    </dgm:pt>
    <dgm:pt modelId="{D29C6E58-7A0B-6A47-9D78-2AB53703537A}">
      <dgm:prSet phldrT="[Text]" custT="1"/>
      <dgm:spPr/>
      <dgm:t>
        <a:bodyPr/>
        <a:lstStyle/>
        <a:p>
          <a:r>
            <a:rPr lang="en-GB" sz="2000" i="0" dirty="0">
              <a:solidFill>
                <a:schemeClr val="tx1"/>
              </a:solidFill>
            </a:rPr>
            <a:t>Lack of social support, stigma or ostracism</a:t>
          </a:r>
        </a:p>
      </dgm:t>
    </dgm:pt>
    <dgm:pt modelId="{B707CFA7-9B04-7042-981C-3C1288B81454}" type="parTrans" cxnId="{1E139011-9902-6148-9407-5E1AEF922CA8}">
      <dgm:prSet/>
      <dgm:spPr/>
      <dgm:t>
        <a:bodyPr/>
        <a:lstStyle/>
        <a:p>
          <a:endParaRPr lang="en-GB"/>
        </a:p>
      </dgm:t>
    </dgm:pt>
    <dgm:pt modelId="{887F6E9F-F32B-3048-861F-84E43AE5FE0F}" type="sibTrans" cxnId="{1E139011-9902-6148-9407-5E1AEF922CA8}">
      <dgm:prSet/>
      <dgm:spPr/>
      <dgm:t>
        <a:bodyPr/>
        <a:lstStyle/>
        <a:p>
          <a:endParaRPr lang="en-GB"/>
        </a:p>
      </dgm:t>
    </dgm:pt>
    <dgm:pt modelId="{B441A643-E213-4544-B1CF-BA16E254D375}" type="pres">
      <dgm:prSet presAssocID="{283BA47C-E633-4847-9446-85AC9A73E1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4B13D6-C465-934D-AC6B-DB852415A3BB}" type="pres">
      <dgm:prSet presAssocID="{EBC23C7E-BA3D-2241-9902-06964D27D48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7F3C5-4F76-1646-BC23-31F44E8A4827}" type="pres">
      <dgm:prSet presAssocID="{E109E8FE-6784-DD4C-A3B8-A791461F792B}" presName="sibTrans" presStyleCnt="0"/>
      <dgm:spPr/>
    </dgm:pt>
    <dgm:pt modelId="{6AC9F13B-B42A-F741-8783-CB13543ACA6C}" type="pres">
      <dgm:prSet presAssocID="{0D4D8AB2-649C-994A-848B-7400A94A4CA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5AADA8-0AE1-724F-AC57-4A7363DB2146}" type="pres">
      <dgm:prSet presAssocID="{C1718118-BF9E-4949-A15C-279F2895B4BE}" presName="sibTrans" presStyleCnt="0"/>
      <dgm:spPr/>
    </dgm:pt>
    <dgm:pt modelId="{AA9679A9-B545-5742-A8B4-BF98F5FA148C}" type="pres">
      <dgm:prSet presAssocID="{71DD112D-31A4-CA41-B620-22CD44E2464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C7379-3828-3B4F-9CEC-6D89F7C46211}" type="pres">
      <dgm:prSet presAssocID="{F383DA6C-58BB-344B-BC98-E7644057C3F2}" presName="sibTrans" presStyleCnt="0"/>
      <dgm:spPr/>
    </dgm:pt>
    <dgm:pt modelId="{434BC787-2FE0-D44F-999E-4E731811E69E}" type="pres">
      <dgm:prSet presAssocID="{0589DAE2-B5A5-1B44-86FE-5A9513CFF38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2F978-2EB7-194D-B86D-450FA76D2A1C}" type="pres">
      <dgm:prSet presAssocID="{C29B3C17-35B0-764E-9D5F-420EC260C71C}" presName="sibTrans" presStyleCnt="0"/>
      <dgm:spPr/>
    </dgm:pt>
    <dgm:pt modelId="{FBA19376-0943-2642-AB17-25C9EAA952F8}" type="pres">
      <dgm:prSet presAssocID="{EABB5210-9FCD-AB4F-93EF-CEDDEFE3B40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20B65A-DDDC-D14F-8D45-5F69809E6DD4}" type="pres">
      <dgm:prSet presAssocID="{5AEB1A75-0516-DC46-9D79-32F7049B0043}" presName="sibTrans" presStyleCnt="0"/>
      <dgm:spPr/>
    </dgm:pt>
    <dgm:pt modelId="{B16C5CDC-1B87-BB41-8BB7-EEA439ACE259}" type="pres">
      <dgm:prSet presAssocID="{58CBE55A-1258-264F-8E0C-EF317898D49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6256FC-DEC5-AD45-A033-37F5D23BD829}" type="pres">
      <dgm:prSet presAssocID="{CE532E66-A386-E048-A80A-1CB3650A9C6C}" presName="sibTrans" presStyleCnt="0"/>
      <dgm:spPr/>
    </dgm:pt>
    <dgm:pt modelId="{7BA5AE00-C3DB-C448-B411-9080135E78F7}" type="pres">
      <dgm:prSet presAssocID="{D29C6E58-7A0B-6A47-9D78-2AB53703537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D0A473-3C21-0C4D-871D-A6F957CF5D4C}" type="pres">
      <dgm:prSet presAssocID="{887F6E9F-F32B-3048-861F-84E43AE5FE0F}" presName="sibTrans" presStyleCnt="0"/>
      <dgm:spPr/>
    </dgm:pt>
    <dgm:pt modelId="{AEAB2518-933A-1B47-9347-1112152FF66B}" type="pres">
      <dgm:prSet presAssocID="{C04446CC-D3A8-3D47-B229-B7AE15A68C5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638CC6A-FD54-AB49-B64C-251F75647EB2}" type="presOf" srcId="{0D4D8AB2-649C-994A-848B-7400A94A4CAC}" destId="{6AC9F13B-B42A-F741-8783-CB13543ACA6C}" srcOrd="0" destOrd="0" presId="urn:microsoft.com/office/officeart/2005/8/layout/default"/>
    <dgm:cxn modelId="{6228638E-6663-A943-A326-90E9ED336DF3}" srcId="{283BA47C-E633-4847-9446-85AC9A73E1C5}" destId="{0589DAE2-B5A5-1B44-86FE-5A9513CFF38E}" srcOrd="3" destOrd="0" parTransId="{DA715E2B-6674-804C-AFB5-35A980009C12}" sibTransId="{C29B3C17-35B0-764E-9D5F-420EC260C71C}"/>
    <dgm:cxn modelId="{319D2D26-186B-984C-9029-B824359D57E4}" type="presOf" srcId="{58CBE55A-1258-264F-8E0C-EF317898D492}" destId="{B16C5CDC-1B87-BB41-8BB7-EEA439ACE259}" srcOrd="0" destOrd="0" presId="urn:microsoft.com/office/officeart/2005/8/layout/default"/>
    <dgm:cxn modelId="{EE75075B-2A5D-9E42-BA1A-55EF3C124E34}" srcId="{283BA47C-E633-4847-9446-85AC9A73E1C5}" destId="{71DD112D-31A4-CA41-B620-22CD44E24642}" srcOrd="2" destOrd="0" parTransId="{1D62ED6E-A491-3A4C-AC2A-ABAD269FE470}" sibTransId="{F383DA6C-58BB-344B-BC98-E7644057C3F2}"/>
    <dgm:cxn modelId="{4C1F5E5B-E2FF-8340-821B-92E80F0DEB0D}" type="presOf" srcId="{283BA47C-E633-4847-9446-85AC9A73E1C5}" destId="{B441A643-E213-4544-B1CF-BA16E254D375}" srcOrd="0" destOrd="0" presId="urn:microsoft.com/office/officeart/2005/8/layout/default"/>
    <dgm:cxn modelId="{F4F0F326-3DEF-284E-8940-FD813FDB91EC}" type="presOf" srcId="{71DD112D-31A4-CA41-B620-22CD44E24642}" destId="{AA9679A9-B545-5742-A8B4-BF98F5FA148C}" srcOrd="0" destOrd="0" presId="urn:microsoft.com/office/officeart/2005/8/layout/default"/>
    <dgm:cxn modelId="{0B1DDA01-94AB-E340-AA3C-CA02F98A62C3}" srcId="{283BA47C-E633-4847-9446-85AC9A73E1C5}" destId="{EABB5210-9FCD-AB4F-93EF-CEDDEFE3B40C}" srcOrd="4" destOrd="0" parTransId="{4D13B7DD-7F90-6F44-BCF9-010C6F55C19D}" sibTransId="{5AEB1A75-0516-DC46-9D79-32F7049B0043}"/>
    <dgm:cxn modelId="{26E4288D-2B18-4445-A3F9-539FD52D2B71}" srcId="{283BA47C-E633-4847-9446-85AC9A73E1C5}" destId="{C04446CC-D3A8-3D47-B229-B7AE15A68C5A}" srcOrd="7" destOrd="0" parTransId="{6EC4B8F2-F22F-814E-8CC8-7B14E24E8EC8}" sibTransId="{1610E1C3-3CE6-7842-9899-E6537CEDF196}"/>
    <dgm:cxn modelId="{A774944C-FFCE-0D49-92DA-B341AAB2BC3B}" type="presOf" srcId="{EBC23C7E-BA3D-2241-9902-06964D27D489}" destId="{664B13D6-C465-934D-AC6B-DB852415A3BB}" srcOrd="0" destOrd="0" presId="urn:microsoft.com/office/officeart/2005/8/layout/default"/>
    <dgm:cxn modelId="{99603FDA-329B-384F-8553-86B8C2132587}" type="presOf" srcId="{0589DAE2-B5A5-1B44-86FE-5A9513CFF38E}" destId="{434BC787-2FE0-D44F-999E-4E731811E69E}" srcOrd="0" destOrd="0" presId="urn:microsoft.com/office/officeart/2005/8/layout/default"/>
    <dgm:cxn modelId="{EB0072C9-5A7D-0C4E-8ACF-DF9E05F9C0F8}" srcId="{283BA47C-E633-4847-9446-85AC9A73E1C5}" destId="{0D4D8AB2-649C-994A-848B-7400A94A4CAC}" srcOrd="1" destOrd="0" parTransId="{02C14323-AC65-F246-897F-44E92EB771EB}" sibTransId="{C1718118-BF9E-4949-A15C-279F2895B4BE}"/>
    <dgm:cxn modelId="{775838E6-2EC2-B04A-B028-50397B0DC9C2}" srcId="{283BA47C-E633-4847-9446-85AC9A73E1C5}" destId="{58CBE55A-1258-264F-8E0C-EF317898D492}" srcOrd="5" destOrd="0" parTransId="{DF27EF8E-67FB-534F-BAA5-C2E31A495638}" sibTransId="{CE532E66-A386-E048-A80A-1CB3650A9C6C}"/>
    <dgm:cxn modelId="{0E715FBA-32D5-D048-A696-408BF60348AD}" type="presOf" srcId="{C04446CC-D3A8-3D47-B229-B7AE15A68C5A}" destId="{AEAB2518-933A-1B47-9347-1112152FF66B}" srcOrd="0" destOrd="0" presId="urn:microsoft.com/office/officeart/2005/8/layout/default"/>
    <dgm:cxn modelId="{4B0E4FDE-41A2-A64B-9B0C-BD9EEB71E9F9}" type="presOf" srcId="{EABB5210-9FCD-AB4F-93EF-CEDDEFE3B40C}" destId="{FBA19376-0943-2642-AB17-25C9EAA952F8}" srcOrd="0" destOrd="0" presId="urn:microsoft.com/office/officeart/2005/8/layout/default"/>
    <dgm:cxn modelId="{47E89C4B-A493-444A-82CA-D5E090B67802}" type="presOf" srcId="{D29C6E58-7A0B-6A47-9D78-2AB53703537A}" destId="{7BA5AE00-C3DB-C448-B411-9080135E78F7}" srcOrd="0" destOrd="0" presId="urn:microsoft.com/office/officeart/2005/8/layout/default"/>
    <dgm:cxn modelId="{25C53174-C616-FB49-8D10-C48080116C17}" srcId="{283BA47C-E633-4847-9446-85AC9A73E1C5}" destId="{EBC23C7E-BA3D-2241-9902-06964D27D489}" srcOrd="0" destOrd="0" parTransId="{9BA691EC-57CE-CE4E-ACD2-91335251E60F}" sibTransId="{E109E8FE-6784-DD4C-A3B8-A791461F792B}"/>
    <dgm:cxn modelId="{1E139011-9902-6148-9407-5E1AEF922CA8}" srcId="{283BA47C-E633-4847-9446-85AC9A73E1C5}" destId="{D29C6E58-7A0B-6A47-9D78-2AB53703537A}" srcOrd="6" destOrd="0" parTransId="{B707CFA7-9B04-7042-981C-3C1288B81454}" sibTransId="{887F6E9F-F32B-3048-861F-84E43AE5FE0F}"/>
    <dgm:cxn modelId="{4EB11EEE-2F3D-914C-86C9-EB264EE35190}" type="presParOf" srcId="{B441A643-E213-4544-B1CF-BA16E254D375}" destId="{664B13D6-C465-934D-AC6B-DB852415A3BB}" srcOrd="0" destOrd="0" presId="urn:microsoft.com/office/officeart/2005/8/layout/default"/>
    <dgm:cxn modelId="{8F83184F-605E-4F40-8672-BF3E19C709C4}" type="presParOf" srcId="{B441A643-E213-4544-B1CF-BA16E254D375}" destId="{5A87F3C5-4F76-1646-BC23-31F44E8A4827}" srcOrd="1" destOrd="0" presId="urn:microsoft.com/office/officeart/2005/8/layout/default"/>
    <dgm:cxn modelId="{6C0E562C-1A01-3D4B-A696-82E3C33D3ECB}" type="presParOf" srcId="{B441A643-E213-4544-B1CF-BA16E254D375}" destId="{6AC9F13B-B42A-F741-8783-CB13543ACA6C}" srcOrd="2" destOrd="0" presId="urn:microsoft.com/office/officeart/2005/8/layout/default"/>
    <dgm:cxn modelId="{C50BE597-B105-3E49-ACF0-0C6E73712B85}" type="presParOf" srcId="{B441A643-E213-4544-B1CF-BA16E254D375}" destId="{C15AADA8-0AE1-724F-AC57-4A7363DB2146}" srcOrd="3" destOrd="0" presId="urn:microsoft.com/office/officeart/2005/8/layout/default"/>
    <dgm:cxn modelId="{B40F53A2-69C7-7E48-9DF9-195054FE1DFB}" type="presParOf" srcId="{B441A643-E213-4544-B1CF-BA16E254D375}" destId="{AA9679A9-B545-5742-A8B4-BF98F5FA148C}" srcOrd="4" destOrd="0" presId="urn:microsoft.com/office/officeart/2005/8/layout/default"/>
    <dgm:cxn modelId="{04224178-3D93-0A4D-9304-9DAFB86DCF82}" type="presParOf" srcId="{B441A643-E213-4544-B1CF-BA16E254D375}" destId="{471C7379-3828-3B4F-9CEC-6D89F7C46211}" srcOrd="5" destOrd="0" presId="urn:microsoft.com/office/officeart/2005/8/layout/default"/>
    <dgm:cxn modelId="{B35718BE-0A5F-1749-9091-BB93ACED1009}" type="presParOf" srcId="{B441A643-E213-4544-B1CF-BA16E254D375}" destId="{434BC787-2FE0-D44F-999E-4E731811E69E}" srcOrd="6" destOrd="0" presId="urn:microsoft.com/office/officeart/2005/8/layout/default"/>
    <dgm:cxn modelId="{B64D0A82-0558-414E-9123-7262F6451752}" type="presParOf" srcId="{B441A643-E213-4544-B1CF-BA16E254D375}" destId="{92E2F978-2EB7-194D-B86D-450FA76D2A1C}" srcOrd="7" destOrd="0" presId="urn:microsoft.com/office/officeart/2005/8/layout/default"/>
    <dgm:cxn modelId="{0FD47A1D-575A-9746-9824-BAB851A6A3D0}" type="presParOf" srcId="{B441A643-E213-4544-B1CF-BA16E254D375}" destId="{FBA19376-0943-2642-AB17-25C9EAA952F8}" srcOrd="8" destOrd="0" presId="urn:microsoft.com/office/officeart/2005/8/layout/default"/>
    <dgm:cxn modelId="{778AC597-C4BF-5C4F-8A9A-E2FB8AD3E880}" type="presParOf" srcId="{B441A643-E213-4544-B1CF-BA16E254D375}" destId="{8220B65A-DDDC-D14F-8D45-5F69809E6DD4}" srcOrd="9" destOrd="0" presId="urn:microsoft.com/office/officeart/2005/8/layout/default"/>
    <dgm:cxn modelId="{A2DFA6B9-F1FD-824E-9F8D-6D1114C13F5F}" type="presParOf" srcId="{B441A643-E213-4544-B1CF-BA16E254D375}" destId="{B16C5CDC-1B87-BB41-8BB7-EEA439ACE259}" srcOrd="10" destOrd="0" presId="urn:microsoft.com/office/officeart/2005/8/layout/default"/>
    <dgm:cxn modelId="{D2BD0189-FDD7-CE45-9B3F-A3464C90650A}" type="presParOf" srcId="{B441A643-E213-4544-B1CF-BA16E254D375}" destId="{D76256FC-DEC5-AD45-A033-37F5D23BD829}" srcOrd="11" destOrd="0" presId="urn:microsoft.com/office/officeart/2005/8/layout/default"/>
    <dgm:cxn modelId="{BDCCCCD3-C099-C747-A94E-F25B2DADECB9}" type="presParOf" srcId="{B441A643-E213-4544-B1CF-BA16E254D375}" destId="{7BA5AE00-C3DB-C448-B411-9080135E78F7}" srcOrd="12" destOrd="0" presId="urn:microsoft.com/office/officeart/2005/8/layout/default"/>
    <dgm:cxn modelId="{BF681F24-3A3F-D541-AE35-D3EE4EDFBEAB}" type="presParOf" srcId="{B441A643-E213-4544-B1CF-BA16E254D375}" destId="{37D0A473-3C21-0C4D-871D-A6F957CF5D4C}" srcOrd="13" destOrd="0" presId="urn:microsoft.com/office/officeart/2005/8/layout/default"/>
    <dgm:cxn modelId="{7AEB7D81-9320-1940-B7C8-3AC862E797FB}" type="presParOf" srcId="{B441A643-E213-4544-B1CF-BA16E254D375}" destId="{AEAB2518-933A-1B47-9347-1112152FF66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3BA47C-E633-4847-9446-85AC9A73E1C5}" type="doc">
      <dgm:prSet loTypeId="urn:microsoft.com/office/officeart/2005/8/layout/default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EBC23C7E-BA3D-2241-9902-06964D27D489}">
      <dgm:prSet phldrT="[Text]" custT="1"/>
      <dgm:spPr/>
      <dgm:t>
        <a:bodyPr/>
        <a:lstStyle/>
        <a:p>
          <a:r>
            <a:rPr lang="en-GB" sz="2300" dirty="0"/>
            <a:t> Acute stress reaction</a:t>
          </a:r>
          <a:endParaRPr lang="en-GB" sz="2300" b="0" dirty="0"/>
        </a:p>
      </dgm:t>
    </dgm:pt>
    <dgm:pt modelId="{9BA691EC-57CE-CE4E-ACD2-91335251E60F}" type="parTrans" cxnId="{25C53174-C616-FB49-8D10-C48080116C17}">
      <dgm:prSet/>
      <dgm:spPr/>
      <dgm:t>
        <a:bodyPr/>
        <a:lstStyle/>
        <a:p>
          <a:endParaRPr lang="en-GB"/>
        </a:p>
      </dgm:t>
    </dgm:pt>
    <dgm:pt modelId="{E109E8FE-6784-DD4C-A3B8-A791461F792B}" type="sibTrans" cxnId="{25C53174-C616-FB49-8D10-C48080116C17}">
      <dgm:prSet/>
      <dgm:spPr/>
      <dgm:t>
        <a:bodyPr/>
        <a:lstStyle/>
        <a:p>
          <a:endParaRPr lang="en-GB"/>
        </a:p>
      </dgm:t>
    </dgm:pt>
    <dgm:pt modelId="{0D4D8AB2-649C-994A-848B-7400A94A4CAC}">
      <dgm:prSet phldrT="[Text]" custT="1"/>
      <dgm:spPr/>
      <dgm:t>
        <a:bodyPr/>
        <a:lstStyle/>
        <a:p>
          <a:r>
            <a:rPr lang="en-GB" sz="2300" dirty="0"/>
            <a:t>Anxiety</a:t>
          </a:r>
        </a:p>
      </dgm:t>
    </dgm:pt>
    <dgm:pt modelId="{02C14323-AC65-F246-897F-44E92EB771EB}" type="parTrans" cxnId="{EB0072C9-5A7D-0C4E-8ACF-DF9E05F9C0F8}">
      <dgm:prSet/>
      <dgm:spPr/>
      <dgm:t>
        <a:bodyPr/>
        <a:lstStyle/>
        <a:p>
          <a:endParaRPr lang="en-GB"/>
        </a:p>
      </dgm:t>
    </dgm:pt>
    <dgm:pt modelId="{C1718118-BF9E-4949-A15C-279F2895B4BE}" type="sibTrans" cxnId="{EB0072C9-5A7D-0C4E-8ACF-DF9E05F9C0F8}">
      <dgm:prSet/>
      <dgm:spPr/>
      <dgm:t>
        <a:bodyPr/>
        <a:lstStyle/>
        <a:p>
          <a:endParaRPr lang="en-GB"/>
        </a:p>
      </dgm:t>
    </dgm:pt>
    <dgm:pt modelId="{71DD112D-31A4-CA41-B620-22CD44E24642}">
      <dgm:prSet phldrT="[Text]" custT="1"/>
      <dgm:spPr/>
      <dgm:t>
        <a:bodyPr/>
        <a:lstStyle/>
        <a:p>
          <a:r>
            <a:rPr lang="en-GB" sz="2300" dirty="0"/>
            <a:t>Depression</a:t>
          </a:r>
        </a:p>
      </dgm:t>
    </dgm:pt>
    <dgm:pt modelId="{1D62ED6E-A491-3A4C-AC2A-ABAD269FE470}" type="parTrans" cxnId="{EE75075B-2A5D-9E42-BA1A-55EF3C124E34}">
      <dgm:prSet/>
      <dgm:spPr/>
      <dgm:t>
        <a:bodyPr/>
        <a:lstStyle/>
        <a:p>
          <a:endParaRPr lang="en-GB"/>
        </a:p>
      </dgm:t>
    </dgm:pt>
    <dgm:pt modelId="{F383DA6C-58BB-344B-BC98-E7644057C3F2}" type="sibTrans" cxnId="{EE75075B-2A5D-9E42-BA1A-55EF3C124E34}">
      <dgm:prSet/>
      <dgm:spPr/>
      <dgm:t>
        <a:bodyPr/>
        <a:lstStyle/>
        <a:p>
          <a:endParaRPr lang="en-GB"/>
        </a:p>
      </dgm:t>
    </dgm:pt>
    <dgm:pt modelId="{EABB5210-9FCD-AB4F-93EF-CEDDEFE3B40C}">
      <dgm:prSet phldrT="[Text]" custT="1"/>
      <dgm:spPr/>
      <dgm:t>
        <a:bodyPr/>
        <a:lstStyle/>
        <a:p>
          <a:r>
            <a:rPr lang="en-GB" sz="2300" dirty="0"/>
            <a:t>PTSD</a:t>
          </a:r>
        </a:p>
      </dgm:t>
    </dgm:pt>
    <dgm:pt modelId="{4D13B7DD-7F90-6F44-BCF9-010C6F55C19D}" type="parTrans" cxnId="{0B1DDA01-94AB-E340-AA3C-CA02F98A62C3}">
      <dgm:prSet/>
      <dgm:spPr/>
      <dgm:t>
        <a:bodyPr/>
        <a:lstStyle/>
        <a:p>
          <a:endParaRPr lang="en-GB"/>
        </a:p>
      </dgm:t>
    </dgm:pt>
    <dgm:pt modelId="{5AEB1A75-0516-DC46-9D79-32F7049B0043}" type="sibTrans" cxnId="{0B1DDA01-94AB-E340-AA3C-CA02F98A62C3}">
      <dgm:prSet/>
      <dgm:spPr/>
      <dgm:t>
        <a:bodyPr/>
        <a:lstStyle/>
        <a:p>
          <a:endParaRPr lang="en-GB"/>
        </a:p>
      </dgm:t>
    </dgm:pt>
    <dgm:pt modelId="{86F33161-83FB-C74A-A753-9D725F2ECFE3}">
      <dgm:prSet phldrT="[Text]" custT="1"/>
      <dgm:spPr/>
      <dgm:t>
        <a:bodyPr/>
        <a:lstStyle/>
        <a:p>
          <a:r>
            <a:rPr lang="en-GB" sz="2300" dirty="0"/>
            <a:t>Substance misuse</a:t>
          </a:r>
        </a:p>
      </dgm:t>
    </dgm:pt>
    <dgm:pt modelId="{1F2AA305-F32D-384C-A64B-A0BAD0D13797}" type="parTrans" cxnId="{7B1558A0-20F3-EA4C-85DB-EC74EB296D92}">
      <dgm:prSet/>
      <dgm:spPr/>
      <dgm:t>
        <a:bodyPr/>
        <a:lstStyle/>
        <a:p>
          <a:endParaRPr lang="en-GB"/>
        </a:p>
      </dgm:t>
    </dgm:pt>
    <dgm:pt modelId="{093088BC-0679-1540-B6A2-1FE729F12FD0}" type="sibTrans" cxnId="{7B1558A0-20F3-EA4C-85DB-EC74EB296D92}">
      <dgm:prSet/>
      <dgm:spPr/>
      <dgm:t>
        <a:bodyPr/>
        <a:lstStyle/>
        <a:p>
          <a:endParaRPr lang="en-GB"/>
        </a:p>
      </dgm:t>
    </dgm:pt>
    <dgm:pt modelId="{B441A643-E213-4544-B1CF-BA16E254D375}" type="pres">
      <dgm:prSet presAssocID="{283BA47C-E633-4847-9446-85AC9A73E1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4B13D6-C465-934D-AC6B-DB852415A3BB}" type="pres">
      <dgm:prSet presAssocID="{EBC23C7E-BA3D-2241-9902-06964D27D48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7F3C5-4F76-1646-BC23-31F44E8A4827}" type="pres">
      <dgm:prSet presAssocID="{E109E8FE-6784-DD4C-A3B8-A791461F792B}" presName="sibTrans" presStyleCnt="0"/>
      <dgm:spPr/>
    </dgm:pt>
    <dgm:pt modelId="{6AC9F13B-B42A-F741-8783-CB13543ACA6C}" type="pres">
      <dgm:prSet presAssocID="{0D4D8AB2-649C-994A-848B-7400A94A4CA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5AADA8-0AE1-724F-AC57-4A7363DB2146}" type="pres">
      <dgm:prSet presAssocID="{C1718118-BF9E-4949-A15C-279F2895B4BE}" presName="sibTrans" presStyleCnt="0"/>
      <dgm:spPr/>
    </dgm:pt>
    <dgm:pt modelId="{AA9679A9-B545-5742-A8B4-BF98F5FA148C}" type="pres">
      <dgm:prSet presAssocID="{71DD112D-31A4-CA41-B620-22CD44E2464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C7379-3828-3B4F-9CEC-6D89F7C46211}" type="pres">
      <dgm:prSet presAssocID="{F383DA6C-58BB-344B-BC98-E7644057C3F2}" presName="sibTrans" presStyleCnt="0"/>
      <dgm:spPr/>
    </dgm:pt>
    <dgm:pt modelId="{FBA19376-0943-2642-AB17-25C9EAA952F8}" type="pres">
      <dgm:prSet presAssocID="{EABB5210-9FCD-AB4F-93EF-CEDDEFE3B40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CD83E-F868-6E45-B3D5-7E1C021E7A83}" type="pres">
      <dgm:prSet presAssocID="{5AEB1A75-0516-DC46-9D79-32F7049B0043}" presName="sibTrans" presStyleCnt="0"/>
      <dgm:spPr/>
    </dgm:pt>
    <dgm:pt modelId="{83D02EAF-CC5F-7649-A498-8C24447DA975}" type="pres">
      <dgm:prSet presAssocID="{86F33161-83FB-C74A-A753-9D725F2ECFE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B1DDA01-94AB-E340-AA3C-CA02F98A62C3}" srcId="{283BA47C-E633-4847-9446-85AC9A73E1C5}" destId="{EABB5210-9FCD-AB4F-93EF-CEDDEFE3B40C}" srcOrd="3" destOrd="0" parTransId="{4D13B7DD-7F90-6F44-BCF9-010C6F55C19D}" sibTransId="{5AEB1A75-0516-DC46-9D79-32F7049B0043}"/>
    <dgm:cxn modelId="{4B96D227-EC04-0945-BA3E-E960013A079C}" type="presOf" srcId="{86F33161-83FB-C74A-A753-9D725F2ECFE3}" destId="{83D02EAF-CC5F-7649-A498-8C24447DA975}" srcOrd="0" destOrd="0" presId="urn:microsoft.com/office/officeart/2005/8/layout/default"/>
    <dgm:cxn modelId="{7B1558A0-20F3-EA4C-85DB-EC74EB296D92}" srcId="{283BA47C-E633-4847-9446-85AC9A73E1C5}" destId="{86F33161-83FB-C74A-A753-9D725F2ECFE3}" srcOrd="4" destOrd="0" parTransId="{1F2AA305-F32D-384C-A64B-A0BAD0D13797}" sibTransId="{093088BC-0679-1540-B6A2-1FE729F12FD0}"/>
    <dgm:cxn modelId="{EB0072C9-5A7D-0C4E-8ACF-DF9E05F9C0F8}" srcId="{283BA47C-E633-4847-9446-85AC9A73E1C5}" destId="{0D4D8AB2-649C-994A-848B-7400A94A4CAC}" srcOrd="1" destOrd="0" parTransId="{02C14323-AC65-F246-897F-44E92EB771EB}" sibTransId="{C1718118-BF9E-4949-A15C-279F2895B4BE}"/>
    <dgm:cxn modelId="{52D6579A-5125-C545-8F73-39ADBC8B032B}" type="presOf" srcId="{0D4D8AB2-649C-994A-848B-7400A94A4CAC}" destId="{6AC9F13B-B42A-F741-8783-CB13543ACA6C}" srcOrd="0" destOrd="0" presId="urn:microsoft.com/office/officeart/2005/8/layout/default"/>
    <dgm:cxn modelId="{C3025FFE-142A-6C4D-A75E-2A0EA2ACA5B6}" type="presOf" srcId="{EBC23C7E-BA3D-2241-9902-06964D27D489}" destId="{664B13D6-C465-934D-AC6B-DB852415A3BB}" srcOrd="0" destOrd="0" presId="urn:microsoft.com/office/officeart/2005/8/layout/default"/>
    <dgm:cxn modelId="{236A681E-A262-AB47-BBE7-495C25141ED9}" type="presOf" srcId="{283BA47C-E633-4847-9446-85AC9A73E1C5}" destId="{B441A643-E213-4544-B1CF-BA16E254D375}" srcOrd="0" destOrd="0" presId="urn:microsoft.com/office/officeart/2005/8/layout/default"/>
    <dgm:cxn modelId="{19FEEF4C-DE7C-DA47-A761-92EB25A47CE0}" type="presOf" srcId="{71DD112D-31A4-CA41-B620-22CD44E24642}" destId="{AA9679A9-B545-5742-A8B4-BF98F5FA148C}" srcOrd="0" destOrd="0" presId="urn:microsoft.com/office/officeart/2005/8/layout/default"/>
    <dgm:cxn modelId="{49D1372F-7EA5-3C4B-B73F-4F9F91F98EA9}" type="presOf" srcId="{EABB5210-9FCD-AB4F-93EF-CEDDEFE3B40C}" destId="{FBA19376-0943-2642-AB17-25C9EAA952F8}" srcOrd="0" destOrd="0" presId="urn:microsoft.com/office/officeart/2005/8/layout/default"/>
    <dgm:cxn modelId="{25C53174-C616-FB49-8D10-C48080116C17}" srcId="{283BA47C-E633-4847-9446-85AC9A73E1C5}" destId="{EBC23C7E-BA3D-2241-9902-06964D27D489}" srcOrd="0" destOrd="0" parTransId="{9BA691EC-57CE-CE4E-ACD2-91335251E60F}" sibTransId="{E109E8FE-6784-DD4C-A3B8-A791461F792B}"/>
    <dgm:cxn modelId="{EE75075B-2A5D-9E42-BA1A-55EF3C124E34}" srcId="{283BA47C-E633-4847-9446-85AC9A73E1C5}" destId="{71DD112D-31A4-CA41-B620-22CD44E24642}" srcOrd="2" destOrd="0" parTransId="{1D62ED6E-A491-3A4C-AC2A-ABAD269FE470}" sibTransId="{F383DA6C-58BB-344B-BC98-E7644057C3F2}"/>
    <dgm:cxn modelId="{E672B879-B85F-CC4F-84A0-E36864468D46}" type="presParOf" srcId="{B441A643-E213-4544-B1CF-BA16E254D375}" destId="{664B13D6-C465-934D-AC6B-DB852415A3BB}" srcOrd="0" destOrd="0" presId="urn:microsoft.com/office/officeart/2005/8/layout/default"/>
    <dgm:cxn modelId="{450838B7-197D-C84F-8F49-98B62041A9C4}" type="presParOf" srcId="{B441A643-E213-4544-B1CF-BA16E254D375}" destId="{5A87F3C5-4F76-1646-BC23-31F44E8A4827}" srcOrd="1" destOrd="0" presId="urn:microsoft.com/office/officeart/2005/8/layout/default"/>
    <dgm:cxn modelId="{B5F289AE-63CE-F64F-A24F-E78DF6547F0A}" type="presParOf" srcId="{B441A643-E213-4544-B1CF-BA16E254D375}" destId="{6AC9F13B-B42A-F741-8783-CB13543ACA6C}" srcOrd="2" destOrd="0" presId="urn:microsoft.com/office/officeart/2005/8/layout/default"/>
    <dgm:cxn modelId="{AE35A226-F38C-EC47-A0C7-432EAD541509}" type="presParOf" srcId="{B441A643-E213-4544-B1CF-BA16E254D375}" destId="{C15AADA8-0AE1-724F-AC57-4A7363DB2146}" srcOrd="3" destOrd="0" presId="urn:microsoft.com/office/officeart/2005/8/layout/default"/>
    <dgm:cxn modelId="{2506CEB3-69B4-7B4B-B69B-976DDC6274EB}" type="presParOf" srcId="{B441A643-E213-4544-B1CF-BA16E254D375}" destId="{AA9679A9-B545-5742-A8B4-BF98F5FA148C}" srcOrd="4" destOrd="0" presId="urn:microsoft.com/office/officeart/2005/8/layout/default"/>
    <dgm:cxn modelId="{3EF4CBFE-3349-274B-88A4-48F860B045C5}" type="presParOf" srcId="{B441A643-E213-4544-B1CF-BA16E254D375}" destId="{471C7379-3828-3B4F-9CEC-6D89F7C46211}" srcOrd="5" destOrd="0" presId="urn:microsoft.com/office/officeart/2005/8/layout/default"/>
    <dgm:cxn modelId="{A010EBBF-2B9F-5B46-BF56-340D9FC71DDD}" type="presParOf" srcId="{B441A643-E213-4544-B1CF-BA16E254D375}" destId="{FBA19376-0943-2642-AB17-25C9EAA952F8}" srcOrd="6" destOrd="0" presId="urn:microsoft.com/office/officeart/2005/8/layout/default"/>
    <dgm:cxn modelId="{021DF5A2-2586-2A46-AF10-007874AB7969}" type="presParOf" srcId="{B441A643-E213-4544-B1CF-BA16E254D375}" destId="{22DCD83E-F868-6E45-B3D5-7E1C021E7A83}" srcOrd="7" destOrd="0" presId="urn:microsoft.com/office/officeart/2005/8/layout/default"/>
    <dgm:cxn modelId="{1A40DF0E-034B-F042-BA11-85CEC476A100}" type="presParOf" srcId="{B441A643-E213-4544-B1CF-BA16E254D375}" destId="{83D02EAF-CC5F-7649-A498-8C24447DA97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3BA47C-E633-4847-9446-85AC9A73E1C5}" type="doc">
      <dgm:prSet loTypeId="urn:microsoft.com/office/officeart/2005/8/layout/default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EBC23C7E-BA3D-2241-9902-06964D27D489}">
      <dgm:prSet phldrT="[Text]" custT="1"/>
      <dgm:spPr/>
      <dgm:t>
        <a:bodyPr/>
        <a:lstStyle/>
        <a:p>
          <a:r>
            <a:rPr lang="en-GB" sz="2000" dirty="0"/>
            <a:t> Avoidance of activities associated to trauma</a:t>
          </a:r>
          <a:endParaRPr lang="en-GB" sz="2000" b="0" dirty="0"/>
        </a:p>
      </dgm:t>
    </dgm:pt>
    <dgm:pt modelId="{9BA691EC-57CE-CE4E-ACD2-91335251E60F}" type="parTrans" cxnId="{25C53174-C616-FB49-8D10-C48080116C17}">
      <dgm:prSet/>
      <dgm:spPr/>
      <dgm:t>
        <a:bodyPr/>
        <a:lstStyle/>
        <a:p>
          <a:endParaRPr lang="en-GB"/>
        </a:p>
      </dgm:t>
    </dgm:pt>
    <dgm:pt modelId="{E109E8FE-6784-DD4C-A3B8-A791461F792B}" type="sibTrans" cxnId="{25C53174-C616-FB49-8D10-C48080116C17}">
      <dgm:prSet/>
      <dgm:spPr/>
      <dgm:t>
        <a:bodyPr/>
        <a:lstStyle/>
        <a:p>
          <a:endParaRPr lang="en-GB"/>
        </a:p>
      </dgm:t>
    </dgm:pt>
    <dgm:pt modelId="{71DD112D-31A4-CA41-B620-22CD44E24642}">
      <dgm:prSet phldrT="[Text]" custT="1"/>
      <dgm:spPr/>
      <dgm:t>
        <a:bodyPr/>
        <a:lstStyle/>
        <a:p>
          <a:r>
            <a:rPr lang="en-GB" sz="2000" dirty="0"/>
            <a:t>Detachment</a:t>
          </a:r>
        </a:p>
      </dgm:t>
    </dgm:pt>
    <dgm:pt modelId="{1D62ED6E-A491-3A4C-AC2A-ABAD269FE470}" type="parTrans" cxnId="{EE75075B-2A5D-9E42-BA1A-55EF3C124E34}">
      <dgm:prSet/>
      <dgm:spPr/>
      <dgm:t>
        <a:bodyPr/>
        <a:lstStyle/>
        <a:p>
          <a:endParaRPr lang="en-GB"/>
        </a:p>
      </dgm:t>
    </dgm:pt>
    <dgm:pt modelId="{F383DA6C-58BB-344B-BC98-E7644057C3F2}" type="sibTrans" cxnId="{EE75075B-2A5D-9E42-BA1A-55EF3C124E34}">
      <dgm:prSet/>
      <dgm:spPr/>
      <dgm:t>
        <a:bodyPr/>
        <a:lstStyle/>
        <a:p>
          <a:endParaRPr lang="en-GB"/>
        </a:p>
      </dgm:t>
    </dgm:pt>
    <dgm:pt modelId="{0589DAE2-B5A5-1B44-86FE-5A9513CFF38E}">
      <dgm:prSet phldrT="[Text]" custT="1"/>
      <dgm:spPr/>
      <dgm:t>
        <a:bodyPr/>
        <a:lstStyle/>
        <a:p>
          <a:r>
            <a:rPr lang="en-GB" sz="2000" b="0" dirty="0"/>
            <a:t>Inability to feel pleasure</a:t>
          </a:r>
        </a:p>
      </dgm:t>
    </dgm:pt>
    <dgm:pt modelId="{DA715E2B-6674-804C-AFB5-35A980009C12}" type="parTrans" cxnId="{6228638E-6663-A943-A326-90E9ED336DF3}">
      <dgm:prSet/>
      <dgm:spPr/>
      <dgm:t>
        <a:bodyPr/>
        <a:lstStyle/>
        <a:p>
          <a:endParaRPr lang="en-GB"/>
        </a:p>
      </dgm:t>
    </dgm:pt>
    <dgm:pt modelId="{C29B3C17-35B0-764E-9D5F-420EC260C71C}" type="sibTrans" cxnId="{6228638E-6663-A943-A326-90E9ED336DF3}">
      <dgm:prSet/>
      <dgm:spPr/>
      <dgm:t>
        <a:bodyPr/>
        <a:lstStyle/>
        <a:p>
          <a:endParaRPr lang="en-GB"/>
        </a:p>
      </dgm:t>
    </dgm:pt>
    <dgm:pt modelId="{EABB5210-9FCD-AB4F-93EF-CEDDEFE3B40C}">
      <dgm:prSet phldrT="[Text]" custT="1"/>
      <dgm:spPr/>
      <dgm:t>
        <a:bodyPr/>
        <a:lstStyle/>
        <a:p>
          <a:r>
            <a:rPr lang="en-GB" sz="2000" dirty="0"/>
            <a:t>Insomnia</a:t>
          </a:r>
        </a:p>
      </dgm:t>
    </dgm:pt>
    <dgm:pt modelId="{4D13B7DD-7F90-6F44-BCF9-010C6F55C19D}" type="parTrans" cxnId="{0B1DDA01-94AB-E340-AA3C-CA02F98A62C3}">
      <dgm:prSet/>
      <dgm:spPr/>
      <dgm:t>
        <a:bodyPr/>
        <a:lstStyle/>
        <a:p>
          <a:endParaRPr lang="en-GB"/>
        </a:p>
      </dgm:t>
    </dgm:pt>
    <dgm:pt modelId="{5AEB1A75-0516-DC46-9D79-32F7049B0043}" type="sibTrans" cxnId="{0B1DDA01-94AB-E340-AA3C-CA02F98A62C3}">
      <dgm:prSet/>
      <dgm:spPr/>
      <dgm:t>
        <a:bodyPr/>
        <a:lstStyle/>
        <a:p>
          <a:endParaRPr lang="en-GB"/>
        </a:p>
      </dgm:t>
    </dgm:pt>
    <dgm:pt modelId="{86F33161-83FB-C74A-A753-9D725F2ECFE3}">
      <dgm:prSet phldrT="[Text]" custT="1"/>
      <dgm:spPr/>
      <dgm:t>
        <a:bodyPr/>
        <a:lstStyle/>
        <a:p>
          <a:r>
            <a:rPr lang="en-GB" sz="2000" dirty="0"/>
            <a:t>Anxiety, depression</a:t>
          </a:r>
        </a:p>
      </dgm:t>
    </dgm:pt>
    <dgm:pt modelId="{1F2AA305-F32D-384C-A64B-A0BAD0D13797}" type="parTrans" cxnId="{7B1558A0-20F3-EA4C-85DB-EC74EB296D92}">
      <dgm:prSet/>
      <dgm:spPr/>
      <dgm:t>
        <a:bodyPr/>
        <a:lstStyle/>
        <a:p>
          <a:endParaRPr lang="en-GB"/>
        </a:p>
      </dgm:t>
    </dgm:pt>
    <dgm:pt modelId="{093088BC-0679-1540-B6A2-1FE729F12FD0}" type="sibTrans" cxnId="{7B1558A0-20F3-EA4C-85DB-EC74EB296D92}">
      <dgm:prSet/>
      <dgm:spPr/>
      <dgm:t>
        <a:bodyPr/>
        <a:lstStyle/>
        <a:p>
          <a:endParaRPr lang="en-GB"/>
        </a:p>
      </dgm:t>
    </dgm:pt>
    <dgm:pt modelId="{CED655B6-B59F-A840-83E6-64C41B79E5F0}">
      <dgm:prSet phldrT="[Text]" custT="1"/>
      <dgm:spPr/>
      <dgm:t>
        <a:bodyPr/>
        <a:lstStyle/>
        <a:p>
          <a:r>
            <a:rPr lang="en-GB" sz="2000" dirty="0"/>
            <a:t>Suicidal thoughts</a:t>
          </a:r>
        </a:p>
      </dgm:t>
    </dgm:pt>
    <dgm:pt modelId="{5DC57E9B-C1F2-954F-8B6F-831E7FA109D7}" type="parTrans" cxnId="{ED38C57E-4EF2-B044-A2C4-D8EC02BDAF3A}">
      <dgm:prSet/>
      <dgm:spPr/>
      <dgm:t>
        <a:bodyPr/>
        <a:lstStyle/>
        <a:p>
          <a:endParaRPr lang="en-GB"/>
        </a:p>
      </dgm:t>
    </dgm:pt>
    <dgm:pt modelId="{AEBF5C54-54A4-5B43-B087-C65D0B7EEC37}" type="sibTrans" cxnId="{ED38C57E-4EF2-B044-A2C4-D8EC02BDAF3A}">
      <dgm:prSet/>
      <dgm:spPr/>
      <dgm:t>
        <a:bodyPr/>
        <a:lstStyle/>
        <a:p>
          <a:endParaRPr lang="en-GB"/>
        </a:p>
      </dgm:t>
    </dgm:pt>
    <dgm:pt modelId="{911C00F4-8808-194C-996B-7A69F1E6A74F}">
      <dgm:prSet phldrT="[Text]" custT="1"/>
      <dgm:spPr/>
      <dgm:t>
        <a:bodyPr/>
        <a:lstStyle/>
        <a:p>
          <a:r>
            <a:rPr lang="en-GB" sz="2000" noProof="0" dirty="0" smtClean="0"/>
            <a:t>Hyper-arousal </a:t>
          </a:r>
          <a:r>
            <a:rPr lang="en-GB" sz="2000" noProof="0" dirty="0"/>
            <a:t>with </a:t>
          </a:r>
          <a:r>
            <a:rPr lang="en-GB" sz="2000" noProof="0" dirty="0" smtClean="0"/>
            <a:t>hyper-vigilance</a:t>
          </a:r>
          <a:endParaRPr lang="en-GB" sz="2000" noProof="0" dirty="0"/>
        </a:p>
      </dgm:t>
    </dgm:pt>
    <dgm:pt modelId="{BE79F0BF-FC30-4F43-8C93-EBB8848063D0}" type="parTrans" cxnId="{30C6527A-5EAC-B645-BAD6-017660A40145}">
      <dgm:prSet/>
      <dgm:spPr/>
      <dgm:t>
        <a:bodyPr/>
        <a:lstStyle/>
        <a:p>
          <a:endParaRPr lang="en-GB"/>
        </a:p>
      </dgm:t>
    </dgm:pt>
    <dgm:pt modelId="{6CED4B05-3600-C344-BA2E-D74F2B889066}" type="sibTrans" cxnId="{30C6527A-5EAC-B645-BAD6-017660A40145}">
      <dgm:prSet/>
      <dgm:spPr/>
      <dgm:t>
        <a:bodyPr/>
        <a:lstStyle/>
        <a:p>
          <a:endParaRPr lang="en-GB"/>
        </a:p>
      </dgm:t>
    </dgm:pt>
    <dgm:pt modelId="{CE362E30-4927-9B47-8E57-C6F6729A8303}">
      <dgm:prSet phldrT="[Text]" custT="1"/>
      <dgm:spPr/>
      <dgm:t>
        <a:bodyPr/>
        <a:lstStyle/>
        <a:p>
          <a:r>
            <a:rPr lang="en-GB" sz="2000" dirty="0" smtClean="0">
              <a:solidFill>
                <a:srgbClr val="000000"/>
              </a:solidFill>
            </a:rPr>
            <a:t>Startled</a:t>
          </a:r>
          <a:r>
            <a:rPr lang="en-GB" sz="2000" dirty="0" smtClean="0">
              <a:solidFill>
                <a:srgbClr val="FF0000"/>
              </a:solidFill>
            </a:rPr>
            <a:t> </a:t>
          </a:r>
          <a:r>
            <a:rPr lang="en-GB" sz="2000" dirty="0"/>
            <a:t>reaction to noises/sudden stimulus</a:t>
          </a:r>
        </a:p>
      </dgm:t>
    </dgm:pt>
    <dgm:pt modelId="{9882C7FF-78AC-1F4E-B34B-9CD1086B5ED2}" type="parTrans" cxnId="{F0066C0B-9BF1-4041-800D-3E721D5B649F}">
      <dgm:prSet/>
      <dgm:spPr/>
      <dgm:t>
        <a:bodyPr/>
        <a:lstStyle/>
        <a:p>
          <a:endParaRPr lang="en-GB"/>
        </a:p>
      </dgm:t>
    </dgm:pt>
    <dgm:pt modelId="{D8C2C316-3545-1E45-81F0-2E09E7CE7AEE}" type="sibTrans" cxnId="{F0066C0B-9BF1-4041-800D-3E721D5B649F}">
      <dgm:prSet/>
      <dgm:spPr/>
      <dgm:t>
        <a:bodyPr/>
        <a:lstStyle/>
        <a:p>
          <a:endParaRPr lang="en-GB"/>
        </a:p>
      </dgm:t>
    </dgm:pt>
    <dgm:pt modelId="{660F6DEB-9A2F-DD49-A59B-946C4A4C11FE}">
      <dgm:prSet phldrT="[Text]" custT="1"/>
      <dgm:spPr/>
      <dgm:t>
        <a:bodyPr/>
        <a:lstStyle/>
        <a:p>
          <a:r>
            <a:rPr lang="en-GB" sz="2000" dirty="0"/>
            <a:t>Nightmares</a:t>
          </a:r>
          <a:endParaRPr lang="en-GB" sz="2000" b="0" dirty="0"/>
        </a:p>
      </dgm:t>
    </dgm:pt>
    <dgm:pt modelId="{DEA90D6B-D112-934A-96D9-BA97CA1AA0F0}" type="parTrans" cxnId="{B78BEF40-B0B6-F845-8AFA-279BD44C0C4E}">
      <dgm:prSet/>
      <dgm:spPr/>
      <dgm:t>
        <a:bodyPr/>
        <a:lstStyle/>
        <a:p>
          <a:endParaRPr lang="en-GB"/>
        </a:p>
      </dgm:t>
    </dgm:pt>
    <dgm:pt modelId="{489670B7-FCF4-C94C-AB19-0E618A648F82}" type="sibTrans" cxnId="{B78BEF40-B0B6-F845-8AFA-279BD44C0C4E}">
      <dgm:prSet/>
      <dgm:spPr/>
      <dgm:t>
        <a:bodyPr/>
        <a:lstStyle/>
        <a:p>
          <a:endParaRPr lang="en-GB"/>
        </a:p>
      </dgm:t>
    </dgm:pt>
    <dgm:pt modelId="{8544DDB4-3543-2844-9F88-4AFEAC5E0A31}">
      <dgm:prSet phldrT="[Text]" custT="1"/>
      <dgm:spPr/>
      <dgm:t>
        <a:bodyPr/>
        <a:lstStyle/>
        <a:p>
          <a:r>
            <a:rPr lang="en-GB" sz="2000" dirty="0"/>
            <a:t>Flashbacks</a:t>
          </a:r>
        </a:p>
      </dgm:t>
    </dgm:pt>
    <dgm:pt modelId="{DF59F6AF-5007-0D49-BCF7-D2089572D474}" type="parTrans" cxnId="{03104209-979D-8042-AAF9-9E27D5CFA2C2}">
      <dgm:prSet/>
      <dgm:spPr/>
      <dgm:t>
        <a:bodyPr/>
        <a:lstStyle/>
        <a:p>
          <a:endParaRPr lang="en-GB"/>
        </a:p>
      </dgm:t>
    </dgm:pt>
    <dgm:pt modelId="{F0978D34-4711-384F-ACE9-368C65CE0C45}" type="sibTrans" cxnId="{03104209-979D-8042-AAF9-9E27D5CFA2C2}">
      <dgm:prSet/>
      <dgm:spPr/>
      <dgm:t>
        <a:bodyPr/>
        <a:lstStyle/>
        <a:p>
          <a:endParaRPr lang="en-GB"/>
        </a:p>
      </dgm:t>
    </dgm:pt>
    <dgm:pt modelId="{B441A643-E213-4544-B1CF-BA16E254D375}" type="pres">
      <dgm:prSet presAssocID="{283BA47C-E633-4847-9446-85AC9A73E1C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4B13D6-C465-934D-AC6B-DB852415A3BB}" type="pres">
      <dgm:prSet presAssocID="{EBC23C7E-BA3D-2241-9902-06964D27D489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7F3C5-4F76-1646-BC23-31F44E8A4827}" type="pres">
      <dgm:prSet presAssocID="{E109E8FE-6784-DD4C-A3B8-A791461F792B}" presName="sibTrans" presStyleCnt="0"/>
      <dgm:spPr/>
    </dgm:pt>
    <dgm:pt modelId="{26D1A209-2462-BC41-9355-E6E92A702AFB}" type="pres">
      <dgm:prSet presAssocID="{660F6DEB-9A2F-DD49-A59B-946C4A4C11FE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B8A76C-E7ED-B648-ABA7-CBB2DAFFC1AC}" type="pres">
      <dgm:prSet presAssocID="{489670B7-FCF4-C94C-AB19-0E618A648F82}" presName="sibTrans" presStyleCnt="0"/>
      <dgm:spPr/>
    </dgm:pt>
    <dgm:pt modelId="{AA9679A9-B545-5742-A8B4-BF98F5FA148C}" type="pres">
      <dgm:prSet presAssocID="{71DD112D-31A4-CA41-B620-22CD44E24642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C7379-3828-3B4F-9CEC-6D89F7C46211}" type="pres">
      <dgm:prSet presAssocID="{F383DA6C-58BB-344B-BC98-E7644057C3F2}" presName="sibTrans" presStyleCnt="0"/>
      <dgm:spPr/>
    </dgm:pt>
    <dgm:pt modelId="{434BC787-2FE0-D44F-999E-4E731811E69E}" type="pres">
      <dgm:prSet presAssocID="{0589DAE2-B5A5-1B44-86FE-5A9513CFF38E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2F978-2EB7-194D-B86D-450FA76D2A1C}" type="pres">
      <dgm:prSet presAssocID="{C29B3C17-35B0-764E-9D5F-420EC260C71C}" presName="sibTrans" presStyleCnt="0"/>
      <dgm:spPr/>
    </dgm:pt>
    <dgm:pt modelId="{FBA19376-0943-2642-AB17-25C9EAA952F8}" type="pres">
      <dgm:prSet presAssocID="{EABB5210-9FCD-AB4F-93EF-CEDDEFE3B40C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DCD83E-F868-6E45-B3D5-7E1C021E7A83}" type="pres">
      <dgm:prSet presAssocID="{5AEB1A75-0516-DC46-9D79-32F7049B0043}" presName="sibTrans" presStyleCnt="0"/>
      <dgm:spPr/>
    </dgm:pt>
    <dgm:pt modelId="{83D02EAF-CC5F-7649-A498-8C24447DA975}" type="pres">
      <dgm:prSet presAssocID="{86F33161-83FB-C74A-A753-9D725F2ECFE3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E98C5C-E44A-F840-990E-FF6ACE18E7E1}" type="pres">
      <dgm:prSet presAssocID="{093088BC-0679-1540-B6A2-1FE729F12FD0}" presName="sibTrans" presStyleCnt="0"/>
      <dgm:spPr/>
    </dgm:pt>
    <dgm:pt modelId="{ABAF849E-8795-6141-8E4C-B4FE4AC0A9CA}" type="pres">
      <dgm:prSet presAssocID="{CED655B6-B59F-A840-83E6-64C41B79E5F0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89B45A-6991-AE44-B87F-7D6079539FF1}" type="pres">
      <dgm:prSet presAssocID="{AEBF5C54-54A4-5B43-B087-C65D0B7EEC37}" presName="sibTrans" presStyleCnt="0"/>
      <dgm:spPr/>
    </dgm:pt>
    <dgm:pt modelId="{F2816C60-B13E-EA4D-8318-7A6E5CC9E25A}" type="pres">
      <dgm:prSet presAssocID="{911C00F4-8808-194C-996B-7A69F1E6A74F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2A88B4-91D3-B241-91D5-14850EF1B236}" type="pres">
      <dgm:prSet presAssocID="{6CED4B05-3600-C344-BA2E-D74F2B889066}" presName="sibTrans" presStyleCnt="0"/>
      <dgm:spPr/>
    </dgm:pt>
    <dgm:pt modelId="{0624CCE0-3AB2-E147-B940-48C6187669AF}" type="pres">
      <dgm:prSet presAssocID="{CE362E30-4927-9B47-8E57-C6F6729A8303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4DBF58-A85B-7448-BB0E-463067C6B8B1}" type="pres">
      <dgm:prSet presAssocID="{D8C2C316-3545-1E45-81F0-2E09E7CE7AEE}" presName="sibTrans" presStyleCnt="0"/>
      <dgm:spPr/>
    </dgm:pt>
    <dgm:pt modelId="{C494CF8F-0C27-8F46-AA53-76FE81844C00}" type="pres">
      <dgm:prSet presAssocID="{8544DDB4-3543-2844-9F88-4AFEAC5E0A31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B1DDA01-94AB-E340-AA3C-CA02F98A62C3}" srcId="{283BA47C-E633-4847-9446-85AC9A73E1C5}" destId="{EABB5210-9FCD-AB4F-93EF-CEDDEFE3B40C}" srcOrd="4" destOrd="0" parTransId="{4D13B7DD-7F90-6F44-BCF9-010C6F55C19D}" sibTransId="{5AEB1A75-0516-DC46-9D79-32F7049B0043}"/>
    <dgm:cxn modelId="{25C53174-C616-FB49-8D10-C48080116C17}" srcId="{283BA47C-E633-4847-9446-85AC9A73E1C5}" destId="{EBC23C7E-BA3D-2241-9902-06964D27D489}" srcOrd="0" destOrd="0" parTransId="{9BA691EC-57CE-CE4E-ACD2-91335251E60F}" sibTransId="{E109E8FE-6784-DD4C-A3B8-A791461F792B}"/>
    <dgm:cxn modelId="{6228638E-6663-A943-A326-90E9ED336DF3}" srcId="{283BA47C-E633-4847-9446-85AC9A73E1C5}" destId="{0589DAE2-B5A5-1B44-86FE-5A9513CFF38E}" srcOrd="3" destOrd="0" parTransId="{DA715E2B-6674-804C-AFB5-35A980009C12}" sibTransId="{C29B3C17-35B0-764E-9D5F-420EC260C71C}"/>
    <dgm:cxn modelId="{8B2EA3E8-0A8A-D840-90C9-96988CEBC019}" type="presOf" srcId="{0589DAE2-B5A5-1B44-86FE-5A9513CFF38E}" destId="{434BC787-2FE0-D44F-999E-4E731811E69E}" srcOrd="0" destOrd="0" presId="urn:microsoft.com/office/officeart/2005/8/layout/default"/>
    <dgm:cxn modelId="{88F96939-6637-564B-8BAC-4407CB9C8C12}" type="presOf" srcId="{EABB5210-9FCD-AB4F-93EF-CEDDEFE3B40C}" destId="{FBA19376-0943-2642-AB17-25C9EAA952F8}" srcOrd="0" destOrd="0" presId="urn:microsoft.com/office/officeart/2005/8/layout/default"/>
    <dgm:cxn modelId="{03104209-979D-8042-AAF9-9E27D5CFA2C2}" srcId="{283BA47C-E633-4847-9446-85AC9A73E1C5}" destId="{8544DDB4-3543-2844-9F88-4AFEAC5E0A31}" srcOrd="9" destOrd="0" parTransId="{DF59F6AF-5007-0D49-BCF7-D2089572D474}" sibTransId="{F0978D34-4711-384F-ACE9-368C65CE0C45}"/>
    <dgm:cxn modelId="{FBBB23FC-AC5E-C945-B8EE-D6E095414610}" type="presOf" srcId="{660F6DEB-9A2F-DD49-A59B-946C4A4C11FE}" destId="{26D1A209-2462-BC41-9355-E6E92A702AFB}" srcOrd="0" destOrd="0" presId="urn:microsoft.com/office/officeart/2005/8/layout/default"/>
    <dgm:cxn modelId="{1B7162F0-F883-C143-91BB-841BF65A46A9}" type="presOf" srcId="{86F33161-83FB-C74A-A753-9D725F2ECFE3}" destId="{83D02EAF-CC5F-7649-A498-8C24447DA975}" srcOrd="0" destOrd="0" presId="urn:microsoft.com/office/officeart/2005/8/layout/default"/>
    <dgm:cxn modelId="{EA7A315C-BFB9-B84C-B7B3-A14AD9255E65}" type="presOf" srcId="{8544DDB4-3543-2844-9F88-4AFEAC5E0A31}" destId="{C494CF8F-0C27-8F46-AA53-76FE81844C00}" srcOrd="0" destOrd="0" presId="urn:microsoft.com/office/officeart/2005/8/layout/default"/>
    <dgm:cxn modelId="{7B1558A0-20F3-EA4C-85DB-EC74EB296D92}" srcId="{283BA47C-E633-4847-9446-85AC9A73E1C5}" destId="{86F33161-83FB-C74A-A753-9D725F2ECFE3}" srcOrd="5" destOrd="0" parTransId="{1F2AA305-F32D-384C-A64B-A0BAD0D13797}" sibTransId="{093088BC-0679-1540-B6A2-1FE729F12FD0}"/>
    <dgm:cxn modelId="{91DC3164-007F-2540-9BCD-BE39DA9A154C}" type="presOf" srcId="{CE362E30-4927-9B47-8E57-C6F6729A8303}" destId="{0624CCE0-3AB2-E147-B940-48C6187669AF}" srcOrd="0" destOrd="0" presId="urn:microsoft.com/office/officeart/2005/8/layout/default"/>
    <dgm:cxn modelId="{5B41B3A7-C0E7-6B42-A8D3-83D47AA148D7}" type="presOf" srcId="{71DD112D-31A4-CA41-B620-22CD44E24642}" destId="{AA9679A9-B545-5742-A8B4-BF98F5FA148C}" srcOrd="0" destOrd="0" presId="urn:microsoft.com/office/officeart/2005/8/layout/default"/>
    <dgm:cxn modelId="{9083A1E2-BD52-2540-94BD-F3DE8474809F}" type="presOf" srcId="{911C00F4-8808-194C-996B-7A69F1E6A74F}" destId="{F2816C60-B13E-EA4D-8318-7A6E5CC9E25A}" srcOrd="0" destOrd="0" presId="urn:microsoft.com/office/officeart/2005/8/layout/default"/>
    <dgm:cxn modelId="{ED38C57E-4EF2-B044-A2C4-D8EC02BDAF3A}" srcId="{283BA47C-E633-4847-9446-85AC9A73E1C5}" destId="{CED655B6-B59F-A840-83E6-64C41B79E5F0}" srcOrd="6" destOrd="0" parTransId="{5DC57E9B-C1F2-954F-8B6F-831E7FA109D7}" sibTransId="{AEBF5C54-54A4-5B43-B087-C65D0B7EEC37}"/>
    <dgm:cxn modelId="{C2650A81-6086-6E40-AEEF-00951E50BE05}" type="presOf" srcId="{283BA47C-E633-4847-9446-85AC9A73E1C5}" destId="{B441A643-E213-4544-B1CF-BA16E254D375}" srcOrd="0" destOrd="0" presId="urn:microsoft.com/office/officeart/2005/8/layout/default"/>
    <dgm:cxn modelId="{EE75075B-2A5D-9E42-BA1A-55EF3C124E34}" srcId="{283BA47C-E633-4847-9446-85AC9A73E1C5}" destId="{71DD112D-31A4-CA41-B620-22CD44E24642}" srcOrd="2" destOrd="0" parTransId="{1D62ED6E-A491-3A4C-AC2A-ABAD269FE470}" sibTransId="{F383DA6C-58BB-344B-BC98-E7644057C3F2}"/>
    <dgm:cxn modelId="{30C6527A-5EAC-B645-BAD6-017660A40145}" srcId="{283BA47C-E633-4847-9446-85AC9A73E1C5}" destId="{911C00F4-8808-194C-996B-7A69F1E6A74F}" srcOrd="7" destOrd="0" parTransId="{BE79F0BF-FC30-4F43-8C93-EBB8848063D0}" sibTransId="{6CED4B05-3600-C344-BA2E-D74F2B889066}"/>
    <dgm:cxn modelId="{9AD745DE-0C9E-6E43-BF2A-4787AB6C3B88}" type="presOf" srcId="{EBC23C7E-BA3D-2241-9902-06964D27D489}" destId="{664B13D6-C465-934D-AC6B-DB852415A3BB}" srcOrd="0" destOrd="0" presId="urn:microsoft.com/office/officeart/2005/8/layout/default"/>
    <dgm:cxn modelId="{F0066C0B-9BF1-4041-800D-3E721D5B649F}" srcId="{283BA47C-E633-4847-9446-85AC9A73E1C5}" destId="{CE362E30-4927-9B47-8E57-C6F6729A8303}" srcOrd="8" destOrd="0" parTransId="{9882C7FF-78AC-1F4E-B34B-9CD1086B5ED2}" sibTransId="{D8C2C316-3545-1E45-81F0-2E09E7CE7AEE}"/>
    <dgm:cxn modelId="{B78BEF40-B0B6-F845-8AFA-279BD44C0C4E}" srcId="{283BA47C-E633-4847-9446-85AC9A73E1C5}" destId="{660F6DEB-9A2F-DD49-A59B-946C4A4C11FE}" srcOrd="1" destOrd="0" parTransId="{DEA90D6B-D112-934A-96D9-BA97CA1AA0F0}" sibTransId="{489670B7-FCF4-C94C-AB19-0E618A648F82}"/>
    <dgm:cxn modelId="{301F5B79-C27E-9A45-9566-C3E35A67737A}" type="presOf" srcId="{CED655B6-B59F-A840-83E6-64C41B79E5F0}" destId="{ABAF849E-8795-6141-8E4C-B4FE4AC0A9CA}" srcOrd="0" destOrd="0" presId="urn:microsoft.com/office/officeart/2005/8/layout/default"/>
    <dgm:cxn modelId="{8336DC3C-968B-C346-BEAE-D7FAEA7EE714}" type="presParOf" srcId="{B441A643-E213-4544-B1CF-BA16E254D375}" destId="{664B13D6-C465-934D-AC6B-DB852415A3BB}" srcOrd="0" destOrd="0" presId="urn:microsoft.com/office/officeart/2005/8/layout/default"/>
    <dgm:cxn modelId="{BA825998-12EA-A847-8679-1E709BE73040}" type="presParOf" srcId="{B441A643-E213-4544-B1CF-BA16E254D375}" destId="{5A87F3C5-4F76-1646-BC23-31F44E8A4827}" srcOrd="1" destOrd="0" presId="urn:microsoft.com/office/officeart/2005/8/layout/default"/>
    <dgm:cxn modelId="{F84C98B1-C6AE-2B4C-B77D-08EC69EE582A}" type="presParOf" srcId="{B441A643-E213-4544-B1CF-BA16E254D375}" destId="{26D1A209-2462-BC41-9355-E6E92A702AFB}" srcOrd="2" destOrd="0" presId="urn:microsoft.com/office/officeart/2005/8/layout/default"/>
    <dgm:cxn modelId="{9F9E7C64-4CEF-4B41-9352-A5225934DD70}" type="presParOf" srcId="{B441A643-E213-4544-B1CF-BA16E254D375}" destId="{6FB8A76C-E7ED-B648-ABA7-CBB2DAFFC1AC}" srcOrd="3" destOrd="0" presId="urn:microsoft.com/office/officeart/2005/8/layout/default"/>
    <dgm:cxn modelId="{8EE16555-7B26-9042-AAEF-CB937EFF3CCA}" type="presParOf" srcId="{B441A643-E213-4544-B1CF-BA16E254D375}" destId="{AA9679A9-B545-5742-A8B4-BF98F5FA148C}" srcOrd="4" destOrd="0" presId="urn:microsoft.com/office/officeart/2005/8/layout/default"/>
    <dgm:cxn modelId="{91C5676C-FAFC-B045-9A4B-4DC87B90300B}" type="presParOf" srcId="{B441A643-E213-4544-B1CF-BA16E254D375}" destId="{471C7379-3828-3B4F-9CEC-6D89F7C46211}" srcOrd="5" destOrd="0" presId="urn:microsoft.com/office/officeart/2005/8/layout/default"/>
    <dgm:cxn modelId="{3EE059D4-73D5-1E46-A2B2-4B87E29181CD}" type="presParOf" srcId="{B441A643-E213-4544-B1CF-BA16E254D375}" destId="{434BC787-2FE0-D44F-999E-4E731811E69E}" srcOrd="6" destOrd="0" presId="urn:microsoft.com/office/officeart/2005/8/layout/default"/>
    <dgm:cxn modelId="{C73AE2E4-DFDB-A54B-9E54-DA3DF1AB3744}" type="presParOf" srcId="{B441A643-E213-4544-B1CF-BA16E254D375}" destId="{92E2F978-2EB7-194D-B86D-450FA76D2A1C}" srcOrd="7" destOrd="0" presId="urn:microsoft.com/office/officeart/2005/8/layout/default"/>
    <dgm:cxn modelId="{33B36B5F-0743-304D-8D23-97E42FB95F65}" type="presParOf" srcId="{B441A643-E213-4544-B1CF-BA16E254D375}" destId="{FBA19376-0943-2642-AB17-25C9EAA952F8}" srcOrd="8" destOrd="0" presId="urn:microsoft.com/office/officeart/2005/8/layout/default"/>
    <dgm:cxn modelId="{85F9FED4-1AFA-6642-A564-8D21CCC5E157}" type="presParOf" srcId="{B441A643-E213-4544-B1CF-BA16E254D375}" destId="{22DCD83E-F868-6E45-B3D5-7E1C021E7A83}" srcOrd="9" destOrd="0" presId="urn:microsoft.com/office/officeart/2005/8/layout/default"/>
    <dgm:cxn modelId="{1B81D88B-7E09-7E47-A8EB-93C3B9120099}" type="presParOf" srcId="{B441A643-E213-4544-B1CF-BA16E254D375}" destId="{83D02EAF-CC5F-7649-A498-8C24447DA975}" srcOrd="10" destOrd="0" presId="urn:microsoft.com/office/officeart/2005/8/layout/default"/>
    <dgm:cxn modelId="{58FA5E38-F1DA-FE4D-83D4-A0C870E693E2}" type="presParOf" srcId="{B441A643-E213-4544-B1CF-BA16E254D375}" destId="{64E98C5C-E44A-F840-990E-FF6ACE18E7E1}" srcOrd="11" destOrd="0" presId="urn:microsoft.com/office/officeart/2005/8/layout/default"/>
    <dgm:cxn modelId="{4A480B57-1EF5-7244-8CB4-A708D7421A9A}" type="presParOf" srcId="{B441A643-E213-4544-B1CF-BA16E254D375}" destId="{ABAF849E-8795-6141-8E4C-B4FE4AC0A9CA}" srcOrd="12" destOrd="0" presId="urn:microsoft.com/office/officeart/2005/8/layout/default"/>
    <dgm:cxn modelId="{7384AD4D-B079-2147-B2DA-FF95B41AC47C}" type="presParOf" srcId="{B441A643-E213-4544-B1CF-BA16E254D375}" destId="{6389B45A-6991-AE44-B87F-7D6079539FF1}" srcOrd="13" destOrd="0" presId="urn:microsoft.com/office/officeart/2005/8/layout/default"/>
    <dgm:cxn modelId="{4C914FF6-3E0F-ED44-833F-69893A2AD8E7}" type="presParOf" srcId="{B441A643-E213-4544-B1CF-BA16E254D375}" destId="{F2816C60-B13E-EA4D-8318-7A6E5CC9E25A}" srcOrd="14" destOrd="0" presId="urn:microsoft.com/office/officeart/2005/8/layout/default"/>
    <dgm:cxn modelId="{ABF1B847-B317-204A-9774-2D8516864A1F}" type="presParOf" srcId="{B441A643-E213-4544-B1CF-BA16E254D375}" destId="{CD2A88B4-91D3-B241-91D5-14850EF1B236}" srcOrd="15" destOrd="0" presId="urn:microsoft.com/office/officeart/2005/8/layout/default"/>
    <dgm:cxn modelId="{B173294C-1970-5844-A67D-F02E0BE080AB}" type="presParOf" srcId="{B441A643-E213-4544-B1CF-BA16E254D375}" destId="{0624CCE0-3AB2-E147-B940-48C6187669AF}" srcOrd="16" destOrd="0" presId="urn:microsoft.com/office/officeart/2005/8/layout/default"/>
    <dgm:cxn modelId="{CB6C001C-4D08-C14E-BD76-EA3A01B66E6C}" type="presParOf" srcId="{B441A643-E213-4544-B1CF-BA16E254D375}" destId="{F34DBF58-A85B-7448-BB0E-463067C6B8B1}" srcOrd="17" destOrd="0" presId="urn:microsoft.com/office/officeart/2005/8/layout/default"/>
    <dgm:cxn modelId="{FA124C55-07D7-5C41-BD1A-0BE3A7FACC98}" type="presParOf" srcId="{B441A643-E213-4544-B1CF-BA16E254D375}" destId="{C494CF8F-0C27-8F46-AA53-76FE81844C00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6F6A57B-FEC6-4C44-8FFB-4D0DADF5EE0A}" type="doc">
      <dgm:prSet loTypeId="urn:microsoft.com/office/officeart/2005/8/layout/target3" loCatId="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15B15B31-C682-2140-8283-F639ABD51EF9}">
      <dgm:prSet phldrT="[Text]" custT="1"/>
      <dgm:spPr/>
      <dgm:t>
        <a:bodyPr/>
        <a:lstStyle/>
        <a:p>
          <a:r>
            <a:rPr lang="en-GB" sz="3600" b="1" dirty="0"/>
            <a:t>VIOLENCE</a:t>
          </a:r>
        </a:p>
      </dgm:t>
    </dgm:pt>
    <dgm:pt modelId="{837139AA-C27A-754C-BE28-F1B295939C54}" type="parTrans" cxnId="{2D82CF0C-F3DE-BB4D-AAC1-23611A2CBDEC}">
      <dgm:prSet/>
      <dgm:spPr/>
      <dgm:t>
        <a:bodyPr/>
        <a:lstStyle/>
        <a:p>
          <a:endParaRPr lang="en-GB"/>
        </a:p>
      </dgm:t>
    </dgm:pt>
    <dgm:pt modelId="{18AFEF5D-0361-4444-98C8-8A0250F48CE2}" type="sibTrans" cxnId="{2D82CF0C-F3DE-BB4D-AAC1-23611A2CBDEC}">
      <dgm:prSet/>
      <dgm:spPr/>
      <dgm:t>
        <a:bodyPr/>
        <a:lstStyle/>
        <a:p>
          <a:endParaRPr lang="en-GB"/>
        </a:p>
      </dgm:t>
    </dgm:pt>
    <dgm:pt modelId="{0D2F602D-8FA6-6B48-B454-18E2E423A439}">
      <dgm:prSet phldrT="[Text]" custT="1"/>
      <dgm:spPr/>
      <dgm:t>
        <a:bodyPr/>
        <a:lstStyle/>
        <a:p>
          <a:r>
            <a:rPr lang="en-GB" sz="2000" dirty="0"/>
            <a:t>Rape/sexual violence</a:t>
          </a:r>
        </a:p>
      </dgm:t>
    </dgm:pt>
    <dgm:pt modelId="{6A67331D-AF99-FF41-8CED-09953F77FB88}" type="parTrans" cxnId="{51B1BC96-0088-3B4F-ABB8-AA4D3DB293A4}">
      <dgm:prSet/>
      <dgm:spPr/>
      <dgm:t>
        <a:bodyPr/>
        <a:lstStyle/>
        <a:p>
          <a:endParaRPr lang="en-GB"/>
        </a:p>
      </dgm:t>
    </dgm:pt>
    <dgm:pt modelId="{BA53719E-4871-2A42-BE9D-EF06A687D1FC}" type="sibTrans" cxnId="{51B1BC96-0088-3B4F-ABB8-AA4D3DB293A4}">
      <dgm:prSet/>
      <dgm:spPr/>
      <dgm:t>
        <a:bodyPr/>
        <a:lstStyle/>
        <a:p>
          <a:endParaRPr lang="en-GB"/>
        </a:p>
      </dgm:t>
    </dgm:pt>
    <dgm:pt modelId="{51AC66A8-0E04-D94B-8CB0-62206F27F306}">
      <dgm:prSet phldrT="[Text]" custT="1"/>
      <dgm:spPr/>
      <dgm:t>
        <a:bodyPr/>
        <a:lstStyle/>
        <a:p>
          <a:r>
            <a:rPr lang="en-GB" sz="2000" dirty="0"/>
            <a:t>War/other forms of extreme violence</a:t>
          </a:r>
        </a:p>
      </dgm:t>
    </dgm:pt>
    <dgm:pt modelId="{FACA25C1-BCC9-984D-BE86-EF08F05ED8AE}" type="parTrans" cxnId="{62F71BEB-E38A-D740-B461-9661EF2A8626}">
      <dgm:prSet/>
      <dgm:spPr/>
      <dgm:t>
        <a:bodyPr/>
        <a:lstStyle/>
        <a:p>
          <a:endParaRPr lang="en-GB"/>
        </a:p>
      </dgm:t>
    </dgm:pt>
    <dgm:pt modelId="{F5472F8C-55A0-9041-A23E-6A61C1BE6EFF}" type="sibTrans" cxnId="{62F71BEB-E38A-D740-B461-9661EF2A8626}">
      <dgm:prSet/>
      <dgm:spPr/>
      <dgm:t>
        <a:bodyPr/>
        <a:lstStyle/>
        <a:p>
          <a:endParaRPr lang="en-GB"/>
        </a:p>
      </dgm:t>
    </dgm:pt>
    <dgm:pt modelId="{BE6CF2D4-0ABD-E940-81FA-F647EAEC659F}">
      <dgm:prSet phldrT="[Text]"/>
      <dgm:spPr/>
      <dgm:t>
        <a:bodyPr/>
        <a:lstStyle/>
        <a:p>
          <a:r>
            <a:rPr lang="en-GB" b="1" dirty="0"/>
            <a:t>LOSS</a:t>
          </a:r>
        </a:p>
      </dgm:t>
    </dgm:pt>
    <dgm:pt modelId="{E3E58031-F912-CA47-AAB3-FA8BCFC6A4A0}" type="parTrans" cxnId="{790CB6A4-F041-324F-81C3-E6CB4B5358EA}">
      <dgm:prSet/>
      <dgm:spPr/>
      <dgm:t>
        <a:bodyPr/>
        <a:lstStyle/>
        <a:p>
          <a:endParaRPr lang="en-GB"/>
        </a:p>
      </dgm:t>
    </dgm:pt>
    <dgm:pt modelId="{693FD717-DA34-704A-8AC7-4450634B545D}" type="sibTrans" cxnId="{790CB6A4-F041-324F-81C3-E6CB4B5358EA}">
      <dgm:prSet/>
      <dgm:spPr/>
      <dgm:t>
        <a:bodyPr/>
        <a:lstStyle/>
        <a:p>
          <a:endParaRPr lang="en-GB"/>
        </a:p>
      </dgm:t>
    </dgm:pt>
    <dgm:pt modelId="{D92062CF-AFC1-2B4B-A97B-138452F37870}">
      <dgm:prSet phldrT="[Text]" custT="1"/>
      <dgm:spPr/>
      <dgm:t>
        <a:bodyPr/>
        <a:lstStyle/>
        <a:p>
          <a:r>
            <a:rPr lang="en-GB" sz="2000" dirty="0"/>
            <a:t>Loss of loved ones</a:t>
          </a:r>
        </a:p>
      </dgm:t>
    </dgm:pt>
    <dgm:pt modelId="{911E24C4-A2C6-4B43-B4D8-3434E83B5549}" type="parTrans" cxnId="{5DD944AA-883C-9940-9A7C-DA5A83ADFA4D}">
      <dgm:prSet/>
      <dgm:spPr/>
      <dgm:t>
        <a:bodyPr/>
        <a:lstStyle/>
        <a:p>
          <a:endParaRPr lang="en-GB"/>
        </a:p>
      </dgm:t>
    </dgm:pt>
    <dgm:pt modelId="{EC9CAACD-C53A-1A45-8491-C13275ACD5A1}" type="sibTrans" cxnId="{5DD944AA-883C-9940-9A7C-DA5A83ADFA4D}">
      <dgm:prSet/>
      <dgm:spPr/>
      <dgm:t>
        <a:bodyPr/>
        <a:lstStyle/>
        <a:p>
          <a:endParaRPr lang="en-GB"/>
        </a:p>
      </dgm:t>
    </dgm:pt>
    <dgm:pt modelId="{F9C4D6AE-3038-C146-982D-1543C84618E3}">
      <dgm:prSet phldrT="[Text]" custT="1"/>
      <dgm:spPr/>
      <dgm:t>
        <a:bodyPr/>
        <a:lstStyle/>
        <a:p>
          <a:r>
            <a:rPr lang="en-GB" sz="2000" dirty="0"/>
            <a:t>Loss of homes/livelihood</a:t>
          </a:r>
        </a:p>
      </dgm:t>
    </dgm:pt>
    <dgm:pt modelId="{6785E91C-F783-5C44-9372-6FEEEBB43199}" type="parTrans" cxnId="{830DF080-C861-AB42-832D-6ECF20A7C92F}">
      <dgm:prSet/>
      <dgm:spPr/>
      <dgm:t>
        <a:bodyPr/>
        <a:lstStyle/>
        <a:p>
          <a:endParaRPr lang="en-GB"/>
        </a:p>
      </dgm:t>
    </dgm:pt>
    <dgm:pt modelId="{6819741E-0807-3449-94D2-30AC658D2F68}" type="sibTrans" cxnId="{830DF080-C861-AB42-832D-6ECF20A7C92F}">
      <dgm:prSet/>
      <dgm:spPr/>
      <dgm:t>
        <a:bodyPr/>
        <a:lstStyle/>
        <a:p>
          <a:endParaRPr lang="en-GB"/>
        </a:p>
      </dgm:t>
    </dgm:pt>
    <dgm:pt modelId="{2D426BD4-32F2-B348-B9FB-986F378FA728}">
      <dgm:prSet phldrT="[Text]"/>
      <dgm:spPr/>
      <dgm:t>
        <a:bodyPr/>
        <a:lstStyle/>
        <a:p>
          <a:r>
            <a:rPr lang="en-GB" b="1" dirty="0"/>
            <a:t>INSECURITY</a:t>
          </a:r>
        </a:p>
      </dgm:t>
    </dgm:pt>
    <dgm:pt modelId="{FC21E9B5-DBD5-B64E-B51C-4AD45C00A5F3}" type="parTrans" cxnId="{5C877252-45B7-AE4C-B41A-9DCCC47ACB5D}">
      <dgm:prSet/>
      <dgm:spPr/>
      <dgm:t>
        <a:bodyPr/>
        <a:lstStyle/>
        <a:p>
          <a:endParaRPr lang="en-GB"/>
        </a:p>
      </dgm:t>
    </dgm:pt>
    <dgm:pt modelId="{B6C62315-29A0-DF41-93F0-D9CE696F4E8B}" type="sibTrans" cxnId="{5C877252-45B7-AE4C-B41A-9DCCC47ACB5D}">
      <dgm:prSet/>
      <dgm:spPr/>
      <dgm:t>
        <a:bodyPr/>
        <a:lstStyle/>
        <a:p>
          <a:endParaRPr lang="en-GB"/>
        </a:p>
      </dgm:t>
    </dgm:pt>
    <dgm:pt modelId="{8C34BA40-D779-2C48-9ACF-3F5208F488DA}">
      <dgm:prSet phldrT="[Text]"/>
      <dgm:spPr/>
      <dgm:t>
        <a:bodyPr/>
        <a:lstStyle/>
        <a:p>
          <a:r>
            <a:rPr lang="en-GB" dirty="0"/>
            <a:t>Fear of recurring violence</a:t>
          </a:r>
        </a:p>
      </dgm:t>
    </dgm:pt>
    <dgm:pt modelId="{2E74A469-8C79-694A-8F6D-8C7C344C35DA}" type="parTrans" cxnId="{7A4BA1C4-FF4F-0F48-99B1-378B782087D9}">
      <dgm:prSet/>
      <dgm:spPr/>
      <dgm:t>
        <a:bodyPr/>
        <a:lstStyle/>
        <a:p>
          <a:endParaRPr lang="en-GB"/>
        </a:p>
      </dgm:t>
    </dgm:pt>
    <dgm:pt modelId="{96B39189-43BE-C440-8D03-705956C47328}" type="sibTrans" cxnId="{7A4BA1C4-FF4F-0F48-99B1-378B782087D9}">
      <dgm:prSet/>
      <dgm:spPr/>
      <dgm:t>
        <a:bodyPr/>
        <a:lstStyle/>
        <a:p>
          <a:endParaRPr lang="en-GB"/>
        </a:p>
      </dgm:t>
    </dgm:pt>
    <dgm:pt modelId="{70D86C8A-B5D5-2A45-A400-D677ED5626CF}">
      <dgm:prSet phldrT="[Text]"/>
      <dgm:spPr/>
      <dgm:t>
        <a:bodyPr/>
        <a:lstStyle/>
        <a:p>
          <a:r>
            <a:rPr lang="en-GB" dirty="0"/>
            <a:t>Flight and displacement</a:t>
          </a:r>
        </a:p>
      </dgm:t>
    </dgm:pt>
    <dgm:pt modelId="{BC9362A1-8AF5-4849-8493-C502FC003227}" type="parTrans" cxnId="{7D14ED54-6D93-3A4E-9F0C-1131C164FBAD}">
      <dgm:prSet/>
      <dgm:spPr/>
      <dgm:t>
        <a:bodyPr/>
        <a:lstStyle/>
        <a:p>
          <a:endParaRPr lang="en-GB"/>
        </a:p>
      </dgm:t>
    </dgm:pt>
    <dgm:pt modelId="{45F5768D-39E2-EC48-8CFA-0458BB734946}" type="sibTrans" cxnId="{7D14ED54-6D93-3A4E-9F0C-1131C164FBAD}">
      <dgm:prSet/>
      <dgm:spPr/>
      <dgm:t>
        <a:bodyPr/>
        <a:lstStyle/>
        <a:p>
          <a:endParaRPr lang="en-GB"/>
        </a:p>
      </dgm:t>
    </dgm:pt>
    <dgm:pt modelId="{7FF7F63C-8247-F54E-A625-71986C843912}">
      <dgm:prSet phldrT="[Text]" custT="1"/>
      <dgm:spPr/>
      <dgm:t>
        <a:bodyPr/>
        <a:lstStyle/>
        <a:p>
          <a:r>
            <a:rPr lang="en-GB" sz="2000" dirty="0"/>
            <a:t>Loss of prospects/hope</a:t>
          </a:r>
        </a:p>
      </dgm:t>
    </dgm:pt>
    <dgm:pt modelId="{E81A118D-F080-C543-95A3-81A3E7A1E259}" type="parTrans" cxnId="{EB3310F6-501E-354D-BBE3-4EC3DA9E5E45}">
      <dgm:prSet/>
      <dgm:spPr/>
      <dgm:t>
        <a:bodyPr/>
        <a:lstStyle/>
        <a:p>
          <a:endParaRPr lang="en-GB"/>
        </a:p>
      </dgm:t>
    </dgm:pt>
    <dgm:pt modelId="{D0DC00AF-653D-6148-A044-10AC3BB59810}" type="sibTrans" cxnId="{EB3310F6-501E-354D-BBE3-4EC3DA9E5E45}">
      <dgm:prSet/>
      <dgm:spPr/>
      <dgm:t>
        <a:bodyPr/>
        <a:lstStyle/>
        <a:p>
          <a:endParaRPr lang="en-GB"/>
        </a:p>
      </dgm:t>
    </dgm:pt>
    <dgm:pt modelId="{BBDD3B89-75F7-7241-8674-6AD80E9A014B}">
      <dgm:prSet phldrT="[Text]"/>
      <dgm:spPr/>
      <dgm:t>
        <a:bodyPr/>
        <a:lstStyle/>
        <a:p>
          <a:r>
            <a:rPr lang="en-GB" dirty="0"/>
            <a:t>Lack of support mechanisms</a:t>
          </a:r>
        </a:p>
      </dgm:t>
    </dgm:pt>
    <dgm:pt modelId="{7848B0FE-8DCF-E647-9190-7DB618509120}" type="parTrans" cxnId="{FD4DB336-30D1-114C-BA87-ED6B3563206C}">
      <dgm:prSet/>
      <dgm:spPr/>
      <dgm:t>
        <a:bodyPr/>
        <a:lstStyle/>
        <a:p>
          <a:endParaRPr lang="en-GB"/>
        </a:p>
      </dgm:t>
    </dgm:pt>
    <dgm:pt modelId="{D5883ECC-2C76-7845-8C42-F80D1805462B}" type="sibTrans" cxnId="{FD4DB336-30D1-114C-BA87-ED6B3563206C}">
      <dgm:prSet/>
      <dgm:spPr/>
      <dgm:t>
        <a:bodyPr/>
        <a:lstStyle/>
        <a:p>
          <a:endParaRPr lang="en-GB"/>
        </a:p>
      </dgm:t>
    </dgm:pt>
    <dgm:pt modelId="{66C776EC-33F9-DD44-A961-661BF09E34E3}" type="pres">
      <dgm:prSet presAssocID="{56F6A57B-FEC6-4C44-8FFB-4D0DADF5EE0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A9A231-7BDB-B248-B9BB-984E25C32CF2}" type="pres">
      <dgm:prSet presAssocID="{15B15B31-C682-2140-8283-F639ABD51EF9}" presName="circle1" presStyleLbl="node1" presStyleIdx="0" presStyleCnt="3"/>
      <dgm:spPr/>
    </dgm:pt>
    <dgm:pt modelId="{32C1AF49-6AA0-574E-80E1-865A3F401F3A}" type="pres">
      <dgm:prSet presAssocID="{15B15B31-C682-2140-8283-F639ABD51EF9}" presName="space" presStyleCnt="0"/>
      <dgm:spPr/>
    </dgm:pt>
    <dgm:pt modelId="{6036DE54-CCEE-2249-AC60-3A1B0DFB88C3}" type="pres">
      <dgm:prSet presAssocID="{15B15B31-C682-2140-8283-F639ABD51EF9}" presName="rect1" presStyleLbl="alignAcc1" presStyleIdx="0" presStyleCnt="3"/>
      <dgm:spPr/>
      <dgm:t>
        <a:bodyPr/>
        <a:lstStyle/>
        <a:p>
          <a:endParaRPr lang="en-GB"/>
        </a:p>
      </dgm:t>
    </dgm:pt>
    <dgm:pt modelId="{31849364-FC15-F14B-A7AC-EEC8C1C82342}" type="pres">
      <dgm:prSet presAssocID="{BE6CF2D4-0ABD-E940-81FA-F647EAEC659F}" presName="vertSpace2" presStyleLbl="node1" presStyleIdx="0" presStyleCnt="3"/>
      <dgm:spPr/>
    </dgm:pt>
    <dgm:pt modelId="{F7D15269-BE94-2B45-9E56-A40AC4E7A5AB}" type="pres">
      <dgm:prSet presAssocID="{BE6CF2D4-0ABD-E940-81FA-F647EAEC659F}" presName="circle2" presStyleLbl="node1" presStyleIdx="1" presStyleCnt="3"/>
      <dgm:spPr/>
    </dgm:pt>
    <dgm:pt modelId="{268FB4E6-B23E-B54D-8CD0-DC06631ACED4}" type="pres">
      <dgm:prSet presAssocID="{BE6CF2D4-0ABD-E940-81FA-F647EAEC659F}" presName="rect2" presStyleLbl="alignAcc1" presStyleIdx="1" presStyleCnt="3"/>
      <dgm:spPr/>
      <dgm:t>
        <a:bodyPr/>
        <a:lstStyle/>
        <a:p>
          <a:endParaRPr lang="en-GB"/>
        </a:p>
      </dgm:t>
    </dgm:pt>
    <dgm:pt modelId="{2C3CF57D-068C-6B41-91CB-B5418E51B23B}" type="pres">
      <dgm:prSet presAssocID="{2D426BD4-32F2-B348-B9FB-986F378FA728}" presName="vertSpace3" presStyleLbl="node1" presStyleIdx="1" presStyleCnt="3"/>
      <dgm:spPr/>
    </dgm:pt>
    <dgm:pt modelId="{A988B8EF-F598-4E43-A779-930E129E8CC4}" type="pres">
      <dgm:prSet presAssocID="{2D426BD4-32F2-B348-B9FB-986F378FA728}" presName="circle3" presStyleLbl="node1" presStyleIdx="2" presStyleCnt="3"/>
      <dgm:spPr/>
    </dgm:pt>
    <dgm:pt modelId="{329A38D8-FEDA-5A45-9B63-95E8F7239B21}" type="pres">
      <dgm:prSet presAssocID="{2D426BD4-32F2-B348-B9FB-986F378FA728}" presName="rect3" presStyleLbl="alignAcc1" presStyleIdx="2" presStyleCnt="3"/>
      <dgm:spPr/>
      <dgm:t>
        <a:bodyPr/>
        <a:lstStyle/>
        <a:p>
          <a:endParaRPr lang="en-GB"/>
        </a:p>
      </dgm:t>
    </dgm:pt>
    <dgm:pt modelId="{9E19893F-5D33-4E4C-B8DC-49C95D07B4D3}" type="pres">
      <dgm:prSet presAssocID="{15B15B31-C682-2140-8283-F639ABD51EF9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1D947C-DCF4-2A42-8963-448F47F6CC4A}" type="pres">
      <dgm:prSet presAssocID="{15B15B31-C682-2140-8283-F639ABD51EF9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2E7122-1765-6E4A-A876-8175A4906161}" type="pres">
      <dgm:prSet presAssocID="{BE6CF2D4-0ABD-E940-81FA-F647EAEC659F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7BC685-1771-2D4F-B1C3-0EFB7AFF6823}" type="pres">
      <dgm:prSet presAssocID="{BE6CF2D4-0ABD-E940-81FA-F647EAEC659F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D10281-9350-5240-842A-86173CD29D0A}" type="pres">
      <dgm:prSet presAssocID="{2D426BD4-32F2-B348-B9FB-986F378FA728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B20569-4D60-F547-9B63-7094F281507E}" type="pres">
      <dgm:prSet presAssocID="{2D426BD4-32F2-B348-B9FB-986F378FA728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B3310F6-501E-354D-BBE3-4EC3DA9E5E45}" srcId="{BE6CF2D4-0ABD-E940-81FA-F647EAEC659F}" destId="{7FF7F63C-8247-F54E-A625-71986C843912}" srcOrd="2" destOrd="0" parTransId="{E81A118D-F080-C543-95A3-81A3E7A1E259}" sibTransId="{D0DC00AF-653D-6148-A044-10AC3BB59810}"/>
    <dgm:cxn modelId="{FD4DB336-30D1-114C-BA87-ED6B3563206C}" srcId="{2D426BD4-32F2-B348-B9FB-986F378FA728}" destId="{BBDD3B89-75F7-7241-8674-6AD80E9A014B}" srcOrd="2" destOrd="0" parTransId="{7848B0FE-8DCF-E647-9190-7DB618509120}" sibTransId="{D5883ECC-2C76-7845-8C42-F80D1805462B}"/>
    <dgm:cxn modelId="{5C877252-45B7-AE4C-B41A-9DCCC47ACB5D}" srcId="{56F6A57B-FEC6-4C44-8FFB-4D0DADF5EE0A}" destId="{2D426BD4-32F2-B348-B9FB-986F378FA728}" srcOrd="2" destOrd="0" parTransId="{FC21E9B5-DBD5-B64E-B51C-4AD45C00A5F3}" sibTransId="{B6C62315-29A0-DF41-93F0-D9CE696F4E8B}"/>
    <dgm:cxn modelId="{CB116B8A-E4DC-1649-92D0-C8FF45DC3B40}" type="presOf" srcId="{7FF7F63C-8247-F54E-A625-71986C843912}" destId="{4A7BC685-1771-2D4F-B1C3-0EFB7AFF6823}" srcOrd="0" destOrd="2" presId="urn:microsoft.com/office/officeart/2005/8/layout/target3"/>
    <dgm:cxn modelId="{51B1BC96-0088-3B4F-ABB8-AA4D3DB293A4}" srcId="{15B15B31-C682-2140-8283-F639ABD51EF9}" destId="{0D2F602D-8FA6-6B48-B454-18E2E423A439}" srcOrd="0" destOrd="0" parTransId="{6A67331D-AF99-FF41-8CED-09953F77FB88}" sibTransId="{BA53719E-4871-2A42-BE9D-EF06A687D1FC}"/>
    <dgm:cxn modelId="{7A757ECF-D369-0F47-8165-1FA387BBDB74}" type="presOf" srcId="{8C34BA40-D779-2C48-9ACF-3F5208F488DA}" destId="{B2B20569-4D60-F547-9B63-7094F281507E}" srcOrd="0" destOrd="0" presId="urn:microsoft.com/office/officeart/2005/8/layout/target3"/>
    <dgm:cxn modelId="{3D4309C9-CDC3-B94F-BFB0-35723A917D43}" type="presOf" srcId="{BE6CF2D4-0ABD-E940-81FA-F647EAEC659F}" destId="{282E7122-1765-6E4A-A876-8175A4906161}" srcOrd="1" destOrd="0" presId="urn:microsoft.com/office/officeart/2005/8/layout/target3"/>
    <dgm:cxn modelId="{9A858345-2372-8742-B78A-3A56F5036B3F}" type="presOf" srcId="{51AC66A8-0E04-D94B-8CB0-62206F27F306}" destId="{AF1D947C-DCF4-2A42-8963-448F47F6CC4A}" srcOrd="0" destOrd="1" presId="urn:microsoft.com/office/officeart/2005/8/layout/target3"/>
    <dgm:cxn modelId="{BCB9B617-C96B-A449-ACA9-BD74CD0AE14F}" type="presOf" srcId="{0D2F602D-8FA6-6B48-B454-18E2E423A439}" destId="{AF1D947C-DCF4-2A42-8963-448F47F6CC4A}" srcOrd="0" destOrd="0" presId="urn:microsoft.com/office/officeart/2005/8/layout/target3"/>
    <dgm:cxn modelId="{7A4BA1C4-FF4F-0F48-99B1-378B782087D9}" srcId="{2D426BD4-32F2-B348-B9FB-986F378FA728}" destId="{8C34BA40-D779-2C48-9ACF-3F5208F488DA}" srcOrd="0" destOrd="0" parTransId="{2E74A469-8C79-694A-8F6D-8C7C344C35DA}" sibTransId="{96B39189-43BE-C440-8D03-705956C47328}"/>
    <dgm:cxn modelId="{2D82CF0C-F3DE-BB4D-AAC1-23611A2CBDEC}" srcId="{56F6A57B-FEC6-4C44-8FFB-4D0DADF5EE0A}" destId="{15B15B31-C682-2140-8283-F639ABD51EF9}" srcOrd="0" destOrd="0" parTransId="{837139AA-C27A-754C-BE28-F1B295939C54}" sibTransId="{18AFEF5D-0361-4444-98C8-8A0250F48CE2}"/>
    <dgm:cxn modelId="{7C035C6B-FD6A-644E-87AB-DDB61FD7DF92}" type="presOf" srcId="{D92062CF-AFC1-2B4B-A97B-138452F37870}" destId="{4A7BC685-1771-2D4F-B1C3-0EFB7AFF6823}" srcOrd="0" destOrd="0" presId="urn:microsoft.com/office/officeart/2005/8/layout/target3"/>
    <dgm:cxn modelId="{7D14ED54-6D93-3A4E-9F0C-1131C164FBAD}" srcId="{2D426BD4-32F2-B348-B9FB-986F378FA728}" destId="{70D86C8A-B5D5-2A45-A400-D677ED5626CF}" srcOrd="1" destOrd="0" parTransId="{BC9362A1-8AF5-4849-8493-C502FC003227}" sibTransId="{45F5768D-39E2-EC48-8CFA-0458BB734946}"/>
    <dgm:cxn modelId="{6B1237BC-34BB-B945-B171-2DB6D02960D1}" type="presOf" srcId="{15B15B31-C682-2140-8283-F639ABD51EF9}" destId="{6036DE54-CCEE-2249-AC60-3A1B0DFB88C3}" srcOrd="0" destOrd="0" presId="urn:microsoft.com/office/officeart/2005/8/layout/target3"/>
    <dgm:cxn modelId="{91AFA601-BB73-2442-B27D-F078151DD079}" type="presOf" srcId="{2D426BD4-32F2-B348-B9FB-986F378FA728}" destId="{329A38D8-FEDA-5A45-9B63-95E8F7239B21}" srcOrd="0" destOrd="0" presId="urn:microsoft.com/office/officeart/2005/8/layout/target3"/>
    <dgm:cxn modelId="{830DF080-C861-AB42-832D-6ECF20A7C92F}" srcId="{BE6CF2D4-0ABD-E940-81FA-F647EAEC659F}" destId="{F9C4D6AE-3038-C146-982D-1543C84618E3}" srcOrd="1" destOrd="0" parTransId="{6785E91C-F783-5C44-9372-6FEEEBB43199}" sibTransId="{6819741E-0807-3449-94D2-30AC658D2F68}"/>
    <dgm:cxn modelId="{5DD944AA-883C-9940-9A7C-DA5A83ADFA4D}" srcId="{BE6CF2D4-0ABD-E940-81FA-F647EAEC659F}" destId="{D92062CF-AFC1-2B4B-A97B-138452F37870}" srcOrd="0" destOrd="0" parTransId="{911E24C4-A2C6-4B43-B4D8-3434E83B5549}" sibTransId="{EC9CAACD-C53A-1A45-8491-C13275ACD5A1}"/>
    <dgm:cxn modelId="{C12A2008-ED92-B949-A522-E0CE5B043F3C}" type="presOf" srcId="{70D86C8A-B5D5-2A45-A400-D677ED5626CF}" destId="{B2B20569-4D60-F547-9B63-7094F281507E}" srcOrd="0" destOrd="1" presId="urn:microsoft.com/office/officeart/2005/8/layout/target3"/>
    <dgm:cxn modelId="{3C042000-5CB1-254A-9883-22D188D8407C}" type="presOf" srcId="{2D426BD4-32F2-B348-B9FB-986F378FA728}" destId="{7BD10281-9350-5240-842A-86173CD29D0A}" srcOrd="1" destOrd="0" presId="urn:microsoft.com/office/officeart/2005/8/layout/target3"/>
    <dgm:cxn modelId="{B9C86287-6754-B24B-BE51-A7985DE725F8}" type="presOf" srcId="{15B15B31-C682-2140-8283-F639ABD51EF9}" destId="{9E19893F-5D33-4E4C-B8DC-49C95D07B4D3}" srcOrd="1" destOrd="0" presId="urn:microsoft.com/office/officeart/2005/8/layout/target3"/>
    <dgm:cxn modelId="{1A1D0993-FE90-5A40-A5A7-7DC47F640183}" type="presOf" srcId="{F9C4D6AE-3038-C146-982D-1543C84618E3}" destId="{4A7BC685-1771-2D4F-B1C3-0EFB7AFF6823}" srcOrd="0" destOrd="1" presId="urn:microsoft.com/office/officeart/2005/8/layout/target3"/>
    <dgm:cxn modelId="{8596D81F-6E24-A749-B951-5522AC41C44F}" type="presOf" srcId="{56F6A57B-FEC6-4C44-8FFB-4D0DADF5EE0A}" destId="{66C776EC-33F9-DD44-A961-661BF09E34E3}" srcOrd="0" destOrd="0" presId="urn:microsoft.com/office/officeart/2005/8/layout/target3"/>
    <dgm:cxn modelId="{E0403D95-32DA-2541-A289-165D807CE316}" type="presOf" srcId="{BE6CF2D4-0ABD-E940-81FA-F647EAEC659F}" destId="{268FB4E6-B23E-B54D-8CD0-DC06631ACED4}" srcOrd="0" destOrd="0" presId="urn:microsoft.com/office/officeart/2005/8/layout/target3"/>
    <dgm:cxn modelId="{9C99A235-6F3F-F944-8B68-E5942AB00AE5}" type="presOf" srcId="{BBDD3B89-75F7-7241-8674-6AD80E9A014B}" destId="{B2B20569-4D60-F547-9B63-7094F281507E}" srcOrd="0" destOrd="2" presId="urn:microsoft.com/office/officeart/2005/8/layout/target3"/>
    <dgm:cxn modelId="{790CB6A4-F041-324F-81C3-E6CB4B5358EA}" srcId="{56F6A57B-FEC6-4C44-8FFB-4D0DADF5EE0A}" destId="{BE6CF2D4-0ABD-E940-81FA-F647EAEC659F}" srcOrd="1" destOrd="0" parTransId="{E3E58031-F912-CA47-AAB3-FA8BCFC6A4A0}" sibTransId="{693FD717-DA34-704A-8AC7-4450634B545D}"/>
    <dgm:cxn modelId="{62F71BEB-E38A-D740-B461-9661EF2A8626}" srcId="{15B15B31-C682-2140-8283-F639ABD51EF9}" destId="{51AC66A8-0E04-D94B-8CB0-62206F27F306}" srcOrd="1" destOrd="0" parTransId="{FACA25C1-BCC9-984D-BE86-EF08F05ED8AE}" sibTransId="{F5472F8C-55A0-9041-A23E-6A61C1BE6EFF}"/>
    <dgm:cxn modelId="{66A09A9E-D5B8-3A42-9F5E-9477F68B86E8}" type="presParOf" srcId="{66C776EC-33F9-DD44-A961-661BF09E34E3}" destId="{66A9A231-7BDB-B248-B9BB-984E25C32CF2}" srcOrd="0" destOrd="0" presId="urn:microsoft.com/office/officeart/2005/8/layout/target3"/>
    <dgm:cxn modelId="{7FC557E8-38D7-DF49-A23B-46B7AD96E143}" type="presParOf" srcId="{66C776EC-33F9-DD44-A961-661BF09E34E3}" destId="{32C1AF49-6AA0-574E-80E1-865A3F401F3A}" srcOrd="1" destOrd="0" presId="urn:microsoft.com/office/officeart/2005/8/layout/target3"/>
    <dgm:cxn modelId="{FC29915A-97A6-B949-9BAC-E15E39A8813E}" type="presParOf" srcId="{66C776EC-33F9-DD44-A961-661BF09E34E3}" destId="{6036DE54-CCEE-2249-AC60-3A1B0DFB88C3}" srcOrd="2" destOrd="0" presId="urn:microsoft.com/office/officeart/2005/8/layout/target3"/>
    <dgm:cxn modelId="{337C3929-14AC-974D-948C-1C48D4EC055C}" type="presParOf" srcId="{66C776EC-33F9-DD44-A961-661BF09E34E3}" destId="{31849364-FC15-F14B-A7AC-EEC8C1C82342}" srcOrd="3" destOrd="0" presId="urn:microsoft.com/office/officeart/2005/8/layout/target3"/>
    <dgm:cxn modelId="{A62D92DD-E896-0F4E-972E-474C2D46AFA4}" type="presParOf" srcId="{66C776EC-33F9-DD44-A961-661BF09E34E3}" destId="{F7D15269-BE94-2B45-9E56-A40AC4E7A5AB}" srcOrd="4" destOrd="0" presId="urn:microsoft.com/office/officeart/2005/8/layout/target3"/>
    <dgm:cxn modelId="{4F00FB07-7F5A-4743-AAA7-B2624AC75673}" type="presParOf" srcId="{66C776EC-33F9-DD44-A961-661BF09E34E3}" destId="{268FB4E6-B23E-B54D-8CD0-DC06631ACED4}" srcOrd="5" destOrd="0" presId="urn:microsoft.com/office/officeart/2005/8/layout/target3"/>
    <dgm:cxn modelId="{DB5B9513-A558-5B41-9BCD-8D8D9E279DA9}" type="presParOf" srcId="{66C776EC-33F9-DD44-A961-661BF09E34E3}" destId="{2C3CF57D-068C-6B41-91CB-B5418E51B23B}" srcOrd="6" destOrd="0" presId="urn:microsoft.com/office/officeart/2005/8/layout/target3"/>
    <dgm:cxn modelId="{9387CF90-F8A0-1744-9469-D1F64C439B8F}" type="presParOf" srcId="{66C776EC-33F9-DD44-A961-661BF09E34E3}" destId="{A988B8EF-F598-4E43-A779-930E129E8CC4}" srcOrd="7" destOrd="0" presId="urn:microsoft.com/office/officeart/2005/8/layout/target3"/>
    <dgm:cxn modelId="{7F45FB08-EBAB-964A-A26A-45E19B98295B}" type="presParOf" srcId="{66C776EC-33F9-DD44-A961-661BF09E34E3}" destId="{329A38D8-FEDA-5A45-9B63-95E8F7239B21}" srcOrd="8" destOrd="0" presId="urn:microsoft.com/office/officeart/2005/8/layout/target3"/>
    <dgm:cxn modelId="{149BE2FF-B7A3-C946-89DB-9AEDB9671844}" type="presParOf" srcId="{66C776EC-33F9-DD44-A961-661BF09E34E3}" destId="{9E19893F-5D33-4E4C-B8DC-49C95D07B4D3}" srcOrd="9" destOrd="0" presId="urn:microsoft.com/office/officeart/2005/8/layout/target3"/>
    <dgm:cxn modelId="{AB98272E-6CC4-2F4D-98E8-425478A38BB7}" type="presParOf" srcId="{66C776EC-33F9-DD44-A961-661BF09E34E3}" destId="{AF1D947C-DCF4-2A42-8963-448F47F6CC4A}" srcOrd="10" destOrd="0" presId="urn:microsoft.com/office/officeart/2005/8/layout/target3"/>
    <dgm:cxn modelId="{95C46AD6-B940-BA4B-A060-4BB60260E74D}" type="presParOf" srcId="{66C776EC-33F9-DD44-A961-661BF09E34E3}" destId="{282E7122-1765-6E4A-A876-8175A4906161}" srcOrd="11" destOrd="0" presId="urn:microsoft.com/office/officeart/2005/8/layout/target3"/>
    <dgm:cxn modelId="{1984FC41-2081-2542-B87E-52AA0922644E}" type="presParOf" srcId="{66C776EC-33F9-DD44-A961-661BF09E34E3}" destId="{4A7BC685-1771-2D4F-B1C3-0EFB7AFF6823}" srcOrd="12" destOrd="0" presId="urn:microsoft.com/office/officeart/2005/8/layout/target3"/>
    <dgm:cxn modelId="{B59DA55E-ED5B-094E-B2FA-347D83D55C60}" type="presParOf" srcId="{66C776EC-33F9-DD44-A961-661BF09E34E3}" destId="{7BD10281-9350-5240-842A-86173CD29D0A}" srcOrd="13" destOrd="0" presId="urn:microsoft.com/office/officeart/2005/8/layout/target3"/>
    <dgm:cxn modelId="{DB6C897C-CD0E-724E-B351-6072154950FA}" type="presParOf" srcId="{66C776EC-33F9-DD44-A961-661BF09E34E3}" destId="{B2B20569-4D60-F547-9B63-7094F281507E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78EF85-FB1C-B446-974B-0B831559BFAD}" type="doc">
      <dgm:prSet loTypeId="urn:microsoft.com/office/officeart/2005/8/layout/vProcess5" loCatId="" qsTypeId="urn:microsoft.com/office/officeart/2005/8/quickstyle/3d3" qsCatId="3D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41E5C710-CBE8-F943-B475-3646D4AAFB5A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Triggers</a:t>
          </a:r>
          <a:r>
            <a:rPr lang="en-GB" dirty="0" smtClean="0">
              <a:solidFill>
                <a:schemeClr val="tx1"/>
              </a:solidFill>
            </a:rPr>
            <a:t> - words, smells, sounds, situations, attitudes, interactions, environments, etc.</a:t>
          </a:r>
          <a:endParaRPr lang="en-GB" dirty="0">
            <a:solidFill>
              <a:schemeClr val="tx1"/>
            </a:solidFill>
          </a:endParaRPr>
        </a:p>
      </dgm:t>
    </dgm:pt>
    <dgm:pt modelId="{38C53CC7-4E9E-A443-96FA-248D92F6B6AF}" type="parTrans" cxnId="{D967C9DD-90BB-2743-B2BF-9F5836C9C3AA}">
      <dgm:prSet/>
      <dgm:spPr/>
      <dgm:t>
        <a:bodyPr/>
        <a:lstStyle/>
        <a:p>
          <a:endParaRPr lang="en-GB"/>
        </a:p>
      </dgm:t>
    </dgm:pt>
    <dgm:pt modelId="{E8975F84-DAF3-2445-9FFB-0461703128FD}" type="sibTrans" cxnId="{D967C9DD-90BB-2743-B2BF-9F5836C9C3AA}">
      <dgm:prSet/>
      <dgm:spPr/>
      <dgm:t>
        <a:bodyPr/>
        <a:lstStyle/>
        <a:p>
          <a:endParaRPr lang="en-GB"/>
        </a:p>
      </dgm:t>
    </dgm:pt>
    <dgm:pt modelId="{282D863D-861E-4147-8900-640BF51652A1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Victim </a:t>
          </a:r>
          <a:r>
            <a:rPr lang="en-GB" b="1" dirty="0" smtClean="0">
              <a:solidFill>
                <a:schemeClr val="tx1"/>
              </a:solidFill>
            </a:rPr>
            <a:t>re-lives the traumatic experience </a:t>
          </a:r>
          <a:r>
            <a:rPr lang="en-GB" b="0" dirty="0" smtClean="0">
              <a:solidFill>
                <a:schemeClr val="tx1"/>
              </a:solidFill>
            </a:rPr>
            <a:t>-</a:t>
          </a:r>
          <a:r>
            <a:rPr lang="en-GB" b="1" dirty="0" smtClean="0">
              <a:solidFill>
                <a:schemeClr val="tx1"/>
              </a:solidFill>
            </a:rPr>
            <a:t> </a:t>
          </a:r>
          <a:r>
            <a:rPr lang="en-GB" dirty="0" smtClean="0">
              <a:solidFill>
                <a:schemeClr val="tx1"/>
              </a:solidFill>
            </a:rPr>
            <a:t> flashbacks/intrusive thoughts</a:t>
          </a:r>
          <a:endParaRPr lang="en-GB" dirty="0">
            <a:solidFill>
              <a:schemeClr val="tx1"/>
            </a:solidFill>
          </a:endParaRPr>
        </a:p>
      </dgm:t>
    </dgm:pt>
    <dgm:pt modelId="{64597495-FAD1-7247-A7FF-91CB44587C51}" type="parTrans" cxnId="{A2A1CFD2-BA23-EE4C-B4BD-B38CFB8447F6}">
      <dgm:prSet/>
      <dgm:spPr/>
      <dgm:t>
        <a:bodyPr/>
        <a:lstStyle/>
        <a:p>
          <a:endParaRPr lang="en-GB"/>
        </a:p>
      </dgm:t>
    </dgm:pt>
    <dgm:pt modelId="{B6F53ECD-57F4-E94F-B16C-40DB26539EB2}" type="sibTrans" cxnId="{A2A1CFD2-BA23-EE4C-B4BD-B38CFB8447F6}">
      <dgm:prSet/>
      <dgm:spPr/>
      <dgm:t>
        <a:bodyPr/>
        <a:lstStyle/>
        <a:p>
          <a:endParaRPr lang="en-GB"/>
        </a:p>
      </dgm:t>
    </dgm:pt>
    <dgm:pt modelId="{BEEDF435-28BB-FB4E-BC51-F5D80C7608D6}">
      <dgm:prSet phldrT="[Text]"/>
      <dgm:spPr/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Victim relapses in </a:t>
          </a:r>
          <a:r>
            <a:rPr lang="en-GB" b="1" dirty="0" smtClean="0">
              <a:solidFill>
                <a:schemeClr val="tx1"/>
              </a:solidFill>
            </a:rPr>
            <a:t>trauma-like state </a:t>
          </a:r>
          <a:r>
            <a:rPr lang="en-GB" b="0" dirty="0" smtClean="0">
              <a:solidFill>
                <a:schemeClr val="tx1"/>
              </a:solidFill>
            </a:rPr>
            <a:t>with</a:t>
          </a:r>
          <a:r>
            <a:rPr lang="en-GB" dirty="0" smtClean="0">
              <a:solidFill>
                <a:schemeClr val="tx1"/>
              </a:solidFill>
            </a:rPr>
            <a:t> associated </a:t>
          </a:r>
          <a:r>
            <a:rPr lang="en-GB" b="1" dirty="0" smtClean="0">
              <a:solidFill>
                <a:schemeClr val="tx1"/>
              </a:solidFill>
            </a:rPr>
            <a:t>bodily responses</a:t>
          </a:r>
          <a:endParaRPr lang="en-GB" b="1" dirty="0">
            <a:solidFill>
              <a:schemeClr val="tx1"/>
            </a:solidFill>
          </a:endParaRPr>
        </a:p>
      </dgm:t>
    </dgm:pt>
    <dgm:pt modelId="{DA8EBD39-4B4F-CC43-A986-D01F6C0738FB}" type="parTrans" cxnId="{523DCDAE-3BFD-AE48-8175-22B466E66BB2}">
      <dgm:prSet/>
      <dgm:spPr/>
      <dgm:t>
        <a:bodyPr/>
        <a:lstStyle/>
        <a:p>
          <a:endParaRPr lang="en-GB"/>
        </a:p>
      </dgm:t>
    </dgm:pt>
    <dgm:pt modelId="{5DD496B1-25F3-A044-9DE4-38CDB9FDA086}" type="sibTrans" cxnId="{523DCDAE-3BFD-AE48-8175-22B466E66BB2}">
      <dgm:prSet/>
      <dgm:spPr/>
      <dgm:t>
        <a:bodyPr/>
        <a:lstStyle/>
        <a:p>
          <a:endParaRPr lang="en-GB"/>
        </a:p>
      </dgm:t>
    </dgm:pt>
    <dgm:pt modelId="{7874A21F-A2C0-3841-95F9-22B32DFD3182}">
      <dgm:prSet phldrT="[Text]"/>
      <dgm:spPr/>
      <dgm:t>
        <a:bodyPr/>
        <a:lstStyle/>
        <a:p>
          <a:r>
            <a:rPr lang="en-GB" b="1" dirty="0" smtClean="0">
              <a:solidFill>
                <a:schemeClr val="tx1"/>
              </a:solidFill>
            </a:rPr>
            <a:t>Re-traumatisation </a:t>
          </a:r>
          <a:r>
            <a:rPr lang="en-GB" dirty="0" smtClean="0">
              <a:solidFill>
                <a:schemeClr val="tx1"/>
              </a:solidFill>
            </a:rPr>
            <a:t>of the victim </a:t>
          </a:r>
          <a:endParaRPr lang="en-GB" dirty="0">
            <a:solidFill>
              <a:schemeClr val="tx1"/>
            </a:solidFill>
          </a:endParaRPr>
        </a:p>
      </dgm:t>
    </dgm:pt>
    <dgm:pt modelId="{9453C40C-76D9-9646-93DE-627710B4E243}" type="parTrans" cxnId="{19006641-7D6C-0645-8C02-C2EEC0854458}">
      <dgm:prSet/>
      <dgm:spPr/>
      <dgm:t>
        <a:bodyPr/>
        <a:lstStyle/>
        <a:p>
          <a:endParaRPr lang="en-GB"/>
        </a:p>
      </dgm:t>
    </dgm:pt>
    <dgm:pt modelId="{F63FF076-72ED-9248-8885-C6B3A28BFACA}" type="sibTrans" cxnId="{19006641-7D6C-0645-8C02-C2EEC0854458}">
      <dgm:prSet/>
      <dgm:spPr/>
      <dgm:t>
        <a:bodyPr/>
        <a:lstStyle/>
        <a:p>
          <a:endParaRPr lang="en-GB"/>
        </a:p>
      </dgm:t>
    </dgm:pt>
    <dgm:pt modelId="{F1370DF0-B9B3-B943-8E23-58E929F60CF1}" type="pres">
      <dgm:prSet presAssocID="{AB78EF85-FB1C-B446-974B-0B831559BFA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6CFC2A-0518-D64F-9D86-F4B814FAED10}" type="pres">
      <dgm:prSet presAssocID="{AB78EF85-FB1C-B446-974B-0B831559BFAD}" presName="dummyMaxCanvas" presStyleCnt="0">
        <dgm:presLayoutVars/>
      </dgm:prSet>
      <dgm:spPr/>
      <dgm:t>
        <a:bodyPr/>
        <a:lstStyle/>
        <a:p>
          <a:endParaRPr lang="en-GB"/>
        </a:p>
      </dgm:t>
    </dgm:pt>
    <dgm:pt modelId="{BA3AAED5-D79C-1B46-8BAB-025AD7DA8ABD}" type="pres">
      <dgm:prSet presAssocID="{AB78EF85-FB1C-B446-974B-0B831559BFAD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89F1D1-D02D-6943-BF54-B8563E575CC5}" type="pres">
      <dgm:prSet presAssocID="{AB78EF85-FB1C-B446-974B-0B831559BFAD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38C434-50D5-F24E-B8A7-B1CE00969235}" type="pres">
      <dgm:prSet presAssocID="{AB78EF85-FB1C-B446-974B-0B831559BFAD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D0B864-5CF0-4140-A6FE-1F6B27AFFE83}" type="pres">
      <dgm:prSet presAssocID="{AB78EF85-FB1C-B446-974B-0B831559BFAD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784FCB-710E-8E4B-80F3-52D144A4CAEF}" type="pres">
      <dgm:prSet presAssocID="{AB78EF85-FB1C-B446-974B-0B831559BFAD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673F72-9A44-164D-A1DF-2C95EACABB6F}" type="pres">
      <dgm:prSet presAssocID="{AB78EF85-FB1C-B446-974B-0B831559BFAD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5A76A7-14C5-F04F-ABC0-CAF05DD19379}" type="pres">
      <dgm:prSet presAssocID="{AB78EF85-FB1C-B446-974B-0B831559BFAD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952E7B-9231-BA41-A85E-691300B49CC5}" type="pres">
      <dgm:prSet presAssocID="{AB78EF85-FB1C-B446-974B-0B831559BFAD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F6121D-FE00-524A-96E6-0A01615EC2A0}" type="pres">
      <dgm:prSet presAssocID="{AB78EF85-FB1C-B446-974B-0B831559BFAD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41E93F-F2C9-C34B-8338-F23F5B81018C}" type="pres">
      <dgm:prSet presAssocID="{AB78EF85-FB1C-B446-974B-0B831559BFAD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1F31C9-F595-984B-A7E2-263A9B472843}" type="pres">
      <dgm:prSet presAssocID="{AB78EF85-FB1C-B446-974B-0B831559BFAD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967C9DD-90BB-2743-B2BF-9F5836C9C3AA}" srcId="{AB78EF85-FB1C-B446-974B-0B831559BFAD}" destId="{41E5C710-CBE8-F943-B475-3646D4AAFB5A}" srcOrd="0" destOrd="0" parTransId="{38C53CC7-4E9E-A443-96FA-248D92F6B6AF}" sibTransId="{E8975F84-DAF3-2445-9FFB-0461703128FD}"/>
    <dgm:cxn modelId="{FC541E6D-9F83-4F49-9E39-113D33AE6235}" type="presOf" srcId="{41E5C710-CBE8-F943-B475-3646D4AAFB5A}" destId="{D3952E7B-9231-BA41-A85E-691300B49CC5}" srcOrd="1" destOrd="0" presId="urn:microsoft.com/office/officeart/2005/8/layout/vProcess5"/>
    <dgm:cxn modelId="{D215D483-DACB-6E4B-9321-2C3A4357804D}" type="presOf" srcId="{BEEDF435-28BB-FB4E-BC51-F5D80C7608D6}" destId="{6238C434-50D5-F24E-B8A7-B1CE00969235}" srcOrd="0" destOrd="0" presId="urn:microsoft.com/office/officeart/2005/8/layout/vProcess5"/>
    <dgm:cxn modelId="{A2A1CFD2-BA23-EE4C-B4BD-B38CFB8447F6}" srcId="{AB78EF85-FB1C-B446-974B-0B831559BFAD}" destId="{282D863D-861E-4147-8900-640BF51652A1}" srcOrd="1" destOrd="0" parTransId="{64597495-FAD1-7247-A7FF-91CB44587C51}" sibTransId="{B6F53ECD-57F4-E94F-B16C-40DB26539EB2}"/>
    <dgm:cxn modelId="{19006641-7D6C-0645-8C02-C2EEC0854458}" srcId="{AB78EF85-FB1C-B446-974B-0B831559BFAD}" destId="{7874A21F-A2C0-3841-95F9-22B32DFD3182}" srcOrd="3" destOrd="0" parTransId="{9453C40C-76D9-9646-93DE-627710B4E243}" sibTransId="{F63FF076-72ED-9248-8885-C6B3A28BFACA}"/>
    <dgm:cxn modelId="{259DE0A4-5FC1-7442-B311-A987DB154E9E}" type="presOf" srcId="{AB78EF85-FB1C-B446-974B-0B831559BFAD}" destId="{F1370DF0-B9B3-B943-8E23-58E929F60CF1}" srcOrd="0" destOrd="0" presId="urn:microsoft.com/office/officeart/2005/8/layout/vProcess5"/>
    <dgm:cxn modelId="{9BA5D8F5-2E90-1046-A6AF-71D38A2DF771}" type="presOf" srcId="{282D863D-861E-4147-8900-640BF51652A1}" destId="{ED89F1D1-D02D-6943-BF54-B8563E575CC5}" srcOrd="0" destOrd="0" presId="urn:microsoft.com/office/officeart/2005/8/layout/vProcess5"/>
    <dgm:cxn modelId="{B9B4264A-7291-F243-8105-1630A5E1EBDF}" type="presOf" srcId="{B6F53ECD-57F4-E94F-B16C-40DB26539EB2}" destId="{9D673F72-9A44-164D-A1DF-2C95EACABB6F}" srcOrd="0" destOrd="0" presId="urn:microsoft.com/office/officeart/2005/8/layout/vProcess5"/>
    <dgm:cxn modelId="{01232946-1420-2540-B52C-84A9CF24EE93}" type="presOf" srcId="{282D863D-861E-4147-8900-640BF51652A1}" destId="{5BF6121D-FE00-524A-96E6-0A01615EC2A0}" srcOrd="1" destOrd="0" presId="urn:microsoft.com/office/officeart/2005/8/layout/vProcess5"/>
    <dgm:cxn modelId="{3BA5EDC0-ED5F-D94F-9355-8581354A4F86}" type="presOf" srcId="{7874A21F-A2C0-3841-95F9-22B32DFD3182}" destId="{C21F31C9-F595-984B-A7E2-263A9B472843}" srcOrd="1" destOrd="0" presId="urn:microsoft.com/office/officeart/2005/8/layout/vProcess5"/>
    <dgm:cxn modelId="{633A3B9C-5D96-3441-8428-2EEB3F190103}" type="presOf" srcId="{BEEDF435-28BB-FB4E-BC51-F5D80C7608D6}" destId="{F241E93F-F2C9-C34B-8338-F23F5B81018C}" srcOrd="1" destOrd="0" presId="urn:microsoft.com/office/officeart/2005/8/layout/vProcess5"/>
    <dgm:cxn modelId="{9C773288-3B79-2047-A2A4-B2E8AAB8FCFB}" type="presOf" srcId="{41E5C710-CBE8-F943-B475-3646D4AAFB5A}" destId="{BA3AAED5-D79C-1B46-8BAB-025AD7DA8ABD}" srcOrd="0" destOrd="0" presId="urn:microsoft.com/office/officeart/2005/8/layout/vProcess5"/>
    <dgm:cxn modelId="{D216557C-408F-2643-AA5E-6D1A79EE4B19}" type="presOf" srcId="{E8975F84-DAF3-2445-9FFB-0461703128FD}" destId="{26784FCB-710E-8E4B-80F3-52D144A4CAEF}" srcOrd="0" destOrd="0" presId="urn:microsoft.com/office/officeart/2005/8/layout/vProcess5"/>
    <dgm:cxn modelId="{36736E3B-21C3-5A47-8B20-FCA4DDE017AD}" type="presOf" srcId="{7874A21F-A2C0-3841-95F9-22B32DFD3182}" destId="{1BD0B864-5CF0-4140-A6FE-1F6B27AFFE83}" srcOrd="0" destOrd="0" presId="urn:microsoft.com/office/officeart/2005/8/layout/vProcess5"/>
    <dgm:cxn modelId="{523DCDAE-3BFD-AE48-8175-22B466E66BB2}" srcId="{AB78EF85-FB1C-B446-974B-0B831559BFAD}" destId="{BEEDF435-28BB-FB4E-BC51-F5D80C7608D6}" srcOrd="2" destOrd="0" parTransId="{DA8EBD39-4B4F-CC43-A986-D01F6C0738FB}" sibTransId="{5DD496B1-25F3-A044-9DE4-38CDB9FDA086}"/>
    <dgm:cxn modelId="{32B70E26-985C-6742-8593-390780CD27A8}" type="presOf" srcId="{5DD496B1-25F3-A044-9DE4-38CDB9FDA086}" destId="{165A76A7-14C5-F04F-ABC0-CAF05DD19379}" srcOrd="0" destOrd="0" presId="urn:microsoft.com/office/officeart/2005/8/layout/vProcess5"/>
    <dgm:cxn modelId="{7805A1F6-E86B-DB47-82A4-2FF81D42AC42}" type="presParOf" srcId="{F1370DF0-B9B3-B943-8E23-58E929F60CF1}" destId="{796CFC2A-0518-D64F-9D86-F4B814FAED10}" srcOrd="0" destOrd="0" presId="urn:microsoft.com/office/officeart/2005/8/layout/vProcess5"/>
    <dgm:cxn modelId="{F586B940-5425-A545-A3E5-C74024966371}" type="presParOf" srcId="{F1370DF0-B9B3-B943-8E23-58E929F60CF1}" destId="{BA3AAED5-D79C-1B46-8BAB-025AD7DA8ABD}" srcOrd="1" destOrd="0" presId="urn:microsoft.com/office/officeart/2005/8/layout/vProcess5"/>
    <dgm:cxn modelId="{B378C7DF-7C55-1043-B1EA-D2A38B15C1D0}" type="presParOf" srcId="{F1370DF0-B9B3-B943-8E23-58E929F60CF1}" destId="{ED89F1D1-D02D-6943-BF54-B8563E575CC5}" srcOrd="2" destOrd="0" presId="urn:microsoft.com/office/officeart/2005/8/layout/vProcess5"/>
    <dgm:cxn modelId="{9DB64377-DDD7-F440-A6D0-0BF30BF1BDBA}" type="presParOf" srcId="{F1370DF0-B9B3-B943-8E23-58E929F60CF1}" destId="{6238C434-50D5-F24E-B8A7-B1CE00969235}" srcOrd="3" destOrd="0" presId="urn:microsoft.com/office/officeart/2005/8/layout/vProcess5"/>
    <dgm:cxn modelId="{B36B1639-98A5-4341-AF8D-C6C0175ED75A}" type="presParOf" srcId="{F1370DF0-B9B3-B943-8E23-58E929F60CF1}" destId="{1BD0B864-5CF0-4140-A6FE-1F6B27AFFE83}" srcOrd="4" destOrd="0" presId="urn:microsoft.com/office/officeart/2005/8/layout/vProcess5"/>
    <dgm:cxn modelId="{1E88A458-16B0-C349-8BA6-4F48A1C22323}" type="presParOf" srcId="{F1370DF0-B9B3-B943-8E23-58E929F60CF1}" destId="{26784FCB-710E-8E4B-80F3-52D144A4CAEF}" srcOrd="5" destOrd="0" presId="urn:microsoft.com/office/officeart/2005/8/layout/vProcess5"/>
    <dgm:cxn modelId="{A8546526-3344-FD4D-9824-EEA67B683452}" type="presParOf" srcId="{F1370DF0-B9B3-B943-8E23-58E929F60CF1}" destId="{9D673F72-9A44-164D-A1DF-2C95EACABB6F}" srcOrd="6" destOrd="0" presId="urn:microsoft.com/office/officeart/2005/8/layout/vProcess5"/>
    <dgm:cxn modelId="{082615D3-05AA-4946-A819-30C503394A44}" type="presParOf" srcId="{F1370DF0-B9B3-B943-8E23-58E929F60CF1}" destId="{165A76A7-14C5-F04F-ABC0-CAF05DD19379}" srcOrd="7" destOrd="0" presId="urn:microsoft.com/office/officeart/2005/8/layout/vProcess5"/>
    <dgm:cxn modelId="{38DA08EE-63C3-1344-A0A5-E77105852F45}" type="presParOf" srcId="{F1370DF0-B9B3-B943-8E23-58E929F60CF1}" destId="{D3952E7B-9231-BA41-A85E-691300B49CC5}" srcOrd="8" destOrd="0" presId="urn:microsoft.com/office/officeart/2005/8/layout/vProcess5"/>
    <dgm:cxn modelId="{4D252772-BAD6-4848-A60A-CBA1B29C512C}" type="presParOf" srcId="{F1370DF0-B9B3-B943-8E23-58E929F60CF1}" destId="{5BF6121D-FE00-524A-96E6-0A01615EC2A0}" srcOrd="9" destOrd="0" presId="urn:microsoft.com/office/officeart/2005/8/layout/vProcess5"/>
    <dgm:cxn modelId="{EC343C8E-300B-1E4D-B6F2-05C254CE975F}" type="presParOf" srcId="{F1370DF0-B9B3-B943-8E23-58E929F60CF1}" destId="{F241E93F-F2C9-C34B-8338-F23F5B81018C}" srcOrd="10" destOrd="0" presId="urn:microsoft.com/office/officeart/2005/8/layout/vProcess5"/>
    <dgm:cxn modelId="{35DF6145-513E-604C-A471-EA019F26B25C}" type="presParOf" srcId="{F1370DF0-B9B3-B943-8E23-58E929F60CF1}" destId="{C21F31C9-F595-984B-A7E2-263A9B47284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854D00-5840-144F-B430-216F9C24ADC5}" type="doc">
      <dgm:prSet loTypeId="urn:microsoft.com/office/officeart/2005/8/layout/chevron1" loCatId="" qsTypeId="urn:microsoft.com/office/officeart/2005/8/quickstyle/simple3" qsCatId="simple" csTypeId="urn:microsoft.com/office/officeart/2005/8/colors/accent2_5" csCatId="accent2" phldr="1"/>
      <dgm:spPr/>
    </dgm:pt>
    <dgm:pt modelId="{0075EBB9-05D4-5B45-8235-DC918925CFBA}">
      <dgm:prSet phldrT="[Text]" custT="1"/>
      <dgm:spPr/>
      <dgm:t>
        <a:bodyPr/>
        <a:lstStyle/>
        <a:p>
          <a:r>
            <a:rPr lang="en-GB" sz="1800" dirty="0"/>
            <a:t>Traumatic experience</a:t>
          </a:r>
        </a:p>
      </dgm:t>
    </dgm:pt>
    <dgm:pt modelId="{6F2AE29D-A6A7-8C43-8F04-805E70B6D345}" type="parTrans" cxnId="{E115C63D-0E91-0A4C-A055-7AC770F18861}">
      <dgm:prSet/>
      <dgm:spPr/>
      <dgm:t>
        <a:bodyPr/>
        <a:lstStyle/>
        <a:p>
          <a:endParaRPr lang="en-GB"/>
        </a:p>
      </dgm:t>
    </dgm:pt>
    <dgm:pt modelId="{20F94171-B354-7849-B988-DBDCB8596B94}" type="sibTrans" cxnId="{E115C63D-0E91-0A4C-A055-7AC770F18861}">
      <dgm:prSet/>
      <dgm:spPr/>
      <dgm:t>
        <a:bodyPr/>
        <a:lstStyle/>
        <a:p>
          <a:endParaRPr lang="en-GB"/>
        </a:p>
      </dgm:t>
    </dgm:pt>
    <dgm:pt modelId="{07E0F210-FD1F-ED4D-9A18-7C38350F68A9}">
      <dgm:prSet phldrT="[Text]" custT="1"/>
      <dgm:spPr/>
      <dgm:t>
        <a:bodyPr/>
        <a:lstStyle/>
        <a:p>
          <a:r>
            <a:rPr lang="en-GB" sz="1800" dirty="0"/>
            <a:t>Rape trauma syndrome</a:t>
          </a:r>
        </a:p>
      </dgm:t>
    </dgm:pt>
    <dgm:pt modelId="{43A3989A-1697-334B-B69B-3D6B0A7D7E13}" type="parTrans" cxnId="{47CC1FE1-284B-1248-A29D-8009D182864E}">
      <dgm:prSet/>
      <dgm:spPr/>
      <dgm:t>
        <a:bodyPr/>
        <a:lstStyle/>
        <a:p>
          <a:endParaRPr lang="en-GB"/>
        </a:p>
      </dgm:t>
    </dgm:pt>
    <dgm:pt modelId="{DB340FAB-A62C-A543-899D-82D14D32A625}" type="sibTrans" cxnId="{47CC1FE1-284B-1248-A29D-8009D182864E}">
      <dgm:prSet/>
      <dgm:spPr/>
      <dgm:t>
        <a:bodyPr/>
        <a:lstStyle/>
        <a:p>
          <a:endParaRPr lang="en-GB"/>
        </a:p>
      </dgm:t>
    </dgm:pt>
    <dgm:pt modelId="{9109957A-22F7-7B49-B3CF-985E7F9E4E4E}">
      <dgm:prSet phldrT="[Text]" custT="1"/>
      <dgm:spPr/>
      <dgm:t>
        <a:bodyPr/>
        <a:lstStyle/>
        <a:p>
          <a:r>
            <a:rPr lang="en-GB" sz="1600" dirty="0"/>
            <a:t>Credible/reliable </a:t>
          </a:r>
          <a:r>
            <a:rPr lang="en-GB" sz="1600" dirty="0" smtClean="0"/>
            <a:t>witness </a:t>
          </a:r>
          <a:r>
            <a:rPr lang="en-GB" sz="1600" dirty="0" smtClean="0">
              <a:solidFill>
                <a:srgbClr val="000000"/>
              </a:solidFill>
            </a:rPr>
            <a:t>– case-by-case determination</a:t>
          </a:r>
          <a:endParaRPr lang="en-GB" sz="1600" dirty="0">
            <a:solidFill>
              <a:srgbClr val="000000"/>
            </a:solidFill>
          </a:endParaRPr>
        </a:p>
      </dgm:t>
    </dgm:pt>
    <dgm:pt modelId="{8BF5C231-5570-D74E-8D8A-0145853A6BB2}" type="parTrans" cxnId="{08661E59-1BC7-CF41-85DE-AB49D1DBBBA0}">
      <dgm:prSet/>
      <dgm:spPr/>
      <dgm:t>
        <a:bodyPr/>
        <a:lstStyle/>
        <a:p>
          <a:endParaRPr lang="en-GB"/>
        </a:p>
      </dgm:t>
    </dgm:pt>
    <dgm:pt modelId="{1AE346FF-5EEF-6C47-83AF-C07E2C2176D2}" type="sibTrans" cxnId="{08661E59-1BC7-CF41-85DE-AB49D1DBBBA0}">
      <dgm:prSet/>
      <dgm:spPr/>
      <dgm:t>
        <a:bodyPr/>
        <a:lstStyle/>
        <a:p>
          <a:endParaRPr lang="en-GB"/>
        </a:p>
      </dgm:t>
    </dgm:pt>
    <dgm:pt modelId="{D2C859C6-4AB9-1D43-8FFE-003D51089845}">
      <dgm:prSet phldrT="[Text]" custT="1"/>
      <dgm:spPr/>
      <dgm:t>
        <a:bodyPr/>
        <a:lstStyle/>
        <a:p>
          <a:r>
            <a:rPr lang="en-GB" sz="1700" dirty="0"/>
            <a:t>No </a:t>
          </a:r>
          <a:r>
            <a:rPr lang="en-GB" sz="1700" dirty="0" smtClean="0">
              <a:solidFill>
                <a:schemeClr val="tx1"/>
              </a:solidFill>
            </a:rPr>
            <a:t>certain/ necessary </a:t>
          </a:r>
          <a:r>
            <a:rPr lang="en-GB" sz="1700" dirty="0" smtClean="0"/>
            <a:t>impact </a:t>
          </a:r>
          <a:r>
            <a:rPr lang="en-GB" sz="1700" dirty="0"/>
            <a:t>on memory</a:t>
          </a:r>
        </a:p>
      </dgm:t>
    </dgm:pt>
    <dgm:pt modelId="{964B4096-843F-184F-AD90-43C8C6AB3A04}" type="parTrans" cxnId="{C4A12002-3A48-1443-B9F2-AFFDE7F263A7}">
      <dgm:prSet/>
      <dgm:spPr/>
      <dgm:t>
        <a:bodyPr/>
        <a:lstStyle/>
        <a:p>
          <a:endParaRPr lang="en-GB"/>
        </a:p>
      </dgm:t>
    </dgm:pt>
    <dgm:pt modelId="{34E94DF9-9EC0-8B4C-8985-E0BBDB12EBB7}" type="sibTrans" cxnId="{C4A12002-3A48-1443-B9F2-AFFDE7F263A7}">
      <dgm:prSet/>
      <dgm:spPr/>
      <dgm:t>
        <a:bodyPr/>
        <a:lstStyle/>
        <a:p>
          <a:endParaRPr lang="en-GB"/>
        </a:p>
      </dgm:t>
    </dgm:pt>
    <dgm:pt modelId="{585C570C-C4BA-014F-AB99-BCB8F885784F}" type="pres">
      <dgm:prSet presAssocID="{00854D00-5840-144F-B430-216F9C24ADC5}" presName="Name0" presStyleCnt="0">
        <dgm:presLayoutVars>
          <dgm:dir/>
          <dgm:animLvl val="lvl"/>
          <dgm:resizeHandles val="exact"/>
        </dgm:presLayoutVars>
      </dgm:prSet>
      <dgm:spPr/>
    </dgm:pt>
    <dgm:pt modelId="{E95D1C7D-A9B3-1D4D-9C46-6323FF94890F}" type="pres">
      <dgm:prSet presAssocID="{0075EBB9-05D4-5B45-8235-DC918925CF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C468D6-04A3-BA44-8F2C-7026B5D4BB31}" type="pres">
      <dgm:prSet presAssocID="{20F94171-B354-7849-B988-DBDCB8596B94}" presName="parTxOnlySpace" presStyleCnt="0"/>
      <dgm:spPr/>
    </dgm:pt>
    <dgm:pt modelId="{60C05F3C-882C-A749-814B-F53966F6BF5B}" type="pres">
      <dgm:prSet presAssocID="{07E0F210-FD1F-ED4D-9A18-7C38350F68A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B462A6-50BE-064A-A927-9694261D7F08}" type="pres">
      <dgm:prSet presAssocID="{DB340FAB-A62C-A543-899D-82D14D32A625}" presName="parTxOnlySpace" presStyleCnt="0"/>
      <dgm:spPr/>
    </dgm:pt>
    <dgm:pt modelId="{9EF8993D-6D67-3540-989B-B09B05384D6B}" type="pres">
      <dgm:prSet presAssocID="{D2C859C6-4AB9-1D43-8FFE-003D51089845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B0066C-5518-D641-AADF-C2D17F49CDBE}" type="pres">
      <dgm:prSet presAssocID="{34E94DF9-9EC0-8B4C-8985-E0BBDB12EBB7}" presName="parTxOnlySpace" presStyleCnt="0"/>
      <dgm:spPr/>
    </dgm:pt>
    <dgm:pt modelId="{1592DBE2-7EFC-0347-B560-BB5165096188}" type="pres">
      <dgm:prSet presAssocID="{9109957A-22F7-7B49-B3CF-985E7F9E4E4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115C63D-0E91-0A4C-A055-7AC770F18861}" srcId="{00854D00-5840-144F-B430-216F9C24ADC5}" destId="{0075EBB9-05D4-5B45-8235-DC918925CFBA}" srcOrd="0" destOrd="0" parTransId="{6F2AE29D-A6A7-8C43-8F04-805E70B6D345}" sibTransId="{20F94171-B354-7849-B988-DBDCB8596B94}"/>
    <dgm:cxn modelId="{6E2CCDA8-E07E-2340-872D-CB5F52DD4519}" type="presOf" srcId="{0075EBB9-05D4-5B45-8235-DC918925CFBA}" destId="{E95D1C7D-A9B3-1D4D-9C46-6323FF94890F}" srcOrd="0" destOrd="0" presId="urn:microsoft.com/office/officeart/2005/8/layout/chevron1"/>
    <dgm:cxn modelId="{47CC1FE1-284B-1248-A29D-8009D182864E}" srcId="{00854D00-5840-144F-B430-216F9C24ADC5}" destId="{07E0F210-FD1F-ED4D-9A18-7C38350F68A9}" srcOrd="1" destOrd="0" parTransId="{43A3989A-1697-334B-B69B-3D6B0A7D7E13}" sibTransId="{DB340FAB-A62C-A543-899D-82D14D32A625}"/>
    <dgm:cxn modelId="{08661E59-1BC7-CF41-85DE-AB49D1DBBBA0}" srcId="{00854D00-5840-144F-B430-216F9C24ADC5}" destId="{9109957A-22F7-7B49-B3CF-985E7F9E4E4E}" srcOrd="3" destOrd="0" parTransId="{8BF5C231-5570-D74E-8D8A-0145853A6BB2}" sibTransId="{1AE346FF-5EEF-6C47-83AF-C07E2C2176D2}"/>
    <dgm:cxn modelId="{B27A1521-DEAE-3444-8681-686B09C6B4F6}" type="presOf" srcId="{D2C859C6-4AB9-1D43-8FFE-003D51089845}" destId="{9EF8993D-6D67-3540-989B-B09B05384D6B}" srcOrd="0" destOrd="0" presId="urn:microsoft.com/office/officeart/2005/8/layout/chevron1"/>
    <dgm:cxn modelId="{C4A12002-3A48-1443-B9F2-AFFDE7F263A7}" srcId="{00854D00-5840-144F-B430-216F9C24ADC5}" destId="{D2C859C6-4AB9-1D43-8FFE-003D51089845}" srcOrd="2" destOrd="0" parTransId="{964B4096-843F-184F-AD90-43C8C6AB3A04}" sibTransId="{34E94DF9-9EC0-8B4C-8985-E0BBDB12EBB7}"/>
    <dgm:cxn modelId="{6E319CD5-030A-0D4F-954C-6A26A3760CDC}" type="presOf" srcId="{9109957A-22F7-7B49-B3CF-985E7F9E4E4E}" destId="{1592DBE2-7EFC-0347-B560-BB5165096188}" srcOrd="0" destOrd="0" presId="urn:microsoft.com/office/officeart/2005/8/layout/chevron1"/>
    <dgm:cxn modelId="{324D6979-DFFF-FC42-A4A3-FC296829E7C0}" type="presOf" srcId="{07E0F210-FD1F-ED4D-9A18-7C38350F68A9}" destId="{60C05F3C-882C-A749-814B-F53966F6BF5B}" srcOrd="0" destOrd="0" presId="urn:microsoft.com/office/officeart/2005/8/layout/chevron1"/>
    <dgm:cxn modelId="{BC926488-1412-AC49-9565-658204449EC6}" type="presOf" srcId="{00854D00-5840-144F-B430-216F9C24ADC5}" destId="{585C570C-C4BA-014F-AB99-BCB8F885784F}" srcOrd="0" destOrd="0" presId="urn:microsoft.com/office/officeart/2005/8/layout/chevron1"/>
    <dgm:cxn modelId="{EAD9A032-E737-9144-BA7A-FC7EE13D4353}" type="presParOf" srcId="{585C570C-C4BA-014F-AB99-BCB8F885784F}" destId="{E95D1C7D-A9B3-1D4D-9C46-6323FF94890F}" srcOrd="0" destOrd="0" presId="urn:microsoft.com/office/officeart/2005/8/layout/chevron1"/>
    <dgm:cxn modelId="{D012BCF1-0668-7C45-AD3E-8F23B9721084}" type="presParOf" srcId="{585C570C-C4BA-014F-AB99-BCB8F885784F}" destId="{17C468D6-04A3-BA44-8F2C-7026B5D4BB31}" srcOrd="1" destOrd="0" presId="urn:microsoft.com/office/officeart/2005/8/layout/chevron1"/>
    <dgm:cxn modelId="{0C5D6A3D-7BE1-9641-A41A-072F9FA0764E}" type="presParOf" srcId="{585C570C-C4BA-014F-AB99-BCB8F885784F}" destId="{60C05F3C-882C-A749-814B-F53966F6BF5B}" srcOrd="2" destOrd="0" presId="urn:microsoft.com/office/officeart/2005/8/layout/chevron1"/>
    <dgm:cxn modelId="{857A1FD4-2ABB-264B-8943-23D392D73AC9}" type="presParOf" srcId="{585C570C-C4BA-014F-AB99-BCB8F885784F}" destId="{26B462A6-50BE-064A-A927-9694261D7F08}" srcOrd="3" destOrd="0" presId="urn:microsoft.com/office/officeart/2005/8/layout/chevron1"/>
    <dgm:cxn modelId="{F5F39B81-FDC2-EF47-99E8-1BCD50B6F108}" type="presParOf" srcId="{585C570C-C4BA-014F-AB99-BCB8F885784F}" destId="{9EF8993D-6D67-3540-989B-B09B05384D6B}" srcOrd="4" destOrd="0" presId="urn:microsoft.com/office/officeart/2005/8/layout/chevron1"/>
    <dgm:cxn modelId="{AA3CA64E-ACF3-9F49-A876-726F4B6A569B}" type="presParOf" srcId="{585C570C-C4BA-014F-AB99-BCB8F885784F}" destId="{0EB0066C-5518-D641-AADF-C2D17F49CDBE}" srcOrd="5" destOrd="0" presId="urn:microsoft.com/office/officeart/2005/8/layout/chevron1"/>
    <dgm:cxn modelId="{C0C3532A-4341-5E4C-9083-132EA38F1D42}" type="presParOf" srcId="{585C570C-C4BA-014F-AB99-BCB8F885784F}" destId="{1592DBE2-7EFC-0347-B560-BB5165096188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D68777-E743-0D4A-BFEE-976E76E526A7}" type="doc">
      <dgm:prSet loTypeId="urn:microsoft.com/office/officeart/2009/3/layout/CircleRelationship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FE33EBF3-1A62-4642-8212-13C8851C7633}">
      <dgm:prSet phldrT="[Text]" custT="1"/>
      <dgm:spPr/>
      <dgm:t>
        <a:bodyPr/>
        <a:lstStyle/>
        <a:p>
          <a:pPr algn="ctr"/>
          <a:r>
            <a:rPr lang="en-GB" sz="2000" b="1" dirty="0">
              <a:solidFill>
                <a:schemeClr val="tx1"/>
              </a:solidFill>
            </a:rPr>
            <a:t>Central aspect of trauma </a:t>
          </a:r>
        </a:p>
        <a:p>
          <a:pPr algn="ctr"/>
          <a:r>
            <a:rPr lang="en-GB" sz="2000" dirty="0">
              <a:solidFill>
                <a:schemeClr val="tx1"/>
              </a:solidFill>
            </a:rPr>
            <a:t>e.g. details of perpetrator, victim’s feelings</a:t>
          </a:r>
        </a:p>
      </dgm:t>
    </dgm:pt>
    <dgm:pt modelId="{8784145E-45F3-1342-920A-F6BF381ADC1D}" type="parTrans" cxnId="{1E01EE79-725D-3742-AABF-0D81A6963CC2}">
      <dgm:prSet/>
      <dgm:spPr/>
      <dgm:t>
        <a:bodyPr/>
        <a:lstStyle/>
        <a:p>
          <a:endParaRPr lang="en-GB"/>
        </a:p>
      </dgm:t>
    </dgm:pt>
    <dgm:pt modelId="{3FB68C02-0F10-3443-BCD1-79FBEEBA2E4B}" type="sibTrans" cxnId="{1E01EE79-725D-3742-AABF-0D81A6963CC2}">
      <dgm:prSet/>
      <dgm:spPr/>
      <dgm:t>
        <a:bodyPr/>
        <a:lstStyle/>
        <a:p>
          <a:endParaRPr lang="en-GB"/>
        </a:p>
      </dgm:t>
    </dgm:pt>
    <dgm:pt modelId="{38509336-DD8C-8648-A466-3C3DAB22DD1F}">
      <dgm:prSet phldrT="[Text]" custT="1"/>
      <dgm:spPr/>
      <dgm:t>
        <a:bodyPr/>
        <a:lstStyle/>
        <a:p>
          <a:r>
            <a:rPr lang="en-GB" sz="1600" dirty="0">
              <a:solidFill>
                <a:schemeClr val="tx1"/>
              </a:solidFill>
            </a:rPr>
            <a:t>Other people present</a:t>
          </a:r>
        </a:p>
      </dgm:t>
    </dgm:pt>
    <dgm:pt modelId="{A97E4861-5A65-0D47-AF0D-DBE27F55C853}" type="parTrans" cxnId="{0A89D3D8-AA6B-0042-849E-1735C6555684}">
      <dgm:prSet/>
      <dgm:spPr/>
      <dgm:t>
        <a:bodyPr/>
        <a:lstStyle/>
        <a:p>
          <a:endParaRPr lang="en-GB"/>
        </a:p>
      </dgm:t>
    </dgm:pt>
    <dgm:pt modelId="{E0867C16-25B7-AC43-A318-3C9395A5A1A2}" type="sibTrans" cxnId="{0A89D3D8-AA6B-0042-849E-1735C6555684}">
      <dgm:prSet/>
      <dgm:spPr/>
      <dgm:t>
        <a:bodyPr/>
        <a:lstStyle/>
        <a:p>
          <a:endParaRPr lang="en-GB"/>
        </a:p>
      </dgm:t>
    </dgm:pt>
    <dgm:pt modelId="{A7498A9D-2C8C-1543-9F69-AFD88008EB6D}">
      <dgm:prSet phldrT="[Text]" custT="1"/>
      <dgm:spPr/>
      <dgm:t>
        <a:bodyPr/>
        <a:lstStyle/>
        <a:p>
          <a:r>
            <a:rPr lang="en-GB" sz="1600" dirty="0">
              <a:solidFill>
                <a:schemeClr val="tx1"/>
              </a:solidFill>
            </a:rPr>
            <a:t>Room, </a:t>
          </a:r>
          <a:r>
            <a:rPr lang="en-GB" sz="1600" dirty="0" smtClean="0">
              <a:solidFill>
                <a:schemeClr val="tx1"/>
              </a:solidFill>
            </a:rPr>
            <a:t>surroundings</a:t>
          </a:r>
          <a:endParaRPr lang="en-GB" sz="1600" dirty="0">
            <a:solidFill>
              <a:schemeClr val="tx1"/>
            </a:solidFill>
          </a:endParaRPr>
        </a:p>
      </dgm:t>
    </dgm:pt>
    <dgm:pt modelId="{836228BA-F4C1-7244-B1D2-FBDABC2335A8}" type="parTrans" cxnId="{00440E88-7900-2246-8C05-DB0A32696E70}">
      <dgm:prSet/>
      <dgm:spPr/>
      <dgm:t>
        <a:bodyPr/>
        <a:lstStyle/>
        <a:p>
          <a:endParaRPr lang="en-GB"/>
        </a:p>
      </dgm:t>
    </dgm:pt>
    <dgm:pt modelId="{8EC15E6F-2F6E-0949-9FC3-118C9664F5D2}" type="sibTrans" cxnId="{00440E88-7900-2246-8C05-DB0A32696E70}">
      <dgm:prSet/>
      <dgm:spPr/>
      <dgm:t>
        <a:bodyPr/>
        <a:lstStyle/>
        <a:p>
          <a:endParaRPr lang="en-GB"/>
        </a:p>
      </dgm:t>
    </dgm:pt>
    <dgm:pt modelId="{99DEB95D-5254-314C-AF2D-1F84D094ED5A}">
      <dgm:prSet phldrT="[Text]" custT="1"/>
      <dgm:spPr/>
      <dgm:t>
        <a:bodyPr/>
        <a:lstStyle/>
        <a:p>
          <a:r>
            <a:rPr lang="en-GB" sz="1600" noProof="0" dirty="0" err="1">
              <a:solidFill>
                <a:schemeClr val="tx1"/>
              </a:solidFill>
            </a:rPr>
            <a:t>Locationtime</a:t>
          </a:r>
          <a:r>
            <a:rPr lang="en-GB" sz="1600" noProof="0" dirty="0">
              <a:solidFill>
                <a:schemeClr val="tx1"/>
              </a:solidFill>
            </a:rPr>
            <a:t> </a:t>
          </a:r>
          <a:r>
            <a:rPr lang="en-GB" sz="1600" dirty="0">
              <a:solidFill>
                <a:schemeClr val="tx1"/>
              </a:solidFill>
            </a:rPr>
            <a:t>duration</a:t>
          </a:r>
        </a:p>
      </dgm:t>
    </dgm:pt>
    <dgm:pt modelId="{442575ED-C348-214F-B1E0-3ADE898614DE}" type="parTrans" cxnId="{600922F5-8C3F-E148-9BDA-A39D7383785C}">
      <dgm:prSet/>
      <dgm:spPr/>
      <dgm:t>
        <a:bodyPr/>
        <a:lstStyle/>
        <a:p>
          <a:endParaRPr lang="en-GB"/>
        </a:p>
      </dgm:t>
    </dgm:pt>
    <dgm:pt modelId="{B31F3ABE-7DDA-6842-916E-9E942D64DCE9}" type="sibTrans" cxnId="{600922F5-8C3F-E148-9BDA-A39D7383785C}">
      <dgm:prSet/>
      <dgm:spPr/>
      <dgm:t>
        <a:bodyPr/>
        <a:lstStyle/>
        <a:p>
          <a:endParaRPr lang="en-GB"/>
        </a:p>
      </dgm:t>
    </dgm:pt>
    <dgm:pt modelId="{69953BC7-ACD9-7541-BB42-7CD0BC624400}" type="pres">
      <dgm:prSet presAssocID="{60D68777-E743-0D4A-BFEE-976E76E526A7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GB"/>
        </a:p>
      </dgm:t>
    </dgm:pt>
    <dgm:pt modelId="{B3E85D32-23DD-4243-AAE7-01A7919AD4FC}" type="pres">
      <dgm:prSet presAssocID="{FE33EBF3-1A62-4642-8212-13C8851C7633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GB"/>
        </a:p>
      </dgm:t>
    </dgm:pt>
    <dgm:pt modelId="{85348DBE-37C2-AC4A-B352-E789C554F4D9}" type="pres">
      <dgm:prSet presAssocID="{FE33EBF3-1A62-4642-8212-13C8851C7633}" presName="Accent1" presStyleLbl="node1" presStyleIdx="0" presStyleCnt="15"/>
      <dgm:spPr/>
    </dgm:pt>
    <dgm:pt modelId="{7B322064-7446-5542-B8BE-20393A390DF8}" type="pres">
      <dgm:prSet presAssocID="{FE33EBF3-1A62-4642-8212-13C8851C7633}" presName="Accent2" presStyleLbl="node1" presStyleIdx="1" presStyleCnt="15"/>
      <dgm:spPr/>
    </dgm:pt>
    <dgm:pt modelId="{CE0304F6-1A24-6D47-B26A-F5F3FDF5FA95}" type="pres">
      <dgm:prSet presAssocID="{FE33EBF3-1A62-4642-8212-13C8851C7633}" presName="Accent3" presStyleLbl="node1" presStyleIdx="2" presStyleCnt="15"/>
      <dgm:spPr/>
    </dgm:pt>
    <dgm:pt modelId="{94F650F8-83E7-714F-B6BE-FBAD5895B4FE}" type="pres">
      <dgm:prSet presAssocID="{FE33EBF3-1A62-4642-8212-13C8851C7633}" presName="Accent4" presStyleLbl="node1" presStyleIdx="3" presStyleCnt="15"/>
      <dgm:spPr/>
    </dgm:pt>
    <dgm:pt modelId="{440248A5-23C7-B145-AC2E-414D3E06F9E3}" type="pres">
      <dgm:prSet presAssocID="{FE33EBF3-1A62-4642-8212-13C8851C7633}" presName="Accent5" presStyleLbl="node1" presStyleIdx="4" presStyleCnt="15"/>
      <dgm:spPr/>
    </dgm:pt>
    <dgm:pt modelId="{9A9E9A84-F94B-E44C-9148-A0AB1EB88D46}" type="pres">
      <dgm:prSet presAssocID="{FE33EBF3-1A62-4642-8212-13C8851C7633}" presName="Accent6" presStyleLbl="node1" presStyleIdx="5" presStyleCnt="15"/>
      <dgm:spPr/>
    </dgm:pt>
    <dgm:pt modelId="{E08DB634-98C6-5943-B712-AF68C44AA632}" type="pres">
      <dgm:prSet presAssocID="{38509336-DD8C-8648-A466-3C3DAB22DD1F}" presName="Child1" presStyleLbl="node1" presStyleIdx="6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50AAD008-EBA7-E848-96E0-B93F074E28BB}" type="pres">
      <dgm:prSet presAssocID="{38509336-DD8C-8648-A466-3C3DAB22DD1F}" presName="Accent7" presStyleCnt="0"/>
      <dgm:spPr/>
    </dgm:pt>
    <dgm:pt modelId="{0A82E90F-7107-504F-816D-7AA09923E89E}" type="pres">
      <dgm:prSet presAssocID="{38509336-DD8C-8648-A466-3C3DAB22DD1F}" presName="AccentHold1" presStyleLbl="node1" presStyleIdx="7" presStyleCnt="15"/>
      <dgm:spPr/>
    </dgm:pt>
    <dgm:pt modelId="{7F31B176-88D2-A14F-86E9-16E6E0748DAC}" type="pres">
      <dgm:prSet presAssocID="{38509336-DD8C-8648-A466-3C3DAB22DD1F}" presName="Accent8" presStyleCnt="0"/>
      <dgm:spPr/>
    </dgm:pt>
    <dgm:pt modelId="{384711BE-0A85-E347-ADAC-2DCA7C5F752E}" type="pres">
      <dgm:prSet presAssocID="{38509336-DD8C-8648-A466-3C3DAB22DD1F}" presName="AccentHold2" presStyleLbl="node1" presStyleIdx="8" presStyleCnt="15"/>
      <dgm:spPr/>
    </dgm:pt>
    <dgm:pt modelId="{BEEFBFDA-5115-7A49-8926-6C1EA1656319}" type="pres">
      <dgm:prSet presAssocID="{A7498A9D-2C8C-1543-9F69-AFD88008EB6D}" presName="Child2" presStyleLbl="node1" presStyleIdx="9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5FD87469-2242-264C-B733-457A6FA18C4C}" type="pres">
      <dgm:prSet presAssocID="{A7498A9D-2C8C-1543-9F69-AFD88008EB6D}" presName="Accent9" presStyleCnt="0"/>
      <dgm:spPr/>
    </dgm:pt>
    <dgm:pt modelId="{E7563634-B4B2-F544-A67D-5403E6A3FB83}" type="pres">
      <dgm:prSet presAssocID="{A7498A9D-2C8C-1543-9F69-AFD88008EB6D}" presName="AccentHold1" presStyleLbl="node1" presStyleIdx="10" presStyleCnt="15"/>
      <dgm:spPr/>
    </dgm:pt>
    <dgm:pt modelId="{3596708E-154A-9444-8247-77255FBE595B}" type="pres">
      <dgm:prSet presAssocID="{A7498A9D-2C8C-1543-9F69-AFD88008EB6D}" presName="Accent10" presStyleCnt="0"/>
      <dgm:spPr/>
    </dgm:pt>
    <dgm:pt modelId="{FDD7FA61-5AC9-054E-A19B-AF1728D00966}" type="pres">
      <dgm:prSet presAssocID="{A7498A9D-2C8C-1543-9F69-AFD88008EB6D}" presName="AccentHold2" presStyleLbl="node1" presStyleIdx="11" presStyleCnt="15"/>
      <dgm:spPr/>
    </dgm:pt>
    <dgm:pt modelId="{CC4E8739-4D16-F547-B574-141E297AF723}" type="pres">
      <dgm:prSet presAssocID="{A7498A9D-2C8C-1543-9F69-AFD88008EB6D}" presName="Accent11" presStyleCnt="0"/>
      <dgm:spPr/>
    </dgm:pt>
    <dgm:pt modelId="{BF87C9F1-22BE-5F40-B4B2-FF34C3D74AF8}" type="pres">
      <dgm:prSet presAssocID="{A7498A9D-2C8C-1543-9F69-AFD88008EB6D}" presName="AccentHold3" presStyleLbl="node1" presStyleIdx="12" presStyleCnt="15"/>
      <dgm:spPr/>
    </dgm:pt>
    <dgm:pt modelId="{DF506F93-9AC6-3242-80F7-ED76EB53E3CE}" type="pres">
      <dgm:prSet presAssocID="{99DEB95D-5254-314C-AF2D-1F84D094ED5A}" presName="Child3" presStyleLbl="node1" presStyleIdx="13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7E906FC0-B797-0844-B869-596F651A868D}" type="pres">
      <dgm:prSet presAssocID="{99DEB95D-5254-314C-AF2D-1F84D094ED5A}" presName="Accent12" presStyleCnt="0"/>
      <dgm:spPr/>
    </dgm:pt>
    <dgm:pt modelId="{A24B0C49-A8C6-0E40-A469-158AFDD2B8AD}" type="pres">
      <dgm:prSet presAssocID="{99DEB95D-5254-314C-AF2D-1F84D094ED5A}" presName="AccentHold1" presStyleLbl="node1" presStyleIdx="14" presStyleCnt="15"/>
      <dgm:spPr/>
    </dgm:pt>
  </dgm:ptLst>
  <dgm:cxnLst>
    <dgm:cxn modelId="{0A89D3D8-AA6B-0042-849E-1735C6555684}" srcId="{FE33EBF3-1A62-4642-8212-13C8851C7633}" destId="{38509336-DD8C-8648-A466-3C3DAB22DD1F}" srcOrd="0" destOrd="0" parTransId="{A97E4861-5A65-0D47-AF0D-DBE27F55C853}" sibTransId="{E0867C16-25B7-AC43-A318-3C9395A5A1A2}"/>
    <dgm:cxn modelId="{600922F5-8C3F-E148-9BDA-A39D7383785C}" srcId="{FE33EBF3-1A62-4642-8212-13C8851C7633}" destId="{99DEB95D-5254-314C-AF2D-1F84D094ED5A}" srcOrd="2" destOrd="0" parTransId="{442575ED-C348-214F-B1E0-3ADE898614DE}" sibTransId="{B31F3ABE-7DDA-6842-916E-9E942D64DCE9}"/>
    <dgm:cxn modelId="{7045ACF3-7BEA-D849-9273-74A1B43676D4}" type="presOf" srcId="{38509336-DD8C-8648-A466-3C3DAB22DD1F}" destId="{E08DB634-98C6-5943-B712-AF68C44AA632}" srcOrd="0" destOrd="0" presId="urn:microsoft.com/office/officeart/2009/3/layout/CircleRelationship"/>
    <dgm:cxn modelId="{1E01EE79-725D-3742-AABF-0D81A6963CC2}" srcId="{60D68777-E743-0D4A-BFEE-976E76E526A7}" destId="{FE33EBF3-1A62-4642-8212-13C8851C7633}" srcOrd="0" destOrd="0" parTransId="{8784145E-45F3-1342-920A-F6BF381ADC1D}" sibTransId="{3FB68C02-0F10-3443-BCD1-79FBEEBA2E4B}"/>
    <dgm:cxn modelId="{26CFB10E-4858-5643-B93B-BD9EE94D759F}" type="presOf" srcId="{A7498A9D-2C8C-1543-9F69-AFD88008EB6D}" destId="{BEEFBFDA-5115-7A49-8926-6C1EA1656319}" srcOrd="0" destOrd="0" presId="urn:microsoft.com/office/officeart/2009/3/layout/CircleRelationship"/>
    <dgm:cxn modelId="{7C8ECA26-43E6-EC43-828C-9743C608713D}" type="presOf" srcId="{FE33EBF3-1A62-4642-8212-13C8851C7633}" destId="{B3E85D32-23DD-4243-AAE7-01A7919AD4FC}" srcOrd="0" destOrd="0" presId="urn:microsoft.com/office/officeart/2009/3/layout/CircleRelationship"/>
    <dgm:cxn modelId="{6D867DE8-F63A-9B44-A32C-A6A6A42FB77D}" type="presOf" srcId="{60D68777-E743-0D4A-BFEE-976E76E526A7}" destId="{69953BC7-ACD9-7541-BB42-7CD0BC624400}" srcOrd="0" destOrd="0" presId="urn:microsoft.com/office/officeart/2009/3/layout/CircleRelationship"/>
    <dgm:cxn modelId="{29AC1BF5-D3A8-AF4D-9278-04FE43EEF3BE}" type="presOf" srcId="{99DEB95D-5254-314C-AF2D-1F84D094ED5A}" destId="{DF506F93-9AC6-3242-80F7-ED76EB53E3CE}" srcOrd="0" destOrd="0" presId="urn:microsoft.com/office/officeart/2009/3/layout/CircleRelationship"/>
    <dgm:cxn modelId="{00440E88-7900-2246-8C05-DB0A32696E70}" srcId="{FE33EBF3-1A62-4642-8212-13C8851C7633}" destId="{A7498A9D-2C8C-1543-9F69-AFD88008EB6D}" srcOrd="1" destOrd="0" parTransId="{836228BA-F4C1-7244-B1D2-FBDABC2335A8}" sibTransId="{8EC15E6F-2F6E-0949-9FC3-118C9664F5D2}"/>
    <dgm:cxn modelId="{F7654F5B-7399-2746-8085-306EB0299EBF}" type="presParOf" srcId="{69953BC7-ACD9-7541-BB42-7CD0BC624400}" destId="{B3E85D32-23DD-4243-AAE7-01A7919AD4FC}" srcOrd="0" destOrd="0" presId="urn:microsoft.com/office/officeart/2009/3/layout/CircleRelationship"/>
    <dgm:cxn modelId="{8BE931BE-6167-9C42-B75C-4D65A37AB31D}" type="presParOf" srcId="{69953BC7-ACD9-7541-BB42-7CD0BC624400}" destId="{85348DBE-37C2-AC4A-B352-E789C554F4D9}" srcOrd="1" destOrd="0" presId="urn:microsoft.com/office/officeart/2009/3/layout/CircleRelationship"/>
    <dgm:cxn modelId="{70A024AB-7F58-EB45-BEAB-C2D04890E0E4}" type="presParOf" srcId="{69953BC7-ACD9-7541-BB42-7CD0BC624400}" destId="{7B322064-7446-5542-B8BE-20393A390DF8}" srcOrd="2" destOrd="0" presId="urn:microsoft.com/office/officeart/2009/3/layout/CircleRelationship"/>
    <dgm:cxn modelId="{47D7CE5E-6529-A043-91C1-A0372B8D5C31}" type="presParOf" srcId="{69953BC7-ACD9-7541-BB42-7CD0BC624400}" destId="{CE0304F6-1A24-6D47-B26A-F5F3FDF5FA95}" srcOrd="3" destOrd="0" presId="urn:microsoft.com/office/officeart/2009/3/layout/CircleRelationship"/>
    <dgm:cxn modelId="{45765DE6-8BC5-2247-93DC-A5EC31A5BA1C}" type="presParOf" srcId="{69953BC7-ACD9-7541-BB42-7CD0BC624400}" destId="{94F650F8-83E7-714F-B6BE-FBAD5895B4FE}" srcOrd="4" destOrd="0" presId="urn:microsoft.com/office/officeart/2009/3/layout/CircleRelationship"/>
    <dgm:cxn modelId="{4E6C9750-A4BA-384D-A960-1ABE40CBCD4B}" type="presParOf" srcId="{69953BC7-ACD9-7541-BB42-7CD0BC624400}" destId="{440248A5-23C7-B145-AC2E-414D3E06F9E3}" srcOrd="5" destOrd="0" presId="urn:microsoft.com/office/officeart/2009/3/layout/CircleRelationship"/>
    <dgm:cxn modelId="{5045D234-BE2A-5841-AB90-A2C11380EE5E}" type="presParOf" srcId="{69953BC7-ACD9-7541-BB42-7CD0BC624400}" destId="{9A9E9A84-F94B-E44C-9148-A0AB1EB88D46}" srcOrd="6" destOrd="0" presId="urn:microsoft.com/office/officeart/2009/3/layout/CircleRelationship"/>
    <dgm:cxn modelId="{E2C8A93E-69A2-D148-8D77-D2039B1C92A8}" type="presParOf" srcId="{69953BC7-ACD9-7541-BB42-7CD0BC624400}" destId="{E08DB634-98C6-5943-B712-AF68C44AA632}" srcOrd="7" destOrd="0" presId="urn:microsoft.com/office/officeart/2009/3/layout/CircleRelationship"/>
    <dgm:cxn modelId="{403CBAF1-B85B-3D45-8A48-3ADD52201A98}" type="presParOf" srcId="{69953BC7-ACD9-7541-BB42-7CD0BC624400}" destId="{50AAD008-EBA7-E848-96E0-B93F074E28BB}" srcOrd="8" destOrd="0" presId="urn:microsoft.com/office/officeart/2009/3/layout/CircleRelationship"/>
    <dgm:cxn modelId="{31524019-3749-954C-AE31-BF431DE0BAA4}" type="presParOf" srcId="{50AAD008-EBA7-E848-96E0-B93F074E28BB}" destId="{0A82E90F-7107-504F-816D-7AA09923E89E}" srcOrd="0" destOrd="0" presId="urn:microsoft.com/office/officeart/2009/3/layout/CircleRelationship"/>
    <dgm:cxn modelId="{74250B2F-D87C-0441-B425-20F405A1C598}" type="presParOf" srcId="{69953BC7-ACD9-7541-BB42-7CD0BC624400}" destId="{7F31B176-88D2-A14F-86E9-16E6E0748DAC}" srcOrd="9" destOrd="0" presId="urn:microsoft.com/office/officeart/2009/3/layout/CircleRelationship"/>
    <dgm:cxn modelId="{E7054F71-D860-5F4E-B918-366BD5EB6E51}" type="presParOf" srcId="{7F31B176-88D2-A14F-86E9-16E6E0748DAC}" destId="{384711BE-0A85-E347-ADAC-2DCA7C5F752E}" srcOrd="0" destOrd="0" presId="urn:microsoft.com/office/officeart/2009/3/layout/CircleRelationship"/>
    <dgm:cxn modelId="{8035FEDE-56DC-7B46-83D3-9B44D042929A}" type="presParOf" srcId="{69953BC7-ACD9-7541-BB42-7CD0BC624400}" destId="{BEEFBFDA-5115-7A49-8926-6C1EA1656319}" srcOrd="10" destOrd="0" presId="urn:microsoft.com/office/officeart/2009/3/layout/CircleRelationship"/>
    <dgm:cxn modelId="{B8EDF32A-A5AE-BD45-B586-35E471DDD1DC}" type="presParOf" srcId="{69953BC7-ACD9-7541-BB42-7CD0BC624400}" destId="{5FD87469-2242-264C-B733-457A6FA18C4C}" srcOrd="11" destOrd="0" presId="urn:microsoft.com/office/officeart/2009/3/layout/CircleRelationship"/>
    <dgm:cxn modelId="{C74FCC73-197E-0C4D-8311-3864F25DE1B0}" type="presParOf" srcId="{5FD87469-2242-264C-B733-457A6FA18C4C}" destId="{E7563634-B4B2-F544-A67D-5403E6A3FB83}" srcOrd="0" destOrd="0" presId="urn:microsoft.com/office/officeart/2009/3/layout/CircleRelationship"/>
    <dgm:cxn modelId="{BC3D2C46-857B-4442-A6D7-35F4244DD83E}" type="presParOf" srcId="{69953BC7-ACD9-7541-BB42-7CD0BC624400}" destId="{3596708E-154A-9444-8247-77255FBE595B}" srcOrd="12" destOrd="0" presId="urn:microsoft.com/office/officeart/2009/3/layout/CircleRelationship"/>
    <dgm:cxn modelId="{F99C96C9-E0A7-3448-9FDA-55D8E5D42687}" type="presParOf" srcId="{3596708E-154A-9444-8247-77255FBE595B}" destId="{FDD7FA61-5AC9-054E-A19B-AF1728D00966}" srcOrd="0" destOrd="0" presId="urn:microsoft.com/office/officeart/2009/3/layout/CircleRelationship"/>
    <dgm:cxn modelId="{01195454-D6F3-084B-999F-CB2BE21B3340}" type="presParOf" srcId="{69953BC7-ACD9-7541-BB42-7CD0BC624400}" destId="{CC4E8739-4D16-F547-B574-141E297AF723}" srcOrd="13" destOrd="0" presId="urn:microsoft.com/office/officeart/2009/3/layout/CircleRelationship"/>
    <dgm:cxn modelId="{712C4E61-9AE0-164A-A2B6-DBEF18BC7C35}" type="presParOf" srcId="{CC4E8739-4D16-F547-B574-141E297AF723}" destId="{BF87C9F1-22BE-5F40-B4B2-FF34C3D74AF8}" srcOrd="0" destOrd="0" presId="urn:microsoft.com/office/officeart/2009/3/layout/CircleRelationship"/>
    <dgm:cxn modelId="{E0A3F945-E416-2641-B5B1-AB3A27E5E609}" type="presParOf" srcId="{69953BC7-ACD9-7541-BB42-7CD0BC624400}" destId="{DF506F93-9AC6-3242-80F7-ED76EB53E3CE}" srcOrd="14" destOrd="0" presId="urn:microsoft.com/office/officeart/2009/3/layout/CircleRelationship"/>
    <dgm:cxn modelId="{BB908D08-0925-B642-9CF9-33C044146892}" type="presParOf" srcId="{69953BC7-ACD9-7541-BB42-7CD0BC624400}" destId="{7E906FC0-B797-0844-B869-596F651A868D}" srcOrd="15" destOrd="0" presId="urn:microsoft.com/office/officeart/2009/3/layout/CircleRelationship"/>
    <dgm:cxn modelId="{5DE15B74-1891-A343-B514-3B76AE9AB19A}" type="presParOf" srcId="{7E906FC0-B797-0844-B869-596F651A868D}" destId="{A24B0C49-A8C6-0E40-A469-158AFDD2B8AD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157"/>
          <a:ext cx="8136904" cy="150217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Understand the mental health impact of CARSV on victims/witnesses, families and communities</a:t>
          </a:r>
        </a:p>
      </dsp:txBody>
      <dsp:txXfrm>
        <a:off x="73330" y="75487"/>
        <a:ext cx="7990244" cy="1355510"/>
      </dsp:txXfrm>
    </dsp:sp>
    <dsp:sp modelId="{1DBEF75B-A78C-AA41-A3B6-A082DF1A9A91}">
      <dsp:nvSpPr>
        <dsp:cNvPr id="0" name=""/>
        <dsp:cNvSpPr/>
      </dsp:nvSpPr>
      <dsp:spPr>
        <a:xfrm>
          <a:off x="0" y="1517166"/>
          <a:ext cx="8136904" cy="150217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Identify protective &amp; risk factors impacting on individual resilience to trauma </a:t>
          </a:r>
        </a:p>
      </dsp:txBody>
      <dsp:txXfrm>
        <a:off x="73330" y="1590496"/>
        <a:ext cx="7990244" cy="1355510"/>
      </dsp:txXfrm>
    </dsp:sp>
    <dsp:sp modelId="{1BDB3A8F-9747-144C-891B-1BB53422AFAE}">
      <dsp:nvSpPr>
        <dsp:cNvPr id="0" name=""/>
        <dsp:cNvSpPr/>
      </dsp:nvSpPr>
      <dsp:spPr>
        <a:xfrm>
          <a:off x="0" y="3032176"/>
          <a:ext cx="8136904" cy="150217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Recognise </a:t>
          </a:r>
          <a:r>
            <a:rPr lang="en-GB" sz="3200" kern="1200" noProof="0" dirty="0" smtClean="0"/>
            <a:t>the potential effect of trauma on witness description of experiences</a:t>
          </a:r>
          <a:endParaRPr lang="en-GB" sz="3200" kern="1200" noProof="0" dirty="0">
            <a:solidFill>
              <a:schemeClr val="tx1"/>
            </a:solidFill>
          </a:endParaRPr>
        </a:p>
      </dsp:txBody>
      <dsp:txXfrm>
        <a:off x="73330" y="3105506"/>
        <a:ext cx="7990244" cy="1355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B13D6-C465-934D-AC6B-DB852415A3BB}">
      <dsp:nvSpPr>
        <dsp:cNvPr id="0" name=""/>
        <dsp:cNvSpPr/>
      </dsp:nvSpPr>
      <dsp:spPr>
        <a:xfrm>
          <a:off x="1039615" y="1687"/>
          <a:ext cx="2050540" cy="123032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 Functioning &amp; loving relationships</a:t>
          </a:r>
          <a:endParaRPr lang="en-GB" sz="2000" b="0" kern="1200" dirty="0">
            <a:solidFill>
              <a:schemeClr val="tx1"/>
            </a:solidFill>
          </a:endParaRPr>
        </a:p>
      </dsp:txBody>
      <dsp:txXfrm>
        <a:off x="1039615" y="1687"/>
        <a:ext cx="2050540" cy="1230324"/>
      </dsp:txXfrm>
    </dsp:sp>
    <dsp:sp modelId="{6AC9F13B-B42A-F741-8783-CB13543ACA6C}">
      <dsp:nvSpPr>
        <dsp:cNvPr id="0" name=""/>
        <dsp:cNvSpPr/>
      </dsp:nvSpPr>
      <dsp:spPr>
        <a:xfrm>
          <a:off x="3295209" y="1687"/>
          <a:ext cx="2050540" cy="123032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364"/>
                <a:satOff val="6158"/>
                <a:lumOff val="774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4364"/>
                <a:satOff val="6158"/>
                <a:lumOff val="774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4364"/>
                <a:satOff val="6158"/>
                <a:lumOff val="77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Family &amp; community support </a:t>
          </a:r>
        </a:p>
      </dsp:txBody>
      <dsp:txXfrm>
        <a:off x="3295209" y="1687"/>
        <a:ext cx="2050540" cy="1230324"/>
      </dsp:txXfrm>
    </dsp:sp>
    <dsp:sp modelId="{AA9679A9-B545-5742-A8B4-BF98F5FA148C}">
      <dsp:nvSpPr>
        <dsp:cNvPr id="0" name=""/>
        <dsp:cNvSpPr/>
      </dsp:nvSpPr>
      <dsp:spPr>
        <a:xfrm>
          <a:off x="5550804" y="1687"/>
          <a:ext cx="2050540" cy="123032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8728"/>
                <a:satOff val="12317"/>
                <a:lumOff val="1549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8728"/>
                <a:satOff val="12317"/>
                <a:lumOff val="1549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8728"/>
                <a:satOff val="12317"/>
                <a:lumOff val="154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dirty="0">
              <a:solidFill>
                <a:schemeClr val="tx1"/>
              </a:solidFill>
            </a:rPr>
            <a:t>Access to medical &amp; psychosocial support  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5550804" y="1687"/>
        <a:ext cx="2050540" cy="1230324"/>
      </dsp:txXfrm>
    </dsp:sp>
    <dsp:sp modelId="{434BC787-2FE0-D44F-999E-4E731811E69E}">
      <dsp:nvSpPr>
        <dsp:cNvPr id="0" name=""/>
        <dsp:cNvSpPr/>
      </dsp:nvSpPr>
      <dsp:spPr>
        <a:xfrm>
          <a:off x="1039615" y="1437065"/>
          <a:ext cx="2050540" cy="123032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3092"/>
                <a:satOff val="18475"/>
                <a:lumOff val="2324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092"/>
                <a:satOff val="18475"/>
                <a:lumOff val="2324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092"/>
                <a:satOff val="18475"/>
                <a:lumOff val="232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Self-confidence &amp; self-esteem</a:t>
          </a:r>
        </a:p>
      </dsp:txBody>
      <dsp:txXfrm>
        <a:off x="1039615" y="1437065"/>
        <a:ext cx="2050540" cy="1230324"/>
      </dsp:txXfrm>
    </dsp:sp>
    <dsp:sp modelId="{FBA19376-0943-2642-AB17-25C9EAA952F8}">
      <dsp:nvSpPr>
        <dsp:cNvPr id="0" name=""/>
        <dsp:cNvSpPr/>
      </dsp:nvSpPr>
      <dsp:spPr>
        <a:xfrm>
          <a:off x="3295209" y="1437065"/>
          <a:ext cx="2050540" cy="123032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7456"/>
                <a:satOff val="24633"/>
                <a:lumOff val="3099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Fulfilment of basic needs </a:t>
          </a:r>
          <a:r>
            <a:rPr lang="mr-IN" sz="2000" kern="1200" dirty="0">
              <a:solidFill>
                <a:schemeClr val="tx1"/>
              </a:solidFill>
            </a:rPr>
            <a:t>–</a:t>
          </a:r>
          <a:r>
            <a:rPr lang="en-GB" sz="2000" kern="1200" dirty="0">
              <a:solidFill>
                <a:schemeClr val="tx1"/>
              </a:solidFill>
            </a:rPr>
            <a:t> housing, income employment</a:t>
          </a:r>
        </a:p>
      </dsp:txBody>
      <dsp:txXfrm>
        <a:off x="3295209" y="1437065"/>
        <a:ext cx="2050540" cy="1230324"/>
      </dsp:txXfrm>
    </dsp:sp>
    <dsp:sp modelId="{B16C5CDC-1B87-BB41-8BB7-EEA439ACE259}">
      <dsp:nvSpPr>
        <dsp:cNvPr id="0" name=""/>
        <dsp:cNvSpPr/>
      </dsp:nvSpPr>
      <dsp:spPr>
        <a:xfrm>
          <a:off x="5550804" y="1437065"/>
          <a:ext cx="2050540" cy="123032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3092"/>
                <a:satOff val="18475"/>
                <a:lumOff val="2324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092"/>
                <a:satOff val="18475"/>
                <a:lumOff val="2324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092"/>
                <a:satOff val="18475"/>
                <a:lumOff val="232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Education</a:t>
          </a:r>
        </a:p>
      </dsp:txBody>
      <dsp:txXfrm>
        <a:off x="5550804" y="1437065"/>
        <a:ext cx="2050540" cy="1230324"/>
      </dsp:txXfrm>
    </dsp:sp>
    <dsp:sp modelId="{7BA5AE00-C3DB-C448-B411-9080135E78F7}">
      <dsp:nvSpPr>
        <dsp:cNvPr id="0" name=""/>
        <dsp:cNvSpPr/>
      </dsp:nvSpPr>
      <dsp:spPr>
        <a:xfrm>
          <a:off x="2167412" y="2872444"/>
          <a:ext cx="2050540" cy="123032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8728"/>
                <a:satOff val="12317"/>
                <a:lumOff val="1549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8728"/>
                <a:satOff val="12317"/>
                <a:lumOff val="1549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8728"/>
                <a:satOff val="12317"/>
                <a:lumOff val="154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i="0" kern="1200" dirty="0">
              <a:solidFill>
                <a:schemeClr val="tx1"/>
              </a:solidFill>
            </a:rPr>
            <a:t>Religion &amp; spirituality</a:t>
          </a:r>
        </a:p>
      </dsp:txBody>
      <dsp:txXfrm>
        <a:off x="2167412" y="2872444"/>
        <a:ext cx="2050540" cy="1230324"/>
      </dsp:txXfrm>
    </dsp:sp>
    <dsp:sp modelId="{AEAB2518-933A-1B47-9347-1112152FF66B}">
      <dsp:nvSpPr>
        <dsp:cNvPr id="0" name=""/>
        <dsp:cNvSpPr/>
      </dsp:nvSpPr>
      <dsp:spPr>
        <a:xfrm>
          <a:off x="4423007" y="2872444"/>
          <a:ext cx="2050540" cy="123032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364"/>
                <a:satOff val="6158"/>
                <a:lumOff val="774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4364"/>
                <a:satOff val="6158"/>
                <a:lumOff val="774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4364"/>
                <a:satOff val="6158"/>
                <a:lumOff val="77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i="0" kern="1200" dirty="0">
              <a:solidFill>
                <a:schemeClr val="tx1"/>
              </a:solidFill>
            </a:rPr>
            <a:t>Capacity to find positive meaning in the trauma</a:t>
          </a:r>
        </a:p>
      </dsp:txBody>
      <dsp:txXfrm>
        <a:off x="4423007" y="2872444"/>
        <a:ext cx="2050540" cy="1230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B13D6-C465-934D-AC6B-DB852415A3BB}">
      <dsp:nvSpPr>
        <dsp:cNvPr id="0" name=""/>
        <dsp:cNvSpPr/>
      </dsp:nvSpPr>
      <dsp:spPr>
        <a:xfrm>
          <a:off x="749333" y="861"/>
          <a:ext cx="2231966" cy="133918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 Previous abuse or violent experience (e.g. </a:t>
          </a:r>
          <a:r>
            <a:rPr lang="en-GB" sz="2000" kern="1200" dirty="0" smtClean="0">
              <a:solidFill>
                <a:schemeClr val="tx1"/>
              </a:solidFill>
            </a:rPr>
            <a:t>abusive partner</a:t>
          </a:r>
          <a:r>
            <a:rPr lang="en-GB" sz="2000" kern="1200" dirty="0">
              <a:solidFill>
                <a:schemeClr val="tx1"/>
              </a:solidFill>
            </a:rPr>
            <a:t>, war) </a:t>
          </a:r>
          <a:endParaRPr lang="en-GB" sz="2000" b="0" kern="1200" dirty="0">
            <a:solidFill>
              <a:schemeClr val="tx1"/>
            </a:solidFill>
          </a:endParaRPr>
        </a:p>
      </dsp:txBody>
      <dsp:txXfrm>
        <a:off x="749333" y="861"/>
        <a:ext cx="2231966" cy="1339180"/>
      </dsp:txXfrm>
    </dsp:sp>
    <dsp:sp modelId="{6AC9F13B-B42A-F741-8783-CB13543ACA6C}">
      <dsp:nvSpPr>
        <dsp:cNvPr id="0" name=""/>
        <dsp:cNvSpPr/>
      </dsp:nvSpPr>
      <dsp:spPr>
        <a:xfrm>
          <a:off x="3204496" y="861"/>
          <a:ext cx="2231966" cy="133918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364"/>
                <a:satOff val="6158"/>
                <a:lumOff val="774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4364"/>
                <a:satOff val="6158"/>
                <a:lumOff val="774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4364"/>
                <a:satOff val="6158"/>
                <a:lumOff val="77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Particularly brutal and violent attack(s) </a:t>
          </a:r>
        </a:p>
      </dsp:txBody>
      <dsp:txXfrm>
        <a:off x="3204496" y="861"/>
        <a:ext cx="2231966" cy="1339180"/>
      </dsp:txXfrm>
    </dsp:sp>
    <dsp:sp modelId="{AA9679A9-B545-5742-A8B4-BF98F5FA148C}">
      <dsp:nvSpPr>
        <dsp:cNvPr id="0" name=""/>
        <dsp:cNvSpPr/>
      </dsp:nvSpPr>
      <dsp:spPr>
        <a:xfrm>
          <a:off x="5659660" y="861"/>
          <a:ext cx="2231966" cy="133918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8728"/>
                <a:satOff val="12317"/>
                <a:lumOff val="1549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8728"/>
                <a:satOff val="12317"/>
                <a:lumOff val="1549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8728"/>
                <a:satOff val="12317"/>
                <a:lumOff val="154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dirty="0" smtClean="0">
              <a:solidFill>
                <a:schemeClr val="tx1"/>
              </a:solidFill>
            </a:rPr>
            <a:t>Severe </a:t>
          </a:r>
          <a:r>
            <a:rPr lang="en-GB" sz="2000" b="0" kern="1200" dirty="0">
              <a:solidFill>
                <a:schemeClr val="tx1"/>
              </a:solidFill>
            </a:rPr>
            <a:t>or chronic physical injury </a:t>
          </a:r>
          <a:r>
            <a:rPr lang="en-GB" sz="2000" b="0" kern="1200" dirty="0" smtClean="0">
              <a:solidFill>
                <a:srgbClr val="000000"/>
              </a:solidFill>
            </a:rPr>
            <a:t>resulting </a:t>
          </a:r>
          <a:r>
            <a:rPr lang="en-GB" sz="2000" b="0" kern="1200" dirty="0">
              <a:solidFill>
                <a:srgbClr val="000000"/>
              </a:solidFill>
            </a:rPr>
            <a:t>from the attack</a:t>
          </a:r>
          <a:endParaRPr lang="en-GB" sz="2000" kern="1200" dirty="0">
            <a:solidFill>
              <a:srgbClr val="000000"/>
            </a:solidFill>
          </a:endParaRPr>
        </a:p>
      </dsp:txBody>
      <dsp:txXfrm>
        <a:off x="5659660" y="861"/>
        <a:ext cx="2231966" cy="1339180"/>
      </dsp:txXfrm>
    </dsp:sp>
    <dsp:sp modelId="{434BC787-2FE0-D44F-999E-4E731811E69E}">
      <dsp:nvSpPr>
        <dsp:cNvPr id="0" name=""/>
        <dsp:cNvSpPr/>
      </dsp:nvSpPr>
      <dsp:spPr>
        <a:xfrm>
          <a:off x="749333" y="1563238"/>
          <a:ext cx="2231966" cy="133918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3092"/>
                <a:satOff val="18475"/>
                <a:lumOff val="2324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092"/>
                <a:satOff val="18475"/>
                <a:lumOff val="2324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092"/>
                <a:satOff val="18475"/>
                <a:lumOff val="232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Attacks are multiple or stretching over long time period</a:t>
          </a:r>
        </a:p>
      </dsp:txBody>
      <dsp:txXfrm>
        <a:off x="749333" y="1563238"/>
        <a:ext cx="2231966" cy="1339180"/>
      </dsp:txXfrm>
    </dsp:sp>
    <dsp:sp modelId="{FBA19376-0943-2642-AB17-25C9EAA952F8}">
      <dsp:nvSpPr>
        <dsp:cNvPr id="0" name=""/>
        <dsp:cNvSpPr/>
      </dsp:nvSpPr>
      <dsp:spPr>
        <a:xfrm>
          <a:off x="3204496" y="1563238"/>
          <a:ext cx="2231966" cy="133918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7456"/>
                <a:satOff val="24633"/>
                <a:lumOff val="3099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Permanent state of insecurity, danger &amp; fear</a:t>
          </a:r>
        </a:p>
      </dsp:txBody>
      <dsp:txXfrm>
        <a:off x="3204496" y="1563238"/>
        <a:ext cx="2231966" cy="1339180"/>
      </dsp:txXfrm>
    </dsp:sp>
    <dsp:sp modelId="{B16C5CDC-1B87-BB41-8BB7-EEA439ACE259}">
      <dsp:nvSpPr>
        <dsp:cNvPr id="0" name=""/>
        <dsp:cNvSpPr/>
      </dsp:nvSpPr>
      <dsp:spPr>
        <a:xfrm>
          <a:off x="5659660" y="1563238"/>
          <a:ext cx="2231966" cy="133918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3092"/>
                <a:satOff val="18475"/>
                <a:lumOff val="2324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092"/>
                <a:satOff val="18475"/>
                <a:lumOff val="2324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092"/>
                <a:satOff val="18475"/>
                <a:lumOff val="232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Limited or inadequate medical/other services</a:t>
          </a:r>
        </a:p>
      </dsp:txBody>
      <dsp:txXfrm>
        <a:off x="5659660" y="1563238"/>
        <a:ext cx="2231966" cy="1339180"/>
      </dsp:txXfrm>
    </dsp:sp>
    <dsp:sp modelId="{7BA5AE00-C3DB-C448-B411-9080135E78F7}">
      <dsp:nvSpPr>
        <dsp:cNvPr id="0" name=""/>
        <dsp:cNvSpPr/>
      </dsp:nvSpPr>
      <dsp:spPr>
        <a:xfrm>
          <a:off x="1976914" y="3125615"/>
          <a:ext cx="2231966" cy="133918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8728"/>
                <a:satOff val="12317"/>
                <a:lumOff val="1549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8728"/>
                <a:satOff val="12317"/>
                <a:lumOff val="1549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8728"/>
                <a:satOff val="12317"/>
                <a:lumOff val="154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i="0" kern="1200" dirty="0">
              <a:solidFill>
                <a:schemeClr val="tx1"/>
              </a:solidFill>
            </a:rPr>
            <a:t>Lack of social support, stigma or ostracism</a:t>
          </a:r>
        </a:p>
      </dsp:txBody>
      <dsp:txXfrm>
        <a:off x="1976914" y="3125615"/>
        <a:ext cx="2231966" cy="1339180"/>
      </dsp:txXfrm>
    </dsp:sp>
    <dsp:sp modelId="{AEAB2518-933A-1B47-9347-1112152FF66B}">
      <dsp:nvSpPr>
        <dsp:cNvPr id="0" name=""/>
        <dsp:cNvSpPr/>
      </dsp:nvSpPr>
      <dsp:spPr>
        <a:xfrm>
          <a:off x="4432078" y="3125615"/>
          <a:ext cx="2231966" cy="133918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4364"/>
                <a:satOff val="6158"/>
                <a:lumOff val="7748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4364"/>
                <a:satOff val="6158"/>
                <a:lumOff val="7748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4364"/>
                <a:satOff val="6158"/>
                <a:lumOff val="77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i="0" kern="1200" dirty="0">
              <a:solidFill>
                <a:schemeClr val="tx1"/>
              </a:solidFill>
            </a:rPr>
            <a:t>Loss of loved ones, displacement or other stressors</a:t>
          </a:r>
        </a:p>
      </dsp:txBody>
      <dsp:txXfrm>
        <a:off x="4432078" y="3125615"/>
        <a:ext cx="2231966" cy="13391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B13D6-C465-934D-AC6B-DB852415A3BB}">
      <dsp:nvSpPr>
        <dsp:cNvPr id="0" name=""/>
        <dsp:cNvSpPr/>
      </dsp:nvSpPr>
      <dsp:spPr>
        <a:xfrm>
          <a:off x="799288" y="675"/>
          <a:ext cx="1660684" cy="99641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 Acute stress reaction</a:t>
          </a:r>
          <a:endParaRPr lang="en-GB" sz="2300" b="0" kern="1200" dirty="0"/>
        </a:p>
      </dsp:txBody>
      <dsp:txXfrm>
        <a:off x="799288" y="675"/>
        <a:ext cx="1660684" cy="996410"/>
      </dsp:txXfrm>
    </dsp:sp>
    <dsp:sp modelId="{6AC9F13B-B42A-F741-8783-CB13543ACA6C}">
      <dsp:nvSpPr>
        <dsp:cNvPr id="0" name=""/>
        <dsp:cNvSpPr/>
      </dsp:nvSpPr>
      <dsp:spPr>
        <a:xfrm>
          <a:off x="2626041" y="675"/>
          <a:ext cx="1660684" cy="99641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3013"/>
                <a:lumOff val="2111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3013"/>
                <a:lumOff val="2111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3013"/>
                <a:lumOff val="2111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Anxiety</a:t>
          </a:r>
        </a:p>
      </dsp:txBody>
      <dsp:txXfrm>
        <a:off x="2626041" y="675"/>
        <a:ext cx="1660684" cy="996410"/>
      </dsp:txXfrm>
    </dsp:sp>
    <dsp:sp modelId="{AA9679A9-B545-5742-A8B4-BF98F5FA148C}">
      <dsp:nvSpPr>
        <dsp:cNvPr id="0" name=""/>
        <dsp:cNvSpPr/>
      </dsp:nvSpPr>
      <dsp:spPr>
        <a:xfrm>
          <a:off x="4452794" y="675"/>
          <a:ext cx="1660684" cy="99641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6026"/>
                <a:lumOff val="42222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6026"/>
                <a:lumOff val="42222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6026"/>
                <a:lumOff val="422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Depression</a:t>
          </a:r>
        </a:p>
      </dsp:txBody>
      <dsp:txXfrm>
        <a:off x="4452794" y="675"/>
        <a:ext cx="1660684" cy="996410"/>
      </dsp:txXfrm>
    </dsp:sp>
    <dsp:sp modelId="{FBA19376-0943-2642-AB17-25C9EAA952F8}">
      <dsp:nvSpPr>
        <dsp:cNvPr id="0" name=""/>
        <dsp:cNvSpPr/>
      </dsp:nvSpPr>
      <dsp:spPr>
        <a:xfrm>
          <a:off x="1712665" y="1163154"/>
          <a:ext cx="1660684" cy="99641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6026"/>
                <a:lumOff val="42222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6026"/>
                <a:lumOff val="42222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6026"/>
                <a:lumOff val="422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PTSD</a:t>
          </a:r>
        </a:p>
      </dsp:txBody>
      <dsp:txXfrm>
        <a:off x="1712665" y="1163154"/>
        <a:ext cx="1660684" cy="996410"/>
      </dsp:txXfrm>
    </dsp:sp>
    <dsp:sp modelId="{83D02EAF-CC5F-7649-A498-8C24447DA975}">
      <dsp:nvSpPr>
        <dsp:cNvPr id="0" name=""/>
        <dsp:cNvSpPr/>
      </dsp:nvSpPr>
      <dsp:spPr>
        <a:xfrm>
          <a:off x="3539418" y="1163154"/>
          <a:ext cx="1660684" cy="996410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3013"/>
                <a:lumOff val="2111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3013"/>
                <a:lumOff val="2111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3013"/>
                <a:lumOff val="2111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/>
            <a:t>Substance misuse</a:t>
          </a:r>
        </a:p>
      </dsp:txBody>
      <dsp:txXfrm>
        <a:off x="3539418" y="1163154"/>
        <a:ext cx="1660684" cy="9964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B13D6-C465-934D-AC6B-DB852415A3BB}">
      <dsp:nvSpPr>
        <dsp:cNvPr id="0" name=""/>
        <dsp:cNvSpPr/>
      </dsp:nvSpPr>
      <dsp:spPr>
        <a:xfrm>
          <a:off x="416313" y="1054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 Avoidance of activities associated to trauma</a:t>
          </a:r>
          <a:endParaRPr lang="en-GB" sz="2000" b="0" kern="1200" dirty="0"/>
        </a:p>
      </dsp:txBody>
      <dsp:txXfrm>
        <a:off x="416313" y="1054"/>
        <a:ext cx="1799145" cy="1079487"/>
      </dsp:txXfrm>
    </dsp:sp>
    <dsp:sp modelId="{26D1A209-2462-BC41-9355-E6E92A702AFB}">
      <dsp:nvSpPr>
        <dsp:cNvPr id="0" name=""/>
        <dsp:cNvSpPr/>
      </dsp:nvSpPr>
      <dsp:spPr>
        <a:xfrm>
          <a:off x="2395373" y="1054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6506"/>
                <a:lumOff val="10556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6506"/>
                <a:lumOff val="10556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6506"/>
                <a:lumOff val="105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Nightmares</a:t>
          </a:r>
          <a:endParaRPr lang="en-GB" sz="2000" b="0" kern="1200" dirty="0"/>
        </a:p>
      </dsp:txBody>
      <dsp:txXfrm>
        <a:off x="2395373" y="1054"/>
        <a:ext cx="1799145" cy="1079487"/>
      </dsp:txXfrm>
    </dsp:sp>
    <dsp:sp modelId="{AA9679A9-B545-5742-A8B4-BF98F5FA148C}">
      <dsp:nvSpPr>
        <dsp:cNvPr id="0" name=""/>
        <dsp:cNvSpPr/>
      </dsp:nvSpPr>
      <dsp:spPr>
        <a:xfrm>
          <a:off x="4374433" y="1054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3013"/>
                <a:lumOff val="2111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3013"/>
                <a:lumOff val="2111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3013"/>
                <a:lumOff val="2111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Detachment</a:t>
          </a:r>
        </a:p>
      </dsp:txBody>
      <dsp:txXfrm>
        <a:off x="4374433" y="1054"/>
        <a:ext cx="1799145" cy="1079487"/>
      </dsp:txXfrm>
    </dsp:sp>
    <dsp:sp modelId="{434BC787-2FE0-D44F-999E-4E731811E69E}">
      <dsp:nvSpPr>
        <dsp:cNvPr id="0" name=""/>
        <dsp:cNvSpPr/>
      </dsp:nvSpPr>
      <dsp:spPr>
        <a:xfrm>
          <a:off x="6353492" y="1054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9519"/>
                <a:lumOff val="31667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9519"/>
                <a:lumOff val="31667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9519"/>
                <a:lumOff val="3166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0" kern="1200" dirty="0"/>
            <a:t>Inability to feel pleasure</a:t>
          </a:r>
        </a:p>
      </dsp:txBody>
      <dsp:txXfrm>
        <a:off x="6353492" y="1054"/>
        <a:ext cx="1799145" cy="1079487"/>
      </dsp:txXfrm>
    </dsp:sp>
    <dsp:sp modelId="{FBA19376-0943-2642-AB17-25C9EAA952F8}">
      <dsp:nvSpPr>
        <dsp:cNvPr id="0" name=""/>
        <dsp:cNvSpPr/>
      </dsp:nvSpPr>
      <dsp:spPr>
        <a:xfrm>
          <a:off x="416313" y="1260456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6026"/>
                <a:lumOff val="42222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6026"/>
                <a:lumOff val="42222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6026"/>
                <a:lumOff val="422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Insomnia</a:t>
          </a:r>
        </a:p>
      </dsp:txBody>
      <dsp:txXfrm>
        <a:off x="416313" y="1260456"/>
        <a:ext cx="1799145" cy="1079487"/>
      </dsp:txXfrm>
    </dsp:sp>
    <dsp:sp modelId="{83D02EAF-CC5F-7649-A498-8C24447DA975}">
      <dsp:nvSpPr>
        <dsp:cNvPr id="0" name=""/>
        <dsp:cNvSpPr/>
      </dsp:nvSpPr>
      <dsp:spPr>
        <a:xfrm>
          <a:off x="2395373" y="1260456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32532"/>
                <a:lumOff val="5277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Anxiety, depression</a:t>
          </a:r>
        </a:p>
      </dsp:txBody>
      <dsp:txXfrm>
        <a:off x="2395373" y="1260456"/>
        <a:ext cx="1799145" cy="1079487"/>
      </dsp:txXfrm>
    </dsp:sp>
    <dsp:sp modelId="{ABAF849E-8795-6141-8E4C-B4FE4AC0A9CA}">
      <dsp:nvSpPr>
        <dsp:cNvPr id="0" name=""/>
        <dsp:cNvSpPr/>
      </dsp:nvSpPr>
      <dsp:spPr>
        <a:xfrm>
          <a:off x="4374433" y="1260456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6026"/>
                <a:lumOff val="42222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6026"/>
                <a:lumOff val="42222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6026"/>
                <a:lumOff val="4222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Suicidal thoughts</a:t>
          </a:r>
        </a:p>
      </dsp:txBody>
      <dsp:txXfrm>
        <a:off x="4374433" y="1260456"/>
        <a:ext cx="1799145" cy="1079487"/>
      </dsp:txXfrm>
    </dsp:sp>
    <dsp:sp modelId="{F2816C60-B13E-EA4D-8318-7A6E5CC9E25A}">
      <dsp:nvSpPr>
        <dsp:cNvPr id="0" name=""/>
        <dsp:cNvSpPr/>
      </dsp:nvSpPr>
      <dsp:spPr>
        <a:xfrm>
          <a:off x="6353492" y="1260456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9519"/>
                <a:lumOff val="31667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9519"/>
                <a:lumOff val="31667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9519"/>
                <a:lumOff val="3166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 smtClean="0"/>
            <a:t>Hyper-arousal </a:t>
          </a:r>
          <a:r>
            <a:rPr lang="en-GB" sz="2000" kern="1200" noProof="0" dirty="0"/>
            <a:t>with </a:t>
          </a:r>
          <a:r>
            <a:rPr lang="en-GB" sz="2000" kern="1200" noProof="0" dirty="0" smtClean="0"/>
            <a:t>hyper-vigilance</a:t>
          </a:r>
          <a:endParaRPr lang="en-GB" sz="2000" kern="1200" noProof="0" dirty="0"/>
        </a:p>
      </dsp:txBody>
      <dsp:txXfrm>
        <a:off x="6353492" y="1260456"/>
        <a:ext cx="1799145" cy="1079487"/>
      </dsp:txXfrm>
    </dsp:sp>
    <dsp:sp modelId="{0624CCE0-3AB2-E147-B940-48C6187669AF}">
      <dsp:nvSpPr>
        <dsp:cNvPr id="0" name=""/>
        <dsp:cNvSpPr/>
      </dsp:nvSpPr>
      <dsp:spPr>
        <a:xfrm>
          <a:off x="2395373" y="2519858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3013"/>
                <a:lumOff val="21111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3013"/>
                <a:lumOff val="21111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3013"/>
                <a:lumOff val="2111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rgbClr val="000000"/>
              </a:solidFill>
            </a:rPr>
            <a:t>Startled</a:t>
          </a:r>
          <a:r>
            <a:rPr lang="en-GB" sz="2000" kern="1200" dirty="0" smtClean="0">
              <a:solidFill>
                <a:srgbClr val="FF0000"/>
              </a:solidFill>
            </a:rPr>
            <a:t> </a:t>
          </a:r>
          <a:r>
            <a:rPr lang="en-GB" sz="2000" kern="1200" dirty="0"/>
            <a:t>reaction to noises/sudden stimulus</a:t>
          </a:r>
        </a:p>
      </dsp:txBody>
      <dsp:txXfrm>
        <a:off x="2395373" y="2519858"/>
        <a:ext cx="1799145" cy="1079487"/>
      </dsp:txXfrm>
    </dsp:sp>
    <dsp:sp modelId="{C494CF8F-0C27-8F46-AA53-76FE81844C00}">
      <dsp:nvSpPr>
        <dsp:cNvPr id="0" name=""/>
        <dsp:cNvSpPr/>
      </dsp:nvSpPr>
      <dsp:spPr>
        <a:xfrm>
          <a:off x="4374433" y="2519858"/>
          <a:ext cx="1799145" cy="1079487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6506"/>
                <a:lumOff val="10556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6506"/>
                <a:lumOff val="10556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6506"/>
                <a:lumOff val="105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Flashbacks</a:t>
          </a:r>
        </a:p>
      </dsp:txBody>
      <dsp:txXfrm>
        <a:off x="4374433" y="2519858"/>
        <a:ext cx="1799145" cy="10794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9A231-7BDB-B248-B9BB-984E25C32CF2}">
      <dsp:nvSpPr>
        <dsp:cNvPr id="0" name=""/>
        <dsp:cNvSpPr/>
      </dsp:nvSpPr>
      <dsp:spPr>
        <a:xfrm>
          <a:off x="0" y="0"/>
          <a:ext cx="3528392" cy="352839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6DE54-CCEE-2249-AC60-3A1B0DFB88C3}">
      <dsp:nvSpPr>
        <dsp:cNvPr id="0" name=""/>
        <dsp:cNvSpPr/>
      </dsp:nvSpPr>
      <dsp:spPr>
        <a:xfrm>
          <a:off x="1764196" y="0"/>
          <a:ext cx="6948772" cy="35283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1" kern="1200" dirty="0"/>
            <a:t>VIOLENCE</a:t>
          </a:r>
        </a:p>
      </dsp:txBody>
      <dsp:txXfrm>
        <a:off x="1764196" y="0"/>
        <a:ext cx="3474386" cy="1058519"/>
      </dsp:txXfrm>
    </dsp:sp>
    <dsp:sp modelId="{F7D15269-BE94-2B45-9E56-A40AC4E7A5AB}">
      <dsp:nvSpPr>
        <dsp:cNvPr id="0" name=""/>
        <dsp:cNvSpPr/>
      </dsp:nvSpPr>
      <dsp:spPr>
        <a:xfrm>
          <a:off x="617469" y="1058519"/>
          <a:ext cx="2293452" cy="229345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-21688"/>
            <a:lumOff val="351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FB4E6-B23E-B54D-8CD0-DC06631ACED4}">
      <dsp:nvSpPr>
        <dsp:cNvPr id="0" name=""/>
        <dsp:cNvSpPr/>
      </dsp:nvSpPr>
      <dsp:spPr>
        <a:xfrm>
          <a:off x="1764196" y="1058519"/>
          <a:ext cx="6948772" cy="22934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-21080"/>
              <a:lumOff val="31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1" kern="1200" dirty="0"/>
            <a:t>LOSS</a:t>
          </a:r>
        </a:p>
      </dsp:txBody>
      <dsp:txXfrm>
        <a:off x="1764196" y="1058519"/>
        <a:ext cx="3474386" cy="1058516"/>
      </dsp:txXfrm>
    </dsp:sp>
    <dsp:sp modelId="{A988B8EF-F598-4E43-A779-930E129E8CC4}">
      <dsp:nvSpPr>
        <dsp:cNvPr id="0" name=""/>
        <dsp:cNvSpPr/>
      </dsp:nvSpPr>
      <dsp:spPr>
        <a:xfrm>
          <a:off x="1234937" y="2117036"/>
          <a:ext cx="1058516" cy="105851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-21688"/>
            <a:lumOff val="351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A38D8-FEDA-5A45-9B63-95E8F7239B21}">
      <dsp:nvSpPr>
        <dsp:cNvPr id="0" name=""/>
        <dsp:cNvSpPr/>
      </dsp:nvSpPr>
      <dsp:spPr>
        <a:xfrm>
          <a:off x="1764196" y="2117036"/>
          <a:ext cx="6948772" cy="10585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-21080"/>
              <a:lumOff val="31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b="1" kern="1200" dirty="0"/>
            <a:t>INSECURITY</a:t>
          </a:r>
        </a:p>
      </dsp:txBody>
      <dsp:txXfrm>
        <a:off x="1764196" y="2117036"/>
        <a:ext cx="3474386" cy="1058516"/>
      </dsp:txXfrm>
    </dsp:sp>
    <dsp:sp modelId="{AF1D947C-DCF4-2A42-8963-448F47F6CC4A}">
      <dsp:nvSpPr>
        <dsp:cNvPr id="0" name=""/>
        <dsp:cNvSpPr/>
      </dsp:nvSpPr>
      <dsp:spPr>
        <a:xfrm>
          <a:off x="5238582" y="0"/>
          <a:ext cx="3474386" cy="1058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Rape/sexual violence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War/other forms of extreme violence</a:t>
          </a:r>
        </a:p>
      </dsp:txBody>
      <dsp:txXfrm>
        <a:off x="5238582" y="0"/>
        <a:ext cx="3474386" cy="1058519"/>
      </dsp:txXfrm>
    </dsp:sp>
    <dsp:sp modelId="{4A7BC685-1771-2D4F-B1C3-0EFB7AFF6823}">
      <dsp:nvSpPr>
        <dsp:cNvPr id="0" name=""/>
        <dsp:cNvSpPr/>
      </dsp:nvSpPr>
      <dsp:spPr>
        <a:xfrm>
          <a:off x="5238582" y="1058519"/>
          <a:ext cx="3474386" cy="1058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Loss of loved ones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Loss of homes/livelihood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/>
            <a:t>Loss of prospects/hope</a:t>
          </a:r>
        </a:p>
      </dsp:txBody>
      <dsp:txXfrm>
        <a:off x="5238582" y="1058519"/>
        <a:ext cx="3474386" cy="1058516"/>
      </dsp:txXfrm>
    </dsp:sp>
    <dsp:sp modelId="{B2B20569-4D60-F547-9B63-7094F281507E}">
      <dsp:nvSpPr>
        <dsp:cNvPr id="0" name=""/>
        <dsp:cNvSpPr/>
      </dsp:nvSpPr>
      <dsp:spPr>
        <a:xfrm>
          <a:off x="5238582" y="2117036"/>
          <a:ext cx="3474386" cy="1058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Fear of recurring violence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Flight and displacement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/>
            <a:t>Lack of support mechanisms</a:t>
          </a:r>
        </a:p>
      </dsp:txBody>
      <dsp:txXfrm>
        <a:off x="5238582" y="2117036"/>
        <a:ext cx="3474386" cy="10585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3AAED5-D79C-1B46-8BAB-025AD7DA8ABD}">
      <dsp:nvSpPr>
        <dsp:cNvPr id="0" name=""/>
        <dsp:cNvSpPr/>
      </dsp:nvSpPr>
      <dsp:spPr>
        <a:xfrm>
          <a:off x="0" y="0"/>
          <a:ext cx="6622851" cy="7604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>
              <a:solidFill>
                <a:schemeClr val="tx1"/>
              </a:solidFill>
            </a:rPr>
            <a:t>Triggers</a:t>
          </a:r>
          <a:r>
            <a:rPr lang="en-GB" sz="2100" kern="1200" dirty="0" smtClean="0">
              <a:solidFill>
                <a:schemeClr val="tx1"/>
              </a:solidFill>
            </a:rPr>
            <a:t> - words, smells, sounds, situations, attitudes, interactions, environments, etc.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22271" y="22271"/>
        <a:ext cx="5738062" cy="715862"/>
      </dsp:txXfrm>
    </dsp:sp>
    <dsp:sp modelId="{ED89F1D1-D02D-6943-BF54-B8563E575CC5}">
      <dsp:nvSpPr>
        <dsp:cNvPr id="0" name=""/>
        <dsp:cNvSpPr/>
      </dsp:nvSpPr>
      <dsp:spPr>
        <a:xfrm>
          <a:off x="554663" y="898659"/>
          <a:ext cx="6622851" cy="7604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4086"/>
            <a:satOff val="4306"/>
            <a:lumOff val="468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solidFill>
                <a:schemeClr val="tx1"/>
              </a:solidFill>
            </a:rPr>
            <a:t>Victim </a:t>
          </a:r>
          <a:r>
            <a:rPr lang="en-GB" sz="2100" b="1" kern="1200" dirty="0" smtClean="0">
              <a:solidFill>
                <a:schemeClr val="tx1"/>
              </a:solidFill>
            </a:rPr>
            <a:t>re-lives the traumatic experience </a:t>
          </a:r>
          <a:r>
            <a:rPr lang="en-GB" sz="2100" b="0" kern="1200" dirty="0" smtClean="0">
              <a:solidFill>
                <a:schemeClr val="tx1"/>
              </a:solidFill>
            </a:rPr>
            <a:t>-</a:t>
          </a:r>
          <a:r>
            <a:rPr lang="en-GB" sz="2100" b="1" kern="1200" dirty="0" smtClean="0">
              <a:solidFill>
                <a:schemeClr val="tx1"/>
              </a:solidFill>
            </a:rPr>
            <a:t> </a:t>
          </a:r>
          <a:r>
            <a:rPr lang="en-GB" sz="2100" kern="1200" dirty="0" smtClean="0">
              <a:solidFill>
                <a:schemeClr val="tx1"/>
              </a:solidFill>
            </a:rPr>
            <a:t> flashbacks/intrusive thoughts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576934" y="920930"/>
        <a:ext cx="5529382" cy="715862"/>
      </dsp:txXfrm>
    </dsp:sp>
    <dsp:sp modelId="{6238C434-50D5-F24E-B8A7-B1CE00969235}">
      <dsp:nvSpPr>
        <dsp:cNvPr id="0" name=""/>
        <dsp:cNvSpPr/>
      </dsp:nvSpPr>
      <dsp:spPr>
        <a:xfrm>
          <a:off x="1101049" y="1797319"/>
          <a:ext cx="6622851" cy="7604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8173"/>
            <a:satOff val="8613"/>
            <a:lumOff val="935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solidFill>
                <a:schemeClr val="tx1"/>
              </a:solidFill>
            </a:rPr>
            <a:t>Victim relapses in </a:t>
          </a:r>
          <a:r>
            <a:rPr lang="en-GB" sz="2100" b="1" kern="1200" dirty="0" smtClean="0">
              <a:solidFill>
                <a:schemeClr val="tx1"/>
              </a:solidFill>
            </a:rPr>
            <a:t>trauma-like state </a:t>
          </a:r>
          <a:r>
            <a:rPr lang="en-GB" sz="2100" b="0" kern="1200" dirty="0" smtClean="0">
              <a:solidFill>
                <a:schemeClr val="tx1"/>
              </a:solidFill>
            </a:rPr>
            <a:t>with</a:t>
          </a:r>
          <a:r>
            <a:rPr lang="en-GB" sz="2100" kern="1200" dirty="0" smtClean="0">
              <a:solidFill>
                <a:schemeClr val="tx1"/>
              </a:solidFill>
            </a:rPr>
            <a:t> associated </a:t>
          </a:r>
          <a:r>
            <a:rPr lang="en-GB" sz="2100" b="1" kern="1200" dirty="0" smtClean="0">
              <a:solidFill>
                <a:schemeClr val="tx1"/>
              </a:solidFill>
            </a:rPr>
            <a:t>bodily responses</a:t>
          </a:r>
          <a:endParaRPr lang="en-GB" sz="2100" b="1" kern="1200" dirty="0">
            <a:solidFill>
              <a:schemeClr val="tx1"/>
            </a:solidFill>
          </a:endParaRPr>
        </a:p>
      </dsp:txBody>
      <dsp:txXfrm>
        <a:off x="1123320" y="1819590"/>
        <a:ext cx="5537661" cy="715862"/>
      </dsp:txXfrm>
    </dsp:sp>
    <dsp:sp modelId="{1BD0B864-5CF0-4140-A6FE-1F6B27AFFE83}">
      <dsp:nvSpPr>
        <dsp:cNvPr id="0" name=""/>
        <dsp:cNvSpPr/>
      </dsp:nvSpPr>
      <dsp:spPr>
        <a:xfrm>
          <a:off x="1655712" y="2695979"/>
          <a:ext cx="6622851" cy="760404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2259"/>
            <a:satOff val="12919"/>
            <a:lumOff val="1403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>
              <a:solidFill>
                <a:schemeClr val="tx1"/>
              </a:solidFill>
            </a:rPr>
            <a:t>Re-traumatisation </a:t>
          </a:r>
          <a:r>
            <a:rPr lang="en-GB" sz="2100" kern="1200" dirty="0" smtClean="0">
              <a:solidFill>
                <a:schemeClr val="tx1"/>
              </a:solidFill>
            </a:rPr>
            <a:t>of the victim 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1677983" y="2718250"/>
        <a:ext cx="5529382" cy="715862"/>
      </dsp:txXfrm>
    </dsp:sp>
    <dsp:sp modelId="{26784FCB-710E-8E4B-80F3-52D144A4CAEF}">
      <dsp:nvSpPr>
        <dsp:cNvPr id="0" name=""/>
        <dsp:cNvSpPr/>
      </dsp:nvSpPr>
      <dsp:spPr>
        <a:xfrm>
          <a:off x="6128588" y="582400"/>
          <a:ext cx="494262" cy="4942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>
        <a:off x="6239797" y="582400"/>
        <a:ext cx="271844" cy="371932"/>
      </dsp:txXfrm>
    </dsp:sp>
    <dsp:sp modelId="{9D673F72-9A44-164D-A1DF-2C95EACABB6F}">
      <dsp:nvSpPr>
        <dsp:cNvPr id="0" name=""/>
        <dsp:cNvSpPr/>
      </dsp:nvSpPr>
      <dsp:spPr>
        <a:xfrm>
          <a:off x="6683252" y="1481060"/>
          <a:ext cx="494262" cy="4942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>
        <a:off x="6794461" y="1481060"/>
        <a:ext cx="271844" cy="371932"/>
      </dsp:txXfrm>
    </dsp:sp>
    <dsp:sp modelId="{165A76A7-14C5-F04F-ABC0-CAF05DD19379}">
      <dsp:nvSpPr>
        <dsp:cNvPr id="0" name=""/>
        <dsp:cNvSpPr/>
      </dsp:nvSpPr>
      <dsp:spPr>
        <a:xfrm>
          <a:off x="7229637" y="2379720"/>
          <a:ext cx="494262" cy="4942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/>
        </a:p>
      </dsp:txBody>
      <dsp:txXfrm>
        <a:off x="7340846" y="2379720"/>
        <a:ext cx="271844" cy="3719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5D1C7D-A9B3-1D4D-9C46-6323FF94890F}">
      <dsp:nvSpPr>
        <dsp:cNvPr id="0" name=""/>
        <dsp:cNvSpPr/>
      </dsp:nvSpPr>
      <dsp:spPr>
        <a:xfrm>
          <a:off x="3941" y="247271"/>
          <a:ext cx="2294340" cy="917736"/>
        </a:xfrm>
        <a:prstGeom prst="chevron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Traumatic experience</a:t>
          </a:r>
        </a:p>
      </dsp:txBody>
      <dsp:txXfrm>
        <a:off x="462809" y="247271"/>
        <a:ext cx="1376604" cy="917736"/>
      </dsp:txXfrm>
    </dsp:sp>
    <dsp:sp modelId="{60C05F3C-882C-A749-814B-F53966F6BF5B}">
      <dsp:nvSpPr>
        <dsp:cNvPr id="0" name=""/>
        <dsp:cNvSpPr/>
      </dsp:nvSpPr>
      <dsp:spPr>
        <a:xfrm>
          <a:off x="2068848" y="247271"/>
          <a:ext cx="2294340" cy="917736"/>
        </a:xfrm>
        <a:prstGeom prst="chevron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Rape trauma syndrome</a:t>
          </a:r>
        </a:p>
      </dsp:txBody>
      <dsp:txXfrm>
        <a:off x="2527716" y="247271"/>
        <a:ext cx="1376604" cy="917736"/>
      </dsp:txXfrm>
    </dsp:sp>
    <dsp:sp modelId="{9EF8993D-6D67-3540-989B-B09B05384D6B}">
      <dsp:nvSpPr>
        <dsp:cNvPr id="0" name=""/>
        <dsp:cNvSpPr/>
      </dsp:nvSpPr>
      <dsp:spPr>
        <a:xfrm>
          <a:off x="4133754" y="247271"/>
          <a:ext cx="2294340" cy="917736"/>
        </a:xfrm>
        <a:prstGeom prst="chevron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No </a:t>
          </a:r>
          <a:r>
            <a:rPr lang="en-GB" sz="1700" kern="1200" dirty="0" smtClean="0">
              <a:solidFill>
                <a:schemeClr val="tx1"/>
              </a:solidFill>
            </a:rPr>
            <a:t>certain/ necessary </a:t>
          </a:r>
          <a:r>
            <a:rPr lang="en-GB" sz="1700" kern="1200" dirty="0" smtClean="0"/>
            <a:t>impact </a:t>
          </a:r>
          <a:r>
            <a:rPr lang="en-GB" sz="1700" kern="1200" dirty="0"/>
            <a:t>on memory</a:t>
          </a:r>
        </a:p>
      </dsp:txBody>
      <dsp:txXfrm>
        <a:off x="4592622" y="247271"/>
        <a:ext cx="1376604" cy="917736"/>
      </dsp:txXfrm>
    </dsp:sp>
    <dsp:sp modelId="{1592DBE2-7EFC-0347-B560-BB5165096188}">
      <dsp:nvSpPr>
        <dsp:cNvPr id="0" name=""/>
        <dsp:cNvSpPr/>
      </dsp:nvSpPr>
      <dsp:spPr>
        <a:xfrm>
          <a:off x="6198661" y="247271"/>
          <a:ext cx="2294340" cy="917736"/>
        </a:xfrm>
        <a:prstGeom prst="chevron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Credible/reliable </a:t>
          </a:r>
          <a:r>
            <a:rPr lang="en-GB" sz="1600" kern="1200" dirty="0" smtClean="0"/>
            <a:t>witness </a:t>
          </a:r>
          <a:r>
            <a:rPr lang="en-GB" sz="1600" kern="1200" dirty="0" smtClean="0">
              <a:solidFill>
                <a:srgbClr val="000000"/>
              </a:solidFill>
            </a:rPr>
            <a:t>– case-by-case determination</a:t>
          </a:r>
          <a:endParaRPr lang="en-GB" sz="1600" kern="1200" dirty="0">
            <a:solidFill>
              <a:srgbClr val="000000"/>
            </a:solidFill>
          </a:endParaRPr>
        </a:p>
      </dsp:txBody>
      <dsp:txXfrm>
        <a:off x="6657529" y="247271"/>
        <a:ext cx="1376604" cy="9177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85D32-23DD-4243-AAE7-01A7919AD4FC}">
      <dsp:nvSpPr>
        <dsp:cNvPr id="0" name=""/>
        <dsp:cNvSpPr/>
      </dsp:nvSpPr>
      <dsp:spPr>
        <a:xfrm>
          <a:off x="2143828" y="144531"/>
          <a:ext cx="3171931" cy="3172288"/>
        </a:xfrm>
        <a:prstGeom prst="ellipse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chemeClr val="tx1"/>
              </a:solidFill>
            </a:rPr>
            <a:t>Central aspect of trauma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</a:rPr>
            <a:t>e.g. details of perpetrator, victim’s feelings</a:t>
          </a:r>
        </a:p>
      </dsp:txBody>
      <dsp:txXfrm>
        <a:off x="2608347" y="609102"/>
        <a:ext cx="2242893" cy="2243146"/>
      </dsp:txXfrm>
    </dsp:sp>
    <dsp:sp modelId="{85348DBE-37C2-AC4A-B352-E789C554F4D9}">
      <dsp:nvSpPr>
        <dsp:cNvPr id="0" name=""/>
        <dsp:cNvSpPr/>
      </dsp:nvSpPr>
      <dsp:spPr>
        <a:xfrm>
          <a:off x="3953944" y="0"/>
          <a:ext cx="352653" cy="352805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322064-7446-5542-B8BE-20393A390DF8}">
      <dsp:nvSpPr>
        <dsp:cNvPr id="0" name=""/>
        <dsp:cNvSpPr/>
      </dsp:nvSpPr>
      <dsp:spPr>
        <a:xfrm>
          <a:off x="3119157" y="3081121"/>
          <a:ext cx="255706" cy="255710"/>
        </a:xfrm>
        <a:prstGeom prst="ellipse">
          <a:avLst/>
        </a:prstGeom>
        <a:solidFill>
          <a:schemeClr val="accent1">
            <a:shade val="50000"/>
            <a:hueOff val="2328"/>
            <a:satOff val="3284"/>
            <a:lumOff val="413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0304F6-1A24-6D47-B26A-F5F3FDF5FA95}">
      <dsp:nvSpPr>
        <dsp:cNvPr id="0" name=""/>
        <dsp:cNvSpPr/>
      </dsp:nvSpPr>
      <dsp:spPr>
        <a:xfrm>
          <a:off x="5520065" y="1431976"/>
          <a:ext cx="255706" cy="255710"/>
        </a:xfrm>
        <a:prstGeom prst="ellipse">
          <a:avLst/>
        </a:prstGeom>
        <a:solidFill>
          <a:schemeClr val="accent1">
            <a:shade val="50000"/>
            <a:hueOff val="4655"/>
            <a:satOff val="6569"/>
            <a:lumOff val="826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F650F8-83E7-714F-B6BE-FBAD5895B4FE}">
      <dsp:nvSpPr>
        <dsp:cNvPr id="0" name=""/>
        <dsp:cNvSpPr/>
      </dsp:nvSpPr>
      <dsp:spPr>
        <a:xfrm>
          <a:off x="4298139" y="3353138"/>
          <a:ext cx="352653" cy="352805"/>
        </a:xfrm>
        <a:prstGeom prst="ellipse">
          <a:avLst/>
        </a:prstGeom>
        <a:solidFill>
          <a:schemeClr val="accent1">
            <a:shade val="50000"/>
            <a:hueOff val="6983"/>
            <a:satOff val="9853"/>
            <a:lumOff val="123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40248A5-23C7-B145-AC2E-414D3E06F9E3}">
      <dsp:nvSpPr>
        <dsp:cNvPr id="0" name=""/>
        <dsp:cNvSpPr/>
      </dsp:nvSpPr>
      <dsp:spPr>
        <a:xfrm>
          <a:off x="3190728" y="501414"/>
          <a:ext cx="255706" cy="255710"/>
        </a:xfrm>
        <a:prstGeom prst="ellipse">
          <a:avLst/>
        </a:prstGeom>
        <a:solidFill>
          <a:schemeClr val="accent1">
            <a:shade val="50000"/>
            <a:hueOff val="9310"/>
            <a:satOff val="13138"/>
            <a:lumOff val="1652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9E9A84-F94B-E44C-9148-A0AB1EB88D46}">
      <dsp:nvSpPr>
        <dsp:cNvPr id="0" name=""/>
        <dsp:cNvSpPr/>
      </dsp:nvSpPr>
      <dsp:spPr>
        <a:xfrm>
          <a:off x="2385871" y="1964150"/>
          <a:ext cx="255706" cy="255710"/>
        </a:xfrm>
        <a:prstGeom prst="ellipse">
          <a:avLst/>
        </a:prstGeom>
        <a:solidFill>
          <a:schemeClr val="accent1">
            <a:shade val="50000"/>
            <a:hueOff val="11638"/>
            <a:satOff val="16422"/>
            <a:lumOff val="2066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08DB634-98C6-5943-B712-AF68C44AA632}">
      <dsp:nvSpPr>
        <dsp:cNvPr id="0" name=""/>
        <dsp:cNvSpPr/>
      </dsp:nvSpPr>
      <dsp:spPr>
        <a:xfrm>
          <a:off x="1152234" y="717100"/>
          <a:ext cx="1289593" cy="1289297"/>
        </a:xfrm>
        <a:prstGeom prst="ellipse">
          <a:avLst/>
        </a:prstGeom>
        <a:solidFill>
          <a:schemeClr val="accent1">
            <a:shade val="50000"/>
            <a:hueOff val="13965"/>
            <a:satOff val="19706"/>
            <a:lumOff val="2479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</a:rPr>
            <a:t>Other people present</a:t>
          </a:r>
        </a:p>
      </dsp:txBody>
      <dsp:txXfrm>
        <a:off x="1341091" y="905913"/>
        <a:ext cx="911879" cy="911671"/>
      </dsp:txXfrm>
    </dsp:sp>
    <dsp:sp modelId="{0A82E90F-7107-504F-816D-7AA09923E89E}">
      <dsp:nvSpPr>
        <dsp:cNvPr id="0" name=""/>
        <dsp:cNvSpPr/>
      </dsp:nvSpPr>
      <dsp:spPr>
        <a:xfrm>
          <a:off x="3597386" y="512532"/>
          <a:ext cx="352653" cy="352805"/>
        </a:xfrm>
        <a:prstGeom prst="ellipse">
          <a:avLst/>
        </a:prstGeom>
        <a:solidFill>
          <a:schemeClr val="accent1">
            <a:shade val="50000"/>
            <a:hueOff val="16293"/>
            <a:satOff val="22991"/>
            <a:lumOff val="2892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84711BE-0A85-E347-ADAC-2DCA7C5F752E}">
      <dsp:nvSpPr>
        <dsp:cNvPr id="0" name=""/>
        <dsp:cNvSpPr/>
      </dsp:nvSpPr>
      <dsp:spPr>
        <a:xfrm>
          <a:off x="1273906" y="2384404"/>
          <a:ext cx="637639" cy="637792"/>
        </a:xfrm>
        <a:prstGeom prst="ellipse">
          <a:avLst/>
        </a:prstGeom>
        <a:solidFill>
          <a:schemeClr val="accent1">
            <a:shade val="50000"/>
            <a:hueOff val="16293"/>
            <a:satOff val="22991"/>
            <a:lumOff val="2892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EEFBFDA-5115-7A49-8926-6C1EA1656319}">
      <dsp:nvSpPr>
        <dsp:cNvPr id="0" name=""/>
        <dsp:cNvSpPr/>
      </dsp:nvSpPr>
      <dsp:spPr>
        <a:xfrm>
          <a:off x="5641737" y="110437"/>
          <a:ext cx="1289593" cy="1289297"/>
        </a:xfrm>
        <a:prstGeom prst="ellipse">
          <a:avLst/>
        </a:prstGeom>
        <a:solidFill>
          <a:schemeClr val="accent1">
            <a:shade val="50000"/>
            <a:hueOff val="13965"/>
            <a:satOff val="19706"/>
            <a:lumOff val="2479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1"/>
              </a:solidFill>
            </a:rPr>
            <a:t>Room, </a:t>
          </a:r>
          <a:r>
            <a:rPr lang="en-GB" sz="1600" kern="1200" dirty="0" smtClean="0">
              <a:solidFill>
                <a:schemeClr val="tx1"/>
              </a:solidFill>
            </a:rPr>
            <a:t>surroundings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5830594" y="299250"/>
        <a:ext cx="911879" cy="911671"/>
      </dsp:txXfrm>
    </dsp:sp>
    <dsp:sp modelId="{E7563634-B4B2-F544-A67D-5403E6A3FB83}">
      <dsp:nvSpPr>
        <dsp:cNvPr id="0" name=""/>
        <dsp:cNvSpPr/>
      </dsp:nvSpPr>
      <dsp:spPr>
        <a:xfrm>
          <a:off x="5065909" y="1000604"/>
          <a:ext cx="352653" cy="352805"/>
        </a:xfrm>
        <a:prstGeom prst="ellipse">
          <a:avLst/>
        </a:prstGeom>
        <a:solidFill>
          <a:schemeClr val="accent1">
            <a:shade val="50000"/>
            <a:hueOff val="11638"/>
            <a:satOff val="16422"/>
            <a:lumOff val="2066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DD7FA61-5AC9-054E-A19B-AF1728D00966}">
      <dsp:nvSpPr>
        <dsp:cNvPr id="0" name=""/>
        <dsp:cNvSpPr/>
      </dsp:nvSpPr>
      <dsp:spPr>
        <a:xfrm>
          <a:off x="1031213" y="3143381"/>
          <a:ext cx="255706" cy="255710"/>
        </a:xfrm>
        <a:prstGeom prst="ellipse">
          <a:avLst/>
        </a:prstGeom>
        <a:solidFill>
          <a:schemeClr val="accent1">
            <a:shade val="50000"/>
            <a:hueOff val="9310"/>
            <a:satOff val="13138"/>
            <a:lumOff val="1652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F87C9F1-22BE-5F40-B4B2-FF34C3D74AF8}">
      <dsp:nvSpPr>
        <dsp:cNvPr id="0" name=""/>
        <dsp:cNvSpPr/>
      </dsp:nvSpPr>
      <dsp:spPr>
        <a:xfrm>
          <a:off x="3579168" y="2779458"/>
          <a:ext cx="255706" cy="255710"/>
        </a:xfrm>
        <a:prstGeom prst="ellipse">
          <a:avLst/>
        </a:prstGeom>
        <a:solidFill>
          <a:schemeClr val="accent1">
            <a:shade val="50000"/>
            <a:hueOff val="6983"/>
            <a:satOff val="9853"/>
            <a:lumOff val="1239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506F93-9AC6-3242-80F7-ED76EB53E3CE}">
      <dsp:nvSpPr>
        <dsp:cNvPr id="0" name=""/>
        <dsp:cNvSpPr/>
      </dsp:nvSpPr>
      <dsp:spPr>
        <a:xfrm>
          <a:off x="6248145" y="2339191"/>
          <a:ext cx="1289593" cy="1289297"/>
        </a:xfrm>
        <a:prstGeom prst="ellipse">
          <a:avLst/>
        </a:prstGeom>
        <a:solidFill>
          <a:schemeClr val="accent1">
            <a:shade val="50000"/>
            <a:hueOff val="4655"/>
            <a:satOff val="6569"/>
            <a:lumOff val="826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err="1">
              <a:solidFill>
                <a:schemeClr val="tx1"/>
              </a:solidFill>
            </a:rPr>
            <a:t>Locationtime</a:t>
          </a:r>
          <a:r>
            <a:rPr lang="en-GB" sz="1600" kern="1200" noProof="0" dirty="0">
              <a:solidFill>
                <a:schemeClr val="tx1"/>
              </a:solidFill>
            </a:rPr>
            <a:t> </a:t>
          </a:r>
          <a:r>
            <a:rPr lang="en-GB" sz="1600" kern="1200" dirty="0">
              <a:solidFill>
                <a:schemeClr val="tx1"/>
              </a:solidFill>
            </a:rPr>
            <a:t>duration</a:t>
          </a:r>
        </a:p>
      </dsp:txBody>
      <dsp:txXfrm>
        <a:off x="6437002" y="2528004"/>
        <a:ext cx="911879" cy="911671"/>
      </dsp:txXfrm>
    </dsp:sp>
    <dsp:sp modelId="{A24B0C49-A8C6-0E40-A469-158AFDD2B8AD}">
      <dsp:nvSpPr>
        <dsp:cNvPr id="0" name=""/>
        <dsp:cNvSpPr/>
      </dsp:nvSpPr>
      <dsp:spPr>
        <a:xfrm>
          <a:off x="5884430" y="2293979"/>
          <a:ext cx="255706" cy="255710"/>
        </a:xfrm>
        <a:prstGeom prst="ellipse">
          <a:avLst/>
        </a:prstGeom>
        <a:solidFill>
          <a:schemeClr val="accent1">
            <a:shade val="50000"/>
            <a:hueOff val="2328"/>
            <a:satOff val="3284"/>
            <a:lumOff val="413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Post-traumatic</a:t>
            </a:r>
            <a:r>
              <a:rPr lang="en-GB" baseline="0" dirty="0"/>
              <a:t> stress disorder, International Protocol Chapter 15, Box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Post-traumatic</a:t>
            </a:r>
            <a:r>
              <a:rPr lang="en-GB" baseline="0" dirty="0"/>
              <a:t> stress disorder, International Protocol Chapter 15, Box 3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baseline="0" dirty="0"/>
              <a:t>Mental health outcomes of rape, mass rape and other forms of sexual violence, International Protocol Chapter 15, Box 4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baseline="0" dirty="0"/>
              <a:t>Mental health outcomes of rape, mass rape and other forms of sexual violence, International Protocol Chapter 15, Box 4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baseline="0" dirty="0"/>
              <a:t>Mental health outcomes of rape, mass rape and other forms of sexual violence, International Protocol Chapter 15, Box 4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Interview setting dos and don’t, International Protocol Chapter 11, Box 3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Tips</a:t>
            </a:r>
            <a:r>
              <a:rPr lang="en-GB" baseline="0" dirty="0"/>
              <a:t> to create a positive atmosphere</a:t>
            </a:r>
            <a:r>
              <a:rPr lang="en-GB" dirty="0"/>
              <a:t>, International Protocol Chapter 11, Box 4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Case law example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dirty="0" err="1"/>
              <a:t>Anto</a:t>
            </a:r>
            <a:r>
              <a:rPr lang="en-GB" dirty="0"/>
              <a:t> </a:t>
            </a:r>
            <a:r>
              <a:rPr lang="en-GB" dirty="0" err="1"/>
              <a:t>Furundzija</a:t>
            </a:r>
            <a:r>
              <a:rPr lang="en-GB" baseline="0" dirty="0"/>
              <a:t> case, International Protocol Chapter 15, Box 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Factors</a:t>
            </a:r>
            <a:r>
              <a:rPr lang="en-GB" baseline="0" dirty="0"/>
              <a:t> contributing to individual resilience to trauma</a:t>
            </a:r>
            <a:r>
              <a:rPr lang="en-GB" dirty="0"/>
              <a:t>, International</a:t>
            </a:r>
            <a:r>
              <a:rPr lang="en-GB" baseline="0" dirty="0"/>
              <a:t> Protocol Chapter 15,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Factors</a:t>
            </a:r>
            <a:r>
              <a:rPr lang="en-GB" baseline="0" dirty="0"/>
              <a:t> contributing to individual resilience to trauma</a:t>
            </a:r>
            <a:r>
              <a:rPr lang="en-GB" dirty="0"/>
              <a:t>, International</a:t>
            </a:r>
            <a:r>
              <a:rPr lang="en-GB" baseline="0" dirty="0"/>
              <a:t> Protocol Chapter 15, Box 2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160840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Trauma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PROTOCOL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PART VII </a:t>
            </a:r>
            <a:r>
              <a:rPr lang="mr-IN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 CROSS-CUTTING ISSUES</a:t>
            </a: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230-243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15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Sexual violence-related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pages 233-235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988840"/>
            <a:ext cx="8856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Rape Trauma Syndrome </a:t>
            </a:r>
            <a:r>
              <a:rPr lang="en-GB" sz="2200" dirty="0"/>
              <a:t>(RTS) is used to refer to the immediate and long-term reactions experienced by rape victims </a:t>
            </a:r>
            <a:r>
              <a:rPr lang="mr-IN" sz="2200" dirty="0"/>
              <a:t>–</a:t>
            </a:r>
            <a:r>
              <a:rPr lang="en-GB" sz="2200" dirty="0"/>
              <a:t> it describes typical </a:t>
            </a:r>
            <a:r>
              <a:rPr lang="en-GB" sz="2200" dirty="0">
                <a:solidFill>
                  <a:srgbClr val="0000FF"/>
                </a:solidFill>
              </a:rPr>
              <a:t>symptoms</a:t>
            </a:r>
            <a:r>
              <a:rPr lang="en-GB" sz="2200" dirty="0"/>
              <a:t> during the </a:t>
            </a:r>
            <a:r>
              <a:rPr lang="en-GB" sz="2200" dirty="0">
                <a:solidFill>
                  <a:srgbClr val="0000FF"/>
                </a:solidFill>
              </a:rPr>
              <a:t>two distinct stages of recovery</a:t>
            </a:r>
            <a:r>
              <a:rPr lang="en-GB" sz="2200" dirty="0"/>
              <a:t>, disorganisation and reorganisation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83052"/>
              </p:ext>
            </p:extLst>
          </p:nvPr>
        </p:nvGraphicFramePr>
        <p:xfrm>
          <a:off x="323528" y="3645024"/>
          <a:ext cx="8568952" cy="251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chemeClr val="tx1"/>
                          </a:solidFill>
                        </a:rPr>
                        <a:t>Acute</a:t>
                      </a:r>
                      <a:r>
                        <a:rPr lang="en-GB" sz="2200" baseline="0" dirty="0">
                          <a:solidFill>
                            <a:schemeClr val="tx1"/>
                          </a:solidFill>
                        </a:rPr>
                        <a:t> d</a:t>
                      </a:r>
                      <a:r>
                        <a:rPr lang="en-GB" sz="2200" dirty="0">
                          <a:solidFill>
                            <a:schemeClr val="tx1"/>
                          </a:solidFill>
                        </a:rPr>
                        <a:t>isorganisation</a:t>
                      </a:r>
                      <a:r>
                        <a:rPr lang="en-GB" sz="2200" baseline="0" dirty="0">
                          <a:solidFill>
                            <a:schemeClr val="tx1"/>
                          </a:solidFill>
                        </a:rPr>
                        <a:t> phase</a:t>
                      </a:r>
                      <a:endParaRPr lang="en-GB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Reorganisation phase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9846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GB" i="1" dirty="0"/>
                        <a:t>Immediately after the experience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dirty="0"/>
                        <a:t>Crying, sobbing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dirty="0"/>
                        <a:t>Laughing,</a:t>
                      </a:r>
                      <a:r>
                        <a:rPr lang="en-GB" baseline="0" dirty="0"/>
                        <a:t> appearing unaffected/disconnected 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en-GB" i="1" baseline="0" dirty="0"/>
                        <a:t>After immediate reactions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baseline="0" dirty="0"/>
                        <a:t>Humiliation, self-blame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baseline="0" dirty="0"/>
                        <a:t>Anger, desire for revenge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dirty="0"/>
                        <a:t>Difficulties functioning</a:t>
                      </a:r>
                      <a:r>
                        <a:rPr lang="en-GB" baseline="0" dirty="0"/>
                        <a:t> at work, home or school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baseline="0" dirty="0"/>
                        <a:t>Sleep disturbances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baseline="0" dirty="0"/>
                        <a:t>Phobias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baseline="0" dirty="0"/>
                        <a:t>Fear of being alone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GB" baseline="0" dirty="0"/>
                        <a:t>Sexual dysfunctions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716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Sexual violence-related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pages 233-235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2132856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400" dirty="0"/>
              <a:t>Unlike RTS, </a:t>
            </a:r>
            <a:r>
              <a:rPr lang="en-GB" sz="2400" dirty="0">
                <a:solidFill>
                  <a:srgbClr val="0000FF"/>
                </a:solidFill>
              </a:rPr>
              <a:t>Post-Traumatic Stress Disorder </a:t>
            </a:r>
            <a:r>
              <a:rPr lang="en-GB" sz="2400" dirty="0">
                <a:solidFill>
                  <a:srgbClr val="000000"/>
                </a:solidFill>
              </a:rPr>
              <a:t>(</a:t>
            </a:r>
            <a:r>
              <a:rPr lang="en-GB" sz="2400" dirty="0" smtClean="0">
                <a:solidFill>
                  <a:srgbClr val="000000"/>
                </a:solidFill>
              </a:rPr>
              <a:t>PTSD) </a:t>
            </a:r>
            <a:r>
              <a:rPr lang="en-GB" sz="2400" dirty="0">
                <a:solidFill>
                  <a:srgbClr val="000000"/>
                </a:solidFill>
              </a:rPr>
              <a:t>is a </a:t>
            </a:r>
            <a:r>
              <a:rPr lang="en-GB" sz="2400" dirty="0">
                <a:solidFill>
                  <a:srgbClr val="0000FF"/>
                </a:solidFill>
              </a:rPr>
              <a:t>condition</a:t>
            </a:r>
            <a:r>
              <a:rPr lang="en-GB" sz="2400" dirty="0">
                <a:solidFill>
                  <a:srgbClr val="000000"/>
                </a:solidFill>
              </a:rPr>
              <a:t> that may develop as a result of a traumatic event </a:t>
            </a:r>
            <a:r>
              <a:rPr lang="mr-IN" sz="2400" dirty="0">
                <a:solidFill>
                  <a:srgbClr val="000000"/>
                </a:solidFill>
              </a:rPr>
              <a:t>–</a:t>
            </a:r>
            <a:r>
              <a:rPr lang="en-GB" sz="2400" dirty="0">
                <a:solidFill>
                  <a:srgbClr val="000000"/>
                </a:solidFill>
              </a:rPr>
              <a:t> the diagnosis of PTSD is based on specific criteria</a:t>
            </a:r>
          </a:p>
          <a:p>
            <a:pPr algn="just"/>
            <a:endParaRPr lang="en-GB" sz="24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Those suffering from PTSD may </a:t>
            </a:r>
            <a:r>
              <a:rPr lang="en-GB" sz="2400" dirty="0">
                <a:solidFill>
                  <a:srgbClr val="0000FF"/>
                </a:solidFill>
              </a:rPr>
              <a:t>recover</a:t>
            </a:r>
            <a:r>
              <a:rPr lang="en-GB" sz="2400" dirty="0">
                <a:solidFill>
                  <a:srgbClr val="000000"/>
                </a:solidFill>
              </a:rPr>
              <a:t> but the condition may also </a:t>
            </a:r>
            <a:r>
              <a:rPr lang="en-GB" sz="2400" dirty="0">
                <a:solidFill>
                  <a:srgbClr val="0000FF"/>
                </a:solidFill>
              </a:rPr>
              <a:t>become chronic </a:t>
            </a:r>
          </a:p>
        </p:txBody>
      </p:sp>
      <p:sp>
        <p:nvSpPr>
          <p:cNvPr id="11" name="Flowchart: Alternate Process 22"/>
          <p:cNvSpPr/>
          <p:nvPr/>
        </p:nvSpPr>
        <p:spPr>
          <a:xfrm>
            <a:off x="323528" y="4653136"/>
            <a:ext cx="8568952" cy="1368152"/>
          </a:xfrm>
          <a:prstGeom prst="flowChartAlternateProcess">
            <a:avLst/>
          </a:prstGeom>
          <a:solidFill>
            <a:srgbClr val="BDB4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rgbClr val="000000"/>
                </a:solidFill>
              </a:rPr>
              <a:t>Not everyone who experiences Rape Trauma Syndrome or other trauma develops PTSD  - it depends on a victim’s </a:t>
            </a:r>
            <a:r>
              <a:rPr lang="en-GB" sz="2800" b="1" dirty="0">
                <a:solidFill>
                  <a:srgbClr val="000000"/>
                </a:solidFill>
              </a:rPr>
              <a:t>individual resilience</a:t>
            </a:r>
          </a:p>
        </p:txBody>
      </p:sp>
    </p:spTree>
    <p:extLst>
      <p:ext uri="{BB962C8B-B14F-4D97-AF65-F5344CB8AC3E}">
        <p14:creationId xmlns:p14="http://schemas.microsoft.com/office/powerpoint/2010/main" val="3514980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Sexual violence-related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233-235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988840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Typical manifestations of </a:t>
            </a:r>
            <a:r>
              <a:rPr lang="en-GB" sz="2200" dirty="0">
                <a:solidFill>
                  <a:srgbClr val="0000FF"/>
                </a:solidFill>
              </a:rPr>
              <a:t>PTSD</a:t>
            </a:r>
            <a:r>
              <a:rPr lang="en-GB" sz="2200" dirty="0"/>
              <a:t> include: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708750783"/>
              </p:ext>
            </p:extLst>
          </p:nvPr>
        </p:nvGraphicFramePr>
        <p:xfrm>
          <a:off x="395536" y="2564904"/>
          <a:ext cx="856895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6711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“</a:t>
            </a:r>
            <a:r>
              <a:rPr lang="en-GB" sz="3600" b="1" dirty="0"/>
              <a:t>War-rape”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236-238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1916831"/>
            <a:ext cx="8136904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100" dirty="0"/>
              <a:t>Like rape, </a:t>
            </a:r>
            <a:r>
              <a:rPr lang="en-GB" sz="2100" dirty="0">
                <a:solidFill>
                  <a:srgbClr val="0000FF"/>
                </a:solidFill>
              </a:rPr>
              <a:t>conflict</a:t>
            </a:r>
            <a:r>
              <a:rPr lang="en-GB" sz="2100" dirty="0"/>
              <a:t> </a:t>
            </a:r>
            <a:r>
              <a:rPr lang="mr-IN" sz="2100" dirty="0"/>
              <a:t>–</a:t>
            </a:r>
            <a:r>
              <a:rPr lang="en-GB" sz="2100" dirty="0"/>
              <a:t> whether experienced as a combatant or civilian </a:t>
            </a:r>
            <a:r>
              <a:rPr lang="mr-IN" sz="2100" dirty="0"/>
              <a:t>–</a:t>
            </a:r>
            <a:r>
              <a:rPr lang="en-GB" sz="2100" dirty="0"/>
              <a:t> is considered as one of the most destructive of all traumatic experiences</a:t>
            </a:r>
          </a:p>
          <a:p>
            <a:pPr algn="just"/>
            <a:endParaRPr lang="en-GB" sz="2100" dirty="0"/>
          </a:p>
          <a:p>
            <a:pPr marL="285750" indent="-285750" algn="just">
              <a:buFont typeface="Arial"/>
              <a:buChar char="•"/>
            </a:pPr>
            <a:r>
              <a:rPr lang="en-GB" sz="2100" dirty="0"/>
              <a:t>The </a:t>
            </a:r>
            <a:r>
              <a:rPr lang="en-GB" sz="2100" dirty="0">
                <a:solidFill>
                  <a:srgbClr val="0000FF"/>
                </a:solidFill>
              </a:rPr>
              <a:t>combination of war and rape </a:t>
            </a:r>
            <a:r>
              <a:rPr lang="mr-IN" sz="2100" dirty="0"/>
              <a:t>–</a:t>
            </a:r>
            <a:r>
              <a:rPr lang="en-GB" sz="2100" dirty="0"/>
              <a:t> or other serious forms of sexual violence </a:t>
            </a:r>
            <a:r>
              <a:rPr lang="mr-IN" sz="2100" dirty="0"/>
              <a:t>–</a:t>
            </a:r>
            <a:r>
              <a:rPr lang="en-GB" sz="2100" dirty="0"/>
              <a:t> is therefore likely to cause </a:t>
            </a:r>
            <a:r>
              <a:rPr lang="en-GB" sz="2100" dirty="0">
                <a:solidFill>
                  <a:srgbClr val="0000FF"/>
                </a:solidFill>
              </a:rPr>
              <a:t>devastating harm </a:t>
            </a:r>
            <a:r>
              <a:rPr lang="en-GB" sz="2100" dirty="0"/>
              <a:t>to survivors</a:t>
            </a:r>
          </a:p>
          <a:p>
            <a:pPr marL="285750" indent="-285750" algn="just">
              <a:buFont typeface="Arial"/>
              <a:buChar char="•"/>
            </a:pPr>
            <a:endParaRPr lang="en-GB" sz="2100" dirty="0"/>
          </a:p>
          <a:p>
            <a:pPr marL="285750" indent="-285750" algn="just">
              <a:buFont typeface="Arial"/>
              <a:buChar char="•"/>
            </a:pPr>
            <a:r>
              <a:rPr lang="en-GB" sz="2100" dirty="0"/>
              <a:t>In addition to having been victims of sexual violence, CARSV victims are likely to have </a:t>
            </a:r>
            <a:r>
              <a:rPr lang="en-GB" sz="2100" dirty="0">
                <a:solidFill>
                  <a:srgbClr val="0000FF"/>
                </a:solidFill>
              </a:rPr>
              <a:t>experienced and/or witnessed </a:t>
            </a:r>
            <a:r>
              <a:rPr lang="en-GB" sz="2100" dirty="0"/>
              <a:t>other forms of extreme violence (e.g. loss or witnessing violence against children or other loved ones, loss of homes/livelihoods/prospects, flight and displacement)</a:t>
            </a:r>
          </a:p>
        </p:txBody>
      </p:sp>
    </p:spTree>
    <p:extLst>
      <p:ext uri="{BB962C8B-B14F-4D97-AF65-F5344CB8AC3E}">
        <p14:creationId xmlns:p14="http://schemas.microsoft.com/office/powerpoint/2010/main" val="2820156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“</a:t>
            </a:r>
            <a:r>
              <a:rPr lang="en-GB" sz="3600" b="1" dirty="0"/>
              <a:t>War-rape”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pages 236-238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988840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CARSV victims are likely to suffer from </a:t>
            </a:r>
            <a:r>
              <a:rPr lang="en-GB" sz="2200" dirty="0">
                <a:solidFill>
                  <a:srgbClr val="0000FF"/>
                </a:solidFill>
              </a:rPr>
              <a:t>cumulative trauma </a:t>
            </a:r>
            <a:r>
              <a:rPr lang="en-GB" sz="2200" dirty="0"/>
              <a:t>as a result of having </a:t>
            </a:r>
            <a:r>
              <a:rPr lang="en-GB" sz="2200" dirty="0">
                <a:solidFill>
                  <a:srgbClr val="0000FF"/>
                </a:solidFill>
              </a:rPr>
              <a:t>experienced or witnessed one or more </a:t>
            </a:r>
            <a:r>
              <a:rPr lang="en-GB" sz="2200" dirty="0"/>
              <a:t>of the following: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821406024"/>
              </p:ext>
            </p:extLst>
          </p:nvPr>
        </p:nvGraphicFramePr>
        <p:xfrm>
          <a:off x="179512" y="2802136"/>
          <a:ext cx="8712968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6898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“</a:t>
            </a:r>
            <a:r>
              <a:rPr lang="en-GB" sz="3600" b="1" dirty="0"/>
              <a:t>War-rape”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pages 236-238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Types of 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Evidence and Module 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11 - Interviewing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3429000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This will help you better assess </a:t>
            </a:r>
            <a:r>
              <a:rPr lang="en-GB" sz="2200" dirty="0">
                <a:solidFill>
                  <a:srgbClr val="000000"/>
                </a:solidFill>
              </a:rPr>
              <a:t>the </a:t>
            </a:r>
            <a:r>
              <a:rPr lang="en-GB" sz="2200" dirty="0" smtClean="0">
                <a:solidFill>
                  <a:srgbClr val="000000"/>
                </a:solidFill>
              </a:rPr>
              <a:t>victim’s/witness</a:t>
            </a:r>
            <a:r>
              <a:rPr lang="en-GB" sz="2200" dirty="0"/>
              <a:t>’ needs and put in place appropriate strategies to </a:t>
            </a:r>
            <a:r>
              <a:rPr lang="en-GB" sz="2200" dirty="0">
                <a:solidFill>
                  <a:srgbClr val="0000FF"/>
                </a:solidFill>
              </a:rPr>
              <a:t>avoid re-traumatisation </a:t>
            </a:r>
            <a:r>
              <a:rPr lang="en-GB" sz="2200" dirty="0"/>
              <a:t>during interview</a:t>
            </a:r>
          </a:p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This will also help you ask the </a:t>
            </a:r>
            <a:r>
              <a:rPr lang="en-GB" sz="2200" dirty="0">
                <a:solidFill>
                  <a:srgbClr val="0000FF"/>
                </a:solidFill>
              </a:rPr>
              <a:t>right questions </a:t>
            </a:r>
            <a:r>
              <a:rPr lang="en-GB" sz="2200" dirty="0"/>
              <a:t>about the immediate and long-term psychological impact of CASRV when you </a:t>
            </a:r>
            <a:r>
              <a:rPr lang="en-GB" sz="2200" dirty="0">
                <a:solidFill>
                  <a:srgbClr val="0000FF"/>
                </a:solidFill>
              </a:rPr>
              <a:t>document the harm </a:t>
            </a:r>
            <a:r>
              <a:rPr lang="en-GB" sz="2200" dirty="0"/>
              <a:t>caused (physical, mental, socio-economic)</a:t>
            </a:r>
          </a:p>
          <a:p>
            <a:pPr algn="just"/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11" name="Flowchart: Alternate Process 22"/>
          <p:cNvSpPr/>
          <p:nvPr/>
        </p:nvSpPr>
        <p:spPr>
          <a:xfrm>
            <a:off x="827584" y="2420888"/>
            <a:ext cx="7632848" cy="79208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You must be familiar with the </a:t>
            </a:r>
            <a:r>
              <a:rPr lang="en-GB" sz="2200" b="1" dirty="0">
                <a:solidFill>
                  <a:schemeClr val="tx1"/>
                </a:solidFill>
              </a:rPr>
              <a:t>signs of trauma </a:t>
            </a:r>
            <a:r>
              <a:rPr lang="en-GB" sz="2200" dirty="0">
                <a:solidFill>
                  <a:schemeClr val="tx1"/>
                </a:solidFill>
              </a:rPr>
              <a:t>typically experienced by </a:t>
            </a:r>
            <a:r>
              <a:rPr lang="en-GB" sz="2200" dirty="0" smtClean="0">
                <a:solidFill>
                  <a:schemeClr val="tx1"/>
                </a:solidFill>
              </a:rPr>
              <a:t>victims/witnesses </a:t>
            </a:r>
            <a:r>
              <a:rPr lang="en-GB" sz="2200" dirty="0">
                <a:solidFill>
                  <a:schemeClr val="tx1"/>
                </a:solidFill>
              </a:rPr>
              <a:t>of CARSV </a:t>
            </a:r>
          </a:p>
        </p:txBody>
      </p:sp>
    </p:spTree>
    <p:extLst>
      <p:ext uri="{BB962C8B-B14F-4D97-AF65-F5344CB8AC3E}">
        <p14:creationId xmlns:p14="http://schemas.microsoft.com/office/powerpoint/2010/main" val="1729056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3"/>
            <a:ext cx="7956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What does re-</a:t>
            </a:r>
            <a:r>
              <a:rPr lang="en-GB" sz="3600" b="1" dirty="0"/>
              <a:t>traumatisation</a:t>
            </a:r>
            <a:r>
              <a:rPr lang="en-US" sz="3600" b="1" dirty="0"/>
              <a:t> mean?</a:t>
            </a:r>
            <a:endParaRPr lang="en-GB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239-243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Do No Harm, Module 9 - Planning and Module 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2276872"/>
            <a:ext cx="8712968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Re-traumatisation refers to </a:t>
            </a:r>
            <a:r>
              <a:rPr lang="en-GB" sz="2200" dirty="0">
                <a:solidFill>
                  <a:srgbClr val="0000FF"/>
                </a:solidFill>
              </a:rPr>
              <a:t>triggers</a:t>
            </a:r>
            <a:r>
              <a:rPr lang="en-GB" sz="2200" dirty="0"/>
              <a:t> (e.g. specific words used by perpetrators, sound of door being unlocked, nauseating odours associated with perpetrators, </a:t>
            </a:r>
            <a:r>
              <a:rPr lang="en-GB" sz="2200" dirty="0" smtClean="0">
                <a:solidFill>
                  <a:srgbClr val="000000"/>
                </a:solidFill>
              </a:rPr>
              <a:t>uniforms</a:t>
            </a:r>
            <a:r>
              <a:rPr lang="en-GB" sz="2200" dirty="0" smtClean="0"/>
              <a:t>) </a:t>
            </a:r>
            <a:r>
              <a:rPr lang="en-GB" sz="2200" dirty="0"/>
              <a:t>that result in the victim/witness re-experiencing the events of the original trauma and associated feelings and reactions 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Re-traumatisation may be triggered </a:t>
            </a:r>
            <a:r>
              <a:rPr lang="en-GB" sz="2200" dirty="0">
                <a:solidFill>
                  <a:srgbClr val="0000FF"/>
                </a:solidFill>
              </a:rPr>
              <a:t>during interview </a:t>
            </a:r>
            <a:r>
              <a:rPr lang="mr-IN" sz="2200" dirty="0"/>
              <a:t>–</a:t>
            </a:r>
            <a:r>
              <a:rPr lang="fr-CH" sz="2200" dirty="0"/>
              <a:t> victims may sometimes suffer </a:t>
            </a:r>
            <a:r>
              <a:rPr lang="en-GB" sz="2200" dirty="0">
                <a:solidFill>
                  <a:srgbClr val="0000FF"/>
                </a:solidFill>
              </a:rPr>
              <a:t>flashbacks or intrusive thoughts </a:t>
            </a:r>
            <a:r>
              <a:rPr lang="en-GB" sz="2200" dirty="0"/>
              <a:t>prompting their body to respond as if they were re-living the traumatic experience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Physical reactions </a:t>
            </a:r>
            <a:r>
              <a:rPr lang="en-GB" sz="2200" dirty="0"/>
              <a:t>of re-traumatisation may include </a:t>
            </a:r>
            <a:r>
              <a:rPr lang="en-GB" sz="2200" dirty="0">
                <a:solidFill>
                  <a:srgbClr val="0000FF"/>
                </a:solidFill>
              </a:rPr>
              <a:t>rapid heart rates, sweating, dizziness or nausea </a:t>
            </a:r>
          </a:p>
        </p:txBody>
      </p:sp>
    </p:spTree>
    <p:extLst>
      <p:ext uri="{BB962C8B-B14F-4D97-AF65-F5344CB8AC3E}">
        <p14:creationId xmlns:p14="http://schemas.microsoft.com/office/powerpoint/2010/main" val="2793080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3"/>
            <a:ext cx="7956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What does </a:t>
            </a:r>
            <a:r>
              <a:rPr lang="en-GB" sz="3600" b="1" dirty="0"/>
              <a:t>re-traumatisation mean?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239-243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Do No Harm, Module 9 - Planning and Module 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24718076"/>
              </p:ext>
            </p:extLst>
          </p:nvPr>
        </p:nvGraphicFramePr>
        <p:xfrm>
          <a:off x="469900" y="2780928"/>
          <a:ext cx="827856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5536" y="2276872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Re-traumatisation is the result of the following </a:t>
            </a:r>
            <a:r>
              <a:rPr lang="en-GB" sz="2200" dirty="0">
                <a:solidFill>
                  <a:srgbClr val="0000FF"/>
                </a:solidFill>
              </a:rPr>
              <a:t>process</a:t>
            </a:r>
            <a:r>
              <a:rPr lang="en-GB" sz="2200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360910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How to mitigate risk of re-</a:t>
            </a:r>
            <a:r>
              <a:rPr lang="en-GB" sz="3600" b="1" dirty="0"/>
              <a:t>traumatisation</a:t>
            </a:r>
            <a:r>
              <a:rPr lang="en-US" sz="3600" b="1" dirty="0"/>
              <a:t>?</a:t>
            </a:r>
            <a:r>
              <a:rPr lang="en-GB" sz="3600" b="1" dirty="0"/>
              <a:t>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page 239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Understanding Sexual Violence and 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Do No Harm</a:t>
            </a:r>
          </a:p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Safety and Security, Module 9 - Planning and 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2420888"/>
            <a:ext cx="87129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200" dirty="0"/>
              <a:t>It is </a:t>
            </a:r>
            <a:r>
              <a:rPr lang="en-GB" sz="2200" dirty="0">
                <a:solidFill>
                  <a:srgbClr val="0000FF"/>
                </a:solidFill>
              </a:rPr>
              <a:t>not always possible to avoid </a:t>
            </a:r>
            <a:r>
              <a:rPr lang="en-GB" sz="2200" dirty="0"/>
              <a:t>some degree of re-traumatisation when you interact or interview CARSV victims/</a:t>
            </a:r>
            <a:r>
              <a:rPr lang="en-GB" sz="2200" dirty="0" smtClean="0"/>
              <a:t>witnesses</a:t>
            </a:r>
          </a:p>
          <a:p>
            <a:endParaRPr lang="en-GB" sz="2200" dirty="0"/>
          </a:p>
          <a:p>
            <a:pPr marL="285750" indent="-285750">
              <a:buFont typeface="Arial"/>
              <a:buChar char="•"/>
            </a:pPr>
            <a:r>
              <a:rPr lang="en-GB" sz="2200" dirty="0" smtClean="0"/>
              <a:t>But </a:t>
            </a:r>
            <a:r>
              <a:rPr lang="en-GB" sz="2200" dirty="0"/>
              <a:t>you </a:t>
            </a:r>
            <a:r>
              <a:rPr lang="en-GB" sz="2200" dirty="0" smtClean="0"/>
              <a:t>must seek to </a:t>
            </a:r>
            <a:r>
              <a:rPr lang="en-GB" sz="2200" dirty="0" smtClean="0">
                <a:solidFill>
                  <a:srgbClr val="0000FF"/>
                </a:solidFill>
              </a:rPr>
              <a:t>avoid, minimise and mitigate this </a:t>
            </a:r>
            <a:r>
              <a:rPr lang="en-GB" sz="2200" dirty="0">
                <a:solidFill>
                  <a:srgbClr val="0000FF"/>
                </a:solidFill>
              </a:rPr>
              <a:t>risk </a:t>
            </a:r>
            <a:r>
              <a:rPr lang="en-GB" sz="2200" dirty="0" smtClean="0"/>
              <a:t>by </a:t>
            </a:r>
            <a:r>
              <a:rPr lang="en-GB" sz="2200" dirty="0"/>
              <a:t>working according to a </a:t>
            </a:r>
            <a:r>
              <a:rPr lang="en-GB" sz="2200" dirty="0">
                <a:solidFill>
                  <a:srgbClr val="0000FF"/>
                </a:solidFill>
              </a:rPr>
              <a:t>trauma-sensitive approach </a:t>
            </a:r>
            <a:r>
              <a:rPr lang="en-GB" sz="2200" dirty="0"/>
              <a:t>fostering: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51520" y="4221088"/>
            <a:ext cx="8568952" cy="2232248"/>
            <a:chOff x="232826" y="2906908"/>
            <a:chExt cx="5593061" cy="3258396"/>
          </a:xfrm>
        </p:grpSpPr>
        <p:sp>
          <p:nvSpPr>
            <p:cNvPr id="16" name="Freeform 15"/>
            <p:cNvSpPr/>
            <p:nvPr/>
          </p:nvSpPr>
          <p:spPr>
            <a:xfrm>
              <a:off x="23282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587759"/>
                <a:satOff val="-1626"/>
                <a:lumOff val="1009"/>
                <a:alphaOff val="0"/>
              </a:schemeClr>
            </a:fillRef>
            <a:effectRef idx="3">
              <a:schemeClr val="accent4">
                <a:hueOff val="-587759"/>
                <a:satOff val="-1626"/>
                <a:lumOff val="100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chemeClr val="tx1"/>
                  </a:solidFill>
                </a:rPr>
                <a:t>Victim’s physical &amp; emotional safety 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1185563" y="4422693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881638"/>
                <a:satOff val="-2439"/>
                <a:lumOff val="1513"/>
                <a:alphaOff val="0"/>
              </a:schemeClr>
            </a:fillRef>
            <a:effectRef idx="3">
              <a:schemeClr val="accent4">
                <a:hueOff val="-881638"/>
                <a:satOff val="-2439"/>
                <a:lumOff val="151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Victim’s collaboration &amp; participation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Victim’s agency and ability to make choices</a:t>
              </a:r>
              <a:endParaRPr lang="nl-NL" sz="20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37219" rIns="14400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Trust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94369" rIns="14400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Victim’s empowerment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4553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How to mitigate risk of re-</a:t>
            </a:r>
            <a:r>
              <a:rPr lang="en-GB" sz="3600" b="1" dirty="0"/>
              <a:t>traumatisation? 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page 239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3221"/>
              </p:ext>
            </p:extLst>
          </p:nvPr>
        </p:nvGraphicFramePr>
        <p:xfrm>
          <a:off x="323528" y="2204864"/>
          <a:ext cx="8496944" cy="414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Physical and emotional safety of victims/witnesses </a:t>
                      </a:r>
                    </a:p>
                    <a:p>
                      <a:pPr algn="ctr"/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before, during &amp;</a:t>
                      </a:r>
                      <a:r>
                        <a:rPr lang="en-GB" sz="2200" baseline="0" dirty="0">
                          <a:solidFill>
                            <a:srgbClr val="000000"/>
                          </a:solidFill>
                        </a:rPr>
                        <a:t> after interview</a:t>
                      </a:r>
                      <a:endParaRPr lang="en-GB" sz="2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6184">
                <a:tc>
                  <a:txBody>
                    <a:bodyPr/>
                    <a:lstStyle/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dirty="0"/>
                        <a:t>Select</a:t>
                      </a:r>
                      <a:r>
                        <a:rPr lang="en-GB" sz="2000" baseline="0" dirty="0"/>
                        <a:t> confidential, safe, accessible &amp; comfortable </a:t>
                      </a:r>
                      <a:r>
                        <a:rPr lang="en-GB" sz="2000" b="0" baseline="0" dirty="0"/>
                        <a:t>interview</a:t>
                      </a:r>
                      <a:r>
                        <a:rPr lang="en-GB" sz="2000" baseline="0" dirty="0"/>
                        <a:t> </a:t>
                      </a:r>
                      <a:r>
                        <a:rPr lang="en-GB" sz="2000" b="1" baseline="0" dirty="0"/>
                        <a:t>location </a:t>
                      </a:r>
                      <a:r>
                        <a:rPr lang="en-GB" sz="2000" b="0" baseline="0" dirty="0"/>
                        <a:t>and</a:t>
                      </a:r>
                      <a:r>
                        <a:rPr lang="en-GB" sz="2000" b="1" baseline="0" dirty="0"/>
                        <a:t> </a:t>
                      </a:r>
                      <a:r>
                        <a:rPr lang="en-GB" sz="2000" b="0" baseline="0" dirty="0"/>
                        <a:t>e</a:t>
                      </a:r>
                      <a:r>
                        <a:rPr lang="en-GB" sz="2000" baseline="0" dirty="0"/>
                        <a:t>nsure all team members are </a:t>
                      </a:r>
                      <a:r>
                        <a:rPr lang="en-GB" sz="2000" b="1" baseline="0" dirty="0"/>
                        <a:t>experienced</a:t>
                      </a:r>
                      <a:r>
                        <a:rPr lang="en-GB" sz="2000" baseline="0" dirty="0"/>
                        <a:t>, trained and attentive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endParaRPr lang="en-GB" sz="2000" b="1" baseline="0" dirty="0"/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aseline="0" dirty="0"/>
                        <a:t>Avoid likely</a:t>
                      </a:r>
                      <a:r>
                        <a:rPr lang="en-GB" sz="2000" b="1" baseline="0" dirty="0"/>
                        <a:t> triggers </a:t>
                      </a:r>
                      <a:r>
                        <a:rPr lang="en-GB" sz="2000" baseline="0" dirty="0"/>
                        <a:t>based on understanding of 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victim’s/w</a:t>
                      </a:r>
                      <a:r>
                        <a:rPr lang="en-GB" sz="2000" baseline="0" dirty="0" smtClean="0"/>
                        <a:t>itness</a:t>
                      </a:r>
                      <a:r>
                        <a:rPr lang="en-GB" sz="2000" baseline="0" dirty="0"/>
                        <a:t>’ experience and be familiar with basic </a:t>
                      </a:r>
                      <a:r>
                        <a:rPr lang="en-GB" sz="2000" b="1" baseline="0" dirty="0"/>
                        <a:t>grounding</a:t>
                      </a:r>
                      <a:r>
                        <a:rPr lang="en-GB" sz="2000" baseline="0" dirty="0"/>
                        <a:t> </a:t>
                      </a:r>
                      <a:r>
                        <a:rPr lang="en-GB" sz="2000" b="1" baseline="0" dirty="0"/>
                        <a:t>techniques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endParaRPr lang="en-GB" sz="2000" baseline="0" dirty="0"/>
                    </a:p>
                    <a:p>
                      <a:r>
                        <a:rPr lang="en-GB" sz="2000" baseline="0" dirty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 </a:t>
                      </a:r>
                      <a:r>
                        <a:rPr lang="en-GB" sz="2000" baseline="0" dirty="0"/>
                        <a:t>Conduct thorough </a:t>
                      </a:r>
                      <a:r>
                        <a:rPr lang="en-GB" sz="2000" b="1" baseline="0" dirty="0"/>
                        <a:t>safety</a:t>
                      </a:r>
                      <a:r>
                        <a:rPr lang="en-GB" sz="2000" baseline="0" dirty="0"/>
                        <a:t> </a:t>
                      </a:r>
                      <a:r>
                        <a:rPr lang="en-GB" sz="2000" b="1" baseline="0" dirty="0"/>
                        <a:t>checks</a:t>
                      </a:r>
                      <a:r>
                        <a:rPr lang="en-GB" sz="2000" baseline="0" dirty="0"/>
                        <a:t> after the interview incl. (</a:t>
                      </a:r>
                      <a:r>
                        <a:rPr lang="en-GB" sz="2000" baseline="0" dirty="0" err="1"/>
                        <a:t>i</a:t>
                      </a:r>
                      <a:r>
                        <a:rPr lang="en-GB" sz="2000" baseline="0" dirty="0"/>
                        <a:t>) ask how they are feeling and discuss possibility of distressing memories becoming more present (ii) conduct basic risk assessment for self-harm, (iii) make appropriate referrals and (iv) check whether they have support at home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1628800"/>
            <a:ext cx="9036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Strategies to mitigate risk of re-traumatisation include:</a:t>
            </a:r>
          </a:p>
        </p:txBody>
      </p:sp>
    </p:spTree>
    <p:extLst>
      <p:ext uri="{BB962C8B-B14F-4D97-AF65-F5344CB8AC3E}">
        <p14:creationId xmlns:p14="http://schemas.microsoft.com/office/powerpoint/2010/main" val="139811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2564384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How to mitigate risk of re-</a:t>
            </a:r>
            <a:r>
              <a:rPr lang="en-GB" sz="3600" b="1" dirty="0"/>
              <a:t>traumatisation? 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20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International Protocol page 239</a:t>
            </a:r>
          </a:p>
          <a:p>
            <a:pPr algn="ctr"/>
            <a:endParaRPr lang="fr-CH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Strategies to mitigate risk of re-traumatisation include: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271727"/>
              </p:ext>
            </p:extLst>
          </p:nvPr>
        </p:nvGraphicFramePr>
        <p:xfrm>
          <a:off x="323528" y="2060849"/>
          <a:ext cx="8496944" cy="4270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46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aseline="0" dirty="0">
                          <a:solidFill>
                            <a:srgbClr val="000000"/>
                          </a:solidFill>
                        </a:rPr>
                        <a:t>Trustworthiness</a:t>
                      </a:r>
                      <a:endParaRPr lang="en-GB" sz="2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aseline="0" dirty="0">
                          <a:solidFill>
                            <a:srgbClr val="000000"/>
                          </a:solidFill>
                        </a:rPr>
                        <a:t>Choices</a:t>
                      </a:r>
                      <a:endParaRPr lang="en-GB" sz="2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3855">
                <a:tc>
                  <a:txBody>
                    <a:bodyPr/>
                    <a:lstStyle/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1900" b="0" baseline="0" dirty="0"/>
                        <a:t>Ensure </a:t>
                      </a:r>
                      <a:r>
                        <a:rPr lang="en-GB" sz="1900" b="1" baseline="0" dirty="0"/>
                        <a:t>roles</a:t>
                      </a:r>
                      <a:r>
                        <a:rPr lang="en-GB" sz="1900" b="0" baseline="0" dirty="0"/>
                        <a:t>, </a:t>
                      </a:r>
                      <a:r>
                        <a:rPr lang="en-GB" sz="1900" b="1" baseline="0" dirty="0"/>
                        <a:t>procedures</a:t>
                      </a:r>
                      <a:r>
                        <a:rPr lang="en-GB" sz="1900" b="0" baseline="0" dirty="0"/>
                        <a:t> and </a:t>
                      </a:r>
                      <a:r>
                        <a:rPr lang="en-GB" sz="1900" b="1" baseline="0" dirty="0"/>
                        <a:t>objectives</a:t>
                      </a:r>
                      <a:r>
                        <a:rPr lang="en-GB" sz="1900" b="0" baseline="0" dirty="0"/>
                        <a:t> of interview are clearly explained and understood</a:t>
                      </a:r>
                      <a:endParaRPr lang="en-GB" sz="1900" b="1" baseline="0" dirty="0"/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1900" baseline="0" dirty="0"/>
                        <a:t>Ensure interviewee’s </a:t>
                      </a:r>
                      <a:r>
                        <a:rPr lang="en-GB" sz="1900" b="1" baseline="0" dirty="0"/>
                        <a:t>expectations</a:t>
                      </a:r>
                      <a:r>
                        <a:rPr lang="en-GB" sz="1900" baseline="0" dirty="0"/>
                        <a:t> are understood and managed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1900" baseline="0" dirty="0"/>
                        <a:t>Ensure interviewee and team members understand parameters of </a:t>
                      </a:r>
                      <a:r>
                        <a:rPr lang="en-GB" sz="1900" b="1" baseline="0" dirty="0"/>
                        <a:t>confidentiality</a:t>
                      </a:r>
                      <a:r>
                        <a:rPr lang="en-GB" sz="1900" baseline="0" dirty="0"/>
                        <a:t> and its limitations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1900" baseline="0" dirty="0"/>
                        <a:t>Behave </a:t>
                      </a:r>
                      <a:r>
                        <a:rPr lang="en-GB" sz="1900" b="1" baseline="0" dirty="0"/>
                        <a:t>professionally</a:t>
                      </a:r>
                      <a:r>
                        <a:rPr lang="en-GB" sz="1900" baseline="0" dirty="0"/>
                        <a:t> and </a:t>
                      </a:r>
                      <a:r>
                        <a:rPr lang="en-GB" sz="1900" b="1" baseline="0" dirty="0"/>
                        <a:t>respectfully</a:t>
                      </a:r>
                      <a:r>
                        <a:rPr lang="en-GB" sz="1900" baseline="0" dirty="0"/>
                        <a:t> at all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1900" b="0" baseline="0" dirty="0"/>
                        <a:t>Adopt a </a:t>
                      </a:r>
                      <a:r>
                        <a:rPr lang="en-GB" sz="1900" b="1" baseline="0" dirty="0"/>
                        <a:t>survivor-centred approach </a:t>
                      </a:r>
                      <a:r>
                        <a:rPr lang="en-GB" sz="1900" b="0" baseline="0" dirty="0"/>
                        <a:t>&amp; give them</a:t>
                      </a:r>
                      <a:r>
                        <a:rPr lang="en-GB" sz="1900" b="1" baseline="0" dirty="0"/>
                        <a:t> choices</a:t>
                      </a:r>
                      <a:endParaRPr lang="en-GB" sz="1900" b="0" baseline="0" dirty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0"/>
                        <a:buChar char="þ"/>
                        <a:tabLst/>
                        <a:defRPr/>
                      </a:pPr>
                      <a:r>
                        <a:rPr lang="en-GB" sz="1900" baseline="0" dirty="0"/>
                        <a:t>Ensure they fully </a:t>
                      </a:r>
                      <a:r>
                        <a:rPr lang="en-GB" sz="1900" b="1" baseline="0" dirty="0"/>
                        <a:t>understand</a:t>
                      </a:r>
                      <a:r>
                        <a:rPr lang="en-GB" sz="1900" baseline="0" dirty="0"/>
                        <a:t> the documentation and all possible avenues of redress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1900" baseline="0" dirty="0"/>
                        <a:t>Ensure they give their full and </a:t>
                      </a:r>
                      <a:r>
                        <a:rPr lang="en-GB" sz="1900" b="1" baseline="0" dirty="0"/>
                        <a:t>informed consent </a:t>
                      </a:r>
                      <a:r>
                        <a:rPr lang="en-GB" sz="1900" baseline="0" dirty="0"/>
                        <a:t>throughout all stages and to all aspects of the process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1900" baseline="0" dirty="0"/>
                        <a:t>Ensure they understand they have </a:t>
                      </a:r>
                      <a:r>
                        <a:rPr lang="en-GB" sz="1900" b="1" baseline="0" dirty="0"/>
                        <a:t>full control </a:t>
                      </a:r>
                      <a:r>
                        <a:rPr lang="en-GB" sz="1900" baseline="0" dirty="0"/>
                        <a:t>over the interview &amp; can stop at any time</a:t>
                      </a:r>
                      <a:endParaRPr lang="en-GB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655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How to mitigate risk of re-</a:t>
            </a:r>
            <a:r>
              <a:rPr lang="en-GB" sz="3600" b="1" dirty="0"/>
              <a:t>traumatisation</a:t>
            </a:r>
            <a:r>
              <a:rPr lang="en-US" sz="3600" b="1" dirty="0"/>
              <a:t>?</a:t>
            </a:r>
            <a:r>
              <a:rPr lang="en-GB" sz="3600" b="1" dirty="0"/>
              <a:t> </a:t>
            </a:r>
            <a:r>
              <a:rPr lang="en-US" sz="3600" b="1" dirty="0"/>
              <a:t> </a:t>
            </a:r>
            <a:endParaRPr lang="en-GB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21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International Protocol page 239</a:t>
            </a:r>
          </a:p>
          <a:p>
            <a:pPr algn="ctr"/>
            <a:endParaRPr lang="fr-CH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Strategies to mitigate risk of re-traumatisation include: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56793"/>
              </p:ext>
            </p:extLst>
          </p:nvPr>
        </p:nvGraphicFramePr>
        <p:xfrm>
          <a:off x="323528" y="2060848"/>
          <a:ext cx="8496944" cy="432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Collaboration</a:t>
                      </a:r>
                      <a:r>
                        <a:rPr lang="en-GB" sz="2200" baseline="0" dirty="0">
                          <a:solidFill>
                            <a:srgbClr val="000000"/>
                          </a:solidFill>
                        </a:rPr>
                        <a:t> &amp; Participation</a:t>
                      </a:r>
                      <a:endParaRPr lang="en-GB" sz="2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rgbClr val="000000"/>
                          </a:solidFill>
                        </a:rPr>
                        <a:t>Empowerment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44216">
                <a:tc>
                  <a:txBody>
                    <a:bodyPr/>
                    <a:lstStyle/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="1" baseline="0" dirty="0"/>
                        <a:t>Involve </a:t>
                      </a:r>
                      <a:r>
                        <a:rPr lang="en-GB" sz="2000" b="0" baseline="0" dirty="0"/>
                        <a:t>the interviewee in </a:t>
                      </a:r>
                      <a:r>
                        <a:rPr lang="en-GB" sz="2000" b="1" baseline="0" dirty="0"/>
                        <a:t>decision-making</a:t>
                      </a:r>
                      <a:r>
                        <a:rPr lang="en-GB" sz="2000" b="0" baseline="0" dirty="0"/>
                        <a:t>, in particular in decisions about how, what and with whom to share information, in line with existing protocols</a:t>
                      </a:r>
                      <a:endParaRPr lang="en-GB" sz="2000" baseline="0" dirty="0"/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aseline="0" dirty="0"/>
                        <a:t>Ensure they can </a:t>
                      </a:r>
                      <a:r>
                        <a:rPr lang="en-GB" sz="2000" b="1" baseline="0" dirty="0"/>
                        <a:t>contact </a:t>
                      </a:r>
                      <a:r>
                        <a:rPr lang="en-GB" sz="2000" baseline="0" dirty="0"/>
                        <a:t>you and make </a:t>
                      </a:r>
                      <a:r>
                        <a:rPr lang="en-GB" sz="2000" b="1" baseline="0" dirty="0"/>
                        <a:t>complaints</a:t>
                      </a:r>
                      <a:r>
                        <a:rPr lang="en-GB" sz="2000" baseline="0" dirty="0"/>
                        <a:t> if necessary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aseline="0" dirty="0"/>
                        <a:t>Provide feedback, regular information </a:t>
                      </a:r>
                      <a:r>
                        <a:rPr lang="en-GB" sz="2000" b="1" baseline="0" dirty="0"/>
                        <a:t>updates</a:t>
                      </a:r>
                      <a:r>
                        <a:rPr lang="en-GB" sz="2000" baseline="0" dirty="0"/>
                        <a:t> and follow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="0" baseline="0" dirty="0"/>
                        <a:t>Provide all relevant information in a </a:t>
                      </a:r>
                      <a:r>
                        <a:rPr lang="en-GB" sz="2000" b="1" baseline="0" dirty="0"/>
                        <a:t>transparent </a:t>
                      </a:r>
                      <a:r>
                        <a:rPr lang="en-GB" sz="2000" b="0" baseline="0" dirty="0"/>
                        <a:t>manner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="0" baseline="0" dirty="0"/>
                        <a:t>Offer interviewee chance to express their </a:t>
                      </a:r>
                      <a:r>
                        <a:rPr lang="en-GB" sz="2000" b="1" baseline="0" dirty="0"/>
                        <a:t>thoughts</a:t>
                      </a:r>
                      <a:r>
                        <a:rPr lang="en-GB" sz="2000" b="0" baseline="0" dirty="0"/>
                        <a:t>, ideas and opinions 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="0" baseline="0" dirty="0"/>
                        <a:t>Ask for and incorporate their </a:t>
                      </a:r>
                      <a:r>
                        <a:rPr lang="en-GB" sz="2000" b="1" baseline="0" dirty="0"/>
                        <a:t>comments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="0" baseline="0" dirty="0"/>
                        <a:t>Explain and ensure they know their </a:t>
                      </a:r>
                      <a:r>
                        <a:rPr lang="en-GB" sz="2000" b="1" baseline="0" dirty="0"/>
                        <a:t>rights</a:t>
                      </a:r>
                      <a:r>
                        <a:rPr lang="en-GB" sz="2000" b="0" baseline="0" dirty="0"/>
                        <a:t>/entitlements</a:t>
                      </a:r>
                    </a:p>
                    <a:p>
                      <a:pPr marL="342900" indent="-342900">
                        <a:buFont typeface="Wingdings" charset="0"/>
                        <a:buChar char="þ"/>
                      </a:pPr>
                      <a:r>
                        <a:rPr lang="en-GB" sz="2000" b="0" baseline="0" dirty="0"/>
                        <a:t>Recognise </a:t>
                      </a:r>
                      <a:r>
                        <a:rPr lang="en-GB" sz="2000" b="1" baseline="0" dirty="0"/>
                        <a:t>strengths</a:t>
                      </a:r>
                      <a:r>
                        <a:rPr lang="en-GB" sz="2000" b="0" baseline="0" dirty="0"/>
                        <a:t> and resources at individual, familial and community levels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530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Effect of trauma on witness </a:t>
            </a:r>
            <a:r>
              <a:rPr lang="en-US" sz="3600" b="1" dirty="0" smtClean="0"/>
              <a:t>description of experiences</a:t>
            </a:r>
            <a:r>
              <a:rPr lang="en-GB" sz="3600" b="1" dirty="0" smtClean="0"/>
              <a:t> </a:t>
            </a:r>
            <a:endParaRPr lang="en-GB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22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240-243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 and Module 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Analysing Evidence and Module 16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2276872"/>
            <a:ext cx="87129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A </a:t>
            </a:r>
            <a:r>
              <a:rPr lang="en-GB" sz="2200" dirty="0">
                <a:solidFill>
                  <a:srgbClr val="000000"/>
                </a:solidFill>
              </a:rPr>
              <a:t>traumatic experience </a:t>
            </a:r>
            <a:r>
              <a:rPr lang="en-GB" sz="2200" dirty="0" smtClean="0">
                <a:solidFill>
                  <a:srgbClr val="000000"/>
                </a:solidFill>
              </a:rPr>
              <a:t>may or may not have an </a:t>
            </a:r>
            <a:r>
              <a:rPr lang="en-GB" sz="2200" dirty="0">
                <a:solidFill>
                  <a:srgbClr val="000000"/>
                </a:solidFill>
              </a:rPr>
              <a:t>adverse impact on a </a:t>
            </a:r>
            <a:r>
              <a:rPr lang="en-GB" sz="2200" dirty="0" smtClean="0">
                <a:solidFill>
                  <a:srgbClr val="000000"/>
                </a:solidFill>
              </a:rPr>
              <a:t>victim’s/witness’ memory and testimony, but whether this is so needs to be determined on a </a:t>
            </a:r>
            <a:r>
              <a:rPr lang="en-GB" sz="2200" dirty="0" smtClean="0"/>
              <a:t>case-by-case basis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Like those of victims</a:t>
            </a:r>
            <a:r>
              <a:rPr lang="en-GB" sz="2200" dirty="0">
                <a:solidFill>
                  <a:srgbClr val="000000"/>
                </a:solidFill>
              </a:rPr>
              <a:t>/witnesses of torture and other violent crimes, </a:t>
            </a:r>
            <a:r>
              <a:rPr lang="en-GB" sz="2200" dirty="0" smtClean="0">
                <a:solidFill>
                  <a:srgbClr val="000000"/>
                </a:solidFill>
              </a:rPr>
              <a:t>the accounts of </a:t>
            </a:r>
            <a:r>
              <a:rPr lang="en-GB" sz="2200" dirty="0" smtClean="0">
                <a:solidFill>
                  <a:srgbClr val="0000FF"/>
                </a:solidFill>
              </a:rPr>
              <a:t>CARSV-traumatised victims/witnesses</a:t>
            </a:r>
            <a:r>
              <a:rPr lang="en-GB" sz="2200" dirty="0" smtClean="0">
                <a:solidFill>
                  <a:srgbClr val="000000"/>
                </a:solidFill>
              </a:rPr>
              <a:t>, even if possibly inconsistent, can be (and often are) </a:t>
            </a:r>
            <a:r>
              <a:rPr lang="en-GB" sz="2200" dirty="0" smtClean="0">
                <a:solidFill>
                  <a:srgbClr val="0000FF"/>
                </a:solidFill>
              </a:rPr>
              <a:t>both credible and reliable </a:t>
            </a:r>
            <a:r>
              <a:rPr lang="en-GB" sz="2200" dirty="0" smtClean="0">
                <a:solidFill>
                  <a:srgbClr val="000000"/>
                </a:solidFill>
              </a:rPr>
              <a:t>on </a:t>
            </a:r>
            <a:r>
              <a:rPr lang="en-GB" sz="2200" dirty="0">
                <a:solidFill>
                  <a:srgbClr val="000000"/>
                </a:solidFill>
              </a:rPr>
              <a:t>their </a:t>
            </a:r>
            <a:r>
              <a:rPr lang="en-GB" sz="2200" dirty="0" smtClean="0">
                <a:solidFill>
                  <a:srgbClr val="000000"/>
                </a:solidFill>
              </a:rPr>
              <a:t>own, </a:t>
            </a:r>
            <a:r>
              <a:rPr lang="en-GB" sz="2200" dirty="0">
                <a:solidFill>
                  <a:srgbClr val="000000"/>
                </a:solidFill>
              </a:rPr>
              <a:t>without </a:t>
            </a:r>
            <a:r>
              <a:rPr lang="en-GB" sz="2200" dirty="0" smtClean="0">
                <a:solidFill>
                  <a:srgbClr val="000000"/>
                </a:solidFill>
              </a:rPr>
              <a:t>corroboration</a:t>
            </a:r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188957089"/>
              </p:ext>
            </p:extLst>
          </p:nvPr>
        </p:nvGraphicFramePr>
        <p:xfrm>
          <a:off x="251520" y="5157192"/>
          <a:ext cx="8496944" cy="141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6789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Effect of trauma on witness </a:t>
            </a:r>
            <a:r>
              <a:rPr lang="en-US" sz="3600" b="1" dirty="0" smtClean="0"/>
              <a:t>description of experiences</a:t>
            </a:r>
            <a:r>
              <a:rPr lang="en-GB" sz="3600" b="1" dirty="0" smtClean="0"/>
              <a:t> </a:t>
            </a:r>
            <a:endParaRPr lang="en-GB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23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933" y="5429787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240-243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 and Module 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Analysing Evidence and Module 16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2348880"/>
            <a:ext cx="856895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Some traumatised individuals suffering from severe PTSD </a:t>
            </a:r>
            <a:r>
              <a:rPr lang="en-GB" sz="2200" dirty="0" smtClean="0">
                <a:solidFill>
                  <a:srgbClr val="000000"/>
                </a:solidFill>
              </a:rPr>
              <a:t>(and not all will or do suffer from it) </a:t>
            </a:r>
            <a:r>
              <a:rPr lang="en-GB" sz="2200" dirty="0" smtClean="0"/>
              <a:t>may </a:t>
            </a:r>
            <a:r>
              <a:rPr lang="en-GB" sz="2200" dirty="0"/>
              <a:t>suffer from </a:t>
            </a:r>
            <a:r>
              <a:rPr lang="en-GB" sz="2200" dirty="0">
                <a:solidFill>
                  <a:srgbClr val="0000FF"/>
                </a:solidFill>
              </a:rPr>
              <a:t>intrusive memories </a:t>
            </a:r>
            <a:r>
              <a:rPr lang="fr-CH" sz="2200" dirty="0"/>
              <a:t>(</a:t>
            </a:r>
            <a:r>
              <a:rPr lang="en-GB" sz="2200" dirty="0"/>
              <a:t>memory of the trauma intrudes the mind and the witness “re-lives” the experience) or </a:t>
            </a:r>
            <a:r>
              <a:rPr lang="en-GB" sz="2200" dirty="0">
                <a:solidFill>
                  <a:srgbClr val="0000FF"/>
                </a:solidFill>
              </a:rPr>
              <a:t>dissociative amnesia </a:t>
            </a:r>
            <a:r>
              <a:rPr lang="en-GB" sz="2200" dirty="0"/>
              <a:t>(gaps in memory or blocking out part of a memory for a limited period)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As a result of these memory disorders, their memories may sometimes </a:t>
            </a:r>
            <a:r>
              <a:rPr lang="en-GB" sz="2200" dirty="0">
                <a:solidFill>
                  <a:srgbClr val="0000FF"/>
                </a:solidFill>
              </a:rPr>
              <a:t>lack detail, coherence and consistency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This </a:t>
            </a:r>
            <a:r>
              <a:rPr lang="en-GB" sz="2200" dirty="0">
                <a:solidFill>
                  <a:srgbClr val="000000"/>
                </a:solidFill>
              </a:rPr>
              <a:t>does </a:t>
            </a:r>
            <a:r>
              <a:rPr lang="en-GB" sz="2200" dirty="0" smtClean="0">
                <a:solidFill>
                  <a:srgbClr val="000000"/>
                </a:solidFill>
              </a:rPr>
              <a:t>not however necessarily </a:t>
            </a:r>
            <a:r>
              <a:rPr lang="en-GB" sz="2200" dirty="0" smtClean="0"/>
              <a:t>make </a:t>
            </a:r>
            <a:r>
              <a:rPr lang="en-GB" sz="2200" dirty="0"/>
              <a:t>them less credible and their account can still </a:t>
            </a:r>
            <a:r>
              <a:rPr lang="en-GB" sz="2200" dirty="0" smtClean="0">
                <a:solidFill>
                  <a:srgbClr val="000000"/>
                </a:solidFill>
              </a:rPr>
              <a:t>be (and often is) </a:t>
            </a:r>
            <a:r>
              <a:rPr lang="en-GB" sz="2200" dirty="0" smtClean="0">
                <a:solidFill>
                  <a:srgbClr val="0000FF"/>
                </a:solidFill>
              </a:rPr>
              <a:t>accurate </a:t>
            </a:r>
            <a:r>
              <a:rPr lang="en-GB" sz="2200" dirty="0">
                <a:solidFill>
                  <a:srgbClr val="0000FF"/>
                </a:solidFill>
              </a:rPr>
              <a:t>and reliable</a:t>
            </a:r>
          </a:p>
        </p:txBody>
      </p:sp>
    </p:spTree>
    <p:extLst>
      <p:ext uri="{BB962C8B-B14F-4D97-AF65-F5344CB8AC3E}">
        <p14:creationId xmlns:p14="http://schemas.microsoft.com/office/powerpoint/2010/main" val="3851978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Effect of trauma on witness description of experiences</a:t>
            </a:r>
            <a:r>
              <a:rPr lang="en-GB" sz="3600" b="1" dirty="0"/>
              <a:t> 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24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240-243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 and Module 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Analysing Evidence and Module 16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03500879"/>
              </p:ext>
            </p:extLst>
          </p:nvPr>
        </p:nvGraphicFramePr>
        <p:xfrm>
          <a:off x="251520" y="2852936"/>
          <a:ext cx="8568952" cy="370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2204864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Witnesses/victims </a:t>
            </a:r>
            <a:r>
              <a:rPr lang="en-GB" sz="2200" dirty="0"/>
              <a:t>may sometimes remember with </a:t>
            </a:r>
            <a:r>
              <a:rPr lang="en-GB" sz="2200" dirty="0">
                <a:solidFill>
                  <a:srgbClr val="0000FF"/>
                </a:solidFill>
              </a:rPr>
              <a:t>heightened accuracy </a:t>
            </a:r>
            <a:r>
              <a:rPr lang="en-GB" sz="2200" dirty="0"/>
              <a:t>and </a:t>
            </a:r>
            <a:r>
              <a:rPr lang="en-GB" sz="2200" dirty="0">
                <a:solidFill>
                  <a:srgbClr val="0000FF"/>
                </a:solidFill>
              </a:rPr>
              <a:t>details</a:t>
            </a:r>
            <a:r>
              <a:rPr lang="en-GB" sz="2200" dirty="0"/>
              <a:t> the main aspects of the </a:t>
            </a:r>
            <a:r>
              <a:rPr lang="en-GB" sz="2200" dirty="0" smtClean="0"/>
              <a:t>trauma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926310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Effect of trauma on witness description of experiences</a:t>
            </a:r>
            <a:r>
              <a:rPr lang="en-GB" sz="3600" b="1" dirty="0"/>
              <a:t> 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25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240-243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 and Module 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Analysing Evidence and Module 16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2132856"/>
            <a:ext cx="8640960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Recollection of a traumatic event may not always follow a narrative structure - </a:t>
            </a:r>
            <a:r>
              <a:rPr lang="en-GB" sz="2200" dirty="0">
                <a:solidFill>
                  <a:srgbClr val="0000FF"/>
                </a:solidFill>
              </a:rPr>
              <a:t>inconsistencies</a:t>
            </a:r>
            <a:r>
              <a:rPr lang="en-GB" sz="2200" dirty="0"/>
              <a:t> in testimony are to be expected for traumatised </a:t>
            </a:r>
            <a:r>
              <a:rPr lang="en-GB" sz="2200" dirty="0" smtClean="0"/>
              <a:t>victims</a:t>
            </a:r>
            <a:r>
              <a:rPr lang="en-GB" sz="2200" dirty="0" smtClean="0">
                <a:solidFill>
                  <a:srgbClr val="000000"/>
                </a:solidFill>
              </a:rPr>
              <a:t>/witnesses </a:t>
            </a:r>
            <a:r>
              <a:rPr lang="en-GB" sz="2200" dirty="0"/>
              <a:t>and do </a:t>
            </a:r>
            <a:r>
              <a:rPr lang="en-GB" sz="2200" dirty="0">
                <a:solidFill>
                  <a:srgbClr val="0000FF"/>
                </a:solidFill>
              </a:rPr>
              <a:t>not </a:t>
            </a:r>
            <a:r>
              <a:rPr lang="en-GB" sz="2200" dirty="0" smtClean="0">
                <a:solidFill>
                  <a:srgbClr val="0000FF"/>
                </a:solidFill>
              </a:rPr>
              <a:t>necessarily </a:t>
            </a:r>
            <a:r>
              <a:rPr lang="en-GB" sz="2200" dirty="0" smtClean="0"/>
              <a:t>make </a:t>
            </a:r>
            <a:r>
              <a:rPr lang="en-GB" sz="2200" dirty="0"/>
              <a:t>them </a:t>
            </a:r>
            <a:r>
              <a:rPr lang="en-GB" sz="2200" dirty="0">
                <a:solidFill>
                  <a:srgbClr val="0000FF"/>
                </a:solidFill>
              </a:rPr>
              <a:t>less </a:t>
            </a:r>
            <a:r>
              <a:rPr lang="en-GB" sz="2200" dirty="0" smtClean="0">
                <a:solidFill>
                  <a:srgbClr val="0000FF"/>
                </a:solidFill>
              </a:rPr>
              <a:t>credible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In certain circumstances, inconsistencies have been considered by courts as indicating </a:t>
            </a:r>
            <a:r>
              <a:rPr lang="en-GB" sz="2200" dirty="0">
                <a:solidFill>
                  <a:srgbClr val="0000FF"/>
                </a:solidFill>
              </a:rPr>
              <a:t>truthfulness</a:t>
            </a:r>
            <a:r>
              <a:rPr lang="en-GB" sz="2200" dirty="0">
                <a:solidFill>
                  <a:srgbClr val="000000"/>
                </a:solidFill>
              </a:rPr>
              <a:t> and the absence of interferences with </a:t>
            </a:r>
            <a:r>
              <a:rPr lang="en-GB" sz="2200" dirty="0" smtClean="0"/>
              <a:t>victims/</a:t>
            </a:r>
            <a:r>
              <a:rPr lang="en-GB" sz="2200" dirty="0" smtClean="0">
                <a:solidFill>
                  <a:srgbClr val="000000"/>
                </a:solidFill>
              </a:rPr>
              <a:t>witnesses</a:t>
            </a:r>
            <a:endParaRPr lang="en-GB" sz="2200" dirty="0"/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A</a:t>
            </a:r>
            <a:r>
              <a:rPr lang="en-GB" sz="2200" dirty="0" smtClean="0"/>
              <a:t>ssess </a:t>
            </a:r>
            <a:r>
              <a:rPr lang="en-GB" sz="2200" dirty="0"/>
              <a:t>a </a:t>
            </a:r>
            <a:r>
              <a:rPr lang="en-GB" sz="2200" dirty="0" smtClean="0">
                <a:solidFill>
                  <a:srgbClr val="000000"/>
                </a:solidFill>
              </a:rPr>
              <a:t>victim’s/</a:t>
            </a:r>
            <a:r>
              <a:rPr lang="en-GB" sz="2200" dirty="0" smtClean="0"/>
              <a:t>witness</a:t>
            </a:r>
            <a:r>
              <a:rPr lang="en-GB" sz="2200" dirty="0"/>
              <a:t>’ testimony for both </a:t>
            </a:r>
            <a:r>
              <a:rPr lang="en-GB" sz="2200" dirty="0">
                <a:solidFill>
                  <a:srgbClr val="0000FF"/>
                </a:solidFill>
              </a:rPr>
              <a:t>credibility</a:t>
            </a:r>
            <a:r>
              <a:rPr lang="en-GB" sz="2200" dirty="0"/>
              <a:t> (whether the witness is being truthful) and </a:t>
            </a:r>
            <a:r>
              <a:rPr lang="en-GB" sz="2200" dirty="0">
                <a:solidFill>
                  <a:srgbClr val="0000FF"/>
                </a:solidFill>
              </a:rPr>
              <a:t>reliability</a:t>
            </a:r>
            <a:r>
              <a:rPr lang="en-GB" sz="2200" dirty="0"/>
              <a:t> (accuracy of testimony) when you evaluate testimonial information</a:t>
            </a:r>
          </a:p>
          <a:p>
            <a:pPr algn="just"/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66870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Effect of trauma on witness description of experiences</a:t>
            </a:r>
            <a:r>
              <a:rPr lang="en-GB" sz="3600" b="1" dirty="0"/>
              <a:t> 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26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240-243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 and Module 11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Interviewing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14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Analysing Evidence and Module 16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2420888"/>
            <a:ext cx="871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  <p:sp>
        <p:nvSpPr>
          <p:cNvPr id="10" name="Flowchart: Alternate Process 22"/>
          <p:cNvSpPr/>
          <p:nvPr/>
        </p:nvSpPr>
        <p:spPr>
          <a:xfrm>
            <a:off x="971600" y="2420888"/>
            <a:ext cx="7200800" cy="1252012"/>
          </a:xfrm>
          <a:prstGeom prst="flowChartAlternateProcess">
            <a:avLst/>
          </a:prstGeom>
          <a:solidFill>
            <a:srgbClr val="BDB4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rgbClr val="000000"/>
                </a:solidFill>
              </a:rPr>
              <a:t>There is </a:t>
            </a:r>
            <a:r>
              <a:rPr lang="en-GB" sz="2800" b="1" dirty="0">
                <a:solidFill>
                  <a:srgbClr val="000000"/>
                </a:solidFill>
              </a:rPr>
              <a:t>no </a:t>
            </a:r>
            <a:r>
              <a:rPr lang="en-GB" sz="2800" b="1" dirty="0" smtClean="0">
                <a:solidFill>
                  <a:srgbClr val="000000"/>
                </a:solidFill>
              </a:rPr>
              <a:t>automatic or necessary correlation </a:t>
            </a:r>
            <a:r>
              <a:rPr lang="en-GB" sz="2800" dirty="0">
                <a:solidFill>
                  <a:srgbClr val="000000"/>
                </a:solidFill>
              </a:rPr>
              <a:t>between trauma </a:t>
            </a:r>
          </a:p>
          <a:p>
            <a:pPr algn="ctr"/>
            <a:r>
              <a:rPr lang="en-GB" sz="2800" dirty="0">
                <a:solidFill>
                  <a:srgbClr val="000000"/>
                </a:solidFill>
              </a:rPr>
              <a:t>and lack of credibility</a:t>
            </a:r>
            <a:endParaRPr lang="en-GB" sz="2800" b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93305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You must assess a </a:t>
            </a:r>
            <a:r>
              <a:rPr lang="en-GB" sz="2200" dirty="0" smtClean="0">
                <a:solidFill>
                  <a:srgbClr val="000000"/>
                </a:solidFill>
              </a:rPr>
              <a:t>victim’s/</a:t>
            </a:r>
            <a:r>
              <a:rPr lang="en-GB" sz="2200" dirty="0" smtClean="0"/>
              <a:t>witness</a:t>
            </a:r>
            <a:r>
              <a:rPr lang="en-GB" sz="2200" dirty="0"/>
              <a:t>’ credibility and reliability </a:t>
            </a:r>
            <a:r>
              <a:rPr lang="en-GB" sz="2200" dirty="0">
                <a:solidFill>
                  <a:srgbClr val="0000FF"/>
                </a:solidFill>
              </a:rPr>
              <a:t>independently </a:t>
            </a:r>
            <a:r>
              <a:rPr lang="en-GB" sz="2200" dirty="0"/>
              <a:t>from the effect of trauma</a:t>
            </a:r>
          </a:p>
          <a:p>
            <a:endParaRPr lang="en-GB" sz="2200" dirty="0"/>
          </a:p>
        </p:txBody>
      </p:sp>
      <p:sp>
        <p:nvSpPr>
          <p:cNvPr id="12" name="Flowchart: Alternate Process 22"/>
          <p:cNvSpPr/>
          <p:nvPr/>
        </p:nvSpPr>
        <p:spPr>
          <a:xfrm>
            <a:off x="971600" y="5013176"/>
            <a:ext cx="7200800" cy="1008112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Traumatised individuals can be </a:t>
            </a:r>
            <a:r>
              <a:rPr lang="en-GB" sz="2800" dirty="0" smtClean="0">
                <a:solidFill>
                  <a:schemeClr val="tx1"/>
                </a:solidFill>
              </a:rPr>
              <a:t>both </a:t>
            </a:r>
            <a:endParaRPr lang="en-GB" sz="2800" dirty="0">
              <a:solidFill>
                <a:schemeClr val="tx1"/>
              </a:solidFill>
            </a:endParaRPr>
          </a:p>
          <a:p>
            <a:pPr algn="ctr"/>
            <a:r>
              <a:rPr lang="en-GB" sz="2800" b="1" dirty="0">
                <a:solidFill>
                  <a:schemeClr val="tx1"/>
                </a:solidFill>
              </a:rPr>
              <a:t>credible and </a:t>
            </a:r>
            <a:r>
              <a:rPr lang="en-GB" sz="2800" b="1" dirty="0">
                <a:solidFill>
                  <a:srgbClr val="000000"/>
                </a:solidFill>
              </a:rPr>
              <a:t>reliable</a:t>
            </a:r>
            <a:r>
              <a:rPr lang="en-GB" sz="2800" b="1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7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trauma?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231-232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Understanding Sexual Violence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3140968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Events such as </a:t>
            </a:r>
            <a:r>
              <a:rPr lang="en-GB" sz="2200" dirty="0">
                <a:solidFill>
                  <a:srgbClr val="0000FF"/>
                </a:solidFill>
              </a:rPr>
              <a:t>rape, torture </a:t>
            </a:r>
            <a:r>
              <a:rPr lang="en-GB" sz="2200" dirty="0">
                <a:solidFill>
                  <a:srgbClr val="000000"/>
                </a:solidFill>
              </a:rPr>
              <a:t>and </a:t>
            </a:r>
            <a:r>
              <a:rPr lang="en-GB" sz="2200" dirty="0">
                <a:solidFill>
                  <a:srgbClr val="0000FF"/>
                </a:solidFill>
              </a:rPr>
              <a:t>violence associated with war </a:t>
            </a:r>
            <a:r>
              <a:rPr lang="en-GB" sz="2200" dirty="0">
                <a:solidFill>
                  <a:srgbClr val="000000"/>
                </a:solidFill>
              </a:rPr>
              <a:t>are experienced as traumatising by nearly everyone, regardless of culture or other factors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Other traumatic events </a:t>
            </a:r>
            <a:r>
              <a:rPr lang="en-GB" sz="2200" dirty="0">
                <a:solidFill>
                  <a:srgbClr val="000000"/>
                </a:solidFill>
              </a:rPr>
              <a:t>may include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>
                <a:solidFill>
                  <a:srgbClr val="000000"/>
                </a:solidFill>
              </a:rPr>
              <a:t>natural disasters, accidents, </a:t>
            </a:r>
            <a:r>
              <a:rPr lang="en-GB" sz="2200" dirty="0">
                <a:solidFill>
                  <a:srgbClr val="0000FF"/>
                </a:solidFill>
              </a:rPr>
              <a:t>witnessing</a:t>
            </a:r>
            <a:r>
              <a:rPr lang="en-GB" sz="2200" dirty="0"/>
              <a:t> violent death or crimes against others as well as </a:t>
            </a:r>
            <a:r>
              <a:rPr lang="en-GB" sz="2200" dirty="0">
                <a:solidFill>
                  <a:srgbClr val="0000FF"/>
                </a:solidFill>
              </a:rPr>
              <a:t>chronic experiences </a:t>
            </a:r>
            <a:r>
              <a:rPr lang="en-GB" sz="2200" dirty="0" smtClean="0"/>
              <a:t>(e.g. child </a:t>
            </a:r>
            <a:r>
              <a:rPr lang="en-GB" sz="2200" dirty="0"/>
              <a:t>abuse, neglect, battering </a:t>
            </a:r>
            <a:r>
              <a:rPr lang="en-GB" sz="2200" dirty="0" smtClean="0"/>
              <a:t>relationships, deprivation </a:t>
            </a:r>
            <a:r>
              <a:rPr lang="en-GB" sz="2200" dirty="0"/>
              <a:t>of </a:t>
            </a:r>
            <a:r>
              <a:rPr lang="en-GB" sz="2200" dirty="0" smtClean="0"/>
              <a:t>liberty)</a:t>
            </a:r>
            <a:endParaRPr lang="en-GB" sz="2200" dirty="0"/>
          </a:p>
        </p:txBody>
      </p:sp>
      <p:sp>
        <p:nvSpPr>
          <p:cNvPr id="11" name="Flowchart: Alternate Process 22"/>
          <p:cNvSpPr/>
          <p:nvPr/>
        </p:nvSpPr>
        <p:spPr>
          <a:xfrm>
            <a:off x="467544" y="2132856"/>
            <a:ext cx="8208912" cy="1152128"/>
          </a:xfrm>
          <a:prstGeom prst="flowChartAlternateProcess">
            <a:avLst/>
          </a:prstGeom>
          <a:solidFill>
            <a:srgbClr val="AAC0F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rgbClr val="000000"/>
                </a:solidFill>
              </a:rPr>
              <a:t>Trauma is a </a:t>
            </a:r>
            <a:r>
              <a:rPr lang="en-GB" sz="2200" b="1" dirty="0">
                <a:solidFill>
                  <a:srgbClr val="000000"/>
                </a:solidFill>
              </a:rPr>
              <a:t>serious mental injury</a:t>
            </a:r>
            <a:r>
              <a:rPr lang="en-GB" sz="2200" dirty="0">
                <a:solidFill>
                  <a:srgbClr val="000000"/>
                </a:solidFill>
              </a:rPr>
              <a:t> in response to a stressful event of an exceptionally threatening or catastrophic nature, including </a:t>
            </a:r>
            <a:r>
              <a:rPr lang="en-GB" sz="2200" b="1" dirty="0">
                <a:solidFill>
                  <a:srgbClr val="000000"/>
                </a:solidFill>
              </a:rPr>
              <a:t>threats to life </a:t>
            </a:r>
            <a:r>
              <a:rPr lang="en-GB" sz="2200" dirty="0">
                <a:solidFill>
                  <a:srgbClr val="000000"/>
                </a:solidFill>
              </a:rPr>
              <a:t>or </a:t>
            </a:r>
            <a:r>
              <a:rPr lang="en-GB" sz="2200" b="1" dirty="0">
                <a:solidFill>
                  <a:srgbClr val="000000"/>
                </a:solidFill>
              </a:rPr>
              <a:t>physical integrity</a:t>
            </a:r>
          </a:p>
        </p:txBody>
      </p:sp>
    </p:spTree>
    <p:extLst>
      <p:ext uri="{BB962C8B-B14F-4D97-AF65-F5344CB8AC3E}">
        <p14:creationId xmlns:p14="http://schemas.microsoft.com/office/powerpoint/2010/main" val="117446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trauma?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pages 231-232</a:t>
            </a:r>
          </a:p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348880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916832"/>
            <a:ext cx="8640960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fr-CH" sz="2200" dirty="0">
                <a:solidFill>
                  <a:srgbClr val="000000"/>
                </a:solidFill>
              </a:rPr>
              <a:t>Trauma is a </a:t>
            </a:r>
            <a:r>
              <a:rPr lang="fr-CH" sz="2200" dirty="0">
                <a:solidFill>
                  <a:srgbClr val="0000FF"/>
                </a:solidFill>
              </a:rPr>
              <a:t>subjective experience </a:t>
            </a:r>
            <a:r>
              <a:rPr lang="fr-CH" sz="2200" dirty="0">
                <a:solidFill>
                  <a:srgbClr val="000000"/>
                </a:solidFill>
              </a:rPr>
              <a:t>in reponse to an </a:t>
            </a:r>
            <a:r>
              <a:rPr lang="fr-CH" sz="2200" dirty="0">
                <a:solidFill>
                  <a:srgbClr val="0000FF"/>
                </a:solidFill>
              </a:rPr>
              <a:t>objective event </a:t>
            </a:r>
            <a:r>
              <a:rPr lang="fr-CH" sz="2200" dirty="0"/>
              <a:t>- this means that </a:t>
            </a:r>
            <a:r>
              <a:rPr lang="fr-CH" sz="2200" dirty="0">
                <a:solidFill>
                  <a:srgbClr val="0000FF"/>
                </a:solidFill>
              </a:rPr>
              <a:t>different people </a:t>
            </a:r>
            <a:r>
              <a:rPr lang="fr-CH" sz="2200" dirty="0"/>
              <a:t>can have </a:t>
            </a:r>
            <a:r>
              <a:rPr lang="fr-CH" sz="2200" dirty="0">
                <a:solidFill>
                  <a:srgbClr val="0000FF"/>
                </a:solidFill>
              </a:rPr>
              <a:t>different responses </a:t>
            </a:r>
            <a:r>
              <a:rPr lang="fr-CH" sz="2200" dirty="0"/>
              <a:t>to the same violent/life-threatening event; some may be severely traumatised as a result while others may </a:t>
            </a:r>
            <a:r>
              <a:rPr lang="fr-CH" sz="2200" dirty="0" smtClean="0"/>
              <a:t>not</a:t>
            </a:r>
          </a:p>
          <a:p>
            <a:pPr marL="285750" indent="-285750" algn="just">
              <a:buFont typeface="Arial"/>
              <a:buChar char="•"/>
            </a:pPr>
            <a:r>
              <a:rPr lang="fr-CH" sz="2200" dirty="0" smtClean="0"/>
              <a:t>The </a:t>
            </a:r>
            <a:r>
              <a:rPr lang="fr-CH" sz="2200" dirty="0">
                <a:solidFill>
                  <a:srgbClr val="0000FF"/>
                </a:solidFill>
              </a:rPr>
              <a:t>severity</a:t>
            </a:r>
            <a:r>
              <a:rPr lang="fr-CH" sz="2200" dirty="0"/>
              <a:t> and </a:t>
            </a:r>
            <a:r>
              <a:rPr lang="fr-CH" sz="2200" dirty="0">
                <a:solidFill>
                  <a:srgbClr val="0000FF"/>
                </a:solidFill>
              </a:rPr>
              <a:t>type</a:t>
            </a:r>
            <a:r>
              <a:rPr lang="fr-CH" sz="2200" dirty="0"/>
              <a:t> of trauma experienced by CARSV victims/witnesses </a:t>
            </a:r>
            <a:r>
              <a:rPr lang="fr-CH" sz="2200" dirty="0">
                <a:solidFill>
                  <a:srgbClr val="0000FF"/>
                </a:solidFill>
              </a:rPr>
              <a:t>may vary </a:t>
            </a:r>
            <a:r>
              <a:rPr lang="fr-CH" sz="2200" dirty="0"/>
              <a:t>depending on both </a:t>
            </a:r>
            <a:r>
              <a:rPr lang="fr-CH" sz="2200" dirty="0">
                <a:solidFill>
                  <a:srgbClr val="0000FF"/>
                </a:solidFill>
              </a:rPr>
              <a:t>risk and protective factors: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79512" y="4509120"/>
            <a:ext cx="8712968" cy="1872208"/>
            <a:chOff x="469970" y="3438106"/>
            <a:chExt cx="6170712" cy="1154800"/>
          </a:xfrm>
          <a:solidFill>
            <a:srgbClr val="BDB4FF"/>
          </a:solidFill>
        </p:grpSpPr>
        <p:sp>
          <p:nvSpPr>
            <p:cNvPr id="16" name="Freeform 15"/>
            <p:cNvSpPr/>
            <p:nvPr/>
          </p:nvSpPr>
          <p:spPr>
            <a:xfrm>
              <a:off x="4699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Pre-traumatic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situation and conditions</a:t>
              </a:r>
              <a:r>
                <a:rPr lang="en-IE" sz="2200" i="1" dirty="0">
                  <a:solidFill>
                    <a:srgbClr val="000000"/>
                  </a:solidFill>
                </a:rPr>
                <a:t> before </a:t>
              </a:r>
              <a:r>
                <a:rPr lang="en-IE" sz="2200" dirty="0">
                  <a:solidFill>
                    <a:srgbClr val="000000"/>
                  </a:solidFill>
                </a:rPr>
                <a:t>the traumatic experience 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71601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001783"/>
                <a:satOff val="-4397"/>
                <a:lumOff val="1307"/>
                <a:alphaOff val="0"/>
              </a:schemeClr>
            </a:fillRef>
            <a:effectRef idx="3">
              <a:schemeClr val="accent5">
                <a:hueOff val="1001783"/>
                <a:satOff val="-4397"/>
                <a:lumOff val="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b="1" dirty="0">
                  <a:solidFill>
                    <a:srgbClr val="000000"/>
                  </a:solidFill>
                </a:rPr>
                <a:t>Post-traumatic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dirty="0">
                  <a:solidFill>
                    <a:srgbClr val="000000"/>
                  </a:solidFill>
                </a:rPr>
                <a:t>i</a:t>
              </a:r>
              <a:r>
                <a:rPr lang="en-GB" sz="2200" kern="1200" dirty="0">
                  <a:solidFill>
                    <a:srgbClr val="000000"/>
                  </a:solidFill>
                </a:rPr>
                <a:t>mmediate coping strategies &amp; level of support </a:t>
              </a:r>
              <a:r>
                <a:rPr lang="en-GB" sz="2200" i="1" kern="1200" dirty="0">
                  <a:solidFill>
                    <a:srgbClr val="000000"/>
                  </a:solidFill>
                </a:rPr>
                <a:t>after</a:t>
              </a:r>
              <a:r>
                <a:rPr lang="en-GB" sz="2200" kern="1200" dirty="0">
                  <a:solidFill>
                    <a:srgbClr val="000000"/>
                  </a:solidFill>
                </a:rPr>
                <a:t> the experience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55577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B4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3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Peri-traumatic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dirty="0">
                  <a:solidFill>
                    <a:srgbClr val="000000"/>
                  </a:solidFill>
                </a:rPr>
                <a:t>s</a:t>
              </a:r>
              <a:r>
                <a:rPr lang="en-IE" sz="2200" kern="1200" dirty="0">
                  <a:solidFill>
                    <a:srgbClr val="000000"/>
                  </a:solidFill>
                </a:rPr>
                <a:t>everity of stressor &amp; perception </a:t>
              </a:r>
              <a:r>
                <a:rPr lang="en-IE" sz="2200" i="1" kern="1200" dirty="0">
                  <a:solidFill>
                    <a:srgbClr val="000000"/>
                  </a:solidFill>
                </a:rPr>
                <a:t>during</a:t>
              </a:r>
              <a:r>
                <a:rPr lang="en-IE" sz="2200" kern="1200" dirty="0">
                  <a:solidFill>
                    <a:srgbClr val="000000"/>
                  </a:solidFill>
                </a:rPr>
                <a:t> the traumatic experience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1837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Resilience to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34076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231-232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348880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2060848"/>
            <a:ext cx="864096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fr-CH" sz="2200" dirty="0">
                <a:solidFill>
                  <a:srgbClr val="000000"/>
                </a:solidFill>
              </a:rPr>
              <a:t>Psychological </a:t>
            </a:r>
            <a:r>
              <a:rPr lang="fr-CH" sz="2200" dirty="0">
                <a:solidFill>
                  <a:srgbClr val="0000FF"/>
                </a:solidFill>
              </a:rPr>
              <a:t>resilience</a:t>
            </a:r>
            <a:r>
              <a:rPr lang="fr-CH" sz="2200" dirty="0">
                <a:solidFill>
                  <a:srgbClr val="000000"/>
                </a:solidFill>
              </a:rPr>
              <a:t> is the </a:t>
            </a:r>
            <a:r>
              <a:rPr lang="fr-CH" sz="2200" dirty="0">
                <a:solidFill>
                  <a:srgbClr val="0000FF"/>
                </a:solidFill>
              </a:rPr>
              <a:t>ability to cope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fr-CH" sz="2200" dirty="0">
                <a:solidFill>
                  <a:srgbClr val="000000"/>
                </a:solidFill>
              </a:rPr>
              <a:t> it includes the ability to withstand injury, maintain functioning, speed and ease of recovery and the ability to positively adapt in the face of trauma </a:t>
            </a:r>
          </a:p>
          <a:p>
            <a:pPr algn="just"/>
            <a:endParaRPr lang="fr-CH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fr-CH" sz="2200" dirty="0"/>
              <a:t>Resilience varies </a:t>
            </a:r>
            <a:r>
              <a:rPr lang="fr-CH" sz="2200" dirty="0">
                <a:solidFill>
                  <a:srgbClr val="000000"/>
                </a:solidFill>
              </a:rPr>
              <a:t>between individuals based on various factors </a:t>
            </a:r>
            <a:r>
              <a:rPr lang="fr-CH" sz="2200" dirty="0">
                <a:solidFill>
                  <a:srgbClr val="0000FF"/>
                </a:solidFill>
              </a:rPr>
              <a:t>before, during and after </a:t>
            </a:r>
            <a:r>
              <a:rPr lang="fr-CH" sz="2200" dirty="0">
                <a:solidFill>
                  <a:srgbClr val="000000"/>
                </a:solidFill>
              </a:rPr>
              <a:t>a traumatic experience </a:t>
            </a:r>
          </a:p>
          <a:p>
            <a:pPr algn="just"/>
            <a:endParaRPr lang="fr-CH" sz="2200" dirty="0">
              <a:solidFill>
                <a:srgbClr val="000000"/>
              </a:solidFill>
            </a:endParaRPr>
          </a:p>
          <a:p>
            <a:pPr algn="just"/>
            <a:endParaRPr lang="fr-CH" sz="2200" dirty="0">
              <a:solidFill>
                <a:srgbClr val="000000"/>
              </a:solidFill>
            </a:endParaRPr>
          </a:p>
        </p:txBody>
      </p:sp>
      <p:sp>
        <p:nvSpPr>
          <p:cNvPr id="19" name="Flowchart: Alternate Process 22"/>
          <p:cNvSpPr/>
          <p:nvPr/>
        </p:nvSpPr>
        <p:spPr>
          <a:xfrm>
            <a:off x="323528" y="4581128"/>
            <a:ext cx="8568952" cy="1368152"/>
          </a:xfrm>
          <a:prstGeom prst="flowChartAlternateProcess">
            <a:avLst/>
          </a:prstGeom>
          <a:solidFill>
            <a:srgbClr val="BDB4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200" dirty="0">
                <a:solidFill>
                  <a:srgbClr val="000000"/>
                </a:solidFill>
              </a:rPr>
              <a:t>You must be familiar with </a:t>
            </a:r>
            <a:r>
              <a:rPr lang="fr-CH" sz="2200" b="1" dirty="0">
                <a:solidFill>
                  <a:srgbClr val="000000"/>
                </a:solidFill>
              </a:rPr>
              <a:t>protective &amp; risk factors </a:t>
            </a:r>
            <a:r>
              <a:rPr lang="fr-CH" sz="2200" dirty="0">
                <a:solidFill>
                  <a:srgbClr val="000000"/>
                </a:solidFill>
              </a:rPr>
              <a:t>impacting on resilience in order to assess the potential risk of re-traumatisation during interview and put in place mitigating strategies </a:t>
            </a:r>
            <a:endParaRPr lang="fr-CH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82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Resilience to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348880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200" dirty="0">
                <a:solidFill>
                  <a:srgbClr val="0000FF"/>
                </a:solidFill>
              </a:rPr>
              <a:t>Protective factors </a:t>
            </a:r>
            <a:r>
              <a:rPr lang="fr-CH" sz="2200" dirty="0">
                <a:solidFill>
                  <a:srgbClr val="000000"/>
                </a:solidFill>
              </a:rPr>
              <a:t>contributing to individual resilience to trauma include: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567229816"/>
              </p:ext>
            </p:extLst>
          </p:nvPr>
        </p:nvGraphicFramePr>
        <p:xfrm>
          <a:off x="179512" y="2276872"/>
          <a:ext cx="86409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2376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Resilience to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2348880"/>
            <a:ext cx="871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200" dirty="0" smtClean="0">
                <a:solidFill>
                  <a:srgbClr val="0000FF"/>
                </a:solidFill>
              </a:rPr>
              <a:t>Risk </a:t>
            </a:r>
            <a:r>
              <a:rPr lang="fr-CH" sz="2200" dirty="0">
                <a:solidFill>
                  <a:srgbClr val="0000FF"/>
                </a:solidFill>
              </a:rPr>
              <a:t>factors </a:t>
            </a:r>
            <a:r>
              <a:rPr lang="fr-CH" sz="2200" dirty="0">
                <a:solidFill>
                  <a:srgbClr val="000000"/>
                </a:solidFill>
              </a:rPr>
              <a:t>undermining individual resilience to trauma include: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065304590"/>
              </p:ext>
            </p:extLst>
          </p:nvPr>
        </p:nvGraphicFramePr>
        <p:xfrm>
          <a:off x="179512" y="1915671"/>
          <a:ext cx="8640960" cy="4465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6024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Sexual violence related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1988840"/>
            <a:ext cx="86409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Rape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other serious acts of sexual violence </a:t>
            </a:r>
            <a:r>
              <a:rPr lang="en-GB" sz="2200" dirty="0"/>
              <a:t>are extreme stressors and may cause </a:t>
            </a:r>
            <a:r>
              <a:rPr lang="en-GB" sz="2200" dirty="0">
                <a:solidFill>
                  <a:srgbClr val="0000FF"/>
                </a:solidFill>
              </a:rPr>
              <a:t>severe trauma reactions </a:t>
            </a:r>
            <a:r>
              <a:rPr lang="en-GB" sz="2200" dirty="0"/>
              <a:t>as a</a:t>
            </a:r>
            <a:r>
              <a:rPr lang="en-GB" sz="2200" dirty="0">
                <a:solidFill>
                  <a:srgbClr val="0000FF"/>
                </a:solidFill>
              </a:rPr>
              <a:t> </a:t>
            </a:r>
            <a:r>
              <a:rPr lang="en-GB" sz="2200" dirty="0">
                <a:solidFill>
                  <a:srgbClr val="000000"/>
                </a:solidFill>
              </a:rPr>
              <a:t>result of a </a:t>
            </a:r>
            <a:r>
              <a:rPr lang="en-GB" sz="2200" dirty="0">
                <a:solidFill>
                  <a:srgbClr val="0000FF"/>
                </a:solidFill>
              </a:rPr>
              <a:t>combination</a:t>
            </a:r>
            <a:r>
              <a:rPr lang="en-GB" sz="2200" dirty="0">
                <a:solidFill>
                  <a:srgbClr val="000000"/>
                </a:solidFill>
              </a:rPr>
              <a:t> of the following: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233-235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07504" y="3068960"/>
            <a:ext cx="8946256" cy="3384376"/>
            <a:chOff x="232826" y="2906908"/>
            <a:chExt cx="7488179" cy="3258396"/>
          </a:xfrm>
        </p:grpSpPr>
        <p:sp>
          <p:nvSpPr>
            <p:cNvPr id="23" name="Freeform 22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Destruction of identity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23282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C0F2C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587759"/>
                <a:satOff val="-1626"/>
                <a:lumOff val="1009"/>
                <a:alphaOff val="0"/>
              </a:schemeClr>
            </a:fillRef>
            <a:effectRef idx="3">
              <a:schemeClr val="accent4">
                <a:hueOff val="-587759"/>
                <a:satOff val="-1626"/>
                <a:lumOff val="100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chemeClr val="tx1"/>
                  </a:solidFill>
                </a:rPr>
                <a:t>Fear of being injured, killed or annihilated </a:t>
              </a:r>
              <a:endParaRPr lang="nl-NL" sz="2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185563" y="4422693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881638"/>
                <a:satOff val="-2439"/>
                <a:lumOff val="1513"/>
                <a:alphaOff val="0"/>
              </a:schemeClr>
            </a:fillRef>
            <a:effectRef idx="3">
              <a:schemeClr val="accent4">
                <a:hueOff val="-881638"/>
                <a:satOff val="-2439"/>
                <a:lumOff val="151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Transgression of physical</a:t>
              </a:r>
              <a:r>
                <a:rPr lang="en-IE" sz="2000" dirty="0" smtClean="0">
                  <a:solidFill>
                    <a:srgbClr val="000000"/>
                  </a:solidFill>
                </a:rPr>
                <a:t>/ psychological</a:t>
              </a:r>
              <a:r>
                <a:rPr lang="en-IE" sz="2000" dirty="0" smtClean="0">
                  <a:solidFill>
                    <a:srgbClr val="FF0000"/>
                  </a:solidFill>
                </a:rPr>
                <a:t> </a:t>
              </a:r>
              <a:r>
                <a:rPr lang="en-IE" sz="2000" dirty="0">
                  <a:solidFill>
                    <a:srgbClr val="000000"/>
                  </a:solidFill>
                </a:rPr>
                <a:t>space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Powerlessness, loss of control over body and events</a:t>
              </a:r>
              <a:endParaRPr lang="nl-NL" sz="2000" dirty="0">
                <a:solidFill>
                  <a:srgbClr val="00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37219" rIns="14400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Extreme objectification</a:t>
              </a:r>
            </a:p>
          </p:txBody>
        </p:sp>
        <p:sp>
          <p:nvSpPr>
            <p:cNvPr id="28" name="Freeform 27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000" tIns="294369" rIns="14400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Physical invasion of body 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4AC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00" tIns="237219" rIns="72000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dirty="0">
                  <a:solidFill>
                    <a:srgbClr val="000000"/>
                  </a:solidFill>
                </a:rPr>
                <a:t>Humiliation, pain, torture</a:t>
              </a:r>
              <a:endParaRPr lang="nl-NL" sz="20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9563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Sexual violence-related trauma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500" y="52451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5397500"/>
            <a:ext cx="8577336" cy="83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29200"/>
            <a:ext cx="8574980" cy="1064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2492896"/>
            <a:ext cx="86409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A CARSV victim may experience severe trauma even in the absence of </a:t>
            </a:r>
            <a:r>
              <a:rPr lang="en-GB" sz="2200" dirty="0">
                <a:solidFill>
                  <a:srgbClr val="0000FF"/>
                </a:solidFill>
              </a:rPr>
              <a:t>penetration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physical invasion of the body is </a:t>
            </a:r>
            <a:r>
              <a:rPr lang="en-GB" sz="2200" dirty="0">
                <a:solidFill>
                  <a:srgbClr val="0000FF"/>
                </a:solidFill>
              </a:rPr>
              <a:t>one of several factors</a:t>
            </a:r>
            <a:r>
              <a:rPr lang="en-GB" sz="2200" dirty="0">
                <a:solidFill>
                  <a:srgbClr val="000000"/>
                </a:solidFill>
              </a:rPr>
              <a:t> contributing to sexual violence-related trauma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Psychological </a:t>
            </a:r>
            <a:r>
              <a:rPr lang="en-GB" sz="2200" dirty="0">
                <a:solidFill>
                  <a:srgbClr val="0000FF"/>
                </a:solidFill>
              </a:rPr>
              <a:t>consequences</a:t>
            </a:r>
            <a:r>
              <a:rPr lang="en-GB" sz="2200" dirty="0">
                <a:solidFill>
                  <a:srgbClr val="000000"/>
                </a:solidFill>
              </a:rPr>
              <a:t> of CARSV trauma may include: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1340768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fr-CH" sz="16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pages 233-235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5 </a:t>
            </a:r>
            <a:r>
              <a:rPr lang="mr-IN" sz="16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 State Responsibility</a:t>
            </a:r>
          </a:p>
          <a:p>
            <a:pPr algn="ctr"/>
            <a:r>
              <a:rPr lang="fr-CH" sz="1600" dirty="0">
                <a:solidFill>
                  <a:schemeClr val="bg1">
                    <a:lumMod val="50000"/>
                  </a:schemeClr>
                </a:solidFill>
              </a:rPr>
              <a:t>Module 6 - Reparations</a:t>
            </a:r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1081198627"/>
              </p:ext>
            </p:extLst>
          </p:nvPr>
        </p:nvGraphicFramePr>
        <p:xfrm>
          <a:off x="1043608" y="4293096"/>
          <a:ext cx="6912768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4921657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80930</TotalTime>
  <Words>2818</Words>
  <PresentationFormat>On-screen Show (4:3)</PresentationFormat>
  <Paragraphs>381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(Headings)</vt:lpstr>
      <vt:lpstr>Calibri</vt:lpstr>
      <vt:lpstr>Candara</vt:lpstr>
      <vt:lpstr>Mangal</vt:lpstr>
      <vt:lpstr>Wingdings</vt:lpstr>
      <vt:lpstr>IICI Powerpoint template</vt:lpstr>
      <vt:lpstr>Module 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2018-02-19T15:17:47Z</cp:lastPrinted>
  <dcterms:created xsi:type="dcterms:W3CDTF">2012-04-10T06:25:38Z</dcterms:created>
  <dcterms:modified xsi:type="dcterms:W3CDTF">2018-05-10T11:55:11Z</dcterms:modified>
</cp:coreProperties>
</file>