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38"/>
  </p:notesMasterIdLst>
  <p:handoutMasterIdLst>
    <p:handoutMasterId r:id="rId39"/>
  </p:handoutMasterIdLst>
  <p:sldIdLst>
    <p:sldId id="281" r:id="rId2"/>
    <p:sldId id="303" r:id="rId3"/>
    <p:sldId id="538" r:id="rId4"/>
    <p:sldId id="601" r:id="rId5"/>
    <p:sldId id="565" r:id="rId6"/>
    <p:sldId id="567" r:id="rId7"/>
    <p:sldId id="568" r:id="rId8"/>
    <p:sldId id="569" r:id="rId9"/>
    <p:sldId id="566" r:id="rId10"/>
    <p:sldId id="570" r:id="rId11"/>
    <p:sldId id="572" r:id="rId12"/>
    <p:sldId id="574" r:id="rId13"/>
    <p:sldId id="575" r:id="rId14"/>
    <p:sldId id="577" r:id="rId15"/>
    <p:sldId id="590" r:id="rId16"/>
    <p:sldId id="594" r:id="rId17"/>
    <p:sldId id="580" r:id="rId18"/>
    <p:sldId id="576" r:id="rId19"/>
    <p:sldId id="578" r:id="rId20"/>
    <p:sldId id="581" r:id="rId21"/>
    <p:sldId id="591" r:id="rId22"/>
    <p:sldId id="593" r:id="rId23"/>
    <p:sldId id="582" r:id="rId24"/>
    <p:sldId id="583" r:id="rId25"/>
    <p:sldId id="584" r:id="rId26"/>
    <p:sldId id="595" r:id="rId27"/>
    <p:sldId id="585" r:id="rId28"/>
    <p:sldId id="587" r:id="rId29"/>
    <p:sldId id="588" r:id="rId30"/>
    <p:sldId id="589" r:id="rId31"/>
    <p:sldId id="596" r:id="rId32"/>
    <p:sldId id="597" r:id="rId33"/>
    <p:sldId id="598" r:id="rId34"/>
    <p:sldId id="600" r:id="rId35"/>
    <p:sldId id="599" r:id="rId36"/>
    <p:sldId id="586" r:id="rId37"/>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xine Marcus" initials="MM"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84D6"/>
    <a:srgbClr val="90C1FF"/>
    <a:srgbClr val="C0F2C7"/>
    <a:srgbClr val="B073D6"/>
    <a:srgbClr val="B5A2E4"/>
    <a:srgbClr val="74ACD7"/>
    <a:srgbClr val="BDB4FF"/>
    <a:srgbClr val="C2C2CB"/>
    <a:srgbClr val="64A6D7"/>
    <a:srgbClr val="93AD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3" autoAdjust="0"/>
    <p:restoredTop sz="88235" autoAdjust="0"/>
  </p:normalViewPr>
  <p:slideViewPr>
    <p:cSldViewPr>
      <p:cViewPr varScale="1">
        <p:scale>
          <a:sx n="49" d="100"/>
          <a:sy n="49" d="100"/>
        </p:scale>
        <p:origin x="1698" y="42"/>
      </p:cViewPr>
      <p:guideLst>
        <p:guide orient="horz" pos="2160"/>
        <p:guide pos="2880"/>
      </p:guideLst>
    </p:cSldViewPr>
  </p:slideViewPr>
  <p:outlineViewPr>
    <p:cViewPr>
      <p:scale>
        <a:sx n="33" d="100"/>
        <a:sy n="33" d="100"/>
      </p:scale>
      <p:origin x="60" y="0"/>
    </p:cViewPr>
  </p:outlineViewPr>
  <p:notesTextViewPr>
    <p:cViewPr>
      <p:scale>
        <a:sx n="100" d="100"/>
        <a:sy n="100" d="100"/>
      </p:scale>
      <p:origin x="0" y="0"/>
    </p:cViewPr>
  </p:notesTextViewPr>
  <p:notesViewPr>
    <p:cSldViewPr>
      <p:cViewPr varScale="1">
        <p:scale>
          <a:sx n="67" d="100"/>
          <a:sy n="67" d="100"/>
        </p:scale>
        <p:origin x="-3168"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8B104-90D0-7C4E-88F3-3C91887B0204}" type="doc">
      <dgm:prSet loTypeId="urn:microsoft.com/office/officeart/2005/8/layout/vList2" loCatId="" qsTypeId="urn:microsoft.com/office/officeart/2005/8/quickstyle/simple3" qsCatId="simple" csTypeId="urn:microsoft.com/office/officeart/2005/8/colors/accent2_5" csCatId="accent2" phldr="1"/>
      <dgm:spPr/>
      <dgm:t>
        <a:bodyPr/>
        <a:lstStyle/>
        <a:p>
          <a:endParaRPr lang="en-US"/>
        </a:p>
      </dgm:t>
    </dgm:pt>
    <dgm:pt modelId="{8A1DAD83-92A2-F44F-BB49-8CE29989EBFD}">
      <dgm:prSet phldrT="[Text]" custT="1"/>
      <dgm:spPr/>
      <dgm:t>
        <a:bodyPr/>
        <a:lstStyle/>
        <a:p>
          <a:r>
            <a:rPr lang="en-GB" sz="3200" noProof="0" dirty="0"/>
            <a:t>Explain the forms, scope &amp; impacts of CARSV against children and their specific needs</a:t>
          </a:r>
        </a:p>
      </dgm:t>
    </dgm:pt>
    <dgm:pt modelId="{AB8226B4-DC4F-7E43-90F9-688C9640E1B3}" type="parTrans" cxnId="{4B218C30-979A-9B4E-B819-CAC1E6CEA3A1}">
      <dgm:prSet/>
      <dgm:spPr/>
      <dgm:t>
        <a:bodyPr/>
        <a:lstStyle/>
        <a:p>
          <a:endParaRPr lang="en-US"/>
        </a:p>
      </dgm:t>
    </dgm:pt>
    <dgm:pt modelId="{1FB017C7-6A70-F24F-A3ED-FBA7DFAF26FC}" type="sibTrans" cxnId="{4B218C30-979A-9B4E-B819-CAC1E6CEA3A1}">
      <dgm:prSet/>
      <dgm:spPr/>
      <dgm:t>
        <a:bodyPr/>
        <a:lstStyle/>
        <a:p>
          <a:endParaRPr lang="en-US"/>
        </a:p>
      </dgm:t>
    </dgm:pt>
    <dgm:pt modelId="{CBDC5A21-356D-7445-A39E-7C443F582D15}">
      <dgm:prSet phldrT="[Text]" custT="1"/>
      <dgm:spPr/>
      <dgm:t>
        <a:bodyPr/>
        <a:lstStyle/>
        <a:p>
          <a:r>
            <a:rPr lang="en-GB" sz="3200" noProof="0" dirty="0"/>
            <a:t>Recognise helpful techniques to interview children of different ages/levels of maturity</a:t>
          </a:r>
        </a:p>
      </dgm:t>
    </dgm:pt>
    <dgm:pt modelId="{1E1FA121-165E-324C-A201-7CA4DAAE62E1}" type="parTrans" cxnId="{7B5E05B2-AD62-BD45-B960-D4DB4E53DC31}">
      <dgm:prSet/>
      <dgm:spPr/>
      <dgm:t>
        <a:bodyPr/>
        <a:lstStyle/>
        <a:p>
          <a:endParaRPr lang="en-GB"/>
        </a:p>
      </dgm:t>
    </dgm:pt>
    <dgm:pt modelId="{6BF0A404-A417-A94A-90B2-287DDF6259F5}" type="sibTrans" cxnId="{7B5E05B2-AD62-BD45-B960-D4DB4E53DC31}">
      <dgm:prSet/>
      <dgm:spPr/>
      <dgm:t>
        <a:bodyPr/>
        <a:lstStyle/>
        <a:p>
          <a:endParaRPr lang="en-GB"/>
        </a:p>
      </dgm:t>
    </dgm:pt>
    <dgm:pt modelId="{7F0F372D-0340-D94A-923A-761ECDC7C4AD}">
      <dgm:prSet phldrT="[Text]" custT="1"/>
      <dgm:spPr/>
      <dgm:t>
        <a:bodyPr/>
        <a:lstStyle/>
        <a:p>
          <a:r>
            <a:rPr lang="en-US" sz="3200" dirty="0"/>
            <a:t>Identify</a:t>
          </a:r>
          <a:r>
            <a:rPr lang="en-GB" sz="3200" noProof="0" dirty="0"/>
            <a:t> the </a:t>
          </a:r>
          <a:r>
            <a:rPr lang="en-GB" sz="3200" noProof="0" dirty="0" smtClean="0"/>
            <a:t>legal, ethical and practical requirements </a:t>
          </a:r>
          <a:r>
            <a:rPr lang="en-GB" sz="3200" noProof="0" dirty="0"/>
            <a:t>applicable to engaging with child victims and witnesses  </a:t>
          </a:r>
          <a:endParaRPr lang="en-US" sz="3200" dirty="0"/>
        </a:p>
      </dgm:t>
    </dgm:pt>
    <dgm:pt modelId="{D744AF1D-6998-7A40-BBF5-4DE7D19DF837}" type="parTrans" cxnId="{4BE4D943-A6DF-F64E-BA04-A98C95E1CDE9}">
      <dgm:prSet/>
      <dgm:spPr/>
      <dgm:t>
        <a:bodyPr/>
        <a:lstStyle/>
        <a:p>
          <a:endParaRPr lang="en-GB"/>
        </a:p>
      </dgm:t>
    </dgm:pt>
    <dgm:pt modelId="{AD284AAA-E435-104B-93FE-A38A9E87EDAA}" type="sibTrans" cxnId="{4BE4D943-A6DF-F64E-BA04-A98C95E1CDE9}">
      <dgm:prSet/>
      <dgm:spPr/>
      <dgm:t>
        <a:bodyPr/>
        <a:lstStyle/>
        <a:p>
          <a:endParaRPr lang="en-GB"/>
        </a:p>
      </dgm:t>
    </dgm:pt>
    <dgm:pt modelId="{7D1A884F-0458-884B-9AC6-061EA8E16002}" type="pres">
      <dgm:prSet presAssocID="{AF58B104-90D0-7C4E-88F3-3C91887B0204}" presName="linear" presStyleCnt="0">
        <dgm:presLayoutVars>
          <dgm:animLvl val="lvl"/>
          <dgm:resizeHandles val="exact"/>
        </dgm:presLayoutVars>
      </dgm:prSet>
      <dgm:spPr/>
      <dgm:t>
        <a:bodyPr/>
        <a:lstStyle/>
        <a:p>
          <a:endParaRPr lang="en-GB"/>
        </a:p>
      </dgm:t>
    </dgm:pt>
    <dgm:pt modelId="{8A31ACF3-DDD7-3642-8380-07A79243BF07}" type="pres">
      <dgm:prSet presAssocID="{8A1DAD83-92A2-F44F-BB49-8CE29989EBFD}" presName="parentText" presStyleLbl="node1" presStyleIdx="0" presStyleCnt="3">
        <dgm:presLayoutVars>
          <dgm:chMax val="0"/>
          <dgm:bulletEnabled val="1"/>
        </dgm:presLayoutVars>
      </dgm:prSet>
      <dgm:spPr/>
      <dgm:t>
        <a:bodyPr/>
        <a:lstStyle/>
        <a:p>
          <a:endParaRPr lang="en-GB"/>
        </a:p>
      </dgm:t>
    </dgm:pt>
    <dgm:pt modelId="{F6032BB9-B179-3E4F-8540-A7EDA6589A6E}" type="pres">
      <dgm:prSet presAssocID="{1FB017C7-6A70-F24F-A3ED-FBA7DFAF26FC}" presName="spacer" presStyleCnt="0"/>
      <dgm:spPr/>
    </dgm:pt>
    <dgm:pt modelId="{1DBEF75B-A78C-AA41-A3B6-A082DF1A9A91}" type="pres">
      <dgm:prSet presAssocID="{7F0F372D-0340-D94A-923A-761ECDC7C4AD}" presName="parentText" presStyleLbl="node1" presStyleIdx="1" presStyleCnt="3">
        <dgm:presLayoutVars>
          <dgm:chMax val="0"/>
          <dgm:bulletEnabled val="1"/>
        </dgm:presLayoutVars>
      </dgm:prSet>
      <dgm:spPr/>
      <dgm:t>
        <a:bodyPr/>
        <a:lstStyle/>
        <a:p>
          <a:endParaRPr lang="en-GB"/>
        </a:p>
      </dgm:t>
    </dgm:pt>
    <dgm:pt modelId="{C59B2CE5-3DE9-DC4C-95B3-CCBB599270E2}" type="pres">
      <dgm:prSet presAssocID="{AD284AAA-E435-104B-93FE-A38A9E87EDAA}" presName="spacer" presStyleCnt="0"/>
      <dgm:spPr/>
    </dgm:pt>
    <dgm:pt modelId="{1BDB3A8F-9747-144C-891B-1BB53422AFAE}" type="pres">
      <dgm:prSet presAssocID="{CBDC5A21-356D-7445-A39E-7C443F582D15}" presName="parentText" presStyleLbl="node1" presStyleIdx="2" presStyleCnt="3">
        <dgm:presLayoutVars>
          <dgm:chMax val="0"/>
          <dgm:bulletEnabled val="1"/>
        </dgm:presLayoutVars>
      </dgm:prSet>
      <dgm:spPr/>
      <dgm:t>
        <a:bodyPr/>
        <a:lstStyle/>
        <a:p>
          <a:endParaRPr lang="en-GB"/>
        </a:p>
      </dgm:t>
    </dgm:pt>
  </dgm:ptLst>
  <dgm:cxnLst>
    <dgm:cxn modelId="{7B5E05B2-AD62-BD45-B960-D4DB4E53DC31}" srcId="{AF58B104-90D0-7C4E-88F3-3C91887B0204}" destId="{CBDC5A21-356D-7445-A39E-7C443F582D15}" srcOrd="2" destOrd="0" parTransId="{1E1FA121-165E-324C-A201-7CA4DAAE62E1}" sibTransId="{6BF0A404-A417-A94A-90B2-287DDF6259F5}"/>
    <dgm:cxn modelId="{4BE4D943-A6DF-F64E-BA04-A98C95E1CDE9}" srcId="{AF58B104-90D0-7C4E-88F3-3C91887B0204}" destId="{7F0F372D-0340-D94A-923A-761ECDC7C4AD}" srcOrd="1" destOrd="0" parTransId="{D744AF1D-6998-7A40-BBF5-4DE7D19DF837}" sibTransId="{AD284AAA-E435-104B-93FE-A38A9E87EDAA}"/>
    <dgm:cxn modelId="{C7444C80-9548-884D-9934-5B1CD0D83923}" type="presOf" srcId="{CBDC5A21-356D-7445-A39E-7C443F582D15}" destId="{1BDB3A8F-9747-144C-891B-1BB53422AFAE}" srcOrd="0" destOrd="0" presId="urn:microsoft.com/office/officeart/2005/8/layout/vList2"/>
    <dgm:cxn modelId="{9CFA75F6-E322-8843-8A9E-1D493668D3B5}" type="presOf" srcId="{AF58B104-90D0-7C4E-88F3-3C91887B0204}" destId="{7D1A884F-0458-884B-9AC6-061EA8E16002}" srcOrd="0" destOrd="0" presId="urn:microsoft.com/office/officeart/2005/8/layout/vList2"/>
    <dgm:cxn modelId="{4B218C30-979A-9B4E-B819-CAC1E6CEA3A1}" srcId="{AF58B104-90D0-7C4E-88F3-3C91887B0204}" destId="{8A1DAD83-92A2-F44F-BB49-8CE29989EBFD}" srcOrd="0" destOrd="0" parTransId="{AB8226B4-DC4F-7E43-90F9-688C9640E1B3}" sibTransId="{1FB017C7-6A70-F24F-A3ED-FBA7DFAF26FC}"/>
    <dgm:cxn modelId="{2B7FBE27-85F4-C04E-B99D-1DF448AB71A2}" type="presOf" srcId="{7F0F372D-0340-D94A-923A-761ECDC7C4AD}" destId="{1DBEF75B-A78C-AA41-A3B6-A082DF1A9A91}" srcOrd="0" destOrd="0" presId="urn:microsoft.com/office/officeart/2005/8/layout/vList2"/>
    <dgm:cxn modelId="{6DEEBB87-4F7D-7A44-9392-01220B39CB1D}" type="presOf" srcId="{8A1DAD83-92A2-F44F-BB49-8CE29989EBFD}" destId="{8A31ACF3-DDD7-3642-8380-07A79243BF07}" srcOrd="0" destOrd="0" presId="urn:microsoft.com/office/officeart/2005/8/layout/vList2"/>
    <dgm:cxn modelId="{620176F9-6584-144B-8DAD-BD7CF3748B00}" type="presParOf" srcId="{7D1A884F-0458-884B-9AC6-061EA8E16002}" destId="{8A31ACF3-DDD7-3642-8380-07A79243BF07}" srcOrd="0" destOrd="0" presId="urn:microsoft.com/office/officeart/2005/8/layout/vList2"/>
    <dgm:cxn modelId="{BBC6875D-4B17-C947-9201-5AA353355BA5}" type="presParOf" srcId="{7D1A884F-0458-884B-9AC6-061EA8E16002}" destId="{F6032BB9-B179-3E4F-8540-A7EDA6589A6E}" srcOrd="1" destOrd="0" presId="urn:microsoft.com/office/officeart/2005/8/layout/vList2"/>
    <dgm:cxn modelId="{904B1DDB-53C6-644D-8099-385907DBADD5}" type="presParOf" srcId="{7D1A884F-0458-884B-9AC6-061EA8E16002}" destId="{1DBEF75B-A78C-AA41-A3B6-A082DF1A9A91}" srcOrd="2" destOrd="0" presId="urn:microsoft.com/office/officeart/2005/8/layout/vList2"/>
    <dgm:cxn modelId="{1B3F03FC-F505-BB4E-B439-3CFD0A79904B}" type="presParOf" srcId="{7D1A884F-0458-884B-9AC6-061EA8E16002}" destId="{C59B2CE5-3DE9-DC4C-95B3-CCBB599270E2}" srcOrd="3" destOrd="0" presId="urn:microsoft.com/office/officeart/2005/8/layout/vList2"/>
    <dgm:cxn modelId="{CC2802A6-6847-CC47-8E51-ECCCCF175623}" type="presParOf" srcId="{7D1A884F-0458-884B-9AC6-061EA8E16002}" destId="{1BDB3A8F-9747-144C-891B-1BB53422AFA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712179-CEF3-FB4B-A39C-288086DC93AA}" type="doc">
      <dgm:prSet loTypeId="urn:microsoft.com/office/officeart/2005/8/layout/lProcess2" loCatId="" qsTypeId="urn:microsoft.com/office/officeart/2005/8/quickstyle/simple4" qsCatId="simple" csTypeId="urn:microsoft.com/office/officeart/2005/8/colors/accent2_3" csCatId="accent2" phldr="1"/>
      <dgm:spPr/>
      <dgm:t>
        <a:bodyPr/>
        <a:lstStyle/>
        <a:p>
          <a:endParaRPr lang="en-US"/>
        </a:p>
      </dgm:t>
    </dgm:pt>
    <dgm:pt modelId="{38E308FE-13DA-004C-B19D-5D351BDCE90C}">
      <dgm:prSet phldrT="[Text]" custT="1"/>
      <dgm:spPr/>
      <dgm:t>
        <a:bodyPr/>
        <a:lstStyle/>
        <a:p>
          <a:r>
            <a:rPr lang="en-US" sz="1600" b="1" dirty="0"/>
            <a:t>PHYSICAL</a:t>
          </a:r>
        </a:p>
      </dgm:t>
    </dgm:pt>
    <dgm:pt modelId="{2FEB6138-B913-DD48-8D21-E6F1570F6E46}" type="parTrans" cxnId="{6D7693BA-539E-EE41-8858-60D384FBDC80}">
      <dgm:prSet/>
      <dgm:spPr/>
      <dgm:t>
        <a:bodyPr/>
        <a:lstStyle/>
        <a:p>
          <a:endParaRPr lang="en-US"/>
        </a:p>
      </dgm:t>
    </dgm:pt>
    <dgm:pt modelId="{709B3E3B-5579-F54B-93B6-D3F6D80970A8}" type="sibTrans" cxnId="{6D7693BA-539E-EE41-8858-60D384FBDC80}">
      <dgm:prSet/>
      <dgm:spPr/>
      <dgm:t>
        <a:bodyPr/>
        <a:lstStyle/>
        <a:p>
          <a:endParaRPr lang="en-US"/>
        </a:p>
      </dgm:t>
    </dgm:pt>
    <dgm:pt modelId="{64AED9D1-F883-D948-9E99-7256A62C208E}">
      <dgm:prSet phldrT="[Text]" custT="1"/>
      <dgm:spPr/>
      <dgm:t>
        <a:bodyPr/>
        <a:lstStyle/>
        <a:p>
          <a:r>
            <a:rPr lang="en-US" sz="1600" dirty="0"/>
            <a:t>More severe injuries</a:t>
          </a:r>
        </a:p>
      </dgm:t>
    </dgm:pt>
    <dgm:pt modelId="{A8F7014A-781D-714F-8A6F-084D6DB3F0D1}" type="parTrans" cxnId="{3AD19468-12E2-B34D-A835-4E2627374759}">
      <dgm:prSet/>
      <dgm:spPr/>
      <dgm:t>
        <a:bodyPr/>
        <a:lstStyle/>
        <a:p>
          <a:endParaRPr lang="en-US"/>
        </a:p>
      </dgm:t>
    </dgm:pt>
    <dgm:pt modelId="{B0C2DBD2-7850-0147-94A5-3BB2E1171245}" type="sibTrans" cxnId="{3AD19468-12E2-B34D-A835-4E2627374759}">
      <dgm:prSet/>
      <dgm:spPr/>
      <dgm:t>
        <a:bodyPr/>
        <a:lstStyle/>
        <a:p>
          <a:endParaRPr lang="en-US"/>
        </a:p>
      </dgm:t>
    </dgm:pt>
    <dgm:pt modelId="{87A0C640-F0D3-FB48-9E4B-54A01E7EB402}">
      <dgm:prSet phldrT="[Text]" custT="1"/>
      <dgm:spPr/>
      <dgm:t>
        <a:bodyPr/>
        <a:lstStyle/>
        <a:p>
          <a:r>
            <a:rPr lang="en-US" sz="1600" b="1" dirty="0"/>
            <a:t>PSYCHOLOGICAL</a:t>
          </a:r>
        </a:p>
      </dgm:t>
    </dgm:pt>
    <dgm:pt modelId="{562FB674-7814-1A49-8131-5B06F9FC9D93}" type="parTrans" cxnId="{88A7940D-DA4E-A14E-88B0-79C7525CA36F}">
      <dgm:prSet/>
      <dgm:spPr/>
      <dgm:t>
        <a:bodyPr/>
        <a:lstStyle/>
        <a:p>
          <a:endParaRPr lang="en-US"/>
        </a:p>
      </dgm:t>
    </dgm:pt>
    <dgm:pt modelId="{CB4704E0-A7F5-D44C-AA6E-59DC21A18B94}" type="sibTrans" cxnId="{88A7940D-DA4E-A14E-88B0-79C7525CA36F}">
      <dgm:prSet/>
      <dgm:spPr/>
      <dgm:t>
        <a:bodyPr/>
        <a:lstStyle/>
        <a:p>
          <a:endParaRPr lang="en-US"/>
        </a:p>
      </dgm:t>
    </dgm:pt>
    <dgm:pt modelId="{AD91722D-F2B7-B34A-8FB7-B949A1B427FE}">
      <dgm:prSet phldrT="[Text]" custT="1"/>
      <dgm:spPr/>
      <dgm:t>
        <a:bodyPr/>
        <a:lstStyle/>
        <a:p>
          <a:r>
            <a:rPr lang="en-US" sz="1600" dirty="0"/>
            <a:t>Guilt and confusion</a:t>
          </a:r>
        </a:p>
      </dgm:t>
    </dgm:pt>
    <dgm:pt modelId="{FDC4CE03-04AB-714B-A0C3-A7FF6635880C}" type="parTrans" cxnId="{6FC4F7E5-F450-8946-AE5B-EC08D7AB11AB}">
      <dgm:prSet/>
      <dgm:spPr/>
      <dgm:t>
        <a:bodyPr/>
        <a:lstStyle/>
        <a:p>
          <a:endParaRPr lang="en-US"/>
        </a:p>
      </dgm:t>
    </dgm:pt>
    <dgm:pt modelId="{739CAC24-C859-A64F-BCD7-C856BD0ED69C}" type="sibTrans" cxnId="{6FC4F7E5-F450-8946-AE5B-EC08D7AB11AB}">
      <dgm:prSet/>
      <dgm:spPr/>
      <dgm:t>
        <a:bodyPr/>
        <a:lstStyle/>
        <a:p>
          <a:endParaRPr lang="en-US"/>
        </a:p>
      </dgm:t>
    </dgm:pt>
    <dgm:pt modelId="{9B24331F-C3A9-274B-817B-E46EF01E06E2}">
      <dgm:prSet phldrT="[Text]" custT="1"/>
      <dgm:spPr/>
      <dgm:t>
        <a:bodyPr/>
        <a:lstStyle/>
        <a:p>
          <a:r>
            <a:rPr lang="en-US" sz="1600" b="1" dirty="0"/>
            <a:t>SOCIAL</a:t>
          </a:r>
        </a:p>
      </dgm:t>
    </dgm:pt>
    <dgm:pt modelId="{B042D0F2-0E43-E341-AA70-AE6689E84563}" type="parTrans" cxnId="{5DEE7F4D-2A7F-384F-A446-EDFB9B1A9F06}">
      <dgm:prSet/>
      <dgm:spPr/>
      <dgm:t>
        <a:bodyPr/>
        <a:lstStyle/>
        <a:p>
          <a:endParaRPr lang="en-US"/>
        </a:p>
      </dgm:t>
    </dgm:pt>
    <dgm:pt modelId="{A66B6604-5D7E-AF4D-ADDB-272E584280CB}" type="sibTrans" cxnId="{5DEE7F4D-2A7F-384F-A446-EDFB9B1A9F06}">
      <dgm:prSet/>
      <dgm:spPr/>
      <dgm:t>
        <a:bodyPr/>
        <a:lstStyle/>
        <a:p>
          <a:endParaRPr lang="en-US"/>
        </a:p>
      </dgm:t>
    </dgm:pt>
    <dgm:pt modelId="{777A62B8-D3F5-D74D-8861-E1D1CEE41112}">
      <dgm:prSet phldrT="[Text]" custT="1"/>
      <dgm:spPr/>
      <dgm:t>
        <a:bodyPr/>
        <a:lstStyle/>
        <a:p>
          <a:r>
            <a:rPr lang="en-US" sz="1600" dirty="0"/>
            <a:t>Stigma, blame, rejection</a:t>
          </a:r>
        </a:p>
      </dgm:t>
    </dgm:pt>
    <dgm:pt modelId="{CAE36B64-2671-EC4C-8332-7AA4CD0CD0DD}" type="parTrans" cxnId="{667963B3-D9E5-8546-AE9F-06008641A325}">
      <dgm:prSet/>
      <dgm:spPr/>
      <dgm:t>
        <a:bodyPr/>
        <a:lstStyle/>
        <a:p>
          <a:endParaRPr lang="en-US"/>
        </a:p>
      </dgm:t>
    </dgm:pt>
    <dgm:pt modelId="{119F2E46-6430-CB46-8D59-7CC49A83B439}" type="sibTrans" cxnId="{667963B3-D9E5-8546-AE9F-06008641A325}">
      <dgm:prSet/>
      <dgm:spPr/>
      <dgm:t>
        <a:bodyPr/>
        <a:lstStyle/>
        <a:p>
          <a:endParaRPr lang="en-US"/>
        </a:p>
      </dgm:t>
    </dgm:pt>
    <dgm:pt modelId="{F0E6E83C-AD4D-7C4B-B849-54DD2502F4EB}">
      <dgm:prSet phldrT="[Text]" custT="1"/>
      <dgm:spPr/>
      <dgm:t>
        <a:bodyPr/>
        <a:lstStyle/>
        <a:p>
          <a:r>
            <a:rPr lang="en-US" sz="1600" b="1" dirty="0"/>
            <a:t>SOCIO-ECONOMIC &amp; LEGAL</a:t>
          </a:r>
        </a:p>
      </dgm:t>
    </dgm:pt>
    <dgm:pt modelId="{0B0414FE-6AA4-3C4C-9707-DAD9325A62F1}" type="parTrans" cxnId="{4E745899-E4D0-EE48-88DA-0E4C8EFC549B}">
      <dgm:prSet/>
      <dgm:spPr/>
      <dgm:t>
        <a:bodyPr/>
        <a:lstStyle/>
        <a:p>
          <a:endParaRPr lang="en-US"/>
        </a:p>
      </dgm:t>
    </dgm:pt>
    <dgm:pt modelId="{49A52212-6C15-184B-9726-362A26F0BDD4}" type="sibTrans" cxnId="{4E745899-E4D0-EE48-88DA-0E4C8EFC549B}">
      <dgm:prSet/>
      <dgm:spPr/>
      <dgm:t>
        <a:bodyPr/>
        <a:lstStyle/>
        <a:p>
          <a:endParaRPr lang="en-US"/>
        </a:p>
      </dgm:t>
    </dgm:pt>
    <dgm:pt modelId="{4C208835-03E8-F044-BCAD-28526DCC94AA}">
      <dgm:prSet phldrT="[Text]" custT="1"/>
      <dgm:spPr/>
      <dgm:t>
        <a:bodyPr/>
        <a:lstStyle/>
        <a:p>
          <a:r>
            <a:rPr lang="en-US" sz="1600" dirty="0"/>
            <a:t>Loss of access to education</a:t>
          </a:r>
        </a:p>
      </dgm:t>
    </dgm:pt>
    <dgm:pt modelId="{2BCF5995-A2EA-0640-84AE-6EAC4B263992}" type="parTrans" cxnId="{1AB4BE89-C5FD-6140-AFB8-552399EC3D75}">
      <dgm:prSet/>
      <dgm:spPr/>
      <dgm:t>
        <a:bodyPr/>
        <a:lstStyle/>
        <a:p>
          <a:endParaRPr lang="en-US"/>
        </a:p>
      </dgm:t>
    </dgm:pt>
    <dgm:pt modelId="{A363D237-A75E-3742-A061-74BB9E1DCFC0}" type="sibTrans" cxnId="{1AB4BE89-C5FD-6140-AFB8-552399EC3D75}">
      <dgm:prSet/>
      <dgm:spPr/>
      <dgm:t>
        <a:bodyPr/>
        <a:lstStyle/>
        <a:p>
          <a:endParaRPr lang="en-US"/>
        </a:p>
      </dgm:t>
    </dgm:pt>
    <dgm:pt modelId="{FA34802D-BF8D-D946-B2B0-A8400640CDAD}">
      <dgm:prSet phldrT="[Text]" custT="1"/>
      <dgm:spPr/>
      <dgm:t>
        <a:bodyPr/>
        <a:lstStyle/>
        <a:p>
          <a:r>
            <a:rPr lang="en-US" sz="1600" dirty="0"/>
            <a:t>Increased mortality risk</a:t>
          </a:r>
        </a:p>
      </dgm:t>
    </dgm:pt>
    <dgm:pt modelId="{0EA5DF1B-E54C-7E41-A1A1-2C1526ACFD0C}" type="parTrans" cxnId="{DF575FD1-3E19-5245-A892-BFB90C26B5E6}">
      <dgm:prSet/>
      <dgm:spPr/>
      <dgm:t>
        <a:bodyPr/>
        <a:lstStyle/>
        <a:p>
          <a:endParaRPr lang="en-US"/>
        </a:p>
      </dgm:t>
    </dgm:pt>
    <dgm:pt modelId="{F559E722-C76E-7F46-B635-993F229F2C4A}" type="sibTrans" cxnId="{DF575FD1-3E19-5245-A892-BFB90C26B5E6}">
      <dgm:prSet/>
      <dgm:spPr/>
      <dgm:t>
        <a:bodyPr/>
        <a:lstStyle/>
        <a:p>
          <a:endParaRPr lang="en-US"/>
        </a:p>
      </dgm:t>
    </dgm:pt>
    <dgm:pt modelId="{BDFB851A-03A1-7D49-8BE1-5E1A454D52A7}">
      <dgm:prSet phldrT="[Text]" custT="1"/>
      <dgm:spPr/>
      <dgm:t>
        <a:bodyPr/>
        <a:lstStyle/>
        <a:p>
          <a:r>
            <a:rPr lang="en-GB" sz="1600" noProof="0" dirty="0"/>
            <a:t>Normalisation</a:t>
          </a:r>
          <a:r>
            <a:rPr lang="en-US" sz="1600" dirty="0"/>
            <a:t> of abuse</a:t>
          </a:r>
        </a:p>
      </dgm:t>
    </dgm:pt>
    <dgm:pt modelId="{FAA59636-2B5B-0F4C-8DBF-B4B79E9C36BA}" type="parTrans" cxnId="{F81C0F5D-8542-0047-8FD4-FD1539F9A137}">
      <dgm:prSet/>
      <dgm:spPr/>
      <dgm:t>
        <a:bodyPr/>
        <a:lstStyle/>
        <a:p>
          <a:endParaRPr lang="en-US"/>
        </a:p>
      </dgm:t>
    </dgm:pt>
    <dgm:pt modelId="{EEB08437-7707-5E47-9121-1DAF12AEF971}" type="sibTrans" cxnId="{F81C0F5D-8542-0047-8FD4-FD1539F9A137}">
      <dgm:prSet/>
      <dgm:spPr/>
      <dgm:t>
        <a:bodyPr/>
        <a:lstStyle/>
        <a:p>
          <a:endParaRPr lang="en-US"/>
        </a:p>
      </dgm:t>
    </dgm:pt>
    <dgm:pt modelId="{6062848B-9736-254A-BE5F-363B88A04718}">
      <dgm:prSet phldrT="[Text]" custT="1"/>
      <dgm:spPr/>
      <dgm:t>
        <a:bodyPr/>
        <a:lstStyle/>
        <a:p>
          <a:r>
            <a:rPr lang="en-GB" sz="1600" noProof="0" dirty="0"/>
            <a:t>Honour killings</a:t>
          </a:r>
        </a:p>
      </dgm:t>
    </dgm:pt>
    <dgm:pt modelId="{AD30AA85-8905-F440-BF62-FB30C4672383}" type="parTrans" cxnId="{8D00FB72-881D-BC4A-AE72-C77D4DDB6C6A}">
      <dgm:prSet/>
      <dgm:spPr/>
      <dgm:t>
        <a:bodyPr/>
        <a:lstStyle/>
        <a:p>
          <a:endParaRPr lang="en-US"/>
        </a:p>
      </dgm:t>
    </dgm:pt>
    <dgm:pt modelId="{92F96276-C8AD-854A-9CE9-B86463466978}" type="sibTrans" cxnId="{8D00FB72-881D-BC4A-AE72-C77D4DDB6C6A}">
      <dgm:prSet/>
      <dgm:spPr/>
      <dgm:t>
        <a:bodyPr/>
        <a:lstStyle/>
        <a:p>
          <a:endParaRPr lang="en-US"/>
        </a:p>
      </dgm:t>
    </dgm:pt>
    <dgm:pt modelId="{6CF18EE4-26CA-7346-8B69-8DD3CDB7434E}">
      <dgm:prSet phldrT="[Text]" custT="1"/>
      <dgm:spPr/>
      <dgm:t>
        <a:bodyPr/>
        <a:lstStyle/>
        <a:p>
          <a:r>
            <a:rPr lang="en-US" sz="1600" dirty="0"/>
            <a:t>Loss of opportunities/poverty</a:t>
          </a:r>
        </a:p>
      </dgm:t>
    </dgm:pt>
    <dgm:pt modelId="{82459FB9-20B3-EC41-9AD5-FD6FCBCFD54A}" type="parTrans" cxnId="{D6959C8D-B2AF-FB4E-96CF-3DB9592B9DBE}">
      <dgm:prSet/>
      <dgm:spPr/>
      <dgm:t>
        <a:bodyPr/>
        <a:lstStyle/>
        <a:p>
          <a:endParaRPr lang="en-US"/>
        </a:p>
      </dgm:t>
    </dgm:pt>
    <dgm:pt modelId="{FBCA0176-A5BC-1B46-9C34-905E26B732FD}" type="sibTrans" cxnId="{D6959C8D-B2AF-FB4E-96CF-3DB9592B9DBE}">
      <dgm:prSet/>
      <dgm:spPr/>
      <dgm:t>
        <a:bodyPr/>
        <a:lstStyle/>
        <a:p>
          <a:endParaRPr lang="en-US"/>
        </a:p>
      </dgm:t>
    </dgm:pt>
    <dgm:pt modelId="{6F0D572D-8710-7C4A-A16D-36BE4AB3CD3B}">
      <dgm:prSet phldrT="[Text]" custT="1"/>
      <dgm:spPr/>
      <dgm:t>
        <a:bodyPr/>
        <a:lstStyle/>
        <a:p>
          <a:r>
            <a:rPr lang="en-US" sz="1600" dirty="0"/>
            <a:t>PTSD/suicidal thoughts</a:t>
          </a:r>
        </a:p>
      </dgm:t>
    </dgm:pt>
    <dgm:pt modelId="{158F7962-B4DC-3443-8278-E33613632CCD}" type="parTrans" cxnId="{EA4FBF81-A15C-AB42-BE0F-69422AA079CD}">
      <dgm:prSet/>
      <dgm:spPr/>
      <dgm:t>
        <a:bodyPr/>
        <a:lstStyle/>
        <a:p>
          <a:endParaRPr lang="en-GB"/>
        </a:p>
      </dgm:t>
    </dgm:pt>
    <dgm:pt modelId="{59E33BF0-1882-9E48-B9E8-D3A73E9B94C5}" type="sibTrans" cxnId="{EA4FBF81-A15C-AB42-BE0F-69422AA079CD}">
      <dgm:prSet/>
      <dgm:spPr/>
      <dgm:t>
        <a:bodyPr/>
        <a:lstStyle/>
        <a:p>
          <a:endParaRPr lang="en-GB"/>
        </a:p>
      </dgm:t>
    </dgm:pt>
    <dgm:pt modelId="{AD7C290F-2AC9-F945-BDAC-A439236670EF}">
      <dgm:prSet phldrT="[Text]" custT="1"/>
      <dgm:spPr/>
      <dgm:t>
        <a:bodyPr/>
        <a:lstStyle/>
        <a:p>
          <a:r>
            <a:rPr lang="en-US" sz="1600" dirty="0"/>
            <a:t>Heightened risk of STIs</a:t>
          </a:r>
        </a:p>
      </dgm:t>
    </dgm:pt>
    <dgm:pt modelId="{D7DFAB88-20EC-3E49-991C-FC4EA70AA424}" type="parTrans" cxnId="{61DF85A1-C16C-204B-93A4-5CDE29F27DE3}">
      <dgm:prSet/>
      <dgm:spPr/>
      <dgm:t>
        <a:bodyPr/>
        <a:lstStyle/>
        <a:p>
          <a:endParaRPr lang="en-GB"/>
        </a:p>
      </dgm:t>
    </dgm:pt>
    <dgm:pt modelId="{CD658128-4ECE-E74E-8837-71509E6209AA}" type="sibTrans" cxnId="{61DF85A1-C16C-204B-93A4-5CDE29F27DE3}">
      <dgm:prSet/>
      <dgm:spPr/>
      <dgm:t>
        <a:bodyPr/>
        <a:lstStyle/>
        <a:p>
          <a:endParaRPr lang="en-GB"/>
        </a:p>
      </dgm:t>
    </dgm:pt>
    <dgm:pt modelId="{B978EFDD-BEEC-594C-93B4-E664803BE9EF}">
      <dgm:prSet phldrT="[Text]" custT="1"/>
      <dgm:spPr/>
      <dgm:t>
        <a:bodyPr/>
        <a:lstStyle/>
        <a:p>
          <a:r>
            <a:rPr lang="en-US" sz="1600" dirty="0"/>
            <a:t>Inability to trust others</a:t>
          </a:r>
        </a:p>
      </dgm:t>
    </dgm:pt>
    <dgm:pt modelId="{FB072B0D-556B-E645-B720-37F3F58468EB}" type="parTrans" cxnId="{12FE4CC4-3C09-224E-95B1-5B5177EC47DB}">
      <dgm:prSet/>
      <dgm:spPr/>
      <dgm:t>
        <a:bodyPr/>
        <a:lstStyle/>
        <a:p>
          <a:endParaRPr lang="en-GB"/>
        </a:p>
      </dgm:t>
    </dgm:pt>
    <dgm:pt modelId="{07C1D212-A428-AC44-889E-8FC00CEB759A}" type="sibTrans" cxnId="{12FE4CC4-3C09-224E-95B1-5B5177EC47DB}">
      <dgm:prSet/>
      <dgm:spPr/>
      <dgm:t>
        <a:bodyPr/>
        <a:lstStyle/>
        <a:p>
          <a:endParaRPr lang="en-GB"/>
        </a:p>
      </dgm:t>
    </dgm:pt>
    <dgm:pt modelId="{814AA6FC-1EB7-CC47-8610-3271F812539C}" type="pres">
      <dgm:prSet presAssocID="{F7712179-CEF3-FB4B-A39C-288086DC93AA}" presName="theList" presStyleCnt="0">
        <dgm:presLayoutVars>
          <dgm:dir/>
          <dgm:animLvl val="lvl"/>
          <dgm:resizeHandles val="exact"/>
        </dgm:presLayoutVars>
      </dgm:prSet>
      <dgm:spPr/>
      <dgm:t>
        <a:bodyPr/>
        <a:lstStyle/>
        <a:p>
          <a:endParaRPr lang="en-GB"/>
        </a:p>
      </dgm:t>
    </dgm:pt>
    <dgm:pt modelId="{1B139B23-ECED-214F-A17A-747E2A2DAA0E}" type="pres">
      <dgm:prSet presAssocID="{38E308FE-13DA-004C-B19D-5D351BDCE90C}" presName="compNode" presStyleCnt="0"/>
      <dgm:spPr/>
    </dgm:pt>
    <dgm:pt modelId="{A9FA1C8D-DF95-6840-9F5E-938F7C6F5C33}" type="pres">
      <dgm:prSet presAssocID="{38E308FE-13DA-004C-B19D-5D351BDCE90C}" presName="aNode" presStyleLbl="bgShp" presStyleIdx="0" presStyleCnt="4"/>
      <dgm:spPr/>
      <dgm:t>
        <a:bodyPr/>
        <a:lstStyle/>
        <a:p>
          <a:endParaRPr lang="en-GB"/>
        </a:p>
      </dgm:t>
    </dgm:pt>
    <dgm:pt modelId="{CC487171-8E69-6642-AB0B-73B3E0606977}" type="pres">
      <dgm:prSet presAssocID="{38E308FE-13DA-004C-B19D-5D351BDCE90C}" presName="textNode" presStyleLbl="bgShp" presStyleIdx="0" presStyleCnt="4"/>
      <dgm:spPr/>
      <dgm:t>
        <a:bodyPr/>
        <a:lstStyle/>
        <a:p>
          <a:endParaRPr lang="en-GB"/>
        </a:p>
      </dgm:t>
    </dgm:pt>
    <dgm:pt modelId="{A324DFBA-12BD-A64F-BDE5-3057895A89C0}" type="pres">
      <dgm:prSet presAssocID="{38E308FE-13DA-004C-B19D-5D351BDCE90C}" presName="compChildNode" presStyleCnt="0"/>
      <dgm:spPr/>
    </dgm:pt>
    <dgm:pt modelId="{B1BFD5D6-DD0A-1740-A64C-45CFA2635AD6}" type="pres">
      <dgm:prSet presAssocID="{38E308FE-13DA-004C-B19D-5D351BDCE90C}" presName="theInnerList" presStyleCnt="0"/>
      <dgm:spPr/>
    </dgm:pt>
    <dgm:pt modelId="{0573DC63-009A-AC42-96D7-638D021D07EB}" type="pres">
      <dgm:prSet presAssocID="{64AED9D1-F883-D948-9E99-7256A62C208E}" presName="childNode" presStyleLbl="node1" presStyleIdx="0" presStyleCnt="11">
        <dgm:presLayoutVars>
          <dgm:bulletEnabled val="1"/>
        </dgm:presLayoutVars>
      </dgm:prSet>
      <dgm:spPr/>
      <dgm:t>
        <a:bodyPr/>
        <a:lstStyle/>
        <a:p>
          <a:endParaRPr lang="en-GB"/>
        </a:p>
      </dgm:t>
    </dgm:pt>
    <dgm:pt modelId="{DACDB35D-A9D2-0A49-B07C-67AAFD5AF7EF}" type="pres">
      <dgm:prSet presAssocID="{64AED9D1-F883-D948-9E99-7256A62C208E}" presName="aSpace2" presStyleCnt="0"/>
      <dgm:spPr/>
    </dgm:pt>
    <dgm:pt modelId="{82B62FD4-A773-F148-938A-DCDED64553F7}" type="pres">
      <dgm:prSet presAssocID="{AD7C290F-2AC9-F945-BDAC-A439236670EF}" presName="childNode" presStyleLbl="node1" presStyleIdx="1" presStyleCnt="11">
        <dgm:presLayoutVars>
          <dgm:bulletEnabled val="1"/>
        </dgm:presLayoutVars>
      </dgm:prSet>
      <dgm:spPr/>
      <dgm:t>
        <a:bodyPr/>
        <a:lstStyle/>
        <a:p>
          <a:endParaRPr lang="en-GB"/>
        </a:p>
      </dgm:t>
    </dgm:pt>
    <dgm:pt modelId="{4CD40592-B272-4C4C-8626-919408DBABE3}" type="pres">
      <dgm:prSet presAssocID="{AD7C290F-2AC9-F945-BDAC-A439236670EF}" presName="aSpace2" presStyleCnt="0"/>
      <dgm:spPr/>
    </dgm:pt>
    <dgm:pt modelId="{AC19CF17-2AEA-B945-9128-A16AA6E1362B}" type="pres">
      <dgm:prSet presAssocID="{FA34802D-BF8D-D946-B2B0-A8400640CDAD}" presName="childNode" presStyleLbl="node1" presStyleIdx="2" presStyleCnt="11">
        <dgm:presLayoutVars>
          <dgm:bulletEnabled val="1"/>
        </dgm:presLayoutVars>
      </dgm:prSet>
      <dgm:spPr/>
      <dgm:t>
        <a:bodyPr/>
        <a:lstStyle/>
        <a:p>
          <a:endParaRPr lang="en-GB"/>
        </a:p>
      </dgm:t>
    </dgm:pt>
    <dgm:pt modelId="{FD0558AF-3EFF-A940-B780-E040E39C24D6}" type="pres">
      <dgm:prSet presAssocID="{38E308FE-13DA-004C-B19D-5D351BDCE90C}" presName="aSpace" presStyleCnt="0"/>
      <dgm:spPr/>
    </dgm:pt>
    <dgm:pt modelId="{2378A59E-E2A6-D140-B477-A19ABE7F798C}" type="pres">
      <dgm:prSet presAssocID="{87A0C640-F0D3-FB48-9E4B-54A01E7EB402}" presName="compNode" presStyleCnt="0"/>
      <dgm:spPr/>
    </dgm:pt>
    <dgm:pt modelId="{C9A8C735-3E6E-7941-A53C-7EEF00D50C49}" type="pres">
      <dgm:prSet presAssocID="{87A0C640-F0D3-FB48-9E4B-54A01E7EB402}" presName="aNode" presStyleLbl="bgShp" presStyleIdx="1" presStyleCnt="4"/>
      <dgm:spPr/>
      <dgm:t>
        <a:bodyPr/>
        <a:lstStyle/>
        <a:p>
          <a:endParaRPr lang="en-GB"/>
        </a:p>
      </dgm:t>
    </dgm:pt>
    <dgm:pt modelId="{C968D64E-B951-0E42-95D6-4049ED16E026}" type="pres">
      <dgm:prSet presAssocID="{87A0C640-F0D3-FB48-9E4B-54A01E7EB402}" presName="textNode" presStyleLbl="bgShp" presStyleIdx="1" presStyleCnt="4"/>
      <dgm:spPr/>
      <dgm:t>
        <a:bodyPr/>
        <a:lstStyle/>
        <a:p>
          <a:endParaRPr lang="en-GB"/>
        </a:p>
      </dgm:t>
    </dgm:pt>
    <dgm:pt modelId="{6EAF2B5E-2830-A34A-A8B6-DE3FBB39AD3A}" type="pres">
      <dgm:prSet presAssocID="{87A0C640-F0D3-FB48-9E4B-54A01E7EB402}" presName="compChildNode" presStyleCnt="0"/>
      <dgm:spPr/>
    </dgm:pt>
    <dgm:pt modelId="{233F2A6A-3865-5F48-97E7-6B100CBA00F5}" type="pres">
      <dgm:prSet presAssocID="{87A0C640-F0D3-FB48-9E4B-54A01E7EB402}" presName="theInnerList" presStyleCnt="0"/>
      <dgm:spPr/>
    </dgm:pt>
    <dgm:pt modelId="{C4AF0DF3-1A63-A645-83B6-5385D6822034}" type="pres">
      <dgm:prSet presAssocID="{AD91722D-F2B7-B34A-8FB7-B949A1B427FE}" presName="childNode" presStyleLbl="node1" presStyleIdx="3" presStyleCnt="11">
        <dgm:presLayoutVars>
          <dgm:bulletEnabled val="1"/>
        </dgm:presLayoutVars>
      </dgm:prSet>
      <dgm:spPr/>
      <dgm:t>
        <a:bodyPr/>
        <a:lstStyle/>
        <a:p>
          <a:endParaRPr lang="en-GB"/>
        </a:p>
      </dgm:t>
    </dgm:pt>
    <dgm:pt modelId="{9D67AE84-AB10-AE44-BF18-27B1BB1FCA9D}" type="pres">
      <dgm:prSet presAssocID="{AD91722D-F2B7-B34A-8FB7-B949A1B427FE}" presName="aSpace2" presStyleCnt="0"/>
      <dgm:spPr/>
    </dgm:pt>
    <dgm:pt modelId="{CEA332D3-BDD9-1A47-82A0-A37055C2E8D8}" type="pres">
      <dgm:prSet presAssocID="{BDFB851A-03A1-7D49-8BE1-5E1A454D52A7}" presName="childNode" presStyleLbl="node1" presStyleIdx="4" presStyleCnt="11">
        <dgm:presLayoutVars>
          <dgm:bulletEnabled val="1"/>
        </dgm:presLayoutVars>
      </dgm:prSet>
      <dgm:spPr/>
      <dgm:t>
        <a:bodyPr/>
        <a:lstStyle/>
        <a:p>
          <a:endParaRPr lang="en-GB"/>
        </a:p>
      </dgm:t>
    </dgm:pt>
    <dgm:pt modelId="{F0A63BBC-CFF3-B744-8806-6B50B6CC7DCF}" type="pres">
      <dgm:prSet presAssocID="{BDFB851A-03A1-7D49-8BE1-5E1A454D52A7}" presName="aSpace2" presStyleCnt="0"/>
      <dgm:spPr/>
    </dgm:pt>
    <dgm:pt modelId="{4F124914-DBFC-C941-BA04-1AEDB95BFFE2}" type="pres">
      <dgm:prSet presAssocID="{6F0D572D-8710-7C4A-A16D-36BE4AB3CD3B}" presName="childNode" presStyleLbl="node1" presStyleIdx="5" presStyleCnt="11">
        <dgm:presLayoutVars>
          <dgm:bulletEnabled val="1"/>
        </dgm:presLayoutVars>
      </dgm:prSet>
      <dgm:spPr/>
      <dgm:t>
        <a:bodyPr/>
        <a:lstStyle/>
        <a:p>
          <a:endParaRPr lang="en-GB"/>
        </a:p>
      </dgm:t>
    </dgm:pt>
    <dgm:pt modelId="{F1C58841-83BB-4540-B2AF-9AFDF50EAEE6}" type="pres">
      <dgm:prSet presAssocID="{87A0C640-F0D3-FB48-9E4B-54A01E7EB402}" presName="aSpace" presStyleCnt="0"/>
      <dgm:spPr/>
    </dgm:pt>
    <dgm:pt modelId="{FB57A41C-B34D-934B-90BC-89C3601FE359}" type="pres">
      <dgm:prSet presAssocID="{9B24331F-C3A9-274B-817B-E46EF01E06E2}" presName="compNode" presStyleCnt="0"/>
      <dgm:spPr/>
    </dgm:pt>
    <dgm:pt modelId="{1EB7B408-7E21-CF44-B9B0-768C889AB33D}" type="pres">
      <dgm:prSet presAssocID="{9B24331F-C3A9-274B-817B-E46EF01E06E2}" presName="aNode" presStyleLbl="bgShp" presStyleIdx="2" presStyleCnt="4"/>
      <dgm:spPr/>
      <dgm:t>
        <a:bodyPr/>
        <a:lstStyle/>
        <a:p>
          <a:endParaRPr lang="en-GB"/>
        </a:p>
      </dgm:t>
    </dgm:pt>
    <dgm:pt modelId="{71DC000D-27C1-5542-A329-FB1998DFF0F1}" type="pres">
      <dgm:prSet presAssocID="{9B24331F-C3A9-274B-817B-E46EF01E06E2}" presName="textNode" presStyleLbl="bgShp" presStyleIdx="2" presStyleCnt="4"/>
      <dgm:spPr/>
      <dgm:t>
        <a:bodyPr/>
        <a:lstStyle/>
        <a:p>
          <a:endParaRPr lang="en-GB"/>
        </a:p>
      </dgm:t>
    </dgm:pt>
    <dgm:pt modelId="{9F8E89FA-8440-3246-99E0-39C8DA02F7DA}" type="pres">
      <dgm:prSet presAssocID="{9B24331F-C3A9-274B-817B-E46EF01E06E2}" presName="compChildNode" presStyleCnt="0"/>
      <dgm:spPr/>
    </dgm:pt>
    <dgm:pt modelId="{FD8DB102-D7DF-0740-9D01-73BFB5CFD098}" type="pres">
      <dgm:prSet presAssocID="{9B24331F-C3A9-274B-817B-E46EF01E06E2}" presName="theInnerList" presStyleCnt="0"/>
      <dgm:spPr/>
    </dgm:pt>
    <dgm:pt modelId="{4732B40E-0BCC-A448-B9CB-D39528733371}" type="pres">
      <dgm:prSet presAssocID="{777A62B8-D3F5-D74D-8861-E1D1CEE41112}" presName="childNode" presStyleLbl="node1" presStyleIdx="6" presStyleCnt="11">
        <dgm:presLayoutVars>
          <dgm:bulletEnabled val="1"/>
        </dgm:presLayoutVars>
      </dgm:prSet>
      <dgm:spPr/>
      <dgm:t>
        <a:bodyPr/>
        <a:lstStyle/>
        <a:p>
          <a:endParaRPr lang="en-GB"/>
        </a:p>
      </dgm:t>
    </dgm:pt>
    <dgm:pt modelId="{0B1C55E6-1A0E-8743-8C10-7067E80C8417}" type="pres">
      <dgm:prSet presAssocID="{777A62B8-D3F5-D74D-8861-E1D1CEE41112}" presName="aSpace2" presStyleCnt="0"/>
      <dgm:spPr/>
    </dgm:pt>
    <dgm:pt modelId="{5D3AB6F0-9ED8-D245-87DB-A6FF369A8436}" type="pres">
      <dgm:prSet presAssocID="{6062848B-9736-254A-BE5F-363B88A04718}" presName="childNode" presStyleLbl="node1" presStyleIdx="7" presStyleCnt="11">
        <dgm:presLayoutVars>
          <dgm:bulletEnabled val="1"/>
        </dgm:presLayoutVars>
      </dgm:prSet>
      <dgm:spPr/>
      <dgm:t>
        <a:bodyPr/>
        <a:lstStyle/>
        <a:p>
          <a:endParaRPr lang="en-GB"/>
        </a:p>
      </dgm:t>
    </dgm:pt>
    <dgm:pt modelId="{7F106F2D-9D08-8A42-BB32-61DF9CA41959}" type="pres">
      <dgm:prSet presAssocID="{6062848B-9736-254A-BE5F-363B88A04718}" presName="aSpace2" presStyleCnt="0"/>
      <dgm:spPr/>
    </dgm:pt>
    <dgm:pt modelId="{D3214B8D-51B5-B544-BC30-0C46693982D8}" type="pres">
      <dgm:prSet presAssocID="{B978EFDD-BEEC-594C-93B4-E664803BE9EF}" presName="childNode" presStyleLbl="node1" presStyleIdx="8" presStyleCnt="11">
        <dgm:presLayoutVars>
          <dgm:bulletEnabled val="1"/>
        </dgm:presLayoutVars>
      </dgm:prSet>
      <dgm:spPr/>
      <dgm:t>
        <a:bodyPr/>
        <a:lstStyle/>
        <a:p>
          <a:endParaRPr lang="en-GB"/>
        </a:p>
      </dgm:t>
    </dgm:pt>
    <dgm:pt modelId="{82712689-04ED-7941-8281-0636F4E25854}" type="pres">
      <dgm:prSet presAssocID="{9B24331F-C3A9-274B-817B-E46EF01E06E2}" presName="aSpace" presStyleCnt="0"/>
      <dgm:spPr/>
    </dgm:pt>
    <dgm:pt modelId="{F40B11CF-E60B-8944-A3FE-0E275C59F323}" type="pres">
      <dgm:prSet presAssocID="{F0E6E83C-AD4D-7C4B-B849-54DD2502F4EB}" presName="compNode" presStyleCnt="0"/>
      <dgm:spPr/>
    </dgm:pt>
    <dgm:pt modelId="{BEDA3CE7-F4C4-0E4A-8A97-0FC8D8DAE5DA}" type="pres">
      <dgm:prSet presAssocID="{F0E6E83C-AD4D-7C4B-B849-54DD2502F4EB}" presName="aNode" presStyleLbl="bgShp" presStyleIdx="3" presStyleCnt="4"/>
      <dgm:spPr/>
      <dgm:t>
        <a:bodyPr/>
        <a:lstStyle/>
        <a:p>
          <a:endParaRPr lang="en-GB"/>
        </a:p>
      </dgm:t>
    </dgm:pt>
    <dgm:pt modelId="{838F0B9E-71EE-F94A-9218-2AD4863DB15E}" type="pres">
      <dgm:prSet presAssocID="{F0E6E83C-AD4D-7C4B-B849-54DD2502F4EB}" presName="textNode" presStyleLbl="bgShp" presStyleIdx="3" presStyleCnt="4"/>
      <dgm:spPr/>
      <dgm:t>
        <a:bodyPr/>
        <a:lstStyle/>
        <a:p>
          <a:endParaRPr lang="en-GB"/>
        </a:p>
      </dgm:t>
    </dgm:pt>
    <dgm:pt modelId="{8ACD1DBE-A5EB-9E47-8E29-8BF3CF718CBC}" type="pres">
      <dgm:prSet presAssocID="{F0E6E83C-AD4D-7C4B-B849-54DD2502F4EB}" presName="compChildNode" presStyleCnt="0"/>
      <dgm:spPr/>
    </dgm:pt>
    <dgm:pt modelId="{0CB192A0-E017-AC4A-BB93-167A4708E32B}" type="pres">
      <dgm:prSet presAssocID="{F0E6E83C-AD4D-7C4B-B849-54DD2502F4EB}" presName="theInnerList" presStyleCnt="0"/>
      <dgm:spPr/>
    </dgm:pt>
    <dgm:pt modelId="{29202DAB-FEB4-B44C-A4CE-567435F68993}" type="pres">
      <dgm:prSet presAssocID="{4C208835-03E8-F044-BCAD-28526DCC94AA}" presName="childNode" presStyleLbl="node1" presStyleIdx="9" presStyleCnt="11">
        <dgm:presLayoutVars>
          <dgm:bulletEnabled val="1"/>
        </dgm:presLayoutVars>
      </dgm:prSet>
      <dgm:spPr/>
      <dgm:t>
        <a:bodyPr/>
        <a:lstStyle/>
        <a:p>
          <a:endParaRPr lang="en-GB"/>
        </a:p>
      </dgm:t>
    </dgm:pt>
    <dgm:pt modelId="{03DC9403-4C67-3340-B926-8B3891831709}" type="pres">
      <dgm:prSet presAssocID="{4C208835-03E8-F044-BCAD-28526DCC94AA}" presName="aSpace2" presStyleCnt="0"/>
      <dgm:spPr/>
    </dgm:pt>
    <dgm:pt modelId="{A627F054-F516-354B-A436-AC580BF2AB20}" type="pres">
      <dgm:prSet presAssocID="{6CF18EE4-26CA-7346-8B69-8DD3CDB7434E}" presName="childNode" presStyleLbl="node1" presStyleIdx="10" presStyleCnt="11">
        <dgm:presLayoutVars>
          <dgm:bulletEnabled val="1"/>
        </dgm:presLayoutVars>
      </dgm:prSet>
      <dgm:spPr/>
      <dgm:t>
        <a:bodyPr/>
        <a:lstStyle/>
        <a:p>
          <a:endParaRPr lang="en-GB"/>
        </a:p>
      </dgm:t>
    </dgm:pt>
  </dgm:ptLst>
  <dgm:cxnLst>
    <dgm:cxn modelId="{1AB4BE89-C5FD-6140-AFB8-552399EC3D75}" srcId="{F0E6E83C-AD4D-7C4B-B849-54DD2502F4EB}" destId="{4C208835-03E8-F044-BCAD-28526DCC94AA}" srcOrd="0" destOrd="0" parTransId="{2BCF5995-A2EA-0640-84AE-6EAC4B263992}" sibTransId="{A363D237-A75E-3742-A061-74BB9E1DCFC0}"/>
    <dgm:cxn modelId="{6480A1A8-3F6D-8040-8B59-CEBF18EC8DDB}" type="presOf" srcId="{64AED9D1-F883-D948-9E99-7256A62C208E}" destId="{0573DC63-009A-AC42-96D7-638D021D07EB}" srcOrd="0" destOrd="0" presId="urn:microsoft.com/office/officeart/2005/8/layout/lProcess2"/>
    <dgm:cxn modelId="{BC3CF59F-9CD5-664D-A0F7-A502E2D8CF79}" type="presOf" srcId="{6F0D572D-8710-7C4A-A16D-36BE4AB3CD3B}" destId="{4F124914-DBFC-C941-BA04-1AEDB95BFFE2}" srcOrd="0" destOrd="0" presId="urn:microsoft.com/office/officeart/2005/8/layout/lProcess2"/>
    <dgm:cxn modelId="{33873DAB-EF51-3842-8AB0-6AF34F479D38}" type="presOf" srcId="{B978EFDD-BEEC-594C-93B4-E664803BE9EF}" destId="{D3214B8D-51B5-B544-BC30-0C46693982D8}" srcOrd="0" destOrd="0" presId="urn:microsoft.com/office/officeart/2005/8/layout/lProcess2"/>
    <dgm:cxn modelId="{DF575FD1-3E19-5245-A892-BFB90C26B5E6}" srcId="{38E308FE-13DA-004C-B19D-5D351BDCE90C}" destId="{FA34802D-BF8D-D946-B2B0-A8400640CDAD}" srcOrd="2" destOrd="0" parTransId="{0EA5DF1B-E54C-7E41-A1A1-2C1526ACFD0C}" sibTransId="{F559E722-C76E-7F46-B635-993F229F2C4A}"/>
    <dgm:cxn modelId="{301E04FA-8AE8-FB4C-9730-A64150D35215}" type="presOf" srcId="{FA34802D-BF8D-D946-B2B0-A8400640CDAD}" destId="{AC19CF17-2AEA-B945-9128-A16AA6E1362B}" srcOrd="0" destOrd="0" presId="urn:microsoft.com/office/officeart/2005/8/layout/lProcess2"/>
    <dgm:cxn modelId="{FB9F9306-5E5C-3647-AF58-B200DB1A4EBB}" type="presOf" srcId="{777A62B8-D3F5-D74D-8861-E1D1CEE41112}" destId="{4732B40E-0BCC-A448-B9CB-D39528733371}" srcOrd="0" destOrd="0" presId="urn:microsoft.com/office/officeart/2005/8/layout/lProcess2"/>
    <dgm:cxn modelId="{51DEE794-56B5-4C4F-BCEF-6FD3B75B065D}" type="presOf" srcId="{6062848B-9736-254A-BE5F-363B88A04718}" destId="{5D3AB6F0-9ED8-D245-87DB-A6FF369A8436}" srcOrd="0" destOrd="0" presId="urn:microsoft.com/office/officeart/2005/8/layout/lProcess2"/>
    <dgm:cxn modelId="{8ACB5535-260C-B143-8D3C-A1921F4B1765}" type="presOf" srcId="{38E308FE-13DA-004C-B19D-5D351BDCE90C}" destId="{CC487171-8E69-6642-AB0B-73B3E0606977}" srcOrd="1" destOrd="0" presId="urn:microsoft.com/office/officeart/2005/8/layout/lProcess2"/>
    <dgm:cxn modelId="{667963B3-D9E5-8546-AE9F-06008641A325}" srcId="{9B24331F-C3A9-274B-817B-E46EF01E06E2}" destId="{777A62B8-D3F5-D74D-8861-E1D1CEE41112}" srcOrd="0" destOrd="0" parTransId="{CAE36B64-2671-EC4C-8332-7AA4CD0CD0DD}" sibTransId="{119F2E46-6430-CB46-8D59-7CC49A83B439}"/>
    <dgm:cxn modelId="{88A7940D-DA4E-A14E-88B0-79C7525CA36F}" srcId="{F7712179-CEF3-FB4B-A39C-288086DC93AA}" destId="{87A0C640-F0D3-FB48-9E4B-54A01E7EB402}" srcOrd="1" destOrd="0" parTransId="{562FB674-7814-1A49-8131-5B06F9FC9D93}" sibTransId="{CB4704E0-A7F5-D44C-AA6E-59DC21A18B94}"/>
    <dgm:cxn modelId="{71DEC975-AA88-A042-82D3-CD589A56045B}" type="presOf" srcId="{AD7C290F-2AC9-F945-BDAC-A439236670EF}" destId="{82B62FD4-A773-F148-938A-DCDED64553F7}" srcOrd="0" destOrd="0" presId="urn:microsoft.com/office/officeart/2005/8/layout/lProcess2"/>
    <dgm:cxn modelId="{F81C0F5D-8542-0047-8FD4-FD1539F9A137}" srcId="{87A0C640-F0D3-FB48-9E4B-54A01E7EB402}" destId="{BDFB851A-03A1-7D49-8BE1-5E1A454D52A7}" srcOrd="1" destOrd="0" parTransId="{FAA59636-2B5B-0F4C-8DBF-B4B79E9C36BA}" sibTransId="{EEB08437-7707-5E47-9121-1DAF12AEF971}"/>
    <dgm:cxn modelId="{78E6E4BD-261D-9C42-87DF-984C3E222B96}" type="presOf" srcId="{9B24331F-C3A9-274B-817B-E46EF01E06E2}" destId="{1EB7B408-7E21-CF44-B9B0-768C889AB33D}" srcOrd="0" destOrd="0" presId="urn:microsoft.com/office/officeart/2005/8/layout/lProcess2"/>
    <dgm:cxn modelId="{4E745899-E4D0-EE48-88DA-0E4C8EFC549B}" srcId="{F7712179-CEF3-FB4B-A39C-288086DC93AA}" destId="{F0E6E83C-AD4D-7C4B-B849-54DD2502F4EB}" srcOrd="3" destOrd="0" parTransId="{0B0414FE-6AA4-3C4C-9707-DAD9325A62F1}" sibTransId="{49A52212-6C15-184B-9726-362A26F0BDD4}"/>
    <dgm:cxn modelId="{5DEE7F4D-2A7F-384F-A446-EDFB9B1A9F06}" srcId="{F7712179-CEF3-FB4B-A39C-288086DC93AA}" destId="{9B24331F-C3A9-274B-817B-E46EF01E06E2}" srcOrd="2" destOrd="0" parTransId="{B042D0F2-0E43-E341-AA70-AE6689E84563}" sibTransId="{A66B6604-5D7E-AF4D-ADDB-272E584280CB}"/>
    <dgm:cxn modelId="{3AD19468-12E2-B34D-A835-4E2627374759}" srcId="{38E308FE-13DA-004C-B19D-5D351BDCE90C}" destId="{64AED9D1-F883-D948-9E99-7256A62C208E}" srcOrd="0" destOrd="0" parTransId="{A8F7014A-781D-714F-8A6F-084D6DB3F0D1}" sibTransId="{B0C2DBD2-7850-0147-94A5-3BB2E1171245}"/>
    <dgm:cxn modelId="{12FE4CC4-3C09-224E-95B1-5B5177EC47DB}" srcId="{9B24331F-C3A9-274B-817B-E46EF01E06E2}" destId="{B978EFDD-BEEC-594C-93B4-E664803BE9EF}" srcOrd="2" destOrd="0" parTransId="{FB072B0D-556B-E645-B720-37F3F58468EB}" sibTransId="{07C1D212-A428-AC44-889E-8FC00CEB759A}"/>
    <dgm:cxn modelId="{75D9694F-B8CE-B146-B751-774F8609FCB1}" type="presOf" srcId="{F7712179-CEF3-FB4B-A39C-288086DC93AA}" destId="{814AA6FC-1EB7-CC47-8610-3271F812539C}" srcOrd="0" destOrd="0" presId="urn:microsoft.com/office/officeart/2005/8/layout/lProcess2"/>
    <dgm:cxn modelId="{E35AAB8F-D948-2848-8C37-3CEC6104FA6E}" type="presOf" srcId="{6CF18EE4-26CA-7346-8B69-8DD3CDB7434E}" destId="{A627F054-F516-354B-A436-AC580BF2AB20}" srcOrd="0" destOrd="0" presId="urn:microsoft.com/office/officeart/2005/8/layout/lProcess2"/>
    <dgm:cxn modelId="{9B970B0D-9AC5-DD4C-8A1A-8C3FA2FDF659}" type="presOf" srcId="{38E308FE-13DA-004C-B19D-5D351BDCE90C}" destId="{A9FA1C8D-DF95-6840-9F5E-938F7C6F5C33}" srcOrd="0" destOrd="0" presId="urn:microsoft.com/office/officeart/2005/8/layout/lProcess2"/>
    <dgm:cxn modelId="{8D00FB72-881D-BC4A-AE72-C77D4DDB6C6A}" srcId="{9B24331F-C3A9-274B-817B-E46EF01E06E2}" destId="{6062848B-9736-254A-BE5F-363B88A04718}" srcOrd="1" destOrd="0" parTransId="{AD30AA85-8905-F440-BF62-FB30C4672383}" sibTransId="{92F96276-C8AD-854A-9CE9-B86463466978}"/>
    <dgm:cxn modelId="{4A6AC15E-85AF-044E-9AFE-6B866152EFAE}" type="presOf" srcId="{87A0C640-F0D3-FB48-9E4B-54A01E7EB402}" destId="{C9A8C735-3E6E-7941-A53C-7EEF00D50C49}" srcOrd="0" destOrd="0" presId="urn:microsoft.com/office/officeart/2005/8/layout/lProcess2"/>
    <dgm:cxn modelId="{EA435D8B-5166-C545-AE13-F7B32B0BE643}" type="presOf" srcId="{4C208835-03E8-F044-BCAD-28526DCC94AA}" destId="{29202DAB-FEB4-B44C-A4CE-567435F68993}" srcOrd="0" destOrd="0" presId="urn:microsoft.com/office/officeart/2005/8/layout/lProcess2"/>
    <dgm:cxn modelId="{6D7693BA-539E-EE41-8858-60D384FBDC80}" srcId="{F7712179-CEF3-FB4B-A39C-288086DC93AA}" destId="{38E308FE-13DA-004C-B19D-5D351BDCE90C}" srcOrd="0" destOrd="0" parTransId="{2FEB6138-B913-DD48-8D21-E6F1570F6E46}" sibTransId="{709B3E3B-5579-F54B-93B6-D3F6D80970A8}"/>
    <dgm:cxn modelId="{71AFA3E4-0DC7-1B4F-B591-9E2FB17D71DB}" type="presOf" srcId="{F0E6E83C-AD4D-7C4B-B849-54DD2502F4EB}" destId="{BEDA3CE7-F4C4-0E4A-8A97-0FC8D8DAE5DA}" srcOrd="0" destOrd="0" presId="urn:microsoft.com/office/officeart/2005/8/layout/lProcess2"/>
    <dgm:cxn modelId="{04FC9578-2886-9040-B43F-5C9DC95B5330}" type="presOf" srcId="{AD91722D-F2B7-B34A-8FB7-B949A1B427FE}" destId="{C4AF0DF3-1A63-A645-83B6-5385D6822034}" srcOrd="0" destOrd="0" presId="urn:microsoft.com/office/officeart/2005/8/layout/lProcess2"/>
    <dgm:cxn modelId="{EA4FBF81-A15C-AB42-BE0F-69422AA079CD}" srcId="{87A0C640-F0D3-FB48-9E4B-54A01E7EB402}" destId="{6F0D572D-8710-7C4A-A16D-36BE4AB3CD3B}" srcOrd="2" destOrd="0" parTransId="{158F7962-B4DC-3443-8278-E33613632CCD}" sibTransId="{59E33BF0-1882-9E48-B9E8-D3A73E9B94C5}"/>
    <dgm:cxn modelId="{C911F913-2F8E-0947-8CC2-B76F96F484BF}" type="presOf" srcId="{BDFB851A-03A1-7D49-8BE1-5E1A454D52A7}" destId="{CEA332D3-BDD9-1A47-82A0-A37055C2E8D8}" srcOrd="0" destOrd="0" presId="urn:microsoft.com/office/officeart/2005/8/layout/lProcess2"/>
    <dgm:cxn modelId="{48702735-3531-1140-84D5-28A804BEBD7F}" type="presOf" srcId="{9B24331F-C3A9-274B-817B-E46EF01E06E2}" destId="{71DC000D-27C1-5542-A329-FB1998DFF0F1}" srcOrd="1" destOrd="0" presId="urn:microsoft.com/office/officeart/2005/8/layout/lProcess2"/>
    <dgm:cxn modelId="{FC73A111-6817-304F-919B-D11C3365951E}" type="presOf" srcId="{87A0C640-F0D3-FB48-9E4B-54A01E7EB402}" destId="{C968D64E-B951-0E42-95D6-4049ED16E026}" srcOrd="1" destOrd="0" presId="urn:microsoft.com/office/officeart/2005/8/layout/lProcess2"/>
    <dgm:cxn modelId="{ADEF656C-5FC9-1547-9D2F-8BF9DFAFC9A1}" type="presOf" srcId="{F0E6E83C-AD4D-7C4B-B849-54DD2502F4EB}" destId="{838F0B9E-71EE-F94A-9218-2AD4863DB15E}" srcOrd="1" destOrd="0" presId="urn:microsoft.com/office/officeart/2005/8/layout/lProcess2"/>
    <dgm:cxn modelId="{D6959C8D-B2AF-FB4E-96CF-3DB9592B9DBE}" srcId="{F0E6E83C-AD4D-7C4B-B849-54DD2502F4EB}" destId="{6CF18EE4-26CA-7346-8B69-8DD3CDB7434E}" srcOrd="1" destOrd="0" parTransId="{82459FB9-20B3-EC41-9AD5-FD6FCBCFD54A}" sibTransId="{FBCA0176-A5BC-1B46-9C34-905E26B732FD}"/>
    <dgm:cxn modelId="{61DF85A1-C16C-204B-93A4-5CDE29F27DE3}" srcId="{38E308FE-13DA-004C-B19D-5D351BDCE90C}" destId="{AD7C290F-2AC9-F945-BDAC-A439236670EF}" srcOrd="1" destOrd="0" parTransId="{D7DFAB88-20EC-3E49-991C-FC4EA70AA424}" sibTransId="{CD658128-4ECE-E74E-8837-71509E6209AA}"/>
    <dgm:cxn modelId="{6FC4F7E5-F450-8946-AE5B-EC08D7AB11AB}" srcId="{87A0C640-F0D3-FB48-9E4B-54A01E7EB402}" destId="{AD91722D-F2B7-B34A-8FB7-B949A1B427FE}" srcOrd="0" destOrd="0" parTransId="{FDC4CE03-04AB-714B-A0C3-A7FF6635880C}" sibTransId="{739CAC24-C859-A64F-BCD7-C856BD0ED69C}"/>
    <dgm:cxn modelId="{AA9500C1-8C5A-8A40-8269-43526E13DD26}" type="presParOf" srcId="{814AA6FC-1EB7-CC47-8610-3271F812539C}" destId="{1B139B23-ECED-214F-A17A-747E2A2DAA0E}" srcOrd="0" destOrd="0" presId="urn:microsoft.com/office/officeart/2005/8/layout/lProcess2"/>
    <dgm:cxn modelId="{F055674A-9913-DD41-85E6-214DFFF13CC1}" type="presParOf" srcId="{1B139B23-ECED-214F-A17A-747E2A2DAA0E}" destId="{A9FA1C8D-DF95-6840-9F5E-938F7C6F5C33}" srcOrd="0" destOrd="0" presId="urn:microsoft.com/office/officeart/2005/8/layout/lProcess2"/>
    <dgm:cxn modelId="{72AD287B-1C15-E349-950B-94BA91A9ACE4}" type="presParOf" srcId="{1B139B23-ECED-214F-A17A-747E2A2DAA0E}" destId="{CC487171-8E69-6642-AB0B-73B3E0606977}" srcOrd="1" destOrd="0" presId="urn:microsoft.com/office/officeart/2005/8/layout/lProcess2"/>
    <dgm:cxn modelId="{478C69E1-6028-C240-A5A2-8CF12F2AB70E}" type="presParOf" srcId="{1B139B23-ECED-214F-A17A-747E2A2DAA0E}" destId="{A324DFBA-12BD-A64F-BDE5-3057895A89C0}" srcOrd="2" destOrd="0" presId="urn:microsoft.com/office/officeart/2005/8/layout/lProcess2"/>
    <dgm:cxn modelId="{3B93E5BB-F63B-5B49-9B7A-19C084128AA3}" type="presParOf" srcId="{A324DFBA-12BD-A64F-BDE5-3057895A89C0}" destId="{B1BFD5D6-DD0A-1740-A64C-45CFA2635AD6}" srcOrd="0" destOrd="0" presId="urn:microsoft.com/office/officeart/2005/8/layout/lProcess2"/>
    <dgm:cxn modelId="{77D6858B-01FC-A54E-AAB7-454FAF495B07}" type="presParOf" srcId="{B1BFD5D6-DD0A-1740-A64C-45CFA2635AD6}" destId="{0573DC63-009A-AC42-96D7-638D021D07EB}" srcOrd="0" destOrd="0" presId="urn:microsoft.com/office/officeart/2005/8/layout/lProcess2"/>
    <dgm:cxn modelId="{5D5ABA33-64AB-B941-8315-22F5225F55B6}" type="presParOf" srcId="{B1BFD5D6-DD0A-1740-A64C-45CFA2635AD6}" destId="{DACDB35D-A9D2-0A49-B07C-67AAFD5AF7EF}" srcOrd="1" destOrd="0" presId="urn:microsoft.com/office/officeart/2005/8/layout/lProcess2"/>
    <dgm:cxn modelId="{C3F09AF3-CD7A-B446-A21A-B149237279F1}" type="presParOf" srcId="{B1BFD5D6-DD0A-1740-A64C-45CFA2635AD6}" destId="{82B62FD4-A773-F148-938A-DCDED64553F7}" srcOrd="2" destOrd="0" presId="urn:microsoft.com/office/officeart/2005/8/layout/lProcess2"/>
    <dgm:cxn modelId="{477B5AB3-FEF2-3F46-88CB-C59D24C25D44}" type="presParOf" srcId="{B1BFD5D6-DD0A-1740-A64C-45CFA2635AD6}" destId="{4CD40592-B272-4C4C-8626-919408DBABE3}" srcOrd="3" destOrd="0" presId="urn:microsoft.com/office/officeart/2005/8/layout/lProcess2"/>
    <dgm:cxn modelId="{7C362B24-0404-2C4F-B586-02BFD88877F9}" type="presParOf" srcId="{B1BFD5D6-DD0A-1740-A64C-45CFA2635AD6}" destId="{AC19CF17-2AEA-B945-9128-A16AA6E1362B}" srcOrd="4" destOrd="0" presId="urn:microsoft.com/office/officeart/2005/8/layout/lProcess2"/>
    <dgm:cxn modelId="{EB3E5587-D63B-1F4C-BB2D-36082BCF2C87}" type="presParOf" srcId="{814AA6FC-1EB7-CC47-8610-3271F812539C}" destId="{FD0558AF-3EFF-A940-B780-E040E39C24D6}" srcOrd="1" destOrd="0" presId="urn:microsoft.com/office/officeart/2005/8/layout/lProcess2"/>
    <dgm:cxn modelId="{86987201-C1F0-BD41-9D16-27C291BFB269}" type="presParOf" srcId="{814AA6FC-1EB7-CC47-8610-3271F812539C}" destId="{2378A59E-E2A6-D140-B477-A19ABE7F798C}" srcOrd="2" destOrd="0" presId="urn:microsoft.com/office/officeart/2005/8/layout/lProcess2"/>
    <dgm:cxn modelId="{2545E2AB-A6A7-1E40-A776-A56793BC78DB}" type="presParOf" srcId="{2378A59E-E2A6-D140-B477-A19ABE7F798C}" destId="{C9A8C735-3E6E-7941-A53C-7EEF00D50C49}" srcOrd="0" destOrd="0" presId="urn:microsoft.com/office/officeart/2005/8/layout/lProcess2"/>
    <dgm:cxn modelId="{F2BB419D-24B0-B543-9857-A2998466021B}" type="presParOf" srcId="{2378A59E-E2A6-D140-B477-A19ABE7F798C}" destId="{C968D64E-B951-0E42-95D6-4049ED16E026}" srcOrd="1" destOrd="0" presId="urn:microsoft.com/office/officeart/2005/8/layout/lProcess2"/>
    <dgm:cxn modelId="{600169EF-8C27-BC43-A11B-05A710E7F90D}" type="presParOf" srcId="{2378A59E-E2A6-D140-B477-A19ABE7F798C}" destId="{6EAF2B5E-2830-A34A-A8B6-DE3FBB39AD3A}" srcOrd="2" destOrd="0" presId="urn:microsoft.com/office/officeart/2005/8/layout/lProcess2"/>
    <dgm:cxn modelId="{97BA91D0-14F9-8C4C-8F25-3AC376E9F1B9}" type="presParOf" srcId="{6EAF2B5E-2830-A34A-A8B6-DE3FBB39AD3A}" destId="{233F2A6A-3865-5F48-97E7-6B100CBA00F5}" srcOrd="0" destOrd="0" presId="urn:microsoft.com/office/officeart/2005/8/layout/lProcess2"/>
    <dgm:cxn modelId="{6702BB7B-5F27-3749-84C0-AEA5BB47F04B}" type="presParOf" srcId="{233F2A6A-3865-5F48-97E7-6B100CBA00F5}" destId="{C4AF0DF3-1A63-A645-83B6-5385D6822034}" srcOrd="0" destOrd="0" presId="urn:microsoft.com/office/officeart/2005/8/layout/lProcess2"/>
    <dgm:cxn modelId="{734EF355-7427-E946-8575-5CAD3FB37EF2}" type="presParOf" srcId="{233F2A6A-3865-5F48-97E7-6B100CBA00F5}" destId="{9D67AE84-AB10-AE44-BF18-27B1BB1FCA9D}" srcOrd="1" destOrd="0" presId="urn:microsoft.com/office/officeart/2005/8/layout/lProcess2"/>
    <dgm:cxn modelId="{B3E5E85C-BC0E-F44E-A01D-82EFC2813237}" type="presParOf" srcId="{233F2A6A-3865-5F48-97E7-6B100CBA00F5}" destId="{CEA332D3-BDD9-1A47-82A0-A37055C2E8D8}" srcOrd="2" destOrd="0" presId="urn:microsoft.com/office/officeart/2005/8/layout/lProcess2"/>
    <dgm:cxn modelId="{536F8ABE-6988-3842-8D2B-4D5C967692D1}" type="presParOf" srcId="{233F2A6A-3865-5F48-97E7-6B100CBA00F5}" destId="{F0A63BBC-CFF3-B744-8806-6B50B6CC7DCF}" srcOrd="3" destOrd="0" presId="urn:microsoft.com/office/officeart/2005/8/layout/lProcess2"/>
    <dgm:cxn modelId="{DDF8013F-C658-9C45-9F0C-1363B5BF7D93}" type="presParOf" srcId="{233F2A6A-3865-5F48-97E7-6B100CBA00F5}" destId="{4F124914-DBFC-C941-BA04-1AEDB95BFFE2}" srcOrd="4" destOrd="0" presId="urn:microsoft.com/office/officeart/2005/8/layout/lProcess2"/>
    <dgm:cxn modelId="{3B4C4FEE-3F1E-244F-899A-E3C6071CB443}" type="presParOf" srcId="{814AA6FC-1EB7-CC47-8610-3271F812539C}" destId="{F1C58841-83BB-4540-B2AF-9AFDF50EAEE6}" srcOrd="3" destOrd="0" presId="urn:microsoft.com/office/officeart/2005/8/layout/lProcess2"/>
    <dgm:cxn modelId="{731FD422-70C2-0744-B013-81DF92E33BE6}" type="presParOf" srcId="{814AA6FC-1EB7-CC47-8610-3271F812539C}" destId="{FB57A41C-B34D-934B-90BC-89C3601FE359}" srcOrd="4" destOrd="0" presId="urn:microsoft.com/office/officeart/2005/8/layout/lProcess2"/>
    <dgm:cxn modelId="{2B3F2037-B27D-0B48-85A7-7517FEDE8397}" type="presParOf" srcId="{FB57A41C-B34D-934B-90BC-89C3601FE359}" destId="{1EB7B408-7E21-CF44-B9B0-768C889AB33D}" srcOrd="0" destOrd="0" presId="urn:microsoft.com/office/officeart/2005/8/layout/lProcess2"/>
    <dgm:cxn modelId="{DD9CBE91-4CBF-BE40-B745-CF2EC3999064}" type="presParOf" srcId="{FB57A41C-B34D-934B-90BC-89C3601FE359}" destId="{71DC000D-27C1-5542-A329-FB1998DFF0F1}" srcOrd="1" destOrd="0" presId="urn:microsoft.com/office/officeart/2005/8/layout/lProcess2"/>
    <dgm:cxn modelId="{23E47EF3-29BB-9341-B46E-A49C2D5EDB86}" type="presParOf" srcId="{FB57A41C-B34D-934B-90BC-89C3601FE359}" destId="{9F8E89FA-8440-3246-99E0-39C8DA02F7DA}" srcOrd="2" destOrd="0" presId="urn:microsoft.com/office/officeart/2005/8/layout/lProcess2"/>
    <dgm:cxn modelId="{A51AC939-1972-B84E-A7E1-918D59866AF4}" type="presParOf" srcId="{9F8E89FA-8440-3246-99E0-39C8DA02F7DA}" destId="{FD8DB102-D7DF-0740-9D01-73BFB5CFD098}" srcOrd="0" destOrd="0" presId="urn:microsoft.com/office/officeart/2005/8/layout/lProcess2"/>
    <dgm:cxn modelId="{2317B26C-5861-4C4E-B94F-448669DA420E}" type="presParOf" srcId="{FD8DB102-D7DF-0740-9D01-73BFB5CFD098}" destId="{4732B40E-0BCC-A448-B9CB-D39528733371}" srcOrd="0" destOrd="0" presId="urn:microsoft.com/office/officeart/2005/8/layout/lProcess2"/>
    <dgm:cxn modelId="{5E9D5F7D-3DA9-2148-8A97-96B819193E6E}" type="presParOf" srcId="{FD8DB102-D7DF-0740-9D01-73BFB5CFD098}" destId="{0B1C55E6-1A0E-8743-8C10-7067E80C8417}" srcOrd="1" destOrd="0" presId="urn:microsoft.com/office/officeart/2005/8/layout/lProcess2"/>
    <dgm:cxn modelId="{0F74E250-9D09-CA49-A37A-D0D60AE53163}" type="presParOf" srcId="{FD8DB102-D7DF-0740-9D01-73BFB5CFD098}" destId="{5D3AB6F0-9ED8-D245-87DB-A6FF369A8436}" srcOrd="2" destOrd="0" presId="urn:microsoft.com/office/officeart/2005/8/layout/lProcess2"/>
    <dgm:cxn modelId="{E31DD9E1-E732-ED42-93F4-81A7AB724FB6}" type="presParOf" srcId="{FD8DB102-D7DF-0740-9D01-73BFB5CFD098}" destId="{7F106F2D-9D08-8A42-BB32-61DF9CA41959}" srcOrd="3" destOrd="0" presId="urn:microsoft.com/office/officeart/2005/8/layout/lProcess2"/>
    <dgm:cxn modelId="{C723F6D5-2769-0641-8B21-56F4C1C54D37}" type="presParOf" srcId="{FD8DB102-D7DF-0740-9D01-73BFB5CFD098}" destId="{D3214B8D-51B5-B544-BC30-0C46693982D8}" srcOrd="4" destOrd="0" presId="urn:microsoft.com/office/officeart/2005/8/layout/lProcess2"/>
    <dgm:cxn modelId="{EBD4015A-D552-3F42-8A25-32252F30067D}" type="presParOf" srcId="{814AA6FC-1EB7-CC47-8610-3271F812539C}" destId="{82712689-04ED-7941-8281-0636F4E25854}" srcOrd="5" destOrd="0" presId="urn:microsoft.com/office/officeart/2005/8/layout/lProcess2"/>
    <dgm:cxn modelId="{48B27692-D53C-854E-8003-FDF9DBE9EF0B}" type="presParOf" srcId="{814AA6FC-1EB7-CC47-8610-3271F812539C}" destId="{F40B11CF-E60B-8944-A3FE-0E275C59F323}" srcOrd="6" destOrd="0" presId="urn:microsoft.com/office/officeart/2005/8/layout/lProcess2"/>
    <dgm:cxn modelId="{904F0483-02B6-DF4C-B4AA-A7BB8FCE851D}" type="presParOf" srcId="{F40B11CF-E60B-8944-A3FE-0E275C59F323}" destId="{BEDA3CE7-F4C4-0E4A-8A97-0FC8D8DAE5DA}" srcOrd="0" destOrd="0" presId="urn:microsoft.com/office/officeart/2005/8/layout/lProcess2"/>
    <dgm:cxn modelId="{DC29B4C6-5C98-8F42-89AA-14BEDF64925C}" type="presParOf" srcId="{F40B11CF-E60B-8944-A3FE-0E275C59F323}" destId="{838F0B9E-71EE-F94A-9218-2AD4863DB15E}" srcOrd="1" destOrd="0" presId="urn:microsoft.com/office/officeart/2005/8/layout/lProcess2"/>
    <dgm:cxn modelId="{6D5B3812-6B7A-0946-B9C5-373F8B7C97FA}" type="presParOf" srcId="{F40B11CF-E60B-8944-A3FE-0E275C59F323}" destId="{8ACD1DBE-A5EB-9E47-8E29-8BF3CF718CBC}" srcOrd="2" destOrd="0" presId="urn:microsoft.com/office/officeart/2005/8/layout/lProcess2"/>
    <dgm:cxn modelId="{99858699-B35F-9240-A548-6BD60D74962F}" type="presParOf" srcId="{8ACD1DBE-A5EB-9E47-8E29-8BF3CF718CBC}" destId="{0CB192A0-E017-AC4A-BB93-167A4708E32B}" srcOrd="0" destOrd="0" presId="urn:microsoft.com/office/officeart/2005/8/layout/lProcess2"/>
    <dgm:cxn modelId="{32D40B93-1DE1-544E-A894-B731CC7E51B9}" type="presParOf" srcId="{0CB192A0-E017-AC4A-BB93-167A4708E32B}" destId="{29202DAB-FEB4-B44C-A4CE-567435F68993}" srcOrd="0" destOrd="0" presId="urn:microsoft.com/office/officeart/2005/8/layout/lProcess2"/>
    <dgm:cxn modelId="{DE215BB9-2569-5042-85A0-1C619FDB815A}" type="presParOf" srcId="{0CB192A0-E017-AC4A-BB93-167A4708E32B}" destId="{03DC9403-4C67-3340-B926-8B3891831709}" srcOrd="1" destOrd="0" presId="urn:microsoft.com/office/officeart/2005/8/layout/lProcess2"/>
    <dgm:cxn modelId="{D813A3FC-F03B-3942-9190-B7B4807291B5}" type="presParOf" srcId="{0CB192A0-E017-AC4A-BB93-167A4708E32B}" destId="{A627F054-F516-354B-A436-AC580BF2AB20}"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6F45E5-979F-1C48-958D-7B51636E9224}" type="doc">
      <dgm:prSet loTypeId="urn:microsoft.com/office/officeart/2005/8/layout/balance1" loCatId="" qsTypeId="urn:microsoft.com/office/officeart/2005/8/quickstyle/simple3" qsCatId="simple" csTypeId="urn:microsoft.com/office/officeart/2005/8/colors/accent2_3" csCatId="accent2" phldr="1"/>
      <dgm:spPr/>
      <dgm:t>
        <a:bodyPr/>
        <a:lstStyle/>
        <a:p>
          <a:endParaRPr lang="en-GB"/>
        </a:p>
      </dgm:t>
    </dgm:pt>
    <dgm:pt modelId="{71868108-9250-D34F-ABC6-63B9BCAC8610}">
      <dgm:prSet phldrT="[Text]"/>
      <dgm:spPr/>
      <dgm:t>
        <a:bodyPr/>
        <a:lstStyle/>
        <a:p>
          <a:r>
            <a:rPr lang="en-GB"/>
            <a:t>Right to participation</a:t>
          </a:r>
          <a:endParaRPr lang="en-GB" dirty="0"/>
        </a:p>
      </dgm:t>
    </dgm:pt>
    <dgm:pt modelId="{7F0A69B6-A04B-FD4B-9D73-CE0C9E42D040}" type="parTrans" cxnId="{5198AACF-5A97-0D43-B415-2637CD831127}">
      <dgm:prSet/>
      <dgm:spPr/>
      <dgm:t>
        <a:bodyPr/>
        <a:lstStyle/>
        <a:p>
          <a:endParaRPr lang="en-GB"/>
        </a:p>
      </dgm:t>
    </dgm:pt>
    <dgm:pt modelId="{077A17E1-BCD6-1045-AB65-BD91A0E9451C}" type="sibTrans" cxnId="{5198AACF-5A97-0D43-B415-2637CD831127}">
      <dgm:prSet/>
      <dgm:spPr/>
      <dgm:t>
        <a:bodyPr/>
        <a:lstStyle/>
        <a:p>
          <a:endParaRPr lang="en-GB"/>
        </a:p>
      </dgm:t>
    </dgm:pt>
    <dgm:pt modelId="{843CE7E3-FACE-2548-9328-E89C9437AF58}">
      <dgm:prSet phldrT="[Text]" custT="1"/>
      <dgm:spPr/>
      <dgm:t>
        <a:bodyPr/>
        <a:lstStyle/>
        <a:p>
          <a:r>
            <a:rPr lang="en-GB" sz="2000"/>
            <a:t>Need for information</a:t>
          </a:r>
          <a:endParaRPr lang="en-GB" sz="2000" dirty="0"/>
        </a:p>
      </dgm:t>
    </dgm:pt>
    <dgm:pt modelId="{A5D55AD1-72A8-BD46-A1F9-A305235D13AB}" type="parTrans" cxnId="{2875D185-02CE-134E-8321-46790DD4D147}">
      <dgm:prSet/>
      <dgm:spPr/>
      <dgm:t>
        <a:bodyPr/>
        <a:lstStyle/>
        <a:p>
          <a:endParaRPr lang="en-GB"/>
        </a:p>
      </dgm:t>
    </dgm:pt>
    <dgm:pt modelId="{B1546165-BD0D-0B4B-839C-FD765C6CB53D}" type="sibTrans" cxnId="{2875D185-02CE-134E-8321-46790DD4D147}">
      <dgm:prSet/>
      <dgm:spPr/>
      <dgm:t>
        <a:bodyPr/>
        <a:lstStyle/>
        <a:p>
          <a:endParaRPr lang="en-GB"/>
        </a:p>
      </dgm:t>
    </dgm:pt>
    <dgm:pt modelId="{F31BF62B-8770-1647-8112-9277AFA6D879}">
      <dgm:prSet phldrT="[Text]" custT="1"/>
      <dgm:spPr/>
      <dgm:t>
        <a:bodyPr/>
        <a:lstStyle/>
        <a:p>
          <a:r>
            <a:rPr lang="en-GB" sz="2000" dirty="0"/>
            <a:t>Child’s wishes</a:t>
          </a:r>
        </a:p>
      </dgm:t>
    </dgm:pt>
    <dgm:pt modelId="{FCC574F3-8ED9-B044-846D-5332161F9C45}" type="parTrans" cxnId="{48F9960D-886A-F940-B167-0F5439CEC374}">
      <dgm:prSet/>
      <dgm:spPr/>
      <dgm:t>
        <a:bodyPr/>
        <a:lstStyle/>
        <a:p>
          <a:endParaRPr lang="en-GB"/>
        </a:p>
      </dgm:t>
    </dgm:pt>
    <dgm:pt modelId="{DEF1B5E1-A74F-8845-B917-1E2CDDDB526A}" type="sibTrans" cxnId="{48F9960D-886A-F940-B167-0F5439CEC374}">
      <dgm:prSet/>
      <dgm:spPr/>
      <dgm:t>
        <a:bodyPr/>
        <a:lstStyle/>
        <a:p>
          <a:endParaRPr lang="en-GB"/>
        </a:p>
      </dgm:t>
    </dgm:pt>
    <dgm:pt modelId="{F1632B7D-31C9-134A-A945-56160F5DE559}">
      <dgm:prSet phldrT="[Text]"/>
      <dgm:spPr/>
      <dgm:t>
        <a:bodyPr/>
        <a:lstStyle/>
        <a:p>
          <a:r>
            <a:rPr lang="en-GB"/>
            <a:t>Do No Harm</a:t>
          </a:r>
          <a:endParaRPr lang="en-GB" dirty="0"/>
        </a:p>
      </dgm:t>
    </dgm:pt>
    <dgm:pt modelId="{75A4E164-3BB2-8043-8329-29251D2A1597}" type="parTrans" cxnId="{638F7B74-A9D5-BE44-AF3C-6BF76FC10D62}">
      <dgm:prSet/>
      <dgm:spPr/>
      <dgm:t>
        <a:bodyPr/>
        <a:lstStyle/>
        <a:p>
          <a:endParaRPr lang="en-GB"/>
        </a:p>
      </dgm:t>
    </dgm:pt>
    <dgm:pt modelId="{E5EDE248-AC9C-5B4D-88C7-9DA040D5D065}" type="sibTrans" cxnId="{638F7B74-A9D5-BE44-AF3C-6BF76FC10D62}">
      <dgm:prSet/>
      <dgm:spPr/>
      <dgm:t>
        <a:bodyPr/>
        <a:lstStyle/>
        <a:p>
          <a:endParaRPr lang="en-GB"/>
        </a:p>
      </dgm:t>
    </dgm:pt>
    <dgm:pt modelId="{47508480-9133-E342-B9C6-BA2DF05E4F50}">
      <dgm:prSet phldrT="[Text]" custT="1"/>
      <dgm:spPr/>
      <dgm:t>
        <a:bodyPr/>
        <a:lstStyle/>
        <a:p>
          <a:endParaRPr lang="en-GB" sz="2000" dirty="0"/>
        </a:p>
      </dgm:t>
    </dgm:pt>
    <dgm:pt modelId="{1FC4F459-4BBF-3D41-B16C-65C64F2FD604}" type="parTrans" cxnId="{87A2340B-4B75-534F-873A-5B46B4BF8EBD}">
      <dgm:prSet/>
      <dgm:spPr/>
      <dgm:t>
        <a:bodyPr/>
        <a:lstStyle/>
        <a:p>
          <a:endParaRPr lang="en-GB"/>
        </a:p>
      </dgm:t>
    </dgm:pt>
    <dgm:pt modelId="{B4D7C6DB-737B-194B-BC72-51DB134B309C}" type="sibTrans" cxnId="{87A2340B-4B75-534F-873A-5B46B4BF8EBD}">
      <dgm:prSet/>
      <dgm:spPr/>
      <dgm:t>
        <a:bodyPr/>
        <a:lstStyle/>
        <a:p>
          <a:endParaRPr lang="en-GB"/>
        </a:p>
      </dgm:t>
    </dgm:pt>
    <dgm:pt modelId="{3FB76EEC-47D1-3C4C-B02E-247850F8022C}">
      <dgm:prSet phldrT="[Text]" custT="1"/>
      <dgm:spPr/>
      <dgm:t>
        <a:bodyPr/>
        <a:lstStyle/>
        <a:p>
          <a:r>
            <a:rPr lang="en-GB" sz="2000" dirty="0"/>
            <a:t>Risks/ Coordination</a:t>
          </a:r>
        </a:p>
      </dgm:t>
    </dgm:pt>
    <dgm:pt modelId="{5890EBB0-0680-384E-A613-11E53C459787}" type="sibTrans" cxnId="{B59642AA-5517-DF43-A3C2-BF19AFB61644}">
      <dgm:prSet/>
      <dgm:spPr/>
      <dgm:t>
        <a:bodyPr/>
        <a:lstStyle/>
        <a:p>
          <a:endParaRPr lang="en-GB"/>
        </a:p>
      </dgm:t>
    </dgm:pt>
    <dgm:pt modelId="{6CCFF5AC-7716-5D4A-B155-6D5E015C394A}" type="parTrans" cxnId="{B59642AA-5517-DF43-A3C2-BF19AFB61644}">
      <dgm:prSet/>
      <dgm:spPr/>
      <dgm:t>
        <a:bodyPr/>
        <a:lstStyle/>
        <a:p>
          <a:endParaRPr lang="en-GB"/>
        </a:p>
      </dgm:t>
    </dgm:pt>
    <dgm:pt modelId="{7D100A58-B4DB-C440-8D1E-D8B56BB251BE}">
      <dgm:prSet phldrT="[Text]" custT="1"/>
      <dgm:spPr/>
      <dgm:t>
        <a:bodyPr/>
        <a:lstStyle/>
        <a:p>
          <a:r>
            <a:rPr lang="en-GB" sz="2000" noProof="0" dirty="0" err="1"/>
            <a:t>Confidentia-lity</a:t>
          </a:r>
          <a:r>
            <a:rPr lang="en-GB" sz="2000" noProof="0" dirty="0"/>
            <a:t>/Referrals</a:t>
          </a:r>
        </a:p>
      </dgm:t>
    </dgm:pt>
    <dgm:pt modelId="{E71F93A7-5CF8-7F4B-890C-5E118A4F2708}" type="sibTrans" cxnId="{646695B4-4B9C-FF41-8650-5D04024F9B33}">
      <dgm:prSet/>
      <dgm:spPr/>
      <dgm:t>
        <a:bodyPr/>
        <a:lstStyle/>
        <a:p>
          <a:endParaRPr lang="en-GB"/>
        </a:p>
      </dgm:t>
    </dgm:pt>
    <dgm:pt modelId="{D21D9149-47BD-0C4C-B02F-AF1B03E0E5DE}" type="parTrans" cxnId="{646695B4-4B9C-FF41-8650-5D04024F9B33}">
      <dgm:prSet/>
      <dgm:spPr/>
      <dgm:t>
        <a:bodyPr/>
        <a:lstStyle/>
        <a:p>
          <a:endParaRPr lang="en-GB"/>
        </a:p>
      </dgm:t>
    </dgm:pt>
    <dgm:pt modelId="{3D05511C-275E-1D4F-B260-061092EF5064}">
      <dgm:prSet phldrT="[Text]" custT="1"/>
      <dgm:spPr/>
      <dgm:t>
        <a:bodyPr/>
        <a:lstStyle/>
        <a:p>
          <a:r>
            <a:rPr lang="en-GB" sz="2000" dirty="0"/>
            <a:t>Informed consent</a:t>
          </a:r>
        </a:p>
      </dgm:t>
    </dgm:pt>
    <dgm:pt modelId="{5D167951-492B-184E-BBD2-AD3646E37C66}" type="parTrans" cxnId="{D5AA4BFA-0ED9-7D42-BDBC-43AA5821D194}">
      <dgm:prSet/>
      <dgm:spPr/>
      <dgm:t>
        <a:bodyPr/>
        <a:lstStyle/>
        <a:p>
          <a:endParaRPr lang="en-GB"/>
        </a:p>
      </dgm:t>
    </dgm:pt>
    <dgm:pt modelId="{754825BE-2576-4B41-B1C1-8F86FBEF5F97}" type="sibTrans" cxnId="{D5AA4BFA-0ED9-7D42-BDBC-43AA5821D194}">
      <dgm:prSet/>
      <dgm:spPr/>
      <dgm:t>
        <a:bodyPr/>
        <a:lstStyle/>
        <a:p>
          <a:endParaRPr lang="en-GB"/>
        </a:p>
      </dgm:t>
    </dgm:pt>
    <dgm:pt modelId="{53D53D58-702E-EF47-909A-CF09B418CC22}" type="pres">
      <dgm:prSet presAssocID="{AA6F45E5-979F-1C48-958D-7B51636E9224}" presName="outerComposite" presStyleCnt="0">
        <dgm:presLayoutVars>
          <dgm:chMax val="2"/>
          <dgm:animLvl val="lvl"/>
          <dgm:resizeHandles val="exact"/>
        </dgm:presLayoutVars>
      </dgm:prSet>
      <dgm:spPr/>
      <dgm:t>
        <a:bodyPr/>
        <a:lstStyle/>
        <a:p>
          <a:endParaRPr lang="en-GB"/>
        </a:p>
      </dgm:t>
    </dgm:pt>
    <dgm:pt modelId="{CAA333EC-181C-5C43-A5ED-C9BBDE7F7500}" type="pres">
      <dgm:prSet presAssocID="{AA6F45E5-979F-1C48-958D-7B51636E9224}" presName="dummyMaxCanvas" presStyleCnt="0"/>
      <dgm:spPr/>
    </dgm:pt>
    <dgm:pt modelId="{8ACA0ED6-DE91-F341-9B3F-1802C9D99724}" type="pres">
      <dgm:prSet presAssocID="{AA6F45E5-979F-1C48-958D-7B51636E9224}" presName="parentComposite" presStyleCnt="0"/>
      <dgm:spPr/>
    </dgm:pt>
    <dgm:pt modelId="{F8C7E44A-5899-5240-A959-A64087F86104}" type="pres">
      <dgm:prSet presAssocID="{AA6F45E5-979F-1C48-958D-7B51636E9224}" presName="parent1" presStyleLbl="alignAccFollowNode1" presStyleIdx="0" presStyleCnt="4">
        <dgm:presLayoutVars>
          <dgm:chMax val="4"/>
        </dgm:presLayoutVars>
      </dgm:prSet>
      <dgm:spPr/>
      <dgm:t>
        <a:bodyPr/>
        <a:lstStyle/>
        <a:p>
          <a:endParaRPr lang="en-GB"/>
        </a:p>
      </dgm:t>
    </dgm:pt>
    <dgm:pt modelId="{7632DEEA-E270-524B-B042-487DE00A6082}" type="pres">
      <dgm:prSet presAssocID="{AA6F45E5-979F-1C48-958D-7B51636E9224}" presName="parent2" presStyleLbl="alignAccFollowNode1" presStyleIdx="1" presStyleCnt="4">
        <dgm:presLayoutVars>
          <dgm:chMax val="4"/>
        </dgm:presLayoutVars>
      </dgm:prSet>
      <dgm:spPr/>
      <dgm:t>
        <a:bodyPr/>
        <a:lstStyle/>
        <a:p>
          <a:endParaRPr lang="en-GB"/>
        </a:p>
      </dgm:t>
    </dgm:pt>
    <dgm:pt modelId="{E85DC21B-6C7E-994F-B73A-163A77E2AED3}" type="pres">
      <dgm:prSet presAssocID="{AA6F45E5-979F-1C48-958D-7B51636E9224}" presName="childrenComposite" presStyleCnt="0"/>
      <dgm:spPr/>
    </dgm:pt>
    <dgm:pt modelId="{F7C3A677-0417-2146-B71A-D1AAC08C62DD}" type="pres">
      <dgm:prSet presAssocID="{AA6F45E5-979F-1C48-958D-7B51636E9224}" presName="dummyMaxCanvas_ChildArea" presStyleCnt="0"/>
      <dgm:spPr/>
    </dgm:pt>
    <dgm:pt modelId="{0663D9C3-E02B-D946-B69E-8284EF9AAAA6}" type="pres">
      <dgm:prSet presAssocID="{AA6F45E5-979F-1C48-958D-7B51636E9224}" presName="fulcrum" presStyleLbl="alignAccFollowNode1" presStyleIdx="2" presStyleCnt="4"/>
      <dgm:spPr/>
    </dgm:pt>
    <dgm:pt modelId="{1FD4D701-C86C-1146-80F2-FDEC41B08E8F}" type="pres">
      <dgm:prSet presAssocID="{AA6F45E5-979F-1C48-958D-7B51636E9224}" presName="balance_23" presStyleLbl="alignAccFollowNode1" presStyleIdx="3" presStyleCnt="4">
        <dgm:presLayoutVars>
          <dgm:bulletEnabled val="1"/>
        </dgm:presLayoutVars>
      </dgm:prSet>
      <dgm:spPr/>
    </dgm:pt>
    <dgm:pt modelId="{613B1E74-8421-B14C-A779-C24166789668}" type="pres">
      <dgm:prSet presAssocID="{AA6F45E5-979F-1C48-958D-7B51636E9224}" presName="right_23_1" presStyleLbl="node1" presStyleIdx="0" presStyleCnt="5" custScaleX="100366" custScaleY="103180">
        <dgm:presLayoutVars>
          <dgm:bulletEnabled val="1"/>
        </dgm:presLayoutVars>
      </dgm:prSet>
      <dgm:spPr/>
      <dgm:t>
        <a:bodyPr/>
        <a:lstStyle/>
        <a:p>
          <a:endParaRPr lang="en-GB"/>
        </a:p>
      </dgm:t>
    </dgm:pt>
    <dgm:pt modelId="{3C198CFE-D306-504F-8A06-A59656C17727}" type="pres">
      <dgm:prSet presAssocID="{AA6F45E5-979F-1C48-958D-7B51636E9224}" presName="right_23_2" presStyleLbl="node1" presStyleIdx="1" presStyleCnt="5">
        <dgm:presLayoutVars>
          <dgm:bulletEnabled val="1"/>
        </dgm:presLayoutVars>
      </dgm:prSet>
      <dgm:spPr/>
      <dgm:t>
        <a:bodyPr/>
        <a:lstStyle/>
        <a:p>
          <a:endParaRPr lang="en-GB"/>
        </a:p>
      </dgm:t>
    </dgm:pt>
    <dgm:pt modelId="{5EADBDA1-D864-9F40-A0E9-06F4F42EFE88}" type="pres">
      <dgm:prSet presAssocID="{AA6F45E5-979F-1C48-958D-7B51636E9224}" presName="right_23_3" presStyleLbl="node1" presStyleIdx="2" presStyleCnt="5">
        <dgm:presLayoutVars>
          <dgm:bulletEnabled val="1"/>
        </dgm:presLayoutVars>
      </dgm:prSet>
      <dgm:spPr/>
      <dgm:t>
        <a:bodyPr/>
        <a:lstStyle/>
        <a:p>
          <a:endParaRPr lang="en-GB"/>
        </a:p>
      </dgm:t>
    </dgm:pt>
    <dgm:pt modelId="{E8891BEE-7171-8247-9CE4-69D7E50CD428}" type="pres">
      <dgm:prSet presAssocID="{AA6F45E5-979F-1C48-958D-7B51636E9224}" presName="left_23_1" presStyleLbl="node1" presStyleIdx="3" presStyleCnt="5">
        <dgm:presLayoutVars>
          <dgm:bulletEnabled val="1"/>
        </dgm:presLayoutVars>
      </dgm:prSet>
      <dgm:spPr/>
      <dgm:t>
        <a:bodyPr/>
        <a:lstStyle/>
        <a:p>
          <a:endParaRPr lang="en-GB"/>
        </a:p>
      </dgm:t>
    </dgm:pt>
    <dgm:pt modelId="{28C2C4C4-43F9-9F44-BCBA-55F60DA89229}" type="pres">
      <dgm:prSet presAssocID="{AA6F45E5-979F-1C48-958D-7B51636E9224}" presName="left_23_2" presStyleLbl="node1" presStyleIdx="4" presStyleCnt="5">
        <dgm:presLayoutVars>
          <dgm:bulletEnabled val="1"/>
        </dgm:presLayoutVars>
      </dgm:prSet>
      <dgm:spPr/>
      <dgm:t>
        <a:bodyPr/>
        <a:lstStyle/>
        <a:p>
          <a:endParaRPr lang="en-GB"/>
        </a:p>
      </dgm:t>
    </dgm:pt>
  </dgm:ptLst>
  <dgm:cxnLst>
    <dgm:cxn modelId="{48F9960D-886A-F940-B167-0F5439CEC374}" srcId="{71868108-9250-D34F-ABC6-63B9BCAC8610}" destId="{F31BF62B-8770-1647-8112-9277AFA6D879}" srcOrd="1" destOrd="0" parTransId="{FCC574F3-8ED9-B044-846D-5332161F9C45}" sibTransId="{DEF1B5E1-A74F-8845-B917-1E2CDDDB526A}"/>
    <dgm:cxn modelId="{73DFEF7C-9883-C34A-A0D3-DC212649F841}" type="presOf" srcId="{7D100A58-B4DB-C440-8D1E-D8B56BB251BE}" destId="{613B1E74-8421-B14C-A779-C24166789668}" srcOrd="0" destOrd="0" presId="urn:microsoft.com/office/officeart/2005/8/layout/balance1"/>
    <dgm:cxn modelId="{A5E10256-192C-5046-9B46-8A360085EDEC}" type="presOf" srcId="{3D05511C-275E-1D4F-B260-061092EF5064}" destId="{5EADBDA1-D864-9F40-A0E9-06F4F42EFE88}" srcOrd="0" destOrd="0" presId="urn:microsoft.com/office/officeart/2005/8/layout/balance1"/>
    <dgm:cxn modelId="{646695B4-4B9C-FF41-8650-5D04024F9B33}" srcId="{F1632B7D-31C9-134A-A945-56160F5DE559}" destId="{7D100A58-B4DB-C440-8D1E-D8B56BB251BE}" srcOrd="0" destOrd="0" parTransId="{D21D9149-47BD-0C4C-B02F-AF1B03E0E5DE}" sibTransId="{E71F93A7-5CF8-7F4B-890C-5E118A4F2708}"/>
    <dgm:cxn modelId="{B59642AA-5517-DF43-A3C2-BF19AFB61644}" srcId="{F1632B7D-31C9-134A-A945-56160F5DE559}" destId="{3FB76EEC-47D1-3C4C-B02E-247850F8022C}" srcOrd="1" destOrd="0" parTransId="{6CCFF5AC-7716-5D4A-B155-6D5E015C394A}" sibTransId="{5890EBB0-0680-384E-A613-11E53C459787}"/>
    <dgm:cxn modelId="{9E1F9EB1-8A61-094F-AF6A-51DB0EA08C95}" type="presOf" srcId="{F1632B7D-31C9-134A-A945-56160F5DE559}" destId="{7632DEEA-E270-524B-B042-487DE00A6082}" srcOrd="0" destOrd="0" presId="urn:microsoft.com/office/officeart/2005/8/layout/balance1"/>
    <dgm:cxn modelId="{4A4DD074-30DB-2447-8A61-BB733D2E2C99}" type="presOf" srcId="{71868108-9250-D34F-ABC6-63B9BCAC8610}" destId="{F8C7E44A-5899-5240-A959-A64087F86104}" srcOrd="0" destOrd="0" presId="urn:microsoft.com/office/officeart/2005/8/layout/balance1"/>
    <dgm:cxn modelId="{5008C929-7C3F-F749-BFE6-4D156F7611B7}" type="presOf" srcId="{843CE7E3-FACE-2548-9328-E89C9437AF58}" destId="{E8891BEE-7171-8247-9CE4-69D7E50CD428}" srcOrd="0" destOrd="0" presId="urn:microsoft.com/office/officeart/2005/8/layout/balance1"/>
    <dgm:cxn modelId="{D5AA4BFA-0ED9-7D42-BDBC-43AA5821D194}" srcId="{F1632B7D-31C9-134A-A945-56160F5DE559}" destId="{3D05511C-275E-1D4F-B260-061092EF5064}" srcOrd="2" destOrd="0" parTransId="{5D167951-492B-184E-BBD2-AD3646E37C66}" sibTransId="{754825BE-2576-4B41-B1C1-8F86FBEF5F97}"/>
    <dgm:cxn modelId="{19D6D1DC-CCCA-9C49-8CC3-A7A20CAB998C}" type="presOf" srcId="{3FB76EEC-47D1-3C4C-B02E-247850F8022C}" destId="{3C198CFE-D306-504F-8A06-A59656C17727}" srcOrd="0" destOrd="0" presId="urn:microsoft.com/office/officeart/2005/8/layout/balance1"/>
    <dgm:cxn modelId="{87A2340B-4B75-534F-873A-5B46B4BF8EBD}" srcId="{AA6F45E5-979F-1C48-958D-7B51636E9224}" destId="{47508480-9133-E342-B9C6-BA2DF05E4F50}" srcOrd="2" destOrd="0" parTransId="{1FC4F459-4BBF-3D41-B16C-65C64F2FD604}" sibTransId="{B4D7C6DB-737B-194B-BC72-51DB134B309C}"/>
    <dgm:cxn modelId="{2875D185-02CE-134E-8321-46790DD4D147}" srcId="{71868108-9250-D34F-ABC6-63B9BCAC8610}" destId="{843CE7E3-FACE-2548-9328-E89C9437AF58}" srcOrd="0" destOrd="0" parTransId="{A5D55AD1-72A8-BD46-A1F9-A305235D13AB}" sibTransId="{B1546165-BD0D-0B4B-839C-FD765C6CB53D}"/>
    <dgm:cxn modelId="{638F7B74-A9D5-BE44-AF3C-6BF76FC10D62}" srcId="{AA6F45E5-979F-1C48-958D-7B51636E9224}" destId="{F1632B7D-31C9-134A-A945-56160F5DE559}" srcOrd="1" destOrd="0" parTransId="{75A4E164-3BB2-8043-8329-29251D2A1597}" sibTransId="{E5EDE248-AC9C-5B4D-88C7-9DA040D5D065}"/>
    <dgm:cxn modelId="{AB001B57-B280-4346-98F1-B88E4EE0A0E6}" type="presOf" srcId="{AA6F45E5-979F-1C48-958D-7B51636E9224}" destId="{53D53D58-702E-EF47-909A-CF09B418CC22}" srcOrd="0" destOrd="0" presId="urn:microsoft.com/office/officeart/2005/8/layout/balance1"/>
    <dgm:cxn modelId="{D04C3482-15C8-C64F-852C-1AD1CD9AA4D5}" type="presOf" srcId="{F31BF62B-8770-1647-8112-9277AFA6D879}" destId="{28C2C4C4-43F9-9F44-BCBA-55F60DA89229}" srcOrd="0" destOrd="0" presId="urn:microsoft.com/office/officeart/2005/8/layout/balance1"/>
    <dgm:cxn modelId="{5198AACF-5A97-0D43-B415-2637CD831127}" srcId="{AA6F45E5-979F-1C48-958D-7B51636E9224}" destId="{71868108-9250-D34F-ABC6-63B9BCAC8610}" srcOrd="0" destOrd="0" parTransId="{7F0A69B6-A04B-FD4B-9D73-CE0C9E42D040}" sibTransId="{077A17E1-BCD6-1045-AB65-BD91A0E9451C}"/>
    <dgm:cxn modelId="{340CBB41-FD6F-A047-9E9B-E4A43FDA8E8D}" type="presParOf" srcId="{53D53D58-702E-EF47-909A-CF09B418CC22}" destId="{CAA333EC-181C-5C43-A5ED-C9BBDE7F7500}" srcOrd="0" destOrd="0" presId="urn:microsoft.com/office/officeart/2005/8/layout/balance1"/>
    <dgm:cxn modelId="{59DEB42C-0115-CE4B-A353-882485A09F34}" type="presParOf" srcId="{53D53D58-702E-EF47-909A-CF09B418CC22}" destId="{8ACA0ED6-DE91-F341-9B3F-1802C9D99724}" srcOrd="1" destOrd="0" presId="urn:microsoft.com/office/officeart/2005/8/layout/balance1"/>
    <dgm:cxn modelId="{13CC8D38-C1F9-8847-A91A-94EE47B6DCFE}" type="presParOf" srcId="{8ACA0ED6-DE91-F341-9B3F-1802C9D99724}" destId="{F8C7E44A-5899-5240-A959-A64087F86104}" srcOrd="0" destOrd="0" presId="urn:microsoft.com/office/officeart/2005/8/layout/balance1"/>
    <dgm:cxn modelId="{5DF024CC-E75A-3D4F-A570-70775314072E}" type="presParOf" srcId="{8ACA0ED6-DE91-F341-9B3F-1802C9D99724}" destId="{7632DEEA-E270-524B-B042-487DE00A6082}" srcOrd="1" destOrd="0" presId="urn:microsoft.com/office/officeart/2005/8/layout/balance1"/>
    <dgm:cxn modelId="{20B0CDA4-123B-3741-AC81-B3BCAF5293BA}" type="presParOf" srcId="{53D53D58-702E-EF47-909A-CF09B418CC22}" destId="{E85DC21B-6C7E-994F-B73A-163A77E2AED3}" srcOrd="2" destOrd="0" presId="urn:microsoft.com/office/officeart/2005/8/layout/balance1"/>
    <dgm:cxn modelId="{71BCB4DD-91E5-014C-8C6B-09408AAD63B3}" type="presParOf" srcId="{E85DC21B-6C7E-994F-B73A-163A77E2AED3}" destId="{F7C3A677-0417-2146-B71A-D1AAC08C62DD}" srcOrd="0" destOrd="0" presId="urn:microsoft.com/office/officeart/2005/8/layout/balance1"/>
    <dgm:cxn modelId="{82083F4D-286F-804A-BBC7-D336078F7FA1}" type="presParOf" srcId="{E85DC21B-6C7E-994F-B73A-163A77E2AED3}" destId="{0663D9C3-E02B-D946-B69E-8284EF9AAAA6}" srcOrd="1" destOrd="0" presId="urn:microsoft.com/office/officeart/2005/8/layout/balance1"/>
    <dgm:cxn modelId="{13A37A06-92AC-F647-9F38-45E23998E275}" type="presParOf" srcId="{E85DC21B-6C7E-994F-B73A-163A77E2AED3}" destId="{1FD4D701-C86C-1146-80F2-FDEC41B08E8F}" srcOrd="2" destOrd="0" presId="urn:microsoft.com/office/officeart/2005/8/layout/balance1"/>
    <dgm:cxn modelId="{C5FB243A-7683-F646-AB76-B7CDBF83F2F7}" type="presParOf" srcId="{E85DC21B-6C7E-994F-B73A-163A77E2AED3}" destId="{613B1E74-8421-B14C-A779-C24166789668}" srcOrd="3" destOrd="0" presId="urn:microsoft.com/office/officeart/2005/8/layout/balance1"/>
    <dgm:cxn modelId="{2A19CDF8-23E8-8646-8E00-5A8461FD1D96}" type="presParOf" srcId="{E85DC21B-6C7E-994F-B73A-163A77E2AED3}" destId="{3C198CFE-D306-504F-8A06-A59656C17727}" srcOrd="4" destOrd="0" presId="urn:microsoft.com/office/officeart/2005/8/layout/balance1"/>
    <dgm:cxn modelId="{92C2038F-7D7E-2146-AA63-9019D36466EB}" type="presParOf" srcId="{E85DC21B-6C7E-994F-B73A-163A77E2AED3}" destId="{5EADBDA1-D864-9F40-A0E9-06F4F42EFE88}" srcOrd="5" destOrd="0" presId="urn:microsoft.com/office/officeart/2005/8/layout/balance1"/>
    <dgm:cxn modelId="{8AF0A8D2-B048-8F40-A4A1-B3875B952E47}" type="presParOf" srcId="{E85DC21B-6C7E-994F-B73A-163A77E2AED3}" destId="{E8891BEE-7171-8247-9CE4-69D7E50CD428}" srcOrd="6" destOrd="0" presId="urn:microsoft.com/office/officeart/2005/8/layout/balance1"/>
    <dgm:cxn modelId="{E8A73E40-4CA1-0641-A1FD-63D35A3824BA}" type="presParOf" srcId="{E85DC21B-6C7E-994F-B73A-163A77E2AED3}" destId="{28C2C4C4-43F9-9F44-BCBA-55F60DA89229}" srcOrd="7"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C2E348-290F-6643-9471-E9B541C2A63F}" type="doc">
      <dgm:prSet loTypeId="urn:microsoft.com/office/officeart/2005/8/layout/vList2" loCatId="" qsTypeId="urn:microsoft.com/office/officeart/2005/8/quickstyle/simple1" qsCatId="simple" csTypeId="urn:microsoft.com/office/officeart/2005/8/colors/accent1_2" csCatId="accent1" phldr="1"/>
      <dgm:spPr/>
      <dgm:t>
        <a:bodyPr/>
        <a:lstStyle/>
        <a:p>
          <a:endParaRPr lang="en-GB"/>
        </a:p>
      </dgm:t>
    </dgm:pt>
    <dgm:pt modelId="{04D8414C-6D1C-3844-A9CD-4878E0F33183}">
      <dgm:prSet phldrT="[Text]" custT="1"/>
      <dgm:spPr/>
      <dgm:t>
        <a:bodyPr/>
        <a:lstStyle/>
        <a:p>
          <a:r>
            <a:rPr lang="en-GB" sz="2000" dirty="0">
              <a:solidFill>
                <a:schemeClr val="tx1"/>
              </a:solidFill>
            </a:rPr>
            <a:t>Adapt your language to the child’s specific age, needs and level of maturity </a:t>
          </a:r>
        </a:p>
      </dgm:t>
    </dgm:pt>
    <dgm:pt modelId="{31C12D06-419B-674F-95E6-A1BA2390ECA4}" type="parTrans" cxnId="{48D2EE69-3EC4-9C47-A624-D6D3E249DC98}">
      <dgm:prSet/>
      <dgm:spPr/>
      <dgm:t>
        <a:bodyPr/>
        <a:lstStyle/>
        <a:p>
          <a:endParaRPr lang="en-GB"/>
        </a:p>
      </dgm:t>
    </dgm:pt>
    <dgm:pt modelId="{5D42993B-4286-3940-95D9-402EE63511FA}" type="sibTrans" cxnId="{48D2EE69-3EC4-9C47-A624-D6D3E249DC98}">
      <dgm:prSet/>
      <dgm:spPr/>
      <dgm:t>
        <a:bodyPr/>
        <a:lstStyle/>
        <a:p>
          <a:endParaRPr lang="en-GB"/>
        </a:p>
      </dgm:t>
    </dgm:pt>
    <dgm:pt modelId="{8FCC21A5-07C0-7240-9C10-2C73830A61FB}">
      <dgm:prSet phldrT="[Text]" custT="1"/>
      <dgm:spPr/>
      <dgm:t>
        <a:bodyPr/>
        <a:lstStyle/>
        <a:p>
          <a:r>
            <a:rPr lang="en-GB" sz="2000" dirty="0">
              <a:solidFill>
                <a:schemeClr val="tx1"/>
              </a:solidFill>
            </a:rPr>
            <a:t>Remember that children may not have </a:t>
          </a:r>
          <a:r>
            <a:rPr lang="en-GB" sz="2000" dirty="0" smtClean="0">
              <a:solidFill>
                <a:schemeClr val="tx1"/>
              </a:solidFill>
            </a:rPr>
            <a:t>told or want their </a:t>
          </a:r>
          <a:r>
            <a:rPr lang="en-GB" sz="2000" dirty="0">
              <a:solidFill>
                <a:schemeClr val="tx1"/>
              </a:solidFill>
            </a:rPr>
            <a:t>parent/guardian </a:t>
          </a:r>
          <a:r>
            <a:rPr lang="en-GB" sz="2000" dirty="0" smtClean="0">
              <a:solidFill>
                <a:schemeClr val="tx1"/>
              </a:solidFill>
            </a:rPr>
            <a:t>to know what happened to them or even understood </a:t>
          </a:r>
          <a:r>
            <a:rPr lang="en-GB" sz="2000" dirty="0">
              <a:solidFill>
                <a:schemeClr val="tx1"/>
              </a:solidFill>
            </a:rPr>
            <a:t>what happened </a:t>
          </a:r>
        </a:p>
      </dgm:t>
    </dgm:pt>
    <dgm:pt modelId="{D60AB4E4-C566-6240-AF3E-5096393CD8BE}" type="parTrans" cxnId="{86E8DF3F-3538-E740-A7E5-8CBDE23D708F}">
      <dgm:prSet/>
      <dgm:spPr/>
      <dgm:t>
        <a:bodyPr/>
        <a:lstStyle/>
        <a:p>
          <a:endParaRPr lang="en-GB"/>
        </a:p>
      </dgm:t>
    </dgm:pt>
    <dgm:pt modelId="{08970BE8-DD94-4F40-AA55-5B854DBF56EE}" type="sibTrans" cxnId="{86E8DF3F-3538-E740-A7E5-8CBDE23D708F}">
      <dgm:prSet/>
      <dgm:spPr/>
      <dgm:t>
        <a:bodyPr/>
        <a:lstStyle/>
        <a:p>
          <a:endParaRPr lang="en-GB"/>
        </a:p>
      </dgm:t>
    </dgm:pt>
    <dgm:pt modelId="{8604BCC0-EED4-EE4C-B29C-1E17912436C4}">
      <dgm:prSet phldrT="[Text]" custT="1"/>
      <dgm:spPr/>
      <dgm:t>
        <a:bodyPr/>
        <a:lstStyle/>
        <a:p>
          <a:r>
            <a:rPr lang="en-GB" sz="2000" dirty="0">
              <a:solidFill>
                <a:schemeClr val="tx1"/>
              </a:solidFill>
            </a:rPr>
            <a:t>Tell children about their rights, </a:t>
          </a:r>
          <a:r>
            <a:rPr lang="en-GB" sz="2000" dirty="0" smtClean="0">
              <a:solidFill>
                <a:schemeClr val="tx1"/>
              </a:solidFill>
            </a:rPr>
            <a:t>including </a:t>
          </a:r>
          <a:r>
            <a:rPr lang="en-GB" sz="2000" dirty="0">
              <a:solidFill>
                <a:schemeClr val="tx1"/>
              </a:solidFill>
            </a:rPr>
            <a:t>to stop the interview at any time or to refuse to answer a question </a:t>
          </a:r>
        </a:p>
      </dgm:t>
    </dgm:pt>
    <dgm:pt modelId="{3BF2BE88-B576-D940-AC04-715475AE338D}" type="parTrans" cxnId="{307F462E-58A9-724F-894B-84261507314A}">
      <dgm:prSet/>
      <dgm:spPr/>
      <dgm:t>
        <a:bodyPr/>
        <a:lstStyle/>
        <a:p>
          <a:endParaRPr lang="en-GB"/>
        </a:p>
      </dgm:t>
    </dgm:pt>
    <dgm:pt modelId="{8B82E1F0-ECC2-C84B-870F-38C310C3DFE2}" type="sibTrans" cxnId="{307F462E-58A9-724F-894B-84261507314A}">
      <dgm:prSet/>
      <dgm:spPr/>
      <dgm:t>
        <a:bodyPr/>
        <a:lstStyle/>
        <a:p>
          <a:endParaRPr lang="en-GB"/>
        </a:p>
      </dgm:t>
    </dgm:pt>
    <dgm:pt modelId="{C3C48EEE-16F6-854F-ABB1-C79752D482FE}">
      <dgm:prSet phldrT="[Text]" custT="1"/>
      <dgm:spPr/>
      <dgm:t>
        <a:bodyPr/>
        <a:lstStyle/>
        <a:p>
          <a:r>
            <a:rPr lang="en-GB" sz="2000" dirty="0">
              <a:solidFill>
                <a:schemeClr val="tx1"/>
              </a:solidFill>
            </a:rPr>
            <a:t>Inform children about the risks of participation in a careful, age-sensitive manner and avoid </a:t>
          </a:r>
          <a:r>
            <a:rPr lang="en-GB" sz="2000" dirty="0">
              <a:solidFill>
                <a:srgbClr val="000000"/>
              </a:solidFill>
            </a:rPr>
            <a:t>frightening </a:t>
          </a:r>
          <a:r>
            <a:rPr lang="en-GB" sz="2000" dirty="0" smtClean="0">
              <a:solidFill>
                <a:srgbClr val="000000"/>
              </a:solidFill>
            </a:rPr>
            <a:t>them</a:t>
          </a:r>
          <a:endParaRPr lang="en-GB" sz="2000" dirty="0">
            <a:solidFill>
              <a:srgbClr val="000000"/>
            </a:solidFill>
          </a:endParaRPr>
        </a:p>
      </dgm:t>
    </dgm:pt>
    <dgm:pt modelId="{2C97666C-1FF8-A048-8E6D-B192A8437210}" type="parTrans" cxnId="{B6314048-E76B-0943-B643-4490FEC8A8E9}">
      <dgm:prSet/>
      <dgm:spPr/>
      <dgm:t>
        <a:bodyPr/>
        <a:lstStyle/>
        <a:p>
          <a:endParaRPr lang="en-GB"/>
        </a:p>
      </dgm:t>
    </dgm:pt>
    <dgm:pt modelId="{95404B94-A82D-574A-87BD-E99E6D72D8A9}" type="sibTrans" cxnId="{B6314048-E76B-0943-B643-4490FEC8A8E9}">
      <dgm:prSet/>
      <dgm:spPr/>
      <dgm:t>
        <a:bodyPr/>
        <a:lstStyle/>
        <a:p>
          <a:endParaRPr lang="en-GB"/>
        </a:p>
      </dgm:t>
    </dgm:pt>
    <dgm:pt modelId="{BA64858E-0758-5E40-B49D-D456B68B5F59}">
      <dgm:prSet phldrT="[Text]" custT="1"/>
      <dgm:spPr/>
      <dgm:t>
        <a:bodyPr/>
        <a:lstStyle/>
        <a:p>
          <a:r>
            <a:rPr lang="en-GB" sz="2000" dirty="0">
              <a:solidFill>
                <a:schemeClr val="tx1"/>
              </a:solidFill>
            </a:rPr>
            <a:t>Ask the child to tell you what they are consenting to, to ensure they genuinely understood</a:t>
          </a:r>
        </a:p>
      </dgm:t>
    </dgm:pt>
    <dgm:pt modelId="{73BCB36B-A66A-3348-85B4-5862079C0346}" type="parTrans" cxnId="{6BE8F994-C77B-E149-BC46-4ED8D2E2D566}">
      <dgm:prSet/>
      <dgm:spPr/>
      <dgm:t>
        <a:bodyPr/>
        <a:lstStyle/>
        <a:p>
          <a:endParaRPr lang="en-GB"/>
        </a:p>
      </dgm:t>
    </dgm:pt>
    <dgm:pt modelId="{D1C31A53-C78F-B64C-B51C-46485ED41739}" type="sibTrans" cxnId="{6BE8F994-C77B-E149-BC46-4ED8D2E2D566}">
      <dgm:prSet/>
      <dgm:spPr/>
      <dgm:t>
        <a:bodyPr/>
        <a:lstStyle/>
        <a:p>
          <a:endParaRPr lang="en-GB"/>
        </a:p>
      </dgm:t>
    </dgm:pt>
    <dgm:pt modelId="{2D4CB2A5-DC8F-D649-A95D-22FE573E1D57}" type="pres">
      <dgm:prSet presAssocID="{C6C2E348-290F-6643-9471-E9B541C2A63F}" presName="linear" presStyleCnt="0">
        <dgm:presLayoutVars>
          <dgm:animLvl val="lvl"/>
          <dgm:resizeHandles val="exact"/>
        </dgm:presLayoutVars>
      </dgm:prSet>
      <dgm:spPr/>
      <dgm:t>
        <a:bodyPr/>
        <a:lstStyle/>
        <a:p>
          <a:endParaRPr lang="en-GB"/>
        </a:p>
      </dgm:t>
    </dgm:pt>
    <dgm:pt modelId="{7FEA7515-B068-0843-9D05-5149427BCAE6}" type="pres">
      <dgm:prSet presAssocID="{04D8414C-6D1C-3844-A9CD-4878E0F33183}" presName="parentText" presStyleLbl="node1" presStyleIdx="0" presStyleCnt="5">
        <dgm:presLayoutVars>
          <dgm:chMax val="0"/>
          <dgm:bulletEnabled val="1"/>
        </dgm:presLayoutVars>
      </dgm:prSet>
      <dgm:spPr/>
      <dgm:t>
        <a:bodyPr/>
        <a:lstStyle/>
        <a:p>
          <a:endParaRPr lang="en-GB"/>
        </a:p>
      </dgm:t>
    </dgm:pt>
    <dgm:pt modelId="{2D805728-5B7A-764A-A520-C2E3344293E8}" type="pres">
      <dgm:prSet presAssocID="{5D42993B-4286-3940-95D9-402EE63511FA}" presName="spacer" presStyleCnt="0"/>
      <dgm:spPr/>
    </dgm:pt>
    <dgm:pt modelId="{459F74BA-198B-504A-A3F9-28348DB03573}" type="pres">
      <dgm:prSet presAssocID="{8FCC21A5-07C0-7240-9C10-2C73830A61FB}" presName="parentText" presStyleLbl="node1" presStyleIdx="1" presStyleCnt="5">
        <dgm:presLayoutVars>
          <dgm:chMax val="0"/>
          <dgm:bulletEnabled val="1"/>
        </dgm:presLayoutVars>
      </dgm:prSet>
      <dgm:spPr/>
      <dgm:t>
        <a:bodyPr/>
        <a:lstStyle/>
        <a:p>
          <a:endParaRPr lang="en-GB"/>
        </a:p>
      </dgm:t>
    </dgm:pt>
    <dgm:pt modelId="{50CCE8E3-F2AE-0746-B834-13D34184469A}" type="pres">
      <dgm:prSet presAssocID="{08970BE8-DD94-4F40-AA55-5B854DBF56EE}" presName="spacer" presStyleCnt="0"/>
      <dgm:spPr/>
    </dgm:pt>
    <dgm:pt modelId="{D760EA7A-005B-8E4B-93B9-457AE66610B1}" type="pres">
      <dgm:prSet presAssocID="{C3C48EEE-16F6-854F-ABB1-C79752D482FE}" presName="parentText" presStyleLbl="node1" presStyleIdx="2" presStyleCnt="5">
        <dgm:presLayoutVars>
          <dgm:chMax val="0"/>
          <dgm:bulletEnabled val="1"/>
        </dgm:presLayoutVars>
      </dgm:prSet>
      <dgm:spPr/>
      <dgm:t>
        <a:bodyPr/>
        <a:lstStyle/>
        <a:p>
          <a:endParaRPr lang="en-GB"/>
        </a:p>
      </dgm:t>
    </dgm:pt>
    <dgm:pt modelId="{4A0F5AE1-FAE3-EE4E-AE3D-3083E7D8F967}" type="pres">
      <dgm:prSet presAssocID="{95404B94-A82D-574A-87BD-E99E6D72D8A9}" presName="spacer" presStyleCnt="0"/>
      <dgm:spPr/>
    </dgm:pt>
    <dgm:pt modelId="{45040892-8AB1-C248-82DC-A58AE2AC91A8}" type="pres">
      <dgm:prSet presAssocID="{8604BCC0-EED4-EE4C-B29C-1E17912436C4}" presName="parentText" presStyleLbl="node1" presStyleIdx="3" presStyleCnt="5">
        <dgm:presLayoutVars>
          <dgm:chMax val="0"/>
          <dgm:bulletEnabled val="1"/>
        </dgm:presLayoutVars>
      </dgm:prSet>
      <dgm:spPr/>
      <dgm:t>
        <a:bodyPr/>
        <a:lstStyle/>
        <a:p>
          <a:endParaRPr lang="en-GB"/>
        </a:p>
      </dgm:t>
    </dgm:pt>
    <dgm:pt modelId="{A0112640-3EA3-A54C-A6B5-6D4BFC547622}" type="pres">
      <dgm:prSet presAssocID="{8B82E1F0-ECC2-C84B-870F-38C310C3DFE2}" presName="spacer" presStyleCnt="0"/>
      <dgm:spPr/>
    </dgm:pt>
    <dgm:pt modelId="{2F1A045E-8B2B-6C48-BFEC-0EC1BC201AC7}" type="pres">
      <dgm:prSet presAssocID="{BA64858E-0758-5E40-B49D-D456B68B5F59}" presName="parentText" presStyleLbl="node1" presStyleIdx="4" presStyleCnt="5">
        <dgm:presLayoutVars>
          <dgm:chMax val="0"/>
          <dgm:bulletEnabled val="1"/>
        </dgm:presLayoutVars>
      </dgm:prSet>
      <dgm:spPr/>
      <dgm:t>
        <a:bodyPr/>
        <a:lstStyle/>
        <a:p>
          <a:endParaRPr lang="en-GB"/>
        </a:p>
      </dgm:t>
    </dgm:pt>
  </dgm:ptLst>
  <dgm:cxnLst>
    <dgm:cxn modelId="{F3F5C645-69C4-9E4E-B410-64168E0B5FED}" type="presOf" srcId="{04D8414C-6D1C-3844-A9CD-4878E0F33183}" destId="{7FEA7515-B068-0843-9D05-5149427BCAE6}" srcOrd="0" destOrd="0" presId="urn:microsoft.com/office/officeart/2005/8/layout/vList2"/>
    <dgm:cxn modelId="{307F462E-58A9-724F-894B-84261507314A}" srcId="{C6C2E348-290F-6643-9471-E9B541C2A63F}" destId="{8604BCC0-EED4-EE4C-B29C-1E17912436C4}" srcOrd="3" destOrd="0" parTransId="{3BF2BE88-B576-D940-AC04-715475AE338D}" sibTransId="{8B82E1F0-ECC2-C84B-870F-38C310C3DFE2}"/>
    <dgm:cxn modelId="{0BC655F6-E3DA-A74B-B184-93127D5FFBC7}" type="presOf" srcId="{8FCC21A5-07C0-7240-9C10-2C73830A61FB}" destId="{459F74BA-198B-504A-A3F9-28348DB03573}" srcOrd="0" destOrd="0" presId="urn:microsoft.com/office/officeart/2005/8/layout/vList2"/>
    <dgm:cxn modelId="{86E8DF3F-3538-E740-A7E5-8CBDE23D708F}" srcId="{C6C2E348-290F-6643-9471-E9B541C2A63F}" destId="{8FCC21A5-07C0-7240-9C10-2C73830A61FB}" srcOrd="1" destOrd="0" parTransId="{D60AB4E4-C566-6240-AF3E-5096393CD8BE}" sibTransId="{08970BE8-DD94-4F40-AA55-5B854DBF56EE}"/>
    <dgm:cxn modelId="{3313F3BE-3AA2-3B46-AC4B-4187B5EAC040}" type="presOf" srcId="{C6C2E348-290F-6643-9471-E9B541C2A63F}" destId="{2D4CB2A5-DC8F-D649-A95D-22FE573E1D57}" srcOrd="0" destOrd="0" presId="urn:microsoft.com/office/officeart/2005/8/layout/vList2"/>
    <dgm:cxn modelId="{B6314048-E76B-0943-B643-4490FEC8A8E9}" srcId="{C6C2E348-290F-6643-9471-E9B541C2A63F}" destId="{C3C48EEE-16F6-854F-ABB1-C79752D482FE}" srcOrd="2" destOrd="0" parTransId="{2C97666C-1FF8-A048-8E6D-B192A8437210}" sibTransId="{95404B94-A82D-574A-87BD-E99E6D72D8A9}"/>
    <dgm:cxn modelId="{48D2EE69-3EC4-9C47-A624-D6D3E249DC98}" srcId="{C6C2E348-290F-6643-9471-E9B541C2A63F}" destId="{04D8414C-6D1C-3844-A9CD-4878E0F33183}" srcOrd="0" destOrd="0" parTransId="{31C12D06-419B-674F-95E6-A1BA2390ECA4}" sibTransId="{5D42993B-4286-3940-95D9-402EE63511FA}"/>
    <dgm:cxn modelId="{200B506A-386C-BB4C-B9C5-0EE9C3DE4C97}" type="presOf" srcId="{BA64858E-0758-5E40-B49D-D456B68B5F59}" destId="{2F1A045E-8B2B-6C48-BFEC-0EC1BC201AC7}" srcOrd="0" destOrd="0" presId="urn:microsoft.com/office/officeart/2005/8/layout/vList2"/>
    <dgm:cxn modelId="{F0AC56C8-3A20-5D42-8137-EE573A9C07D7}" type="presOf" srcId="{8604BCC0-EED4-EE4C-B29C-1E17912436C4}" destId="{45040892-8AB1-C248-82DC-A58AE2AC91A8}" srcOrd="0" destOrd="0" presId="urn:microsoft.com/office/officeart/2005/8/layout/vList2"/>
    <dgm:cxn modelId="{6BE8F994-C77B-E149-BC46-4ED8D2E2D566}" srcId="{C6C2E348-290F-6643-9471-E9B541C2A63F}" destId="{BA64858E-0758-5E40-B49D-D456B68B5F59}" srcOrd="4" destOrd="0" parTransId="{73BCB36B-A66A-3348-85B4-5862079C0346}" sibTransId="{D1C31A53-C78F-B64C-B51C-46485ED41739}"/>
    <dgm:cxn modelId="{6D742BEE-5ADE-CF46-94C9-E669D39DBFA1}" type="presOf" srcId="{C3C48EEE-16F6-854F-ABB1-C79752D482FE}" destId="{D760EA7A-005B-8E4B-93B9-457AE66610B1}" srcOrd="0" destOrd="0" presId="urn:microsoft.com/office/officeart/2005/8/layout/vList2"/>
    <dgm:cxn modelId="{744B3C7B-4D80-2440-A75F-6C2164A32847}" type="presParOf" srcId="{2D4CB2A5-DC8F-D649-A95D-22FE573E1D57}" destId="{7FEA7515-B068-0843-9D05-5149427BCAE6}" srcOrd="0" destOrd="0" presId="urn:microsoft.com/office/officeart/2005/8/layout/vList2"/>
    <dgm:cxn modelId="{56BE1F7A-AF45-AA4A-A183-4CB79A7E4F7C}" type="presParOf" srcId="{2D4CB2A5-DC8F-D649-A95D-22FE573E1D57}" destId="{2D805728-5B7A-764A-A520-C2E3344293E8}" srcOrd="1" destOrd="0" presId="urn:microsoft.com/office/officeart/2005/8/layout/vList2"/>
    <dgm:cxn modelId="{6970D9BF-0469-7948-A8D6-1BF51C8C9C81}" type="presParOf" srcId="{2D4CB2A5-DC8F-D649-A95D-22FE573E1D57}" destId="{459F74BA-198B-504A-A3F9-28348DB03573}" srcOrd="2" destOrd="0" presId="urn:microsoft.com/office/officeart/2005/8/layout/vList2"/>
    <dgm:cxn modelId="{B1F6E262-7495-5B4F-B972-E9CD8734D7D9}" type="presParOf" srcId="{2D4CB2A5-DC8F-D649-A95D-22FE573E1D57}" destId="{50CCE8E3-F2AE-0746-B834-13D34184469A}" srcOrd="3" destOrd="0" presId="urn:microsoft.com/office/officeart/2005/8/layout/vList2"/>
    <dgm:cxn modelId="{B7E579A6-5BE5-144F-92B9-6AC603969AD4}" type="presParOf" srcId="{2D4CB2A5-DC8F-D649-A95D-22FE573E1D57}" destId="{D760EA7A-005B-8E4B-93B9-457AE66610B1}" srcOrd="4" destOrd="0" presId="urn:microsoft.com/office/officeart/2005/8/layout/vList2"/>
    <dgm:cxn modelId="{9C69F721-1673-C741-9B5E-9243A9EAC671}" type="presParOf" srcId="{2D4CB2A5-DC8F-D649-A95D-22FE573E1D57}" destId="{4A0F5AE1-FAE3-EE4E-AE3D-3083E7D8F967}" srcOrd="5" destOrd="0" presId="urn:microsoft.com/office/officeart/2005/8/layout/vList2"/>
    <dgm:cxn modelId="{F33A02DB-906A-0D43-84A1-80F1CF56AC88}" type="presParOf" srcId="{2D4CB2A5-DC8F-D649-A95D-22FE573E1D57}" destId="{45040892-8AB1-C248-82DC-A58AE2AC91A8}" srcOrd="6" destOrd="0" presId="urn:microsoft.com/office/officeart/2005/8/layout/vList2"/>
    <dgm:cxn modelId="{3453E3F8-490A-964E-B050-A2E1A3D9CDFF}" type="presParOf" srcId="{2D4CB2A5-DC8F-D649-A95D-22FE573E1D57}" destId="{A0112640-3EA3-A54C-A6B5-6D4BFC547622}" srcOrd="7" destOrd="0" presId="urn:microsoft.com/office/officeart/2005/8/layout/vList2"/>
    <dgm:cxn modelId="{7075960F-BB27-CF4F-B681-A8716697EDDC}" type="presParOf" srcId="{2D4CB2A5-DC8F-D649-A95D-22FE573E1D57}" destId="{2F1A045E-8B2B-6C48-BFEC-0EC1BC201AC7}"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A6F9C0-F430-9946-BDA4-B03188CEBB84}" type="doc">
      <dgm:prSet loTypeId="urn:microsoft.com/office/officeart/2005/8/layout/vList2" loCatId="" qsTypeId="urn:microsoft.com/office/officeart/2005/8/quickstyle/simple4" qsCatId="simple" csTypeId="urn:microsoft.com/office/officeart/2005/8/colors/accent1_3" csCatId="accent1" phldr="1"/>
      <dgm:spPr/>
      <dgm:t>
        <a:bodyPr/>
        <a:lstStyle/>
        <a:p>
          <a:endParaRPr lang="en-GB"/>
        </a:p>
      </dgm:t>
    </dgm:pt>
    <dgm:pt modelId="{E1A3D54E-95DD-6C44-9768-B83611916F72}">
      <dgm:prSet phldrT="[Text]" custT="1"/>
      <dgm:spPr/>
      <dgm:t>
        <a:bodyPr/>
        <a:lstStyle/>
        <a:p>
          <a:r>
            <a:rPr lang="en-GB" sz="2200" dirty="0">
              <a:solidFill>
                <a:srgbClr val="000000"/>
              </a:solidFill>
            </a:rPr>
            <a:t>In case </a:t>
          </a:r>
          <a:r>
            <a:rPr lang="en-GB" sz="2200" b="1" dirty="0">
              <a:solidFill>
                <a:srgbClr val="000000"/>
              </a:solidFill>
            </a:rPr>
            <a:t>of sexual assault </a:t>
          </a:r>
          <a:r>
            <a:rPr lang="en-GB" sz="2200" dirty="0">
              <a:solidFill>
                <a:srgbClr val="000000"/>
              </a:solidFill>
            </a:rPr>
            <a:t>in line with </a:t>
          </a:r>
          <a:r>
            <a:rPr lang="en-GB" sz="2200" dirty="0" smtClean="0">
              <a:solidFill>
                <a:srgbClr val="000000"/>
              </a:solidFill>
            </a:rPr>
            <a:t>any applicable mandatory </a:t>
          </a:r>
          <a:r>
            <a:rPr lang="en-GB" sz="2200" dirty="0">
              <a:solidFill>
                <a:srgbClr val="000000"/>
              </a:solidFill>
            </a:rPr>
            <a:t>reporting requirements</a:t>
          </a:r>
        </a:p>
      </dgm:t>
    </dgm:pt>
    <dgm:pt modelId="{336C83E0-4568-5D42-979D-1724D597D1FE}" type="parTrans" cxnId="{FBE3326A-205C-A943-98A3-27A3064CD3F2}">
      <dgm:prSet/>
      <dgm:spPr/>
      <dgm:t>
        <a:bodyPr/>
        <a:lstStyle/>
        <a:p>
          <a:endParaRPr lang="en-GB"/>
        </a:p>
      </dgm:t>
    </dgm:pt>
    <dgm:pt modelId="{0649E0C3-EBA4-2742-882F-CABE007AEE25}" type="sibTrans" cxnId="{FBE3326A-205C-A943-98A3-27A3064CD3F2}">
      <dgm:prSet/>
      <dgm:spPr/>
      <dgm:t>
        <a:bodyPr/>
        <a:lstStyle/>
        <a:p>
          <a:endParaRPr lang="en-GB"/>
        </a:p>
      </dgm:t>
    </dgm:pt>
    <dgm:pt modelId="{0772B3AB-EDAF-BF40-B987-7ECD2C6AAE88}">
      <dgm:prSet phldrT="[Text]" custT="1"/>
      <dgm:spPr/>
      <dgm:t>
        <a:bodyPr/>
        <a:lstStyle/>
        <a:p>
          <a:r>
            <a:rPr lang="en-GB" sz="2200" dirty="0">
              <a:solidFill>
                <a:srgbClr val="000000"/>
              </a:solidFill>
            </a:rPr>
            <a:t>When there is a </a:t>
          </a:r>
          <a:r>
            <a:rPr lang="en-GB" sz="2200" b="1" dirty="0">
              <a:solidFill>
                <a:srgbClr val="000000"/>
              </a:solidFill>
            </a:rPr>
            <a:t>threat to the life/health </a:t>
          </a:r>
          <a:r>
            <a:rPr lang="en-GB" sz="2200" dirty="0">
              <a:solidFill>
                <a:srgbClr val="000000"/>
              </a:solidFill>
            </a:rPr>
            <a:t>of the child (e.g. suicide, self-harm, child protection issue)</a:t>
          </a:r>
        </a:p>
      </dgm:t>
    </dgm:pt>
    <dgm:pt modelId="{9F6256AB-364D-AB4C-9A6D-BAC29C0770A8}" type="parTrans" cxnId="{F30DEE1E-3BBF-264C-B7AF-BBDEEC6FD90E}">
      <dgm:prSet/>
      <dgm:spPr/>
      <dgm:t>
        <a:bodyPr/>
        <a:lstStyle/>
        <a:p>
          <a:endParaRPr lang="en-GB"/>
        </a:p>
      </dgm:t>
    </dgm:pt>
    <dgm:pt modelId="{F9EFAFBC-18BA-2943-8F1F-58E8EC0C27BF}" type="sibTrans" cxnId="{F30DEE1E-3BBF-264C-B7AF-BBDEEC6FD90E}">
      <dgm:prSet/>
      <dgm:spPr/>
      <dgm:t>
        <a:bodyPr/>
        <a:lstStyle/>
        <a:p>
          <a:endParaRPr lang="en-GB"/>
        </a:p>
      </dgm:t>
    </dgm:pt>
    <dgm:pt modelId="{F9DAB86A-1129-B04D-A13D-82F12D8D9E56}">
      <dgm:prSet phldrT="[Text]" custT="1"/>
      <dgm:spPr/>
      <dgm:t>
        <a:bodyPr/>
        <a:lstStyle/>
        <a:p>
          <a:r>
            <a:rPr lang="en-GB" sz="2200" dirty="0">
              <a:solidFill>
                <a:srgbClr val="000000"/>
              </a:solidFill>
            </a:rPr>
            <a:t>When there is a risk </a:t>
          </a:r>
          <a:r>
            <a:rPr lang="en-GB" sz="2200" b="1" dirty="0">
              <a:solidFill>
                <a:srgbClr val="000000"/>
              </a:solidFill>
            </a:rPr>
            <a:t>of another person being seriously harmed </a:t>
          </a:r>
          <a:r>
            <a:rPr lang="en-GB" sz="2200" dirty="0">
              <a:solidFill>
                <a:srgbClr val="000000"/>
              </a:solidFill>
            </a:rPr>
            <a:t>or killed</a:t>
          </a:r>
        </a:p>
      </dgm:t>
    </dgm:pt>
    <dgm:pt modelId="{C404BE83-BEEA-8D46-BAB7-A744884E4B63}" type="parTrans" cxnId="{64CAB4EB-880B-7A4E-B739-43D266255CDD}">
      <dgm:prSet/>
      <dgm:spPr/>
      <dgm:t>
        <a:bodyPr/>
        <a:lstStyle/>
        <a:p>
          <a:endParaRPr lang="en-GB"/>
        </a:p>
      </dgm:t>
    </dgm:pt>
    <dgm:pt modelId="{7DA6DB68-C5A4-7C4F-B1F3-26D0CC00E05F}" type="sibTrans" cxnId="{64CAB4EB-880B-7A4E-B739-43D266255CDD}">
      <dgm:prSet/>
      <dgm:spPr/>
      <dgm:t>
        <a:bodyPr/>
        <a:lstStyle/>
        <a:p>
          <a:endParaRPr lang="en-GB"/>
        </a:p>
      </dgm:t>
    </dgm:pt>
    <dgm:pt modelId="{2182564D-7316-CA4A-907A-05C51A029F0C}">
      <dgm:prSet phldrT="[Text]" custT="1"/>
      <dgm:spPr/>
      <dgm:t>
        <a:bodyPr/>
        <a:lstStyle/>
        <a:p>
          <a:r>
            <a:rPr lang="en-GB" sz="2200" dirty="0">
              <a:solidFill>
                <a:schemeClr val="tx1"/>
              </a:solidFill>
            </a:rPr>
            <a:t>When</a:t>
          </a:r>
          <a:r>
            <a:rPr lang="en-GB" sz="2200" dirty="0">
              <a:solidFill>
                <a:srgbClr val="000000"/>
              </a:solidFill>
            </a:rPr>
            <a:t> child </a:t>
          </a:r>
          <a:r>
            <a:rPr lang="en-GB" sz="2200" b="1" dirty="0">
              <a:solidFill>
                <a:srgbClr val="000000"/>
              </a:solidFill>
            </a:rPr>
            <a:t>abuse or neglect </a:t>
          </a:r>
          <a:r>
            <a:rPr lang="en-GB" sz="2200" dirty="0">
              <a:solidFill>
                <a:srgbClr val="000000"/>
              </a:solidFill>
            </a:rPr>
            <a:t>is suspected &amp; it is in the </a:t>
          </a:r>
          <a:r>
            <a:rPr lang="en-GB" sz="2200" b="1" dirty="0">
              <a:solidFill>
                <a:srgbClr val="000000"/>
              </a:solidFill>
            </a:rPr>
            <a:t>best interest of the child</a:t>
          </a:r>
        </a:p>
      </dgm:t>
    </dgm:pt>
    <dgm:pt modelId="{FBFD475B-595F-8945-A5F9-51BBCD636C29}" type="parTrans" cxnId="{9FA97812-0D7F-5E4E-A3A9-44C3DFDE25FA}">
      <dgm:prSet/>
      <dgm:spPr/>
      <dgm:t>
        <a:bodyPr/>
        <a:lstStyle/>
        <a:p>
          <a:endParaRPr lang="en-GB"/>
        </a:p>
      </dgm:t>
    </dgm:pt>
    <dgm:pt modelId="{76BC78EF-AE05-2F46-BFE1-A7A42A5C82D5}" type="sibTrans" cxnId="{9FA97812-0D7F-5E4E-A3A9-44C3DFDE25FA}">
      <dgm:prSet/>
      <dgm:spPr/>
      <dgm:t>
        <a:bodyPr/>
        <a:lstStyle/>
        <a:p>
          <a:endParaRPr lang="en-GB"/>
        </a:p>
      </dgm:t>
    </dgm:pt>
    <dgm:pt modelId="{141E70C6-56F1-7C41-B4AD-0D75F57E5F86}">
      <dgm:prSet phldrT="[Text]" custT="1"/>
      <dgm:spPr/>
      <dgm:t>
        <a:bodyPr/>
        <a:lstStyle/>
        <a:p>
          <a:r>
            <a:rPr lang="en-GB" sz="2200" dirty="0">
              <a:solidFill>
                <a:srgbClr val="000000"/>
              </a:solidFill>
            </a:rPr>
            <a:t>When the child is in need of </a:t>
          </a:r>
          <a:r>
            <a:rPr lang="en-GB" sz="2200" b="1" dirty="0">
              <a:solidFill>
                <a:srgbClr val="000000"/>
              </a:solidFill>
            </a:rPr>
            <a:t>immediate medical attention</a:t>
          </a:r>
        </a:p>
      </dgm:t>
    </dgm:pt>
    <dgm:pt modelId="{4C7BFC20-9046-D340-B3B2-F65BAC409213}" type="parTrans" cxnId="{4EFEDD0A-1F57-314B-B3DE-61265F886EBA}">
      <dgm:prSet/>
      <dgm:spPr/>
      <dgm:t>
        <a:bodyPr/>
        <a:lstStyle/>
        <a:p>
          <a:endParaRPr lang="en-GB"/>
        </a:p>
      </dgm:t>
    </dgm:pt>
    <dgm:pt modelId="{CB12BC08-5333-E94D-A250-E59C57DB29E4}" type="sibTrans" cxnId="{4EFEDD0A-1F57-314B-B3DE-61265F886EBA}">
      <dgm:prSet/>
      <dgm:spPr/>
      <dgm:t>
        <a:bodyPr/>
        <a:lstStyle/>
        <a:p>
          <a:endParaRPr lang="en-GB"/>
        </a:p>
      </dgm:t>
    </dgm:pt>
    <dgm:pt modelId="{242B9AD0-1B23-F14F-A4D1-505C3C341435}" type="pres">
      <dgm:prSet presAssocID="{F8A6F9C0-F430-9946-BDA4-B03188CEBB84}" presName="linear" presStyleCnt="0">
        <dgm:presLayoutVars>
          <dgm:animLvl val="lvl"/>
          <dgm:resizeHandles val="exact"/>
        </dgm:presLayoutVars>
      </dgm:prSet>
      <dgm:spPr/>
      <dgm:t>
        <a:bodyPr/>
        <a:lstStyle/>
        <a:p>
          <a:endParaRPr lang="en-GB"/>
        </a:p>
      </dgm:t>
    </dgm:pt>
    <dgm:pt modelId="{9DB86667-81E7-9240-9A98-5C6DC88F3D52}" type="pres">
      <dgm:prSet presAssocID="{E1A3D54E-95DD-6C44-9768-B83611916F72}" presName="parentText" presStyleLbl="node1" presStyleIdx="0" presStyleCnt="5">
        <dgm:presLayoutVars>
          <dgm:chMax val="0"/>
          <dgm:bulletEnabled val="1"/>
        </dgm:presLayoutVars>
      </dgm:prSet>
      <dgm:spPr/>
      <dgm:t>
        <a:bodyPr/>
        <a:lstStyle/>
        <a:p>
          <a:endParaRPr lang="en-GB"/>
        </a:p>
      </dgm:t>
    </dgm:pt>
    <dgm:pt modelId="{1EC436F1-8118-C54E-8637-D3487735A258}" type="pres">
      <dgm:prSet presAssocID="{0649E0C3-EBA4-2742-882F-CABE007AEE25}" presName="spacer" presStyleCnt="0"/>
      <dgm:spPr/>
    </dgm:pt>
    <dgm:pt modelId="{03804D9C-4F7D-734E-AD38-977EBE3029AB}" type="pres">
      <dgm:prSet presAssocID="{141E70C6-56F1-7C41-B4AD-0D75F57E5F86}" presName="parentText" presStyleLbl="node1" presStyleIdx="1" presStyleCnt="5">
        <dgm:presLayoutVars>
          <dgm:chMax val="0"/>
          <dgm:bulletEnabled val="1"/>
        </dgm:presLayoutVars>
      </dgm:prSet>
      <dgm:spPr/>
      <dgm:t>
        <a:bodyPr/>
        <a:lstStyle/>
        <a:p>
          <a:endParaRPr lang="en-GB"/>
        </a:p>
      </dgm:t>
    </dgm:pt>
    <dgm:pt modelId="{6D8E98C7-4A12-304A-AEDC-7E4D7B99C41E}" type="pres">
      <dgm:prSet presAssocID="{CB12BC08-5333-E94D-A250-E59C57DB29E4}" presName="spacer" presStyleCnt="0"/>
      <dgm:spPr/>
    </dgm:pt>
    <dgm:pt modelId="{18B945B4-8C45-9B46-8756-2160CF6F7151}" type="pres">
      <dgm:prSet presAssocID="{0772B3AB-EDAF-BF40-B987-7ECD2C6AAE88}" presName="parentText" presStyleLbl="node1" presStyleIdx="2" presStyleCnt="5">
        <dgm:presLayoutVars>
          <dgm:chMax val="0"/>
          <dgm:bulletEnabled val="1"/>
        </dgm:presLayoutVars>
      </dgm:prSet>
      <dgm:spPr/>
      <dgm:t>
        <a:bodyPr/>
        <a:lstStyle/>
        <a:p>
          <a:endParaRPr lang="en-GB"/>
        </a:p>
      </dgm:t>
    </dgm:pt>
    <dgm:pt modelId="{D70A2B20-52AA-5D42-AE3F-7B27A6FA4B45}" type="pres">
      <dgm:prSet presAssocID="{F9EFAFBC-18BA-2943-8F1F-58E8EC0C27BF}" presName="spacer" presStyleCnt="0"/>
      <dgm:spPr/>
    </dgm:pt>
    <dgm:pt modelId="{1EF9AF6F-EB7F-4945-A8DC-8D865579E94B}" type="pres">
      <dgm:prSet presAssocID="{F9DAB86A-1129-B04D-A13D-82F12D8D9E56}" presName="parentText" presStyleLbl="node1" presStyleIdx="3" presStyleCnt="5">
        <dgm:presLayoutVars>
          <dgm:chMax val="0"/>
          <dgm:bulletEnabled val="1"/>
        </dgm:presLayoutVars>
      </dgm:prSet>
      <dgm:spPr/>
      <dgm:t>
        <a:bodyPr/>
        <a:lstStyle/>
        <a:p>
          <a:endParaRPr lang="en-GB"/>
        </a:p>
      </dgm:t>
    </dgm:pt>
    <dgm:pt modelId="{E622ED7C-693D-944F-A44B-7E7F20596011}" type="pres">
      <dgm:prSet presAssocID="{7DA6DB68-C5A4-7C4F-B1F3-26D0CC00E05F}" presName="spacer" presStyleCnt="0"/>
      <dgm:spPr/>
    </dgm:pt>
    <dgm:pt modelId="{804153E5-03B2-324F-BABE-95EDA28A4F4A}" type="pres">
      <dgm:prSet presAssocID="{2182564D-7316-CA4A-907A-05C51A029F0C}" presName="parentText" presStyleLbl="node1" presStyleIdx="4" presStyleCnt="5">
        <dgm:presLayoutVars>
          <dgm:chMax val="0"/>
          <dgm:bulletEnabled val="1"/>
        </dgm:presLayoutVars>
      </dgm:prSet>
      <dgm:spPr/>
      <dgm:t>
        <a:bodyPr/>
        <a:lstStyle/>
        <a:p>
          <a:endParaRPr lang="en-GB"/>
        </a:p>
      </dgm:t>
    </dgm:pt>
  </dgm:ptLst>
  <dgm:cxnLst>
    <dgm:cxn modelId="{4EFEDD0A-1F57-314B-B3DE-61265F886EBA}" srcId="{F8A6F9C0-F430-9946-BDA4-B03188CEBB84}" destId="{141E70C6-56F1-7C41-B4AD-0D75F57E5F86}" srcOrd="1" destOrd="0" parTransId="{4C7BFC20-9046-D340-B3B2-F65BAC409213}" sibTransId="{CB12BC08-5333-E94D-A250-E59C57DB29E4}"/>
    <dgm:cxn modelId="{0AEE931E-F87F-AB44-B0E3-2C53BF4C13A5}" type="presOf" srcId="{141E70C6-56F1-7C41-B4AD-0D75F57E5F86}" destId="{03804D9C-4F7D-734E-AD38-977EBE3029AB}" srcOrd="0" destOrd="0" presId="urn:microsoft.com/office/officeart/2005/8/layout/vList2"/>
    <dgm:cxn modelId="{64CAB4EB-880B-7A4E-B739-43D266255CDD}" srcId="{F8A6F9C0-F430-9946-BDA4-B03188CEBB84}" destId="{F9DAB86A-1129-B04D-A13D-82F12D8D9E56}" srcOrd="3" destOrd="0" parTransId="{C404BE83-BEEA-8D46-BAB7-A744884E4B63}" sibTransId="{7DA6DB68-C5A4-7C4F-B1F3-26D0CC00E05F}"/>
    <dgm:cxn modelId="{B215DBC8-FF1E-8844-90A9-6A5122596099}" type="presOf" srcId="{0772B3AB-EDAF-BF40-B987-7ECD2C6AAE88}" destId="{18B945B4-8C45-9B46-8756-2160CF6F7151}" srcOrd="0" destOrd="0" presId="urn:microsoft.com/office/officeart/2005/8/layout/vList2"/>
    <dgm:cxn modelId="{2E25D616-9EEA-8148-B077-934E57426592}" type="presOf" srcId="{F8A6F9C0-F430-9946-BDA4-B03188CEBB84}" destId="{242B9AD0-1B23-F14F-A4D1-505C3C341435}" srcOrd="0" destOrd="0" presId="urn:microsoft.com/office/officeart/2005/8/layout/vList2"/>
    <dgm:cxn modelId="{FBE3326A-205C-A943-98A3-27A3064CD3F2}" srcId="{F8A6F9C0-F430-9946-BDA4-B03188CEBB84}" destId="{E1A3D54E-95DD-6C44-9768-B83611916F72}" srcOrd="0" destOrd="0" parTransId="{336C83E0-4568-5D42-979D-1724D597D1FE}" sibTransId="{0649E0C3-EBA4-2742-882F-CABE007AEE25}"/>
    <dgm:cxn modelId="{F30DEE1E-3BBF-264C-B7AF-BBDEEC6FD90E}" srcId="{F8A6F9C0-F430-9946-BDA4-B03188CEBB84}" destId="{0772B3AB-EDAF-BF40-B987-7ECD2C6AAE88}" srcOrd="2" destOrd="0" parTransId="{9F6256AB-364D-AB4C-9A6D-BAC29C0770A8}" sibTransId="{F9EFAFBC-18BA-2943-8F1F-58E8EC0C27BF}"/>
    <dgm:cxn modelId="{8EF3B6DA-BFED-8F49-8F26-D4DE45B989EF}" type="presOf" srcId="{2182564D-7316-CA4A-907A-05C51A029F0C}" destId="{804153E5-03B2-324F-BABE-95EDA28A4F4A}" srcOrd="0" destOrd="0" presId="urn:microsoft.com/office/officeart/2005/8/layout/vList2"/>
    <dgm:cxn modelId="{2ABDBACF-CA82-3445-9E5F-AFDC46460A3B}" type="presOf" srcId="{F9DAB86A-1129-B04D-A13D-82F12D8D9E56}" destId="{1EF9AF6F-EB7F-4945-A8DC-8D865579E94B}" srcOrd="0" destOrd="0" presId="urn:microsoft.com/office/officeart/2005/8/layout/vList2"/>
    <dgm:cxn modelId="{31A9392C-269D-C64C-BA60-DB75BD8C5971}" type="presOf" srcId="{E1A3D54E-95DD-6C44-9768-B83611916F72}" destId="{9DB86667-81E7-9240-9A98-5C6DC88F3D52}" srcOrd="0" destOrd="0" presId="urn:microsoft.com/office/officeart/2005/8/layout/vList2"/>
    <dgm:cxn modelId="{9FA97812-0D7F-5E4E-A3A9-44C3DFDE25FA}" srcId="{F8A6F9C0-F430-9946-BDA4-B03188CEBB84}" destId="{2182564D-7316-CA4A-907A-05C51A029F0C}" srcOrd="4" destOrd="0" parTransId="{FBFD475B-595F-8945-A5F9-51BBCD636C29}" sibTransId="{76BC78EF-AE05-2F46-BFE1-A7A42A5C82D5}"/>
    <dgm:cxn modelId="{131ECE58-F32F-7A4E-8CA1-0D1C4BC9ED78}" type="presParOf" srcId="{242B9AD0-1B23-F14F-A4D1-505C3C341435}" destId="{9DB86667-81E7-9240-9A98-5C6DC88F3D52}" srcOrd="0" destOrd="0" presId="urn:microsoft.com/office/officeart/2005/8/layout/vList2"/>
    <dgm:cxn modelId="{9DEAEF1E-A9C7-0F4A-B988-432C80B75929}" type="presParOf" srcId="{242B9AD0-1B23-F14F-A4D1-505C3C341435}" destId="{1EC436F1-8118-C54E-8637-D3487735A258}" srcOrd="1" destOrd="0" presId="urn:microsoft.com/office/officeart/2005/8/layout/vList2"/>
    <dgm:cxn modelId="{F00D66A2-7092-CC42-9FD3-491DF115521A}" type="presParOf" srcId="{242B9AD0-1B23-F14F-A4D1-505C3C341435}" destId="{03804D9C-4F7D-734E-AD38-977EBE3029AB}" srcOrd="2" destOrd="0" presId="urn:microsoft.com/office/officeart/2005/8/layout/vList2"/>
    <dgm:cxn modelId="{53F483CB-4DDD-344A-ACE6-4E94432ACB04}" type="presParOf" srcId="{242B9AD0-1B23-F14F-A4D1-505C3C341435}" destId="{6D8E98C7-4A12-304A-AEDC-7E4D7B99C41E}" srcOrd="3" destOrd="0" presId="urn:microsoft.com/office/officeart/2005/8/layout/vList2"/>
    <dgm:cxn modelId="{E3F34FB0-7B3A-AD4A-9731-F7EF25B9CAFA}" type="presParOf" srcId="{242B9AD0-1B23-F14F-A4D1-505C3C341435}" destId="{18B945B4-8C45-9B46-8756-2160CF6F7151}" srcOrd="4" destOrd="0" presId="urn:microsoft.com/office/officeart/2005/8/layout/vList2"/>
    <dgm:cxn modelId="{5968ABD9-743C-6E42-8398-3257C3F28368}" type="presParOf" srcId="{242B9AD0-1B23-F14F-A4D1-505C3C341435}" destId="{D70A2B20-52AA-5D42-AE3F-7B27A6FA4B45}" srcOrd="5" destOrd="0" presId="urn:microsoft.com/office/officeart/2005/8/layout/vList2"/>
    <dgm:cxn modelId="{B179613E-2E2B-B047-B8C7-C6B56A482E9F}" type="presParOf" srcId="{242B9AD0-1B23-F14F-A4D1-505C3C341435}" destId="{1EF9AF6F-EB7F-4945-A8DC-8D865579E94B}" srcOrd="6" destOrd="0" presId="urn:microsoft.com/office/officeart/2005/8/layout/vList2"/>
    <dgm:cxn modelId="{502920EF-F677-0D41-9B1A-F83FB89D0D92}" type="presParOf" srcId="{242B9AD0-1B23-F14F-A4D1-505C3C341435}" destId="{E622ED7C-693D-944F-A44B-7E7F20596011}" srcOrd="7" destOrd="0" presId="urn:microsoft.com/office/officeart/2005/8/layout/vList2"/>
    <dgm:cxn modelId="{BD2A7A08-7677-B042-9A0A-6805C33E4369}" type="presParOf" srcId="{242B9AD0-1B23-F14F-A4D1-505C3C341435}" destId="{804153E5-03B2-324F-BABE-95EDA28A4F4A}"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35A374-EC9B-CA4D-9CE0-0DFEFD0A459C}" type="doc">
      <dgm:prSet loTypeId="urn:microsoft.com/office/officeart/2005/8/layout/vList5" loCatId="" qsTypeId="urn:microsoft.com/office/officeart/2005/8/quickstyle/simple3" qsCatId="simple" csTypeId="urn:microsoft.com/office/officeart/2005/8/colors/accent2_3" csCatId="accent2" phldr="1"/>
      <dgm:spPr/>
      <dgm:t>
        <a:bodyPr/>
        <a:lstStyle/>
        <a:p>
          <a:endParaRPr lang="en-GB"/>
        </a:p>
      </dgm:t>
    </dgm:pt>
    <dgm:pt modelId="{ED77E90A-7B8C-8248-A270-1C374AB5AEC5}">
      <dgm:prSet phldrT="[Text]" custT="1"/>
      <dgm:spPr/>
      <dgm:t>
        <a:bodyPr/>
        <a:lstStyle/>
        <a:p>
          <a:r>
            <a:rPr lang="en-GB" sz="2200"/>
            <a:t>Carefully select/train </a:t>
          </a:r>
          <a:r>
            <a:rPr lang="en-GB" sz="2200" b="1"/>
            <a:t>documentation team</a:t>
          </a:r>
          <a:endParaRPr lang="en-GB" sz="2200" b="1" dirty="0"/>
        </a:p>
      </dgm:t>
    </dgm:pt>
    <dgm:pt modelId="{2741E0F0-F5A8-E346-AAF5-0253A5BDEBC8}" type="parTrans" cxnId="{163D061A-12C0-0149-A362-242968D2316F}">
      <dgm:prSet/>
      <dgm:spPr/>
      <dgm:t>
        <a:bodyPr/>
        <a:lstStyle/>
        <a:p>
          <a:endParaRPr lang="en-GB"/>
        </a:p>
      </dgm:t>
    </dgm:pt>
    <dgm:pt modelId="{04BFF1D3-8DA1-DA42-89BB-8167DD2938C9}" type="sibTrans" cxnId="{163D061A-12C0-0149-A362-242968D2316F}">
      <dgm:prSet/>
      <dgm:spPr/>
      <dgm:t>
        <a:bodyPr/>
        <a:lstStyle/>
        <a:p>
          <a:endParaRPr lang="en-GB"/>
        </a:p>
      </dgm:t>
    </dgm:pt>
    <dgm:pt modelId="{63B05CFD-7582-3A47-8A72-1A3C77CDB4EA}">
      <dgm:prSet phldrT="[Text]" custT="1"/>
      <dgm:spPr/>
      <dgm:t>
        <a:bodyPr/>
        <a:lstStyle/>
        <a:p>
          <a:r>
            <a:rPr lang="en-GB" sz="2000" dirty="0"/>
            <a:t>Ensure investigators</a:t>
          </a:r>
          <a:r>
            <a:rPr lang="en-GB" sz="2000" dirty="0" smtClean="0"/>
            <a:t>/ interpreters/ analysts/etc. </a:t>
          </a:r>
          <a:r>
            <a:rPr lang="en-GB" sz="2000" dirty="0"/>
            <a:t>have the necessary experience, skills and attitudes to work with child victims &amp; team is sufficiently diverse</a:t>
          </a:r>
        </a:p>
      </dgm:t>
    </dgm:pt>
    <dgm:pt modelId="{E93135A4-40C6-9943-8C41-E7EAA16CF936}" type="parTrans" cxnId="{622469F2-D2D5-3248-BE64-67B5868EA15A}">
      <dgm:prSet/>
      <dgm:spPr/>
      <dgm:t>
        <a:bodyPr/>
        <a:lstStyle/>
        <a:p>
          <a:endParaRPr lang="en-GB"/>
        </a:p>
      </dgm:t>
    </dgm:pt>
    <dgm:pt modelId="{FCB01C53-2C8A-274C-BAB3-A5B5F846B4C5}" type="sibTrans" cxnId="{622469F2-D2D5-3248-BE64-67B5868EA15A}">
      <dgm:prSet/>
      <dgm:spPr/>
      <dgm:t>
        <a:bodyPr/>
        <a:lstStyle/>
        <a:p>
          <a:endParaRPr lang="en-GB"/>
        </a:p>
      </dgm:t>
    </dgm:pt>
    <dgm:pt modelId="{5A36EE40-9BDD-1E4E-A14E-2AC081D72039}">
      <dgm:prSet phldrT="[Text]" custT="1"/>
      <dgm:spPr/>
      <dgm:t>
        <a:bodyPr/>
        <a:lstStyle/>
        <a:p>
          <a:r>
            <a:rPr lang="en-GB" sz="2200"/>
            <a:t>Include sexual violence against children in </a:t>
          </a:r>
          <a:r>
            <a:rPr lang="en-GB" sz="2200" b="1"/>
            <a:t>documentation plan</a:t>
          </a:r>
          <a:endParaRPr lang="en-GB" sz="2200" b="1" dirty="0"/>
        </a:p>
      </dgm:t>
    </dgm:pt>
    <dgm:pt modelId="{1D23ACF7-489F-5243-9850-F25C4BFD6A94}" type="parTrans" cxnId="{51713894-C9A6-4D45-A439-EDBD09D59B9F}">
      <dgm:prSet/>
      <dgm:spPr/>
      <dgm:t>
        <a:bodyPr/>
        <a:lstStyle/>
        <a:p>
          <a:endParaRPr lang="en-GB"/>
        </a:p>
      </dgm:t>
    </dgm:pt>
    <dgm:pt modelId="{168D2744-0204-A644-B50B-9996A0488E80}" type="sibTrans" cxnId="{51713894-C9A6-4D45-A439-EDBD09D59B9F}">
      <dgm:prSet/>
      <dgm:spPr/>
      <dgm:t>
        <a:bodyPr/>
        <a:lstStyle/>
        <a:p>
          <a:endParaRPr lang="en-GB"/>
        </a:p>
      </dgm:t>
    </dgm:pt>
    <dgm:pt modelId="{E21B08CB-19D8-0B46-8A3C-E61E14E9B37F}">
      <dgm:prSet phldrT="[Text]" custT="1"/>
      <dgm:spPr/>
      <dgm:t>
        <a:bodyPr/>
        <a:lstStyle/>
        <a:p>
          <a:r>
            <a:rPr lang="en-GB" sz="2000" dirty="0"/>
            <a:t>Research applicable legislation/possible reporting requirements &amp; terminology, factor them in your plan incl. associated limits to confidentiality</a:t>
          </a:r>
        </a:p>
      </dgm:t>
    </dgm:pt>
    <dgm:pt modelId="{06404286-D16B-1F41-AE0F-C722EAB06DE1}" type="parTrans" cxnId="{4CC5F0EB-E6E4-8748-8257-CB89CB8D7328}">
      <dgm:prSet/>
      <dgm:spPr/>
      <dgm:t>
        <a:bodyPr/>
        <a:lstStyle/>
        <a:p>
          <a:endParaRPr lang="en-GB"/>
        </a:p>
      </dgm:t>
    </dgm:pt>
    <dgm:pt modelId="{7813BBC8-37A9-604B-B547-55AD107778F5}" type="sibTrans" cxnId="{4CC5F0EB-E6E4-8748-8257-CB89CB8D7328}">
      <dgm:prSet/>
      <dgm:spPr/>
      <dgm:t>
        <a:bodyPr/>
        <a:lstStyle/>
        <a:p>
          <a:endParaRPr lang="en-GB"/>
        </a:p>
      </dgm:t>
    </dgm:pt>
    <dgm:pt modelId="{5FC5B67C-32E4-844F-8633-8B0B85EE08FF}" type="pres">
      <dgm:prSet presAssocID="{EE35A374-EC9B-CA4D-9CE0-0DFEFD0A459C}" presName="Name0" presStyleCnt="0">
        <dgm:presLayoutVars>
          <dgm:dir/>
          <dgm:animLvl val="lvl"/>
          <dgm:resizeHandles val="exact"/>
        </dgm:presLayoutVars>
      </dgm:prSet>
      <dgm:spPr/>
      <dgm:t>
        <a:bodyPr/>
        <a:lstStyle/>
        <a:p>
          <a:endParaRPr lang="en-GB"/>
        </a:p>
      </dgm:t>
    </dgm:pt>
    <dgm:pt modelId="{315E3724-2FAE-214A-986C-035A5D04F07F}" type="pres">
      <dgm:prSet presAssocID="{ED77E90A-7B8C-8248-A270-1C374AB5AEC5}" presName="linNode" presStyleCnt="0"/>
      <dgm:spPr/>
    </dgm:pt>
    <dgm:pt modelId="{2E35DD03-FA4C-734B-A739-13B3CDDC473E}" type="pres">
      <dgm:prSet presAssocID="{ED77E90A-7B8C-8248-A270-1C374AB5AEC5}" presName="parentText" presStyleLbl="node1" presStyleIdx="0" presStyleCnt="2" custLinFactNeighborX="-1324" custLinFactNeighborY="-4662">
        <dgm:presLayoutVars>
          <dgm:chMax val="1"/>
          <dgm:bulletEnabled val="1"/>
        </dgm:presLayoutVars>
      </dgm:prSet>
      <dgm:spPr/>
      <dgm:t>
        <a:bodyPr/>
        <a:lstStyle/>
        <a:p>
          <a:endParaRPr lang="en-GB"/>
        </a:p>
      </dgm:t>
    </dgm:pt>
    <dgm:pt modelId="{927CDE68-879D-3147-936C-C7B8BE2A2620}" type="pres">
      <dgm:prSet presAssocID="{ED77E90A-7B8C-8248-A270-1C374AB5AEC5}" presName="descendantText" presStyleLbl="alignAccFollowNode1" presStyleIdx="0" presStyleCnt="2" custScaleY="107954">
        <dgm:presLayoutVars>
          <dgm:bulletEnabled val="1"/>
        </dgm:presLayoutVars>
      </dgm:prSet>
      <dgm:spPr/>
      <dgm:t>
        <a:bodyPr/>
        <a:lstStyle/>
        <a:p>
          <a:endParaRPr lang="en-GB"/>
        </a:p>
      </dgm:t>
    </dgm:pt>
    <dgm:pt modelId="{2C425A85-0F0A-5944-B3F0-9BCC0DA247F3}" type="pres">
      <dgm:prSet presAssocID="{04BFF1D3-8DA1-DA42-89BB-8167DD2938C9}" presName="sp" presStyleCnt="0"/>
      <dgm:spPr/>
    </dgm:pt>
    <dgm:pt modelId="{7867CF8E-E0DA-EC45-BDFB-463EEAE4C65F}" type="pres">
      <dgm:prSet presAssocID="{5A36EE40-9BDD-1E4E-A14E-2AC081D72039}" presName="linNode" presStyleCnt="0"/>
      <dgm:spPr/>
    </dgm:pt>
    <dgm:pt modelId="{EFD1CB25-02C8-DE40-9997-48CADF993121}" type="pres">
      <dgm:prSet presAssocID="{5A36EE40-9BDD-1E4E-A14E-2AC081D72039}" presName="parentText" presStyleLbl="node1" presStyleIdx="1" presStyleCnt="2">
        <dgm:presLayoutVars>
          <dgm:chMax val="1"/>
          <dgm:bulletEnabled val="1"/>
        </dgm:presLayoutVars>
      </dgm:prSet>
      <dgm:spPr/>
      <dgm:t>
        <a:bodyPr/>
        <a:lstStyle/>
        <a:p>
          <a:endParaRPr lang="en-GB"/>
        </a:p>
      </dgm:t>
    </dgm:pt>
    <dgm:pt modelId="{A713F994-8BA3-564A-A41D-778A4E7B1CB4}" type="pres">
      <dgm:prSet presAssocID="{5A36EE40-9BDD-1E4E-A14E-2AC081D72039}" presName="descendantText" presStyleLbl="alignAccFollowNode1" presStyleIdx="1" presStyleCnt="2">
        <dgm:presLayoutVars>
          <dgm:bulletEnabled val="1"/>
        </dgm:presLayoutVars>
      </dgm:prSet>
      <dgm:spPr/>
      <dgm:t>
        <a:bodyPr/>
        <a:lstStyle/>
        <a:p>
          <a:endParaRPr lang="en-GB"/>
        </a:p>
      </dgm:t>
    </dgm:pt>
  </dgm:ptLst>
  <dgm:cxnLst>
    <dgm:cxn modelId="{7DE1958F-B52B-ED4C-B6CF-4CA067513F12}" type="presOf" srcId="{5A36EE40-9BDD-1E4E-A14E-2AC081D72039}" destId="{EFD1CB25-02C8-DE40-9997-48CADF993121}" srcOrd="0" destOrd="0" presId="urn:microsoft.com/office/officeart/2005/8/layout/vList5"/>
    <dgm:cxn modelId="{5AE54B01-7BDA-E24A-87C3-F280D63267D6}" type="presOf" srcId="{ED77E90A-7B8C-8248-A270-1C374AB5AEC5}" destId="{2E35DD03-FA4C-734B-A739-13B3CDDC473E}" srcOrd="0" destOrd="0" presId="urn:microsoft.com/office/officeart/2005/8/layout/vList5"/>
    <dgm:cxn modelId="{163D061A-12C0-0149-A362-242968D2316F}" srcId="{EE35A374-EC9B-CA4D-9CE0-0DFEFD0A459C}" destId="{ED77E90A-7B8C-8248-A270-1C374AB5AEC5}" srcOrd="0" destOrd="0" parTransId="{2741E0F0-F5A8-E346-AAF5-0253A5BDEBC8}" sibTransId="{04BFF1D3-8DA1-DA42-89BB-8167DD2938C9}"/>
    <dgm:cxn modelId="{51713894-C9A6-4D45-A439-EDBD09D59B9F}" srcId="{EE35A374-EC9B-CA4D-9CE0-0DFEFD0A459C}" destId="{5A36EE40-9BDD-1E4E-A14E-2AC081D72039}" srcOrd="1" destOrd="0" parTransId="{1D23ACF7-489F-5243-9850-F25C4BFD6A94}" sibTransId="{168D2744-0204-A644-B50B-9996A0488E80}"/>
    <dgm:cxn modelId="{EE8B4D22-253F-7A46-9F4C-FCAC3AD9056B}" type="presOf" srcId="{EE35A374-EC9B-CA4D-9CE0-0DFEFD0A459C}" destId="{5FC5B67C-32E4-844F-8633-8B0B85EE08FF}" srcOrd="0" destOrd="0" presId="urn:microsoft.com/office/officeart/2005/8/layout/vList5"/>
    <dgm:cxn modelId="{622469F2-D2D5-3248-BE64-67B5868EA15A}" srcId="{ED77E90A-7B8C-8248-A270-1C374AB5AEC5}" destId="{63B05CFD-7582-3A47-8A72-1A3C77CDB4EA}" srcOrd="0" destOrd="0" parTransId="{E93135A4-40C6-9943-8C41-E7EAA16CF936}" sibTransId="{FCB01C53-2C8A-274C-BAB3-A5B5F846B4C5}"/>
    <dgm:cxn modelId="{9EB60B72-D736-D34A-8069-1EA3EA214135}" type="presOf" srcId="{63B05CFD-7582-3A47-8A72-1A3C77CDB4EA}" destId="{927CDE68-879D-3147-936C-C7B8BE2A2620}" srcOrd="0" destOrd="0" presId="urn:microsoft.com/office/officeart/2005/8/layout/vList5"/>
    <dgm:cxn modelId="{D445FD6F-2A5A-6147-8DFC-A1CA3129333B}" type="presOf" srcId="{E21B08CB-19D8-0B46-8A3C-E61E14E9B37F}" destId="{A713F994-8BA3-564A-A41D-778A4E7B1CB4}" srcOrd="0" destOrd="0" presId="urn:microsoft.com/office/officeart/2005/8/layout/vList5"/>
    <dgm:cxn modelId="{4CC5F0EB-E6E4-8748-8257-CB89CB8D7328}" srcId="{5A36EE40-9BDD-1E4E-A14E-2AC081D72039}" destId="{E21B08CB-19D8-0B46-8A3C-E61E14E9B37F}" srcOrd="0" destOrd="0" parTransId="{06404286-D16B-1F41-AE0F-C722EAB06DE1}" sibTransId="{7813BBC8-37A9-604B-B547-55AD107778F5}"/>
    <dgm:cxn modelId="{0C4945F6-4EBE-DB47-AD99-81B4A7C0121E}" type="presParOf" srcId="{5FC5B67C-32E4-844F-8633-8B0B85EE08FF}" destId="{315E3724-2FAE-214A-986C-035A5D04F07F}" srcOrd="0" destOrd="0" presId="urn:microsoft.com/office/officeart/2005/8/layout/vList5"/>
    <dgm:cxn modelId="{EDC81C6B-6B10-9A40-B72D-7CB1BFFE8C00}" type="presParOf" srcId="{315E3724-2FAE-214A-986C-035A5D04F07F}" destId="{2E35DD03-FA4C-734B-A739-13B3CDDC473E}" srcOrd="0" destOrd="0" presId="urn:microsoft.com/office/officeart/2005/8/layout/vList5"/>
    <dgm:cxn modelId="{F35639AD-1D53-0148-B91B-39B247CE4123}" type="presParOf" srcId="{315E3724-2FAE-214A-986C-035A5D04F07F}" destId="{927CDE68-879D-3147-936C-C7B8BE2A2620}" srcOrd="1" destOrd="0" presId="urn:microsoft.com/office/officeart/2005/8/layout/vList5"/>
    <dgm:cxn modelId="{E288F3AD-18CD-7446-B1C4-2024441A4FB6}" type="presParOf" srcId="{5FC5B67C-32E4-844F-8633-8B0B85EE08FF}" destId="{2C425A85-0F0A-5944-B3F0-9BCC0DA247F3}" srcOrd="1" destOrd="0" presId="urn:microsoft.com/office/officeart/2005/8/layout/vList5"/>
    <dgm:cxn modelId="{2E6E3742-65BA-4B47-B9D1-F4C56FBC4FF5}" type="presParOf" srcId="{5FC5B67C-32E4-844F-8633-8B0B85EE08FF}" destId="{7867CF8E-E0DA-EC45-BDFB-463EEAE4C65F}" srcOrd="2" destOrd="0" presId="urn:microsoft.com/office/officeart/2005/8/layout/vList5"/>
    <dgm:cxn modelId="{B2EC30E6-A406-B54F-AD78-810D81B4CE62}" type="presParOf" srcId="{7867CF8E-E0DA-EC45-BDFB-463EEAE4C65F}" destId="{EFD1CB25-02C8-DE40-9997-48CADF993121}" srcOrd="0" destOrd="0" presId="urn:microsoft.com/office/officeart/2005/8/layout/vList5"/>
    <dgm:cxn modelId="{E13AEC63-66F2-C940-A662-A33929F2DA54}" type="presParOf" srcId="{7867CF8E-E0DA-EC45-BDFB-463EEAE4C65F}" destId="{A713F994-8BA3-564A-A41D-778A4E7B1CB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E35A374-EC9B-CA4D-9CE0-0DFEFD0A459C}" type="doc">
      <dgm:prSet loTypeId="urn:microsoft.com/office/officeart/2005/8/layout/vList5" loCatId="" qsTypeId="urn:microsoft.com/office/officeart/2005/8/quickstyle/simple3" qsCatId="simple" csTypeId="urn:microsoft.com/office/officeart/2005/8/colors/accent2_4" csCatId="accent2" phldr="1"/>
      <dgm:spPr/>
      <dgm:t>
        <a:bodyPr/>
        <a:lstStyle/>
        <a:p>
          <a:endParaRPr lang="en-GB"/>
        </a:p>
      </dgm:t>
    </dgm:pt>
    <dgm:pt modelId="{ED77E90A-7B8C-8248-A270-1C374AB5AEC5}">
      <dgm:prSet phldrT="[Text]" custT="1"/>
      <dgm:spPr/>
      <dgm:t>
        <a:bodyPr/>
        <a:lstStyle/>
        <a:p>
          <a:r>
            <a:rPr lang="en-GB" sz="2200" b="0"/>
            <a:t>Limit the </a:t>
          </a:r>
          <a:r>
            <a:rPr lang="en-GB" sz="2200" b="1"/>
            <a:t>duration </a:t>
          </a:r>
          <a:r>
            <a:rPr lang="en-GB" sz="2200" b="0"/>
            <a:t>of the interview</a:t>
          </a:r>
          <a:endParaRPr lang="en-GB" sz="2200" b="0" dirty="0"/>
        </a:p>
      </dgm:t>
    </dgm:pt>
    <dgm:pt modelId="{2741E0F0-F5A8-E346-AAF5-0253A5BDEBC8}" type="parTrans" cxnId="{163D061A-12C0-0149-A362-242968D2316F}">
      <dgm:prSet/>
      <dgm:spPr/>
      <dgm:t>
        <a:bodyPr/>
        <a:lstStyle/>
        <a:p>
          <a:endParaRPr lang="en-GB"/>
        </a:p>
      </dgm:t>
    </dgm:pt>
    <dgm:pt modelId="{04BFF1D3-8DA1-DA42-89BB-8167DD2938C9}" type="sibTrans" cxnId="{163D061A-12C0-0149-A362-242968D2316F}">
      <dgm:prSet/>
      <dgm:spPr/>
      <dgm:t>
        <a:bodyPr/>
        <a:lstStyle/>
        <a:p>
          <a:endParaRPr lang="en-GB"/>
        </a:p>
      </dgm:t>
    </dgm:pt>
    <dgm:pt modelId="{63B05CFD-7582-3A47-8A72-1A3C77CDB4EA}">
      <dgm:prSet phldrT="[Text]"/>
      <dgm:spPr/>
      <dgm:t>
        <a:bodyPr/>
        <a:lstStyle/>
        <a:p>
          <a:r>
            <a:rPr lang="en-GB" dirty="0"/>
            <a:t>Consider initial interview to assess child’s level of maturity/build trust followed if appropriate by a more in-depth interview with same interviewer </a:t>
          </a:r>
        </a:p>
      </dgm:t>
    </dgm:pt>
    <dgm:pt modelId="{E93135A4-40C6-9943-8C41-E7EAA16CF936}" type="parTrans" cxnId="{622469F2-D2D5-3248-BE64-67B5868EA15A}">
      <dgm:prSet/>
      <dgm:spPr/>
      <dgm:t>
        <a:bodyPr/>
        <a:lstStyle/>
        <a:p>
          <a:endParaRPr lang="en-GB"/>
        </a:p>
      </dgm:t>
    </dgm:pt>
    <dgm:pt modelId="{FCB01C53-2C8A-274C-BAB3-A5B5F846B4C5}" type="sibTrans" cxnId="{622469F2-D2D5-3248-BE64-67B5868EA15A}">
      <dgm:prSet/>
      <dgm:spPr/>
      <dgm:t>
        <a:bodyPr/>
        <a:lstStyle/>
        <a:p>
          <a:endParaRPr lang="en-GB"/>
        </a:p>
      </dgm:t>
    </dgm:pt>
    <dgm:pt modelId="{5A36EE40-9BDD-1E4E-A14E-2AC081D72039}">
      <dgm:prSet phldrT="[Text]" custT="1"/>
      <dgm:spPr/>
      <dgm:t>
        <a:bodyPr/>
        <a:lstStyle/>
        <a:p>
          <a:r>
            <a:rPr lang="en-GB" sz="2200" b="0" dirty="0"/>
            <a:t>Limit the number of </a:t>
          </a:r>
          <a:r>
            <a:rPr lang="en-GB" sz="2200" b="1" dirty="0"/>
            <a:t>persons</a:t>
          </a:r>
          <a:r>
            <a:rPr lang="en-GB" sz="2200" b="0" dirty="0"/>
            <a:t> interacting with a child victim</a:t>
          </a:r>
        </a:p>
      </dgm:t>
    </dgm:pt>
    <dgm:pt modelId="{1D23ACF7-489F-5243-9850-F25C4BFD6A94}" type="parTrans" cxnId="{51713894-C9A6-4D45-A439-EDBD09D59B9F}">
      <dgm:prSet/>
      <dgm:spPr/>
      <dgm:t>
        <a:bodyPr/>
        <a:lstStyle/>
        <a:p>
          <a:endParaRPr lang="en-GB"/>
        </a:p>
      </dgm:t>
    </dgm:pt>
    <dgm:pt modelId="{168D2744-0204-A644-B50B-9996A0488E80}" type="sibTrans" cxnId="{51713894-C9A6-4D45-A439-EDBD09D59B9F}">
      <dgm:prSet/>
      <dgm:spPr/>
      <dgm:t>
        <a:bodyPr/>
        <a:lstStyle/>
        <a:p>
          <a:endParaRPr lang="en-GB"/>
        </a:p>
      </dgm:t>
    </dgm:pt>
    <dgm:pt modelId="{E21B08CB-19D8-0B46-8A3C-E61E14E9B37F}">
      <dgm:prSet phldrT="[Text]"/>
      <dgm:spPr/>
      <dgm:t>
        <a:bodyPr/>
        <a:lstStyle/>
        <a:p>
          <a:r>
            <a:rPr lang="en-GB" dirty="0"/>
            <a:t>Find out if the child has already been interviewed by other documenters/journalists/</a:t>
          </a:r>
          <a:r>
            <a:rPr lang="en-GB" dirty="0" smtClean="0"/>
            <a:t>etc. </a:t>
          </a:r>
          <a:r>
            <a:rPr lang="en-GB" dirty="0"/>
            <a:t>and avoid re-documentation </a:t>
          </a:r>
        </a:p>
      </dgm:t>
    </dgm:pt>
    <dgm:pt modelId="{06404286-D16B-1F41-AE0F-C722EAB06DE1}" type="parTrans" cxnId="{4CC5F0EB-E6E4-8748-8257-CB89CB8D7328}">
      <dgm:prSet/>
      <dgm:spPr/>
      <dgm:t>
        <a:bodyPr/>
        <a:lstStyle/>
        <a:p>
          <a:endParaRPr lang="en-GB"/>
        </a:p>
      </dgm:t>
    </dgm:pt>
    <dgm:pt modelId="{7813BBC8-37A9-604B-B547-55AD107778F5}" type="sibTrans" cxnId="{4CC5F0EB-E6E4-8748-8257-CB89CB8D7328}">
      <dgm:prSet/>
      <dgm:spPr/>
      <dgm:t>
        <a:bodyPr/>
        <a:lstStyle/>
        <a:p>
          <a:endParaRPr lang="en-GB"/>
        </a:p>
      </dgm:t>
    </dgm:pt>
    <dgm:pt modelId="{995028C3-A97E-C442-BE52-7EC0787719BF}">
      <dgm:prSet phldrT="[Text]" custT="1"/>
      <dgm:spPr/>
      <dgm:t>
        <a:bodyPr/>
        <a:lstStyle/>
        <a:p>
          <a:r>
            <a:rPr lang="en-GB" sz="2200" b="1"/>
            <a:t>Resources</a:t>
          </a:r>
          <a:r>
            <a:rPr lang="en-GB" sz="2200"/>
            <a:t> &amp; </a:t>
          </a:r>
          <a:r>
            <a:rPr lang="en-GB" sz="2200" b="1"/>
            <a:t>costs</a:t>
          </a:r>
          <a:endParaRPr lang="en-GB" sz="2200" b="1" dirty="0"/>
        </a:p>
      </dgm:t>
    </dgm:pt>
    <dgm:pt modelId="{D3A04F11-C822-8B48-91AA-035BB3B73FED}" type="parTrans" cxnId="{90544545-1D27-A44A-9452-C9EFE4801DCF}">
      <dgm:prSet/>
      <dgm:spPr/>
      <dgm:t>
        <a:bodyPr/>
        <a:lstStyle/>
        <a:p>
          <a:endParaRPr lang="en-GB"/>
        </a:p>
      </dgm:t>
    </dgm:pt>
    <dgm:pt modelId="{BBAF49B3-2CE2-3342-B7C0-27D62DAE2BBB}" type="sibTrans" cxnId="{90544545-1D27-A44A-9452-C9EFE4801DCF}">
      <dgm:prSet/>
      <dgm:spPr/>
      <dgm:t>
        <a:bodyPr/>
        <a:lstStyle/>
        <a:p>
          <a:endParaRPr lang="en-GB"/>
        </a:p>
      </dgm:t>
    </dgm:pt>
    <dgm:pt modelId="{47D65A67-0601-5E4F-9C01-68F7A985B22E}">
      <dgm:prSet phldrT="[Text]"/>
      <dgm:spPr/>
      <dgm:t>
        <a:bodyPr/>
        <a:lstStyle/>
        <a:p>
          <a:r>
            <a:rPr lang="en-GB"/>
            <a:t>Consider whether different or additional resources may be required and associated costs e.g. to create child-friendly environment</a:t>
          </a:r>
          <a:endParaRPr lang="en-GB" dirty="0"/>
        </a:p>
      </dgm:t>
    </dgm:pt>
    <dgm:pt modelId="{9DB95360-0E25-D840-B2B8-2092B2810506}" type="parTrans" cxnId="{F2EC02B5-12AA-914B-8ECA-423E6F18D0DF}">
      <dgm:prSet/>
      <dgm:spPr/>
      <dgm:t>
        <a:bodyPr/>
        <a:lstStyle/>
        <a:p>
          <a:endParaRPr lang="en-GB"/>
        </a:p>
      </dgm:t>
    </dgm:pt>
    <dgm:pt modelId="{7C4841B7-8589-A040-853C-F7A2FDE074DB}" type="sibTrans" cxnId="{F2EC02B5-12AA-914B-8ECA-423E6F18D0DF}">
      <dgm:prSet/>
      <dgm:spPr/>
      <dgm:t>
        <a:bodyPr/>
        <a:lstStyle/>
        <a:p>
          <a:endParaRPr lang="en-GB"/>
        </a:p>
      </dgm:t>
    </dgm:pt>
    <dgm:pt modelId="{5FC5B67C-32E4-844F-8633-8B0B85EE08FF}" type="pres">
      <dgm:prSet presAssocID="{EE35A374-EC9B-CA4D-9CE0-0DFEFD0A459C}" presName="Name0" presStyleCnt="0">
        <dgm:presLayoutVars>
          <dgm:dir/>
          <dgm:animLvl val="lvl"/>
          <dgm:resizeHandles val="exact"/>
        </dgm:presLayoutVars>
      </dgm:prSet>
      <dgm:spPr/>
      <dgm:t>
        <a:bodyPr/>
        <a:lstStyle/>
        <a:p>
          <a:endParaRPr lang="en-GB"/>
        </a:p>
      </dgm:t>
    </dgm:pt>
    <dgm:pt modelId="{315E3724-2FAE-214A-986C-035A5D04F07F}" type="pres">
      <dgm:prSet presAssocID="{ED77E90A-7B8C-8248-A270-1C374AB5AEC5}" presName="linNode" presStyleCnt="0"/>
      <dgm:spPr/>
    </dgm:pt>
    <dgm:pt modelId="{2E35DD03-FA4C-734B-A739-13B3CDDC473E}" type="pres">
      <dgm:prSet presAssocID="{ED77E90A-7B8C-8248-A270-1C374AB5AEC5}" presName="parentText" presStyleLbl="node1" presStyleIdx="0" presStyleCnt="3">
        <dgm:presLayoutVars>
          <dgm:chMax val="1"/>
          <dgm:bulletEnabled val="1"/>
        </dgm:presLayoutVars>
      </dgm:prSet>
      <dgm:spPr/>
      <dgm:t>
        <a:bodyPr/>
        <a:lstStyle/>
        <a:p>
          <a:endParaRPr lang="en-GB"/>
        </a:p>
      </dgm:t>
    </dgm:pt>
    <dgm:pt modelId="{927CDE68-879D-3147-936C-C7B8BE2A2620}" type="pres">
      <dgm:prSet presAssocID="{ED77E90A-7B8C-8248-A270-1C374AB5AEC5}" presName="descendantText" presStyleLbl="alignAccFollowNode1" presStyleIdx="0" presStyleCnt="3">
        <dgm:presLayoutVars>
          <dgm:bulletEnabled val="1"/>
        </dgm:presLayoutVars>
      </dgm:prSet>
      <dgm:spPr/>
      <dgm:t>
        <a:bodyPr/>
        <a:lstStyle/>
        <a:p>
          <a:endParaRPr lang="en-GB"/>
        </a:p>
      </dgm:t>
    </dgm:pt>
    <dgm:pt modelId="{2C425A85-0F0A-5944-B3F0-9BCC0DA247F3}" type="pres">
      <dgm:prSet presAssocID="{04BFF1D3-8DA1-DA42-89BB-8167DD2938C9}" presName="sp" presStyleCnt="0"/>
      <dgm:spPr/>
    </dgm:pt>
    <dgm:pt modelId="{7867CF8E-E0DA-EC45-BDFB-463EEAE4C65F}" type="pres">
      <dgm:prSet presAssocID="{5A36EE40-9BDD-1E4E-A14E-2AC081D72039}" presName="linNode" presStyleCnt="0"/>
      <dgm:spPr/>
    </dgm:pt>
    <dgm:pt modelId="{EFD1CB25-02C8-DE40-9997-48CADF993121}" type="pres">
      <dgm:prSet presAssocID="{5A36EE40-9BDD-1E4E-A14E-2AC081D72039}" presName="parentText" presStyleLbl="node1" presStyleIdx="1" presStyleCnt="3">
        <dgm:presLayoutVars>
          <dgm:chMax val="1"/>
          <dgm:bulletEnabled val="1"/>
        </dgm:presLayoutVars>
      </dgm:prSet>
      <dgm:spPr/>
      <dgm:t>
        <a:bodyPr/>
        <a:lstStyle/>
        <a:p>
          <a:endParaRPr lang="en-GB"/>
        </a:p>
      </dgm:t>
    </dgm:pt>
    <dgm:pt modelId="{A713F994-8BA3-564A-A41D-778A4E7B1CB4}" type="pres">
      <dgm:prSet presAssocID="{5A36EE40-9BDD-1E4E-A14E-2AC081D72039}" presName="descendantText" presStyleLbl="alignAccFollowNode1" presStyleIdx="1" presStyleCnt="3">
        <dgm:presLayoutVars>
          <dgm:bulletEnabled val="1"/>
        </dgm:presLayoutVars>
      </dgm:prSet>
      <dgm:spPr/>
      <dgm:t>
        <a:bodyPr/>
        <a:lstStyle/>
        <a:p>
          <a:endParaRPr lang="en-GB"/>
        </a:p>
      </dgm:t>
    </dgm:pt>
    <dgm:pt modelId="{956BB29D-1379-0A4E-9836-4DAA0B306FAC}" type="pres">
      <dgm:prSet presAssocID="{168D2744-0204-A644-B50B-9996A0488E80}" presName="sp" presStyleCnt="0"/>
      <dgm:spPr/>
    </dgm:pt>
    <dgm:pt modelId="{17F757E3-91B8-B543-8F9B-0E1D2E4BF95C}" type="pres">
      <dgm:prSet presAssocID="{995028C3-A97E-C442-BE52-7EC0787719BF}" presName="linNode" presStyleCnt="0"/>
      <dgm:spPr/>
    </dgm:pt>
    <dgm:pt modelId="{B688DAF8-01CE-854C-A1F0-3E1863561B10}" type="pres">
      <dgm:prSet presAssocID="{995028C3-A97E-C442-BE52-7EC0787719BF}" presName="parentText" presStyleLbl="node1" presStyleIdx="2" presStyleCnt="3">
        <dgm:presLayoutVars>
          <dgm:chMax val="1"/>
          <dgm:bulletEnabled val="1"/>
        </dgm:presLayoutVars>
      </dgm:prSet>
      <dgm:spPr/>
      <dgm:t>
        <a:bodyPr/>
        <a:lstStyle/>
        <a:p>
          <a:endParaRPr lang="en-GB"/>
        </a:p>
      </dgm:t>
    </dgm:pt>
    <dgm:pt modelId="{7F19AD18-1C68-7748-BD97-FC69AEEAC6CD}" type="pres">
      <dgm:prSet presAssocID="{995028C3-A97E-C442-BE52-7EC0787719BF}" presName="descendantText" presStyleLbl="alignAccFollowNode1" presStyleIdx="2" presStyleCnt="3">
        <dgm:presLayoutVars>
          <dgm:bulletEnabled val="1"/>
        </dgm:presLayoutVars>
      </dgm:prSet>
      <dgm:spPr/>
      <dgm:t>
        <a:bodyPr/>
        <a:lstStyle/>
        <a:p>
          <a:endParaRPr lang="en-GB"/>
        </a:p>
      </dgm:t>
    </dgm:pt>
  </dgm:ptLst>
  <dgm:cxnLst>
    <dgm:cxn modelId="{F2EC02B5-12AA-914B-8ECA-423E6F18D0DF}" srcId="{995028C3-A97E-C442-BE52-7EC0787719BF}" destId="{47D65A67-0601-5E4F-9C01-68F7A985B22E}" srcOrd="0" destOrd="0" parTransId="{9DB95360-0E25-D840-B2B8-2092B2810506}" sibTransId="{7C4841B7-8589-A040-853C-F7A2FDE074DB}"/>
    <dgm:cxn modelId="{DA552DD0-6EA8-3844-8B65-F07FD8ADCCF6}" type="presOf" srcId="{ED77E90A-7B8C-8248-A270-1C374AB5AEC5}" destId="{2E35DD03-FA4C-734B-A739-13B3CDDC473E}" srcOrd="0" destOrd="0" presId="urn:microsoft.com/office/officeart/2005/8/layout/vList5"/>
    <dgm:cxn modelId="{51713894-C9A6-4D45-A439-EDBD09D59B9F}" srcId="{EE35A374-EC9B-CA4D-9CE0-0DFEFD0A459C}" destId="{5A36EE40-9BDD-1E4E-A14E-2AC081D72039}" srcOrd="1" destOrd="0" parTransId="{1D23ACF7-489F-5243-9850-F25C4BFD6A94}" sibTransId="{168D2744-0204-A644-B50B-9996A0488E80}"/>
    <dgm:cxn modelId="{E65355E7-D273-5D45-9AC8-8A85ADC76ACD}" type="presOf" srcId="{47D65A67-0601-5E4F-9C01-68F7A985B22E}" destId="{7F19AD18-1C68-7748-BD97-FC69AEEAC6CD}" srcOrd="0" destOrd="0" presId="urn:microsoft.com/office/officeart/2005/8/layout/vList5"/>
    <dgm:cxn modelId="{90544545-1D27-A44A-9452-C9EFE4801DCF}" srcId="{EE35A374-EC9B-CA4D-9CE0-0DFEFD0A459C}" destId="{995028C3-A97E-C442-BE52-7EC0787719BF}" srcOrd="2" destOrd="0" parTransId="{D3A04F11-C822-8B48-91AA-035BB3B73FED}" sibTransId="{BBAF49B3-2CE2-3342-B7C0-27D62DAE2BBB}"/>
    <dgm:cxn modelId="{4CC5F0EB-E6E4-8748-8257-CB89CB8D7328}" srcId="{5A36EE40-9BDD-1E4E-A14E-2AC081D72039}" destId="{E21B08CB-19D8-0B46-8A3C-E61E14E9B37F}" srcOrd="0" destOrd="0" parTransId="{06404286-D16B-1F41-AE0F-C722EAB06DE1}" sibTransId="{7813BBC8-37A9-604B-B547-55AD107778F5}"/>
    <dgm:cxn modelId="{84AE093B-E8E5-854F-8A5A-8843A4623B29}" type="presOf" srcId="{63B05CFD-7582-3A47-8A72-1A3C77CDB4EA}" destId="{927CDE68-879D-3147-936C-C7B8BE2A2620}" srcOrd="0" destOrd="0" presId="urn:microsoft.com/office/officeart/2005/8/layout/vList5"/>
    <dgm:cxn modelId="{60D98A77-3D8D-BC4A-AD00-8516ADBE2B9A}" type="presOf" srcId="{EE35A374-EC9B-CA4D-9CE0-0DFEFD0A459C}" destId="{5FC5B67C-32E4-844F-8633-8B0B85EE08FF}" srcOrd="0" destOrd="0" presId="urn:microsoft.com/office/officeart/2005/8/layout/vList5"/>
    <dgm:cxn modelId="{649EB127-2B94-4041-A2F4-0F51192EE08C}" type="presOf" srcId="{995028C3-A97E-C442-BE52-7EC0787719BF}" destId="{B688DAF8-01CE-854C-A1F0-3E1863561B10}" srcOrd="0" destOrd="0" presId="urn:microsoft.com/office/officeart/2005/8/layout/vList5"/>
    <dgm:cxn modelId="{622469F2-D2D5-3248-BE64-67B5868EA15A}" srcId="{ED77E90A-7B8C-8248-A270-1C374AB5AEC5}" destId="{63B05CFD-7582-3A47-8A72-1A3C77CDB4EA}" srcOrd="0" destOrd="0" parTransId="{E93135A4-40C6-9943-8C41-E7EAA16CF936}" sibTransId="{FCB01C53-2C8A-274C-BAB3-A5B5F846B4C5}"/>
    <dgm:cxn modelId="{163D061A-12C0-0149-A362-242968D2316F}" srcId="{EE35A374-EC9B-CA4D-9CE0-0DFEFD0A459C}" destId="{ED77E90A-7B8C-8248-A270-1C374AB5AEC5}" srcOrd="0" destOrd="0" parTransId="{2741E0F0-F5A8-E346-AAF5-0253A5BDEBC8}" sibTransId="{04BFF1D3-8DA1-DA42-89BB-8167DD2938C9}"/>
    <dgm:cxn modelId="{29C38193-14BD-BA41-80BA-8D221A94FCCB}" type="presOf" srcId="{5A36EE40-9BDD-1E4E-A14E-2AC081D72039}" destId="{EFD1CB25-02C8-DE40-9997-48CADF993121}" srcOrd="0" destOrd="0" presId="urn:microsoft.com/office/officeart/2005/8/layout/vList5"/>
    <dgm:cxn modelId="{6EC9D776-3D09-014C-A324-A893833F6916}" type="presOf" srcId="{E21B08CB-19D8-0B46-8A3C-E61E14E9B37F}" destId="{A713F994-8BA3-564A-A41D-778A4E7B1CB4}" srcOrd="0" destOrd="0" presId="urn:microsoft.com/office/officeart/2005/8/layout/vList5"/>
    <dgm:cxn modelId="{09E69A50-7269-8C49-9626-C75DFF0A8D14}" type="presParOf" srcId="{5FC5B67C-32E4-844F-8633-8B0B85EE08FF}" destId="{315E3724-2FAE-214A-986C-035A5D04F07F}" srcOrd="0" destOrd="0" presId="urn:microsoft.com/office/officeart/2005/8/layout/vList5"/>
    <dgm:cxn modelId="{6E9413EA-46F1-F243-8CDE-E48DEDDBAD74}" type="presParOf" srcId="{315E3724-2FAE-214A-986C-035A5D04F07F}" destId="{2E35DD03-FA4C-734B-A739-13B3CDDC473E}" srcOrd="0" destOrd="0" presId="urn:microsoft.com/office/officeart/2005/8/layout/vList5"/>
    <dgm:cxn modelId="{22CD2D0A-67DD-3A4E-9A9A-8439B3E156F0}" type="presParOf" srcId="{315E3724-2FAE-214A-986C-035A5D04F07F}" destId="{927CDE68-879D-3147-936C-C7B8BE2A2620}" srcOrd="1" destOrd="0" presId="urn:microsoft.com/office/officeart/2005/8/layout/vList5"/>
    <dgm:cxn modelId="{14F4AD8C-651F-9A4D-AFF5-994424D57537}" type="presParOf" srcId="{5FC5B67C-32E4-844F-8633-8B0B85EE08FF}" destId="{2C425A85-0F0A-5944-B3F0-9BCC0DA247F3}" srcOrd="1" destOrd="0" presId="urn:microsoft.com/office/officeart/2005/8/layout/vList5"/>
    <dgm:cxn modelId="{FD2753AC-505A-4A43-8872-AAF44A6F408D}" type="presParOf" srcId="{5FC5B67C-32E4-844F-8633-8B0B85EE08FF}" destId="{7867CF8E-E0DA-EC45-BDFB-463EEAE4C65F}" srcOrd="2" destOrd="0" presId="urn:microsoft.com/office/officeart/2005/8/layout/vList5"/>
    <dgm:cxn modelId="{E0BDB197-2AD7-3346-83E4-C83DAF3353C1}" type="presParOf" srcId="{7867CF8E-E0DA-EC45-BDFB-463EEAE4C65F}" destId="{EFD1CB25-02C8-DE40-9997-48CADF993121}" srcOrd="0" destOrd="0" presId="urn:microsoft.com/office/officeart/2005/8/layout/vList5"/>
    <dgm:cxn modelId="{29752563-517D-5842-870A-069736AA847B}" type="presParOf" srcId="{7867CF8E-E0DA-EC45-BDFB-463EEAE4C65F}" destId="{A713F994-8BA3-564A-A41D-778A4E7B1CB4}" srcOrd="1" destOrd="0" presId="urn:microsoft.com/office/officeart/2005/8/layout/vList5"/>
    <dgm:cxn modelId="{51050133-A086-7D4C-82FA-86600DE1E36E}" type="presParOf" srcId="{5FC5B67C-32E4-844F-8633-8B0B85EE08FF}" destId="{956BB29D-1379-0A4E-9836-4DAA0B306FAC}" srcOrd="3" destOrd="0" presId="urn:microsoft.com/office/officeart/2005/8/layout/vList5"/>
    <dgm:cxn modelId="{9F91853B-297C-8744-9D3B-1B2A09932872}" type="presParOf" srcId="{5FC5B67C-32E4-844F-8633-8B0B85EE08FF}" destId="{17F757E3-91B8-B543-8F9B-0E1D2E4BF95C}" srcOrd="4" destOrd="0" presId="urn:microsoft.com/office/officeart/2005/8/layout/vList5"/>
    <dgm:cxn modelId="{CC93C96B-096D-F74D-8B68-7A6039542DF2}" type="presParOf" srcId="{17F757E3-91B8-B543-8F9B-0E1D2E4BF95C}" destId="{B688DAF8-01CE-854C-A1F0-3E1863561B10}" srcOrd="0" destOrd="0" presId="urn:microsoft.com/office/officeart/2005/8/layout/vList5"/>
    <dgm:cxn modelId="{22E6E6F3-2A35-4F47-BCB1-8A276A069905}" type="presParOf" srcId="{17F757E3-91B8-B543-8F9B-0E1D2E4BF95C}" destId="{7F19AD18-1C68-7748-BD97-FC69AEEAC6C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83BA47C-E633-4847-9446-85AC9A73E1C5}" type="doc">
      <dgm:prSet loTypeId="urn:microsoft.com/office/officeart/2005/8/layout/default" loCatId="" qsTypeId="urn:microsoft.com/office/officeart/2005/8/quickstyle/simple3" qsCatId="simple" csTypeId="urn:microsoft.com/office/officeart/2005/8/colors/accent2_4" csCatId="accent2" phldr="1"/>
      <dgm:spPr/>
      <dgm:t>
        <a:bodyPr/>
        <a:lstStyle/>
        <a:p>
          <a:endParaRPr lang="en-GB"/>
        </a:p>
      </dgm:t>
    </dgm:pt>
    <dgm:pt modelId="{EBC23C7E-BA3D-2241-9902-06964D27D489}">
      <dgm:prSet phldrT="[Text]" custT="1"/>
      <dgm:spPr/>
      <dgm:t>
        <a:bodyPr/>
        <a:lstStyle/>
        <a:p>
          <a:r>
            <a:rPr lang="en-GB" sz="2000" dirty="0"/>
            <a:t> Wear appropriate </a:t>
          </a:r>
          <a:r>
            <a:rPr lang="en-GB" sz="2000" b="1" dirty="0"/>
            <a:t>civilian clothes</a:t>
          </a:r>
          <a:r>
            <a:rPr lang="en-GB" sz="2000" dirty="0"/>
            <a:t>/no police/army/formal uniforms </a:t>
          </a:r>
          <a:endParaRPr lang="en-GB" sz="2000" b="0" dirty="0"/>
        </a:p>
      </dgm:t>
    </dgm:pt>
    <dgm:pt modelId="{9BA691EC-57CE-CE4E-ACD2-91335251E60F}" type="parTrans" cxnId="{25C53174-C616-FB49-8D10-C48080116C17}">
      <dgm:prSet/>
      <dgm:spPr/>
      <dgm:t>
        <a:bodyPr/>
        <a:lstStyle/>
        <a:p>
          <a:endParaRPr lang="en-GB"/>
        </a:p>
      </dgm:t>
    </dgm:pt>
    <dgm:pt modelId="{E109E8FE-6784-DD4C-A3B8-A791461F792B}" type="sibTrans" cxnId="{25C53174-C616-FB49-8D10-C48080116C17}">
      <dgm:prSet/>
      <dgm:spPr/>
      <dgm:t>
        <a:bodyPr/>
        <a:lstStyle/>
        <a:p>
          <a:endParaRPr lang="en-GB"/>
        </a:p>
      </dgm:t>
    </dgm:pt>
    <dgm:pt modelId="{0D4D8AB2-649C-994A-848B-7400A94A4CAC}">
      <dgm:prSet phldrT="[Text]" custT="1"/>
      <dgm:spPr/>
      <dgm:t>
        <a:bodyPr/>
        <a:lstStyle/>
        <a:p>
          <a:r>
            <a:rPr lang="en-GB" sz="1800" dirty="0"/>
            <a:t>Sit at </a:t>
          </a:r>
          <a:r>
            <a:rPr lang="en-GB" sz="1800" b="1" dirty="0"/>
            <a:t>eye-level </a:t>
          </a:r>
          <a:r>
            <a:rPr lang="en-GB" sz="1800" dirty="0"/>
            <a:t>with child &amp; avoid posture/speech that conveys authority or causes intimidation  </a:t>
          </a:r>
        </a:p>
      </dgm:t>
    </dgm:pt>
    <dgm:pt modelId="{02C14323-AC65-F246-897F-44E92EB771EB}" type="parTrans" cxnId="{EB0072C9-5A7D-0C4E-8ACF-DF9E05F9C0F8}">
      <dgm:prSet/>
      <dgm:spPr/>
      <dgm:t>
        <a:bodyPr/>
        <a:lstStyle/>
        <a:p>
          <a:endParaRPr lang="en-GB"/>
        </a:p>
      </dgm:t>
    </dgm:pt>
    <dgm:pt modelId="{C1718118-BF9E-4949-A15C-279F2895B4BE}" type="sibTrans" cxnId="{EB0072C9-5A7D-0C4E-8ACF-DF9E05F9C0F8}">
      <dgm:prSet/>
      <dgm:spPr/>
      <dgm:t>
        <a:bodyPr/>
        <a:lstStyle/>
        <a:p>
          <a:endParaRPr lang="en-GB"/>
        </a:p>
      </dgm:t>
    </dgm:pt>
    <dgm:pt modelId="{71DD112D-31A4-CA41-B620-22CD44E24642}">
      <dgm:prSet phldrT="[Text]" custT="1"/>
      <dgm:spPr/>
      <dgm:t>
        <a:bodyPr/>
        <a:lstStyle/>
        <a:p>
          <a:r>
            <a:rPr lang="en-GB" sz="1800" dirty="0"/>
            <a:t>If child has a physical/learning/impairment, consult </a:t>
          </a:r>
          <a:r>
            <a:rPr lang="en-GB" sz="1800" b="1" dirty="0"/>
            <a:t>specialist</a:t>
          </a:r>
          <a:r>
            <a:rPr lang="en-GB" sz="1800" dirty="0"/>
            <a:t> first to tailor interview to child’s needs</a:t>
          </a:r>
        </a:p>
      </dgm:t>
    </dgm:pt>
    <dgm:pt modelId="{1D62ED6E-A491-3A4C-AC2A-ABAD269FE470}" type="parTrans" cxnId="{EE75075B-2A5D-9E42-BA1A-55EF3C124E34}">
      <dgm:prSet/>
      <dgm:spPr/>
      <dgm:t>
        <a:bodyPr/>
        <a:lstStyle/>
        <a:p>
          <a:endParaRPr lang="en-GB"/>
        </a:p>
      </dgm:t>
    </dgm:pt>
    <dgm:pt modelId="{F383DA6C-58BB-344B-BC98-E7644057C3F2}" type="sibTrans" cxnId="{EE75075B-2A5D-9E42-BA1A-55EF3C124E34}">
      <dgm:prSet/>
      <dgm:spPr/>
      <dgm:t>
        <a:bodyPr/>
        <a:lstStyle/>
        <a:p>
          <a:endParaRPr lang="en-GB"/>
        </a:p>
      </dgm:t>
    </dgm:pt>
    <dgm:pt modelId="{0589DAE2-B5A5-1B44-86FE-5A9513CFF38E}">
      <dgm:prSet phldrT="[Text]"/>
      <dgm:spPr/>
      <dgm:t>
        <a:bodyPr/>
        <a:lstStyle/>
        <a:p>
          <a:r>
            <a:rPr lang="en-GB" dirty="0"/>
            <a:t>Consider using </a:t>
          </a:r>
          <a:r>
            <a:rPr lang="en-GB" b="1" dirty="0" smtClean="0"/>
            <a:t>drawing scene/body mapping</a:t>
          </a:r>
          <a:r>
            <a:rPr lang="en-GB" b="0" dirty="0" smtClean="0"/>
            <a:t> </a:t>
          </a:r>
          <a:r>
            <a:rPr lang="en-GB" b="0" dirty="0"/>
            <a:t>to assist child in explaining what happened</a:t>
          </a:r>
        </a:p>
      </dgm:t>
    </dgm:pt>
    <dgm:pt modelId="{DA715E2B-6674-804C-AFB5-35A980009C12}" type="parTrans" cxnId="{6228638E-6663-A943-A326-90E9ED336DF3}">
      <dgm:prSet/>
      <dgm:spPr/>
      <dgm:t>
        <a:bodyPr/>
        <a:lstStyle/>
        <a:p>
          <a:endParaRPr lang="en-GB"/>
        </a:p>
      </dgm:t>
    </dgm:pt>
    <dgm:pt modelId="{C29B3C17-35B0-764E-9D5F-420EC260C71C}" type="sibTrans" cxnId="{6228638E-6663-A943-A326-90E9ED336DF3}">
      <dgm:prSet/>
      <dgm:spPr/>
      <dgm:t>
        <a:bodyPr/>
        <a:lstStyle/>
        <a:p>
          <a:endParaRPr lang="en-GB"/>
        </a:p>
      </dgm:t>
    </dgm:pt>
    <dgm:pt modelId="{EABB5210-9FCD-AB4F-93EF-CEDDEFE3B40C}">
      <dgm:prSet phldrT="[Text]"/>
      <dgm:spPr/>
      <dgm:t>
        <a:bodyPr/>
        <a:lstStyle/>
        <a:p>
          <a:r>
            <a:rPr lang="en-GB" dirty="0"/>
            <a:t>Offer </a:t>
          </a:r>
          <a:r>
            <a:rPr lang="en-GB" dirty="0" smtClean="0"/>
            <a:t>the child </a:t>
          </a:r>
          <a:r>
            <a:rPr lang="en-GB" dirty="0"/>
            <a:t>to have </a:t>
          </a:r>
          <a:r>
            <a:rPr lang="en-GB" dirty="0" smtClean="0"/>
            <a:t>a </a:t>
          </a:r>
          <a:r>
            <a:rPr lang="en-GB" b="1" dirty="0"/>
            <a:t>support person </a:t>
          </a:r>
          <a:r>
            <a:rPr lang="en-GB" dirty="0"/>
            <a:t>present </a:t>
          </a:r>
          <a:r>
            <a:rPr lang="en-GB" dirty="0" smtClean="0"/>
            <a:t>for </a:t>
          </a:r>
          <a:r>
            <a:rPr lang="en-GB" dirty="0"/>
            <a:t>the </a:t>
          </a:r>
          <a:r>
            <a:rPr lang="en-GB" dirty="0" smtClean="0"/>
            <a:t>interview </a:t>
          </a:r>
          <a:r>
            <a:rPr lang="mr-IN" dirty="0" smtClean="0"/>
            <a:t>–</a:t>
          </a:r>
          <a:r>
            <a:rPr lang="en-GB" dirty="0" smtClean="0"/>
            <a:t> ideally not in the same room </a:t>
          </a:r>
          <a:endParaRPr lang="en-GB" dirty="0"/>
        </a:p>
      </dgm:t>
    </dgm:pt>
    <dgm:pt modelId="{4D13B7DD-7F90-6F44-BCF9-010C6F55C19D}" type="parTrans" cxnId="{0B1DDA01-94AB-E340-AA3C-CA02F98A62C3}">
      <dgm:prSet/>
      <dgm:spPr/>
      <dgm:t>
        <a:bodyPr/>
        <a:lstStyle/>
        <a:p>
          <a:endParaRPr lang="en-GB"/>
        </a:p>
      </dgm:t>
    </dgm:pt>
    <dgm:pt modelId="{5AEB1A75-0516-DC46-9D79-32F7049B0043}" type="sibTrans" cxnId="{0B1DDA01-94AB-E340-AA3C-CA02F98A62C3}">
      <dgm:prSet/>
      <dgm:spPr/>
      <dgm:t>
        <a:bodyPr/>
        <a:lstStyle/>
        <a:p>
          <a:endParaRPr lang="en-GB"/>
        </a:p>
      </dgm:t>
    </dgm:pt>
    <dgm:pt modelId="{B441A643-E213-4544-B1CF-BA16E254D375}" type="pres">
      <dgm:prSet presAssocID="{283BA47C-E633-4847-9446-85AC9A73E1C5}" presName="diagram" presStyleCnt="0">
        <dgm:presLayoutVars>
          <dgm:dir/>
          <dgm:resizeHandles val="exact"/>
        </dgm:presLayoutVars>
      </dgm:prSet>
      <dgm:spPr/>
      <dgm:t>
        <a:bodyPr/>
        <a:lstStyle/>
        <a:p>
          <a:endParaRPr lang="en-GB"/>
        </a:p>
      </dgm:t>
    </dgm:pt>
    <dgm:pt modelId="{664B13D6-C465-934D-AC6B-DB852415A3BB}" type="pres">
      <dgm:prSet presAssocID="{EBC23C7E-BA3D-2241-9902-06964D27D489}" presName="node" presStyleLbl="node1" presStyleIdx="0" presStyleCnt="5">
        <dgm:presLayoutVars>
          <dgm:bulletEnabled val="1"/>
        </dgm:presLayoutVars>
      </dgm:prSet>
      <dgm:spPr/>
      <dgm:t>
        <a:bodyPr/>
        <a:lstStyle/>
        <a:p>
          <a:endParaRPr lang="en-GB"/>
        </a:p>
      </dgm:t>
    </dgm:pt>
    <dgm:pt modelId="{5A87F3C5-4F76-1646-BC23-31F44E8A4827}" type="pres">
      <dgm:prSet presAssocID="{E109E8FE-6784-DD4C-A3B8-A791461F792B}" presName="sibTrans" presStyleCnt="0"/>
      <dgm:spPr/>
    </dgm:pt>
    <dgm:pt modelId="{6AC9F13B-B42A-F741-8783-CB13543ACA6C}" type="pres">
      <dgm:prSet presAssocID="{0D4D8AB2-649C-994A-848B-7400A94A4CAC}" presName="node" presStyleLbl="node1" presStyleIdx="1" presStyleCnt="5">
        <dgm:presLayoutVars>
          <dgm:bulletEnabled val="1"/>
        </dgm:presLayoutVars>
      </dgm:prSet>
      <dgm:spPr/>
      <dgm:t>
        <a:bodyPr/>
        <a:lstStyle/>
        <a:p>
          <a:endParaRPr lang="en-GB"/>
        </a:p>
      </dgm:t>
    </dgm:pt>
    <dgm:pt modelId="{C15AADA8-0AE1-724F-AC57-4A7363DB2146}" type="pres">
      <dgm:prSet presAssocID="{C1718118-BF9E-4949-A15C-279F2895B4BE}" presName="sibTrans" presStyleCnt="0"/>
      <dgm:spPr/>
    </dgm:pt>
    <dgm:pt modelId="{AA9679A9-B545-5742-A8B4-BF98F5FA148C}" type="pres">
      <dgm:prSet presAssocID="{71DD112D-31A4-CA41-B620-22CD44E24642}" presName="node" presStyleLbl="node1" presStyleIdx="2" presStyleCnt="5">
        <dgm:presLayoutVars>
          <dgm:bulletEnabled val="1"/>
        </dgm:presLayoutVars>
      </dgm:prSet>
      <dgm:spPr/>
      <dgm:t>
        <a:bodyPr/>
        <a:lstStyle/>
        <a:p>
          <a:endParaRPr lang="en-GB"/>
        </a:p>
      </dgm:t>
    </dgm:pt>
    <dgm:pt modelId="{471C7379-3828-3B4F-9CEC-6D89F7C46211}" type="pres">
      <dgm:prSet presAssocID="{F383DA6C-58BB-344B-BC98-E7644057C3F2}" presName="sibTrans" presStyleCnt="0"/>
      <dgm:spPr/>
    </dgm:pt>
    <dgm:pt modelId="{434BC787-2FE0-D44F-999E-4E731811E69E}" type="pres">
      <dgm:prSet presAssocID="{0589DAE2-B5A5-1B44-86FE-5A9513CFF38E}" presName="node" presStyleLbl="node1" presStyleIdx="3" presStyleCnt="5">
        <dgm:presLayoutVars>
          <dgm:bulletEnabled val="1"/>
        </dgm:presLayoutVars>
      </dgm:prSet>
      <dgm:spPr/>
      <dgm:t>
        <a:bodyPr/>
        <a:lstStyle/>
        <a:p>
          <a:endParaRPr lang="en-GB"/>
        </a:p>
      </dgm:t>
    </dgm:pt>
    <dgm:pt modelId="{92E2F978-2EB7-194D-B86D-450FA76D2A1C}" type="pres">
      <dgm:prSet presAssocID="{C29B3C17-35B0-764E-9D5F-420EC260C71C}" presName="sibTrans" presStyleCnt="0"/>
      <dgm:spPr/>
    </dgm:pt>
    <dgm:pt modelId="{FBA19376-0943-2642-AB17-25C9EAA952F8}" type="pres">
      <dgm:prSet presAssocID="{EABB5210-9FCD-AB4F-93EF-CEDDEFE3B40C}" presName="node" presStyleLbl="node1" presStyleIdx="4" presStyleCnt="5">
        <dgm:presLayoutVars>
          <dgm:bulletEnabled val="1"/>
        </dgm:presLayoutVars>
      </dgm:prSet>
      <dgm:spPr/>
      <dgm:t>
        <a:bodyPr/>
        <a:lstStyle/>
        <a:p>
          <a:endParaRPr lang="en-GB"/>
        </a:p>
      </dgm:t>
    </dgm:pt>
  </dgm:ptLst>
  <dgm:cxnLst>
    <dgm:cxn modelId="{71BCE6D5-0B84-B54A-8AEE-7C6313854785}" type="presOf" srcId="{0D4D8AB2-649C-994A-848B-7400A94A4CAC}" destId="{6AC9F13B-B42A-F741-8783-CB13543ACA6C}" srcOrd="0" destOrd="0" presId="urn:microsoft.com/office/officeart/2005/8/layout/default"/>
    <dgm:cxn modelId="{0B1DDA01-94AB-E340-AA3C-CA02F98A62C3}" srcId="{283BA47C-E633-4847-9446-85AC9A73E1C5}" destId="{EABB5210-9FCD-AB4F-93EF-CEDDEFE3B40C}" srcOrd="4" destOrd="0" parTransId="{4D13B7DD-7F90-6F44-BCF9-010C6F55C19D}" sibTransId="{5AEB1A75-0516-DC46-9D79-32F7049B0043}"/>
    <dgm:cxn modelId="{25C53174-C616-FB49-8D10-C48080116C17}" srcId="{283BA47C-E633-4847-9446-85AC9A73E1C5}" destId="{EBC23C7E-BA3D-2241-9902-06964D27D489}" srcOrd="0" destOrd="0" parTransId="{9BA691EC-57CE-CE4E-ACD2-91335251E60F}" sibTransId="{E109E8FE-6784-DD4C-A3B8-A791461F792B}"/>
    <dgm:cxn modelId="{6228638E-6663-A943-A326-90E9ED336DF3}" srcId="{283BA47C-E633-4847-9446-85AC9A73E1C5}" destId="{0589DAE2-B5A5-1B44-86FE-5A9513CFF38E}" srcOrd="3" destOrd="0" parTransId="{DA715E2B-6674-804C-AFB5-35A980009C12}" sibTransId="{C29B3C17-35B0-764E-9D5F-420EC260C71C}"/>
    <dgm:cxn modelId="{EB0072C9-5A7D-0C4E-8ACF-DF9E05F9C0F8}" srcId="{283BA47C-E633-4847-9446-85AC9A73E1C5}" destId="{0D4D8AB2-649C-994A-848B-7400A94A4CAC}" srcOrd="1" destOrd="0" parTransId="{02C14323-AC65-F246-897F-44E92EB771EB}" sibTransId="{C1718118-BF9E-4949-A15C-279F2895B4BE}"/>
    <dgm:cxn modelId="{FBCE5C53-5557-C34C-849D-302E1C30FDA8}" type="presOf" srcId="{0589DAE2-B5A5-1B44-86FE-5A9513CFF38E}" destId="{434BC787-2FE0-D44F-999E-4E731811E69E}" srcOrd="0" destOrd="0" presId="urn:microsoft.com/office/officeart/2005/8/layout/default"/>
    <dgm:cxn modelId="{FEA78A54-9A8A-B64B-9493-80DCC27BD75F}" type="presOf" srcId="{71DD112D-31A4-CA41-B620-22CD44E24642}" destId="{AA9679A9-B545-5742-A8B4-BF98F5FA148C}" srcOrd="0" destOrd="0" presId="urn:microsoft.com/office/officeart/2005/8/layout/default"/>
    <dgm:cxn modelId="{3543ED88-F287-3F4A-8474-9007EA17203F}" type="presOf" srcId="{EABB5210-9FCD-AB4F-93EF-CEDDEFE3B40C}" destId="{FBA19376-0943-2642-AB17-25C9EAA952F8}" srcOrd="0" destOrd="0" presId="urn:microsoft.com/office/officeart/2005/8/layout/default"/>
    <dgm:cxn modelId="{EE75075B-2A5D-9E42-BA1A-55EF3C124E34}" srcId="{283BA47C-E633-4847-9446-85AC9A73E1C5}" destId="{71DD112D-31A4-CA41-B620-22CD44E24642}" srcOrd="2" destOrd="0" parTransId="{1D62ED6E-A491-3A4C-AC2A-ABAD269FE470}" sibTransId="{F383DA6C-58BB-344B-BC98-E7644057C3F2}"/>
    <dgm:cxn modelId="{51596CAD-A275-7248-B2F3-4E2286C6AE7E}" type="presOf" srcId="{EBC23C7E-BA3D-2241-9902-06964D27D489}" destId="{664B13D6-C465-934D-AC6B-DB852415A3BB}" srcOrd="0" destOrd="0" presId="urn:microsoft.com/office/officeart/2005/8/layout/default"/>
    <dgm:cxn modelId="{0607D2B6-A434-2942-BABD-EE82491FD843}" type="presOf" srcId="{283BA47C-E633-4847-9446-85AC9A73E1C5}" destId="{B441A643-E213-4544-B1CF-BA16E254D375}" srcOrd="0" destOrd="0" presId="urn:microsoft.com/office/officeart/2005/8/layout/default"/>
    <dgm:cxn modelId="{4054693C-BFF3-7B47-AE54-B74DB8F939C4}" type="presParOf" srcId="{B441A643-E213-4544-B1CF-BA16E254D375}" destId="{664B13D6-C465-934D-AC6B-DB852415A3BB}" srcOrd="0" destOrd="0" presId="urn:microsoft.com/office/officeart/2005/8/layout/default"/>
    <dgm:cxn modelId="{63C4AA64-A246-DF45-A3C2-E05DBB4A1FC3}" type="presParOf" srcId="{B441A643-E213-4544-B1CF-BA16E254D375}" destId="{5A87F3C5-4F76-1646-BC23-31F44E8A4827}" srcOrd="1" destOrd="0" presId="urn:microsoft.com/office/officeart/2005/8/layout/default"/>
    <dgm:cxn modelId="{16DDA9CB-384E-3148-956F-3E1249BEC7BF}" type="presParOf" srcId="{B441A643-E213-4544-B1CF-BA16E254D375}" destId="{6AC9F13B-B42A-F741-8783-CB13543ACA6C}" srcOrd="2" destOrd="0" presId="urn:microsoft.com/office/officeart/2005/8/layout/default"/>
    <dgm:cxn modelId="{03FAE10C-D9FF-304A-8FE0-48669132E5CC}" type="presParOf" srcId="{B441A643-E213-4544-B1CF-BA16E254D375}" destId="{C15AADA8-0AE1-724F-AC57-4A7363DB2146}" srcOrd="3" destOrd="0" presId="urn:microsoft.com/office/officeart/2005/8/layout/default"/>
    <dgm:cxn modelId="{5AB32B6A-53CB-3243-8547-6EE67012582E}" type="presParOf" srcId="{B441A643-E213-4544-B1CF-BA16E254D375}" destId="{AA9679A9-B545-5742-A8B4-BF98F5FA148C}" srcOrd="4" destOrd="0" presId="urn:microsoft.com/office/officeart/2005/8/layout/default"/>
    <dgm:cxn modelId="{AF94CDF4-707A-164E-A379-EE643FE4A868}" type="presParOf" srcId="{B441A643-E213-4544-B1CF-BA16E254D375}" destId="{471C7379-3828-3B4F-9CEC-6D89F7C46211}" srcOrd="5" destOrd="0" presId="urn:microsoft.com/office/officeart/2005/8/layout/default"/>
    <dgm:cxn modelId="{10DFD139-9EFC-DC42-86EB-F073375395FC}" type="presParOf" srcId="{B441A643-E213-4544-B1CF-BA16E254D375}" destId="{434BC787-2FE0-D44F-999E-4E731811E69E}" srcOrd="6" destOrd="0" presId="urn:microsoft.com/office/officeart/2005/8/layout/default"/>
    <dgm:cxn modelId="{2B2C4385-A2F6-4B4B-BF3F-12124102AD5E}" type="presParOf" srcId="{B441A643-E213-4544-B1CF-BA16E254D375}" destId="{92E2F978-2EB7-194D-B86D-450FA76D2A1C}" srcOrd="7" destOrd="0" presId="urn:microsoft.com/office/officeart/2005/8/layout/default"/>
    <dgm:cxn modelId="{4884CE7D-8B9F-DA43-BBC6-A31526EC489D}" type="presParOf" srcId="{B441A643-E213-4544-B1CF-BA16E254D375}" destId="{FBA19376-0943-2642-AB17-25C9EAA952F8}"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FEC6DC6-E6FC-B149-ADC3-34CE3F00B5AB}" type="doc">
      <dgm:prSet loTypeId="urn:microsoft.com/office/officeart/2005/8/layout/vList2" loCatId="" qsTypeId="urn:microsoft.com/office/officeart/2005/8/quickstyle/simple3" qsCatId="simple" csTypeId="urn:microsoft.com/office/officeart/2005/8/colors/accent2_3" csCatId="accent2" phldr="1"/>
      <dgm:spPr/>
      <dgm:t>
        <a:bodyPr/>
        <a:lstStyle/>
        <a:p>
          <a:endParaRPr lang="en-GB"/>
        </a:p>
      </dgm:t>
    </dgm:pt>
    <dgm:pt modelId="{3CA809B5-0013-784A-A235-95A48A2E076E}">
      <dgm:prSet phldrT="[Text]" custT="1"/>
      <dgm:spPr/>
      <dgm:t>
        <a:bodyPr/>
        <a:lstStyle/>
        <a:p>
          <a:r>
            <a:rPr lang="en-GB" sz="2000" dirty="0"/>
            <a:t>Have </a:t>
          </a:r>
          <a:r>
            <a:rPr lang="en-GB" sz="2000" b="1" dirty="0"/>
            <a:t>specific training/</a:t>
          </a:r>
          <a:r>
            <a:rPr lang="en-GB" sz="2000" b="1" dirty="0" smtClean="0"/>
            <a:t>experience/resources </a:t>
          </a:r>
          <a:r>
            <a:rPr lang="en-GB" sz="2000" dirty="0"/>
            <a:t>to approach/interview/refer children and respond to their specific needs/capabilities</a:t>
          </a:r>
        </a:p>
      </dgm:t>
    </dgm:pt>
    <dgm:pt modelId="{38A62F76-71D2-D54E-8376-04FF0DE956D3}" type="parTrans" cxnId="{EFC26056-54A4-1145-AEBE-1D91C85A2638}">
      <dgm:prSet/>
      <dgm:spPr/>
      <dgm:t>
        <a:bodyPr/>
        <a:lstStyle/>
        <a:p>
          <a:endParaRPr lang="en-GB"/>
        </a:p>
      </dgm:t>
    </dgm:pt>
    <dgm:pt modelId="{BB064295-85A8-EB42-81A7-B1EB388D72E9}" type="sibTrans" cxnId="{EFC26056-54A4-1145-AEBE-1D91C85A2638}">
      <dgm:prSet/>
      <dgm:spPr/>
      <dgm:t>
        <a:bodyPr/>
        <a:lstStyle/>
        <a:p>
          <a:endParaRPr lang="en-GB"/>
        </a:p>
      </dgm:t>
    </dgm:pt>
    <dgm:pt modelId="{A5EBFE2B-20B0-DA4E-9942-5016F2397E69}">
      <dgm:prSet phldrT="[Text]" custT="1"/>
      <dgm:spPr/>
      <dgm:t>
        <a:bodyPr/>
        <a:lstStyle/>
        <a:p>
          <a:r>
            <a:rPr lang="en-GB" sz="2000" dirty="0"/>
            <a:t>Have training on child </a:t>
          </a:r>
          <a:r>
            <a:rPr lang="en-GB" sz="2000" b="1" dirty="0"/>
            <a:t>interviewing skills adapted to child’s age </a:t>
          </a:r>
          <a:r>
            <a:rPr lang="mr-IN" sz="2000" dirty="0"/>
            <a:t>–</a:t>
          </a:r>
          <a:r>
            <a:rPr lang="en-GB" sz="2000" dirty="0"/>
            <a:t> different skills are required for children of different ages</a:t>
          </a:r>
        </a:p>
      </dgm:t>
    </dgm:pt>
    <dgm:pt modelId="{18CF98DD-513D-9E49-BEE0-EDA28B900876}" type="parTrans" cxnId="{65E6377B-1BD6-A547-BDDA-90AE1D0CB462}">
      <dgm:prSet/>
      <dgm:spPr/>
      <dgm:t>
        <a:bodyPr/>
        <a:lstStyle/>
        <a:p>
          <a:endParaRPr lang="en-GB"/>
        </a:p>
      </dgm:t>
    </dgm:pt>
    <dgm:pt modelId="{BF56BB3A-E44C-3241-9BC4-D84A6EA29405}" type="sibTrans" cxnId="{65E6377B-1BD6-A547-BDDA-90AE1D0CB462}">
      <dgm:prSet/>
      <dgm:spPr/>
      <dgm:t>
        <a:bodyPr/>
        <a:lstStyle/>
        <a:p>
          <a:endParaRPr lang="en-GB"/>
        </a:p>
      </dgm:t>
    </dgm:pt>
    <dgm:pt modelId="{3C9CF7BE-38C3-EE46-B877-E2BEF59E1AEC}">
      <dgm:prSet phldrT="[Text]" custT="1"/>
      <dgm:spPr/>
      <dgm:t>
        <a:bodyPr/>
        <a:lstStyle/>
        <a:p>
          <a:r>
            <a:rPr lang="en-GB" sz="2000" dirty="0"/>
            <a:t>Know how to </a:t>
          </a:r>
          <a:r>
            <a:rPr lang="en-GB" sz="2000" b="1" dirty="0"/>
            <a:t>prevent re-traumatisation </a:t>
          </a:r>
          <a:r>
            <a:rPr lang="en-GB" sz="2000" dirty="0"/>
            <a:t>e.g. allowing child to feel bodily sensations/emotions </a:t>
          </a:r>
          <a:r>
            <a:rPr lang="mr-IN" sz="2000" dirty="0"/>
            <a:t>–</a:t>
          </a:r>
          <a:r>
            <a:rPr lang="en-GB" sz="2000" dirty="0"/>
            <a:t> crying, trembling, shaking</a:t>
          </a:r>
        </a:p>
      </dgm:t>
    </dgm:pt>
    <dgm:pt modelId="{4815EA99-4A16-F24C-BFF9-CF151F0D3C43}" type="parTrans" cxnId="{AB4C073A-E209-FB4F-8776-1FA8C2F51C3C}">
      <dgm:prSet/>
      <dgm:spPr/>
      <dgm:t>
        <a:bodyPr/>
        <a:lstStyle/>
        <a:p>
          <a:endParaRPr lang="en-GB"/>
        </a:p>
      </dgm:t>
    </dgm:pt>
    <dgm:pt modelId="{5BE44ED6-DF5B-1049-A0C3-4E24500AC60E}" type="sibTrans" cxnId="{AB4C073A-E209-FB4F-8776-1FA8C2F51C3C}">
      <dgm:prSet/>
      <dgm:spPr/>
      <dgm:t>
        <a:bodyPr/>
        <a:lstStyle/>
        <a:p>
          <a:endParaRPr lang="en-GB"/>
        </a:p>
      </dgm:t>
    </dgm:pt>
    <dgm:pt modelId="{E4D923D9-7025-5548-8E0F-207E91B297C2}">
      <dgm:prSet phldrT="[Text]"/>
      <dgm:spPr/>
      <dgm:t>
        <a:bodyPr/>
        <a:lstStyle/>
        <a:p>
          <a:r>
            <a:rPr lang="en-GB" dirty="0"/>
            <a:t>Develop </a:t>
          </a:r>
          <a:r>
            <a:rPr lang="en-GB" b="1" dirty="0"/>
            <a:t>glossary of terms/</a:t>
          </a:r>
          <a:r>
            <a:rPr lang="en-GB" dirty="0"/>
            <a:t>phrases used by children to refer to sexual violence/body parts and use </a:t>
          </a:r>
          <a:r>
            <a:rPr lang="en-GB" b="1" dirty="0"/>
            <a:t>interpreter</a:t>
          </a:r>
          <a:r>
            <a:rPr lang="en-GB" dirty="0"/>
            <a:t> trained to work with children</a:t>
          </a:r>
        </a:p>
      </dgm:t>
    </dgm:pt>
    <dgm:pt modelId="{52567CF6-D08F-F54C-B9C2-CF99EE9E929D}" type="parTrans" cxnId="{0A88BBB6-80A8-E949-BBD1-F4314A0CFB65}">
      <dgm:prSet/>
      <dgm:spPr/>
      <dgm:t>
        <a:bodyPr/>
        <a:lstStyle/>
        <a:p>
          <a:endParaRPr lang="en-GB"/>
        </a:p>
      </dgm:t>
    </dgm:pt>
    <dgm:pt modelId="{99D3ED1B-EDD2-C043-B0EB-8FE403A3BBB3}" type="sibTrans" cxnId="{0A88BBB6-80A8-E949-BBD1-F4314A0CFB65}">
      <dgm:prSet/>
      <dgm:spPr/>
      <dgm:t>
        <a:bodyPr/>
        <a:lstStyle/>
        <a:p>
          <a:endParaRPr lang="en-GB"/>
        </a:p>
      </dgm:t>
    </dgm:pt>
    <dgm:pt modelId="{4A3066A8-3C1E-8D41-BBE2-4DFBC3A7BC36}">
      <dgm:prSet phldrT="[Text]"/>
      <dgm:spPr/>
      <dgm:t>
        <a:bodyPr/>
        <a:lstStyle/>
        <a:p>
          <a:r>
            <a:rPr lang="en-GB" dirty="0"/>
            <a:t>Understand </a:t>
          </a:r>
          <a:r>
            <a:rPr lang="en-GB" b="1" dirty="0"/>
            <a:t>local culture </a:t>
          </a:r>
          <a:r>
            <a:rPr lang="en-GB" dirty="0"/>
            <a:t>and </a:t>
          </a:r>
          <a:r>
            <a:rPr lang="en-GB" b="1" dirty="0"/>
            <a:t>challenges</a:t>
          </a:r>
          <a:r>
            <a:rPr lang="en-GB" dirty="0"/>
            <a:t> that different groups of children may face (e.g. rejection of children associated with armed groups)</a:t>
          </a:r>
        </a:p>
      </dgm:t>
    </dgm:pt>
    <dgm:pt modelId="{53DF53AD-20AA-C342-BABF-F427C57346B4}" type="parTrans" cxnId="{EB323097-B92A-D34B-9BA0-CA093F40F7DA}">
      <dgm:prSet/>
      <dgm:spPr/>
      <dgm:t>
        <a:bodyPr/>
        <a:lstStyle/>
        <a:p>
          <a:endParaRPr lang="en-GB"/>
        </a:p>
      </dgm:t>
    </dgm:pt>
    <dgm:pt modelId="{AB6796D1-145C-9541-A65D-1AAD7766A3DE}" type="sibTrans" cxnId="{EB323097-B92A-D34B-9BA0-CA093F40F7DA}">
      <dgm:prSet/>
      <dgm:spPr/>
      <dgm:t>
        <a:bodyPr/>
        <a:lstStyle/>
        <a:p>
          <a:endParaRPr lang="en-GB"/>
        </a:p>
      </dgm:t>
    </dgm:pt>
    <dgm:pt modelId="{F2FDD055-EC39-C843-8EEF-0E1C7397BCCB}" type="pres">
      <dgm:prSet presAssocID="{4FEC6DC6-E6FC-B149-ADC3-34CE3F00B5AB}" presName="linear" presStyleCnt="0">
        <dgm:presLayoutVars>
          <dgm:animLvl val="lvl"/>
          <dgm:resizeHandles val="exact"/>
        </dgm:presLayoutVars>
      </dgm:prSet>
      <dgm:spPr/>
      <dgm:t>
        <a:bodyPr/>
        <a:lstStyle/>
        <a:p>
          <a:endParaRPr lang="en-GB"/>
        </a:p>
      </dgm:t>
    </dgm:pt>
    <dgm:pt modelId="{32254359-FEE0-7E42-A564-54B0C0110363}" type="pres">
      <dgm:prSet presAssocID="{3CA809B5-0013-784A-A235-95A48A2E076E}" presName="parentText" presStyleLbl="node1" presStyleIdx="0" presStyleCnt="5">
        <dgm:presLayoutVars>
          <dgm:chMax val="0"/>
          <dgm:bulletEnabled val="1"/>
        </dgm:presLayoutVars>
      </dgm:prSet>
      <dgm:spPr/>
      <dgm:t>
        <a:bodyPr/>
        <a:lstStyle/>
        <a:p>
          <a:endParaRPr lang="en-GB"/>
        </a:p>
      </dgm:t>
    </dgm:pt>
    <dgm:pt modelId="{5B8DF074-F974-B44B-8D28-D98F4934D673}" type="pres">
      <dgm:prSet presAssocID="{BB064295-85A8-EB42-81A7-B1EB388D72E9}" presName="spacer" presStyleCnt="0"/>
      <dgm:spPr/>
    </dgm:pt>
    <dgm:pt modelId="{D029805A-0AB8-0D43-901A-664F264207FE}" type="pres">
      <dgm:prSet presAssocID="{A5EBFE2B-20B0-DA4E-9942-5016F2397E69}" presName="parentText" presStyleLbl="node1" presStyleIdx="1" presStyleCnt="5">
        <dgm:presLayoutVars>
          <dgm:chMax val="0"/>
          <dgm:bulletEnabled val="1"/>
        </dgm:presLayoutVars>
      </dgm:prSet>
      <dgm:spPr/>
      <dgm:t>
        <a:bodyPr/>
        <a:lstStyle/>
        <a:p>
          <a:endParaRPr lang="en-GB"/>
        </a:p>
      </dgm:t>
    </dgm:pt>
    <dgm:pt modelId="{06719FFF-5734-F649-80F6-3A3CFDD5AAE4}" type="pres">
      <dgm:prSet presAssocID="{BF56BB3A-E44C-3241-9BC4-D84A6EA29405}" presName="spacer" presStyleCnt="0"/>
      <dgm:spPr/>
    </dgm:pt>
    <dgm:pt modelId="{1C7C4F59-B979-224C-B96E-7608C3A09AAB}" type="pres">
      <dgm:prSet presAssocID="{3C9CF7BE-38C3-EE46-B877-E2BEF59E1AEC}" presName="parentText" presStyleLbl="node1" presStyleIdx="2" presStyleCnt="5">
        <dgm:presLayoutVars>
          <dgm:chMax val="0"/>
          <dgm:bulletEnabled val="1"/>
        </dgm:presLayoutVars>
      </dgm:prSet>
      <dgm:spPr/>
      <dgm:t>
        <a:bodyPr/>
        <a:lstStyle/>
        <a:p>
          <a:endParaRPr lang="en-GB"/>
        </a:p>
      </dgm:t>
    </dgm:pt>
    <dgm:pt modelId="{62F451CB-CC89-3E4B-BAB7-1BDC6E1B5CB2}" type="pres">
      <dgm:prSet presAssocID="{5BE44ED6-DF5B-1049-A0C3-4E24500AC60E}" presName="spacer" presStyleCnt="0"/>
      <dgm:spPr/>
    </dgm:pt>
    <dgm:pt modelId="{1EE7EA16-8DD5-5842-9EB5-B529437AC050}" type="pres">
      <dgm:prSet presAssocID="{E4D923D9-7025-5548-8E0F-207E91B297C2}" presName="parentText" presStyleLbl="node1" presStyleIdx="3" presStyleCnt="5">
        <dgm:presLayoutVars>
          <dgm:chMax val="0"/>
          <dgm:bulletEnabled val="1"/>
        </dgm:presLayoutVars>
      </dgm:prSet>
      <dgm:spPr/>
      <dgm:t>
        <a:bodyPr/>
        <a:lstStyle/>
        <a:p>
          <a:endParaRPr lang="en-GB"/>
        </a:p>
      </dgm:t>
    </dgm:pt>
    <dgm:pt modelId="{59B8CE63-D7CA-FC4E-B435-FFB4B0D7883A}" type="pres">
      <dgm:prSet presAssocID="{99D3ED1B-EDD2-C043-B0EB-8FE403A3BBB3}" presName="spacer" presStyleCnt="0"/>
      <dgm:spPr/>
    </dgm:pt>
    <dgm:pt modelId="{51E85826-6D27-254A-9018-05B767E69D9A}" type="pres">
      <dgm:prSet presAssocID="{4A3066A8-3C1E-8D41-BBE2-4DFBC3A7BC36}" presName="parentText" presStyleLbl="node1" presStyleIdx="4" presStyleCnt="5">
        <dgm:presLayoutVars>
          <dgm:chMax val="0"/>
          <dgm:bulletEnabled val="1"/>
        </dgm:presLayoutVars>
      </dgm:prSet>
      <dgm:spPr/>
      <dgm:t>
        <a:bodyPr/>
        <a:lstStyle/>
        <a:p>
          <a:endParaRPr lang="en-GB"/>
        </a:p>
      </dgm:t>
    </dgm:pt>
  </dgm:ptLst>
  <dgm:cxnLst>
    <dgm:cxn modelId="{94244658-D65F-9C40-8070-074BF1A2DBAB}" type="presOf" srcId="{4FEC6DC6-E6FC-B149-ADC3-34CE3F00B5AB}" destId="{F2FDD055-EC39-C843-8EEF-0E1C7397BCCB}" srcOrd="0" destOrd="0" presId="urn:microsoft.com/office/officeart/2005/8/layout/vList2"/>
    <dgm:cxn modelId="{96751B29-AF06-AA44-8FEF-523D2D5D4200}" type="presOf" srcId="{E4D923D9-7025-5548-8E0F-207E91B297C2}" destId="{1EE7EA16-8DD5-5842-9EB5-B529437AC050}" srcOrd="0" destOrd="0" presId="urn:microsoft.com/office/officeart/2005/8/layout/vList2"/>
    <dgm:cxn modelId="{9EE9BC6B-A95B-564C-8A6A-E21715FC7E29}" type="presOf" srcId="{A5EBFE2B-20B0-DA4E-9942-5016F2397E69}" destId="{D029805A-0AB8-0D43-901A-664F264207FE}" srcOrd="0" destOrd="0" presId="urn:microsoft.com/office/officeart/2005/8/layout/vList2"/>
    <dgm:cxn modelId="{EB323097-B92A-D34B-9BA0-CA093F40F7DA}" srcId="{4FEC6DC6-E6FC-B149-ADC3-34CE3F00B5AB}" destId="{4A3066A8-3C1E-8D41-BBE2-4DFBC3A7BC36}" srcOrd="4" destOrd="0" parTransId="{53DF53AD-20AA-C342-BABF-F427C57346B4}" sibTransId="{AB6796D1-145C-9541-A65D-1AAD7766A3DE}"/>
    <dgm:cxn modelId="{0A88BBB6-80A8-E949-BBD1-F4314A0CFB65}" srcId="{4FEC6DC6-E6FC-B149-ADC3-34CE3F00B5AB}" destId="{E4D923D9-7025-5548-8E0F-207E91B297C2}" srcOrd="3" destOrd="0" parTransId="{52567CF6-D08F-F54C-B9C2-CF99EE9E929D}" sibTransId="{99D3ED1B-EDD2-C043-B0EB-8FE403A3BBB3}"/>
    <dgm:cxn modelId="{AB4C073A-E209-FB4F-8776-1FA8C2F51C3C}" srcId="{4FEC6DC6-E6FC-B149-ADC3-34CE3F00B5AB}" destId="{3C9CF7BE-38C3-EE46-B877-E2BEF59E1AEC}" srcOrd="2" destOrd="0" parTransId="{4815EA99-4A16-F24C-BFF9-CF151F0D3C43}" sibTransId="{5BE44ED6-DF5B-1049-A0C3-4E24500AC60E}"/>
    <dgm:cxn modelId="{198FD119-3B2E-CA47-B985-41A5454A33A6}" type="presOf" srcId="{3CA809B5-0013-784A-A235-95A48A2E076E}" destId="{32254359-FEE0-7E42-A564-54B0C0110363}" srcOrd="0" destOrd="0" presId="urn:microsoft.com/office/officeart/2005/8/layout/vList2"/>
    <dgm:cxn modelId="{A24FF75E-7BB9-844F-9194-24D70E14E2E1}" type="presOf" srcId="{3C9CF7BE-38C3-EE46-B877-E2BEF59E1AEC}" destId="{1C7C4F59-B979-224C-B96E-7608C3A09AAB}" srcOrd="0" destOrd="0" presId="urn:microsoft.com/office/officeart/2005/8/layout/vList2"/>
    <dgm:cxn modelId="{EFC26056-54A4-1145-AEBE-1D91C85A2638}" srcId="{4FEC6DC6-E6FC-B149-ADC3-34CE3F00B5AB}" destId="{3CA809B5-0013-784A-A235-95A48A2E076E}" srcOrd="0" destOrd="0" parTransId="{38A62F76-71D2-D54E-8376-04FF0DE956D3}" sibTransId="{BB064295-85A8-EB42-81A7-B1EB388D72E9}"/>
    <dgm:cxn modelId="{65E6377B-1BD6-A547-BDDA-90AE1D0CB462}" srcId="{4FEC6DC6-E6FC-B149-ADC3-34CE3F00B5AB}" destId="{A5EBFE2B-20B0-DA4E-9942-5016F2397E69}" srcOrd="1" destOrd="0" parTransId="{18CF98DD-513D-9E49-BEE0-EDA28B900876}" sibTransId="{BF56BB3A-E44C-3241-9BC4-D84A6EA29405}"/>
    <dgm:cxn modelId="{9D27978F-924C-9344-A9AA-3BED0ECC81FF}" type="presOf" srcId="{4A3066A8-3C1E-8D41-BBE2-4DFBC3A7BC36}" destId="{51E85826-6D27-254A-9018-05B767E69D9A}" srcOrd="0" destOrd="0" presId="urn:microsoft.com/office/officeart/2005/8/layout/vList2"/>
    <dgm:cxn modelId="{6EA77CAE-EDDE-FC41-8631-329743BB826D}" type="presParOf" srcId="{F2FDD055-EC39-C843-8EEF-0E1C7397BCCB}" destId="{32254359-FEE0-7E42-A564-54B0C0110363}" srcOrd="0" destOrd="0" presId="urn:microsoft.com/office/officeart/2005/8/layout/vList2"/>
    <dgm:cxn modelId="{7A3BCA28-0D07-1842-890D-61AFB74F7BF6}" type="presParOf" srcId="{F2FDD055-EC39-C843-8EEF-0E1C7397BCCB}" destId="{5B8DF074-F974-B44B-8D28-D98F4934D673}" srcOrd="1" destOrd="0" presId="urn:microsoft.com/office/officeart/2005/8/layout/vList2"/>
    <dgm:cxn modelId="{3DFB3349-7AB4-164B-A112-7B826E91E96F}" type="presParOf" srcId="{F2FDD055-EC39-C843-8EEF-0E1C7397BCCB}" destId="{D029805A-0AB8-0D43-901A-664F264207FE}" srcOrd="2" destOrd="0" presId="urn:microsoft.com/office/officeart/2005/8/layout/vList2"/>
    <dgm:cxn modelId="{94E7537F-3EE4-0D4A-87C0-2998BE7C36F7}" type="presParOf" srcId="{F2FDD055-EC39-C843-8EEF-0E1C7397BCCB}" destId="{06719FFF-5734-F649-80F6-3A3CFDD5AAE4}" srcOrd="3" destOrd="0" presId="urn:microsoft.com/office/officeart/2005/8/layout/vList2"/>
    <dgm:cxn modelId="{8846595E-FEB9-E14D-B624-6F2B55AA8F0D}" type="presParOf" srcId="{F2FDD055-EC39-C843-8EEF-0E1C7397BCCB}" destId="{1C7C4F59-B979-224C-B96E-7608C3A09AAB}" srcOrd="4" destOrd="0" presId="urn:microsoft.com/office/officeart/2005/8/layout/vList2"/>
    <dgm:cxn modelId="{766E19D2-7166-6241-B22F-2CC9102663B9}" type="presParOf" srcId="{F2FDD055-EC39-C843-8EEF-0E1C7397BCCB}" destId="{62F451CB-CC89-3E4B-BAB7-1BDC6E1B5CB2}" srcOrd="5" destOrd="0" presId="urn:microsoft.com/office/officeart/2005/8/layout/vList2"/>
    <dgm:cxn modelId="{53ED0E1C-1C73-1544-B397-9DD6022D66FC}" type="presParOf" srcId="{F2FDD055-EC39-C843-8EEF-0E1C7397BCCB}" destId="{1EE7EA16-8DD5-5842-9EB5-B529437AC050}" srcOrd="6" destOrd="0" presId="urn:microsoft.com/office/officeart/2005/8/layout/vList2"/>
    <dgm:cxn modelId="{C6FED94E-76C2-1841-A40B-46E75A95A84C}" type="presParOf" srcId="{F2FDD055-EC39-C843-8EEF-0E1C7397BCCB}" destId="{59B8CE63-D7CA-FC4E-B435-FFB4B0D7883A}" srcOrd="7" destOrd="0" presId="urn:microsoft.com/office/officeart/2005/8/layout/vList2"/>
    <dgm:cxn modelId="{8F263BF1-784C-C440-AEA5-12F754BD554A}" type="presParOf" srcId="{F2FDD055-EC39-C843-8EEF-0E1C7397BCCB}" destId="{51E85826-6D27-254A-9018-05B767E69D9A}"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1ACF3-DDD7-3642-8380-07A79243BF07}">
      <dsp:nvSpPr>
        <dsp:cNvPr id="0" name=""/>
        <dsp:cNvSpPr/>
      </dsp:nvSpPr>
      <dsp:spPr>
        <a:xfrm>
          <a:off x="0" y="2157"/>
          <a:ext cx="8136904" cy="1502170"/>
        </a:xfrm>
        <a:prstGeom prst="roundRect">
          <a:avLst/>
        </a:prstGeom>
        <a:gradFill rotWithShape="0">
          <a:gsLst>
            <a:gs pos="0">
              <a:schemeClr val="accent2">
                <a:alpha val="90000"/>
                <a:hueOff val="0"/>
                <a:satOff val="0"/>
                <a:lumOff val="0"/>
                <a:alphaOff val="0"/>
                <a:tint val="50000"/>
                <a:satMod val="300000"/>
              </a:schemeClr>
            </a:gs>
            <a:gs pos="35000">
              <a:schemeClr val="accent2">
                <a:alpha val="90000"/>
                <a:hueOff val="0"/>
                <a:satOff val="0"/>
                <a:lumOff val="0"/>
                <a:alphaOff val="0"/>
                <a:tint val="37000"/>
                <a:satMod val="300000"/>
              </a:schemeClr>
            </a:gs>
            <a:gs pos="100000">
              <a:schemeClr val="accent2">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GB" sz="3200" kern="1200" noProof="0" dirty="0"/>
            <a:t>Explain the forms, scope &amp; impacts of CARSV against children and their specific needs</a:t>
          </a:r>
        </a:p>
      </dsp:txBody>
      <dsp:txXfrm>
        <a:off x="73330" y="75487"/>
        <a:ext cx="7990244" cy="1355510"/>
      </dsp:txXfrm>
    </dsp:sp>
    <dsp:sp modelId="{1DBEF75B-A78C-AA41-A3B6-A082DF1A9A91}">
      <dsp:nvSpPr>
        <dsp:cNvPr id="0" name=""/>
        <dsp:cNvSpPr/>
      </dsp:nvSpPr>
      <dsp:spPr>
        <a:xfrm>
          <a:off x="0" y="1517166"/>
          <a:ext cx="8136904" cy="1502170"/>
        </a:xfrm>
        <a:prstGeom prst="roundRect">
          <a:avLst/>
        </a:prstGeom>
        <a:gradFill rotWithShape="0">
          <a:gsLst>
            <a:gs pos="0">
              <a:schemeClr val="accent2">
                <a:alpha val="90000"/>
                <a:hueOff val="0"/>
                <a:satOff val="0"/>
                <a:lumOff val="0"/>
                <a:alphaOff val="-20000"/>
                <a:tint val="50000"/>
                <a:satMod val="300000"/>
              </a:schemeClr>
            </a:gs>
            <a:gs pos="35000">
              <a:schemeClr val="accent2">
                <a:alpha val="90000"/>
                <a:hueOff val="0"/>
                <a:satOff val="0"/>
                <a:lumOff val="0"/>
                <a:alphaOff val="-20000"/>
                <a:tint val="37000"/>
                <a:satMod val="300000"/>
              </a:schemeClr>
            </a:gs>
            <a:gs pos="100000">
              <a:schemeClr val="accent2">
                <a:alpha val="90000"/>
                <a:hueOff val="0"/>
                <a:satOff val="0"/>
                <a:lumOff val="0"/>
                <a:alphaOff val="-2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t>Identify</a:t>
          </a:r>
          <a:r>
            <a:rPr lang="en-GB" sz="3200" kern="1200" noProof="0" dirty="0"/>
            <a:t> the </a:t>
          </a:r>
          <a:r>
            <a:rPr lang="en-GB" sz="3200" kern="1200" noProof="0" dirty="0" smtClean="0"/>
            <a:t>legal, ethical and practical requirements </a:t>
          </a:r>
          <a:r>
            <a:rPr lang="en-GB" sz="3200" kern="1200" noProof="0" dirty="0"/>
            <a:t>applicable to engaging with child victims and witnesses  </a:t>
          </a:r>
          <a:endParaRPr lang="en-US" sz="3200" kern="1200" dirty="0"/>
        </a:p>
      </dsp:txBody>
      <dsp:txXfrm>
        <a:off x="73330" y="1590496"/>
        <a:ext cx="7990244" cy="1355510"/>
      </dsp:txXfrm>
    </dsp:sp>
    <dsp:sp modelId="{1BDB3A8F-9747-144C-891B-1BB53422AFAE}">
      <dsp:nvSpPr>
        <dsp:cNvPr id="0" name=""/>
        <dsp:cNvSpPr/>
      </dsp:nvSpPr>
      <dsp:spPr>
        <a:xfrm>
          <a:off x="0" y="3032176"/>
          <a:ext cx="8136904" cy="1502170"/>
        </a:xfrm>
        <a:prstGeom prst="roundRect">
          <a:avLst/>
        </a:prstGeom>
        <a:gradFill rotWithShape="0">
          <a:gsLst>
            <a:gs pos="0">
              <a:schemeClr val="accent2">
                <a:alpha val="90000"/>
                <a:hueOff val="0"/>
                <a:satOff val="0"/>
                <a:lumOff val="0"/>
                <a:alphaOff val="-40000"/>
                <a:tint val="50000"/>
                <a:satMod val="300000"/>
              </a:schemeClr>
            </a:gs>
            <a:gs pos="35000">
              <a:schemeClr val="accent2">
                <a:alpha val="90000"/>
                <a:hueOff val="0"/>
                <a:satOff val="0"/>
                <a:lumOff val="0"/>
                <a:alphaOff val="-40000"/>
                <a:tint val="37000"/>
                <a:satMod val="300000"/>
              </a:schemeClr>
            </a:gs>
            <a:gs pos="100000">
              <a:schemeClr val="accent2">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GB" sz="3200" kern="1200" noProof="0" dirty="0"/>
            <a:t>Recognise helpful techniques to interview children of different ages/levels of maturity</a:t>
          </a:r>
        </a:p>
      </dsp:txBody>
      <dsp:txXfrm>
        <a:off x="73330" y="3105506"/>
        <a:ext cx="7990244" cy="13555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FA1C8D-DF95-6840-9F5E-938F7C6F5C33}">
      <dsp:nvSpPr>
        <dsp:cNvPr id="0" name=""/>
        <dsp:cNvSpPr/>
      </dsp:nvSpPr>
      <dsp:spPr>
        <a:xfrm>
          <a:off x="1944" y="0"/>
          <a:ext cx="1907930" cy="2592288"/>
        </a:xfrm>
        <a:prstGeom prst="roundRect">
          <a:avLst>
            <a:gd name="adj" fmla="val 1000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PHYSICAL</a:t>
          </a:r>
        </a:p>
      </dsp:txBody>
      <dsp:txXfrm>
        <a:off x="1944" y="0"/>
        <a:ext cx="1907930" cy="777686"/>
      </dsp:txXfrm>
    </dsp:sp>
    <dsp:sp modelId="{0573DC63-009A-AC42-96D7-638D021D07EB}">
      <dsp:nvSpPr>
        <dsp:cNvPr id="0" name=""/>
        <dsp:cNvSpPr/>
      </dsp:nvSpPr>
      <dsp:spPr>
        <a:xfrm>
          <a:off x="192737" y="777907"/>
          <a:ext cx="1526344" cy="509280"/>
        </a:xfrm>
        <a:prstGeom prst="roundRect">
          <a:avLst>
            <a:gd name="adj" fmla="val 10000"/>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a:t>More severe injuries</a:t>
          </a:r>
        </a:p>
      </dsp:txBody>
      <dsp:txXfrm>
        <a:off x="207653" y="792823"/>
        <a:ext cx="1496512" cy="479448"/>
      </dsp:txXfrm>
    </dsp:sp>
    <dsp:sp modelId="{82B62FD4-A773-F148-938A-DCDED64553F7}">
      <dsp:nvSpPr>
        <dsp:cNvPr id="0" name=""/>
        <dsp:cNvSpPr/>
      </dsp:nvSpPr>
      <dsp:spPr>
        <a:xfrm>
          <a:off x="192737" y="1365539"/>
          <a:ext cx="1526344" cy="509280"/>
        </a:xfrm>
        <a:prstGeom prst="roundRect">
          <a:avLst>
            <a:gd name="adj" fmla="val 10000"/>
          </a:avLst>
        </a:prstGeom>
        <a:gradFill rotWithShape="0">
          <a:gsLst>
            <a:gs pos="0">
              <a:schemeClr val="accent2">
                <a:shade val="80000"/>
                <a:hueOff val="0"/>
                <a:satOff val="-2802"/>
                <a:lumOff val="3175"/>
                <a:alphaOff val="0"/>
                <a:shade val="51000"/>
                <a:satMod val="130000"/>
              </a:schemeClr>
            </a:gs>
            <a:gs pos="80000">
              <a:schemeClr val="accent2">
                <a:shade val="80000"/>
                <a:hueOff val="0"/>
                <a:satOff val="-2802"/>
                <a:lumOff val="3175"/>
                <a:alphaOff val="0"/>
                <a:shade val="93000"/>
                <a:satMod val="130000"/>
              </a:schemeClr>
            </a:gs>
            <a:gs pos="100000">
              <a:schemeClr val="accent2">
                <a:shade val="80000"/>
                <a:hueOff val="0"/>
                <a:satOff val="-2802"/>
                <a:lumOff val="317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a:t>Heightened risk of STIs</a:t>
          </a:r>
        </a:p>
      </dsp:txBody>
      <dsp:txXfrm>
        <a:off x="207653" y="1380455"/>
        <a:ext cx="1496512" cy="479448"/>
      </dsp:txXfrm>
    </dsp:sp>
    <dsp:sp modelId="{AC19CF17-2AEA-B945-9128-A16AA6E1362B}">
      <dsp:nvSpPr>
        <dsp:cNvPr id="0" name=""/>
        <dsp:cNvSpPr/>
      </dsp:nvSpPr>
      <dsp:spPr>
        <a:xfrm>
          <a:off x="192737" y="1953171"/>
          <a:ext cx="1526344" cy="509280"/>
        </a:xfrm>
        <a:prstGeom prst="roundRect">
          <a:avLst>
            <a:gd name="adj" fmla="val 10000"/>
          </a:avLst>
        </a:prstGeom>
        <a:gradFill rotWithShape="0">
          <a:gsLst>
            <a:gs pos="0">
              <a:schemeClr val="accent2">
                <a:shade val="80000"/>
                <a:hueOff val="0"/>
                <a:satOff val="-5604"/>
                <a:lumOff val="6350"/>
                <a:alphaOff val="0"/>
                <a:shade val="51000"/>
                <a:satMod val="130000"/>
              </a:schemeClr>
            </a:gs>
            <a:gs pos="80000">
              <a:schemeClr val="accent2">
                <a:shade val="80000"/>
                <a:hueOff val="0"/>
                <a:satOff val="-5604"/>
                <a:lumOff val="6350"/>
                <a:alphaOff val="0"/>
                <a:shade val="93000"/>
                <a:satMod val="130000"/>
              </a:schemeClr>
            </a:gs>
            <a:gs pos="100000">
              <a:schemeClr val="accent2">
                <a:shade val="80000"/>
                <a:hueOff val="0"/>
                <a:satOff val="-5604"/>
                <a:lumOff val="635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a:t>Increased mortality risk</a:t>
          </a:r>
        </a:p>
      </dsp:txBody>
      <dsp:txXfrm>
        <a:off x="207653" y="1968087"/>
        <a:ext cx="1496512" cy="479448"/>
      </dsp:txXfrm>
    </dsp:sp>
    <dsp:sp modelId="{C9A8C735-3E6E-7941-A53C-7EEF00D50C49}">
      <dsp:nvSpPr>
        <dsp:cNvPr id="0" name=""/>
        <dsp:cNvSpPr/>
      </dsp:nvSpPr>
      <dsp:spPr>
        <a:xfrm>
          <a:off x="2052969" y="0"/>
          <a:ext cx="1907930" cy="2592288"/>
        </a:xfrm>
        <a:prstGeom prst="roundRect">
          <a:avLst>
            <a:gd name="adj" fmla="val 1000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PSYCHOLOGICAL</a:t>
          </a:r>
        </a:p>
      </dsp:txBody>
      <dsp:txXfrm>
        <a:off x="2052969" y="0"/>
        <a:ext cx="1907930" cy="777686"/>
      </dsp:txXfrm>
    </dsp:sp>
    <dsp:sp modelId="{C4AF0DF3-1A63-A645-83B6-5385D6822034}">
      <dsp:nvSpPr>
        <dsp:cNvPr id="0" name=""/>
        <dsp:cNvSpPr/>
      </dsp:nvSpPr>
      <dsp:spPr>
        <a:xfrm>
          <a:off x="2243762" y="777907"/>
          <a:ext cx="1526344" cy="509280"/>
        </a:xfrm>
        <a:prstGeom prst="roundRect">
          <a:avLst>
            <a:gd name="adj" fmla="val 10000"/>
          </a:avLst>
        </a:prstGeom>
        <a:gradFill rotWithShape="0">
          <a:gsLst>
            <a:gs pos="0">
              <a:schemeClr val="accent2">
                <a:shade val="80000"/>
                <a:hueOff val="0"/>
                <a:satOff val="-8406"/>
                <a:lumOff val="9526"/>
                <a:alphaOff val="0"/>
                <a:shade val="51000"/>
                <a:satMod val="130000"/>
              </a:schemeClr>
            </a:gs>
            <a:gs pos="80000">
              <a:schemeClr val="accent2">
                <a:shade val="80000"/>
                <a:hueOff val="0"/>
                <a:satOff val="-8406"/>
                <a:lumOff val="9526"/>
                <a:alphaOff val="0"/>
                <a:shade val="93000"/>
                <a:satMod val="130000"/>
              </a:schemeClr>
            </a:gs>
            <a:gs pos="100000">
              <a:schemeClr val="accent2">
                <a:shade val="80000"/>
                <a:hueOff val="0"/>
                <a:satOff val="-8406"/>
                <a:lumOff val="952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a:t>Guilt and confusion</a:t>
          </a:r>
        </a:p>
      </dsp:txBody>
      <dsp:txXfrm>
        <a:off x="2258678" y="792823"/>
        <a:ext cx="1496512" cy="479448"/>
      </dsp:txXfrm>
    </dsp:sp>
    <dsp:sp modelId="{CEA332D3-BDD9-1A47-82A0-A37055C2E8D8}">
      <dsp:nvSpPr>
        <dsp:cNvPr id="0" name=""/>
        <dsp:cNvSpPr/>
      </dsp:nvSpPr>
      <dsp:spPr>
        <a:xfrm>
          <a:off x="2243762" y="1365539"/>
          <a:ext cx="1526344" cy="509280"/>
        </a:xfrm>
        <a:prstGeom prst="roundRect">
          <a:avLst>
            <a:gd name="adj" fmla="val 10000"/>
          </a:avLst>
        </a:prstGeom>
        <a:gradFill rotWithShape="0">
          <a:gsLst>
            <a:gs pos="0">
              <a:schemeClr val="accent2">
                <a:shade val="80000"/>
                <a:hueOff val="0"/>
                <a:satOff val="-11208"/>
                <a:lumOff val="12701"/>
                <a:alphaOff val="0"/>
                <a:shade val="51000"/>
                <a:satMod val="130000"/>
              </a:schemeClr>
            </a:gs>
            <a:gs pos="80000">
              <a:schemeClr val="accent2">
                <a:shade val="80000"/>
                <a:hueOff val="0"/>
                <a:satOff val="-11208"/>
                <a:lumOff val="12701"/>
                <a:alphaOff val="0"/>
                <a:shade val="93000"/>
                <a:satMod val="130000"/>
              </a:schemeClr>
            </a:gs>
            <a:gs pos="100000">
              <a:schemeClr val="accent2">
                <a:shade val="80000"/>
                <a:hueOff val="0"/>
                <a:satOff val="-11208"/>
                <a:lumOff val="1270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GB" sz="1600" kern="1200" noProof="0" dirty="0"/>
            <a:t>Normalisation</a:t>
          </a:r>
          <a:r>
            <a:rPr lang="en-US" sz="1600" kern="1200" dirty="0"/>
            <a:t> of abuse</a:t>
          </a:r>
        </a:p>
      </dsp:txBody>
      <dsp:txXfrm>
        <a:off x="2258678" y="1380455"/>
        <a:ext cx="1496512" cy="479448"/>
      </dsp:txXfrm>
    </dsp:sp>
    <dsp:sp modelId="{4F124914-DBFC-C941-BA04-1AEDB95BFFE2}">
      <dsp:nvSpPr>
        <dsp:cNvPr id="0" name=""/>
        <dsp:cNvSpPr/>
      </dsp:nvSpPr>
      <dsp:spPr>
        <a:xfrm>
          <a:off x="2243762" y="1953171"/>
          <a:ext cx="1526344" cy="509280"/>
        </a:xfrm>
        <a:prstGeom prst="roundRect">
          <a:avLst>
            <a:gd name="adj" fmla="val 10000"/>
          </a:avLst>
        </a:prstGeom>
        <a:gradFill rotWithShape="0">
          <a:gsLst>
            <a:gs pos="0">
              <a:schemeClr val="accent2">
                <a:shade val="80000"/>
                <a:hueOff val="0"/>
                <a:satOff val="-14010"/>
                <a:lumOff val="15876"/>
                <a:alphaOff val="0"/>
                <a:shade val="51000"/>
                <a:satMod val="130000"/>
              </a:schemeClr>
            </a:gs>
            <a:gs pos="80000">
              <a:schemeClr val="accent2">
                <a:shade val="80000"/>
                <a:hueOff val="0"/>
                <a:satOff val="-14010"/>
                <a:lumOff val="15876"/>
                <a:alphaOff val="0"/>
                <a:shade val="93000"/>
                <a:satMod val="130000"/>
              </a:schemeClr>
            </a:gs>
            <a:gs pos="100000">
              <a:schemeClr val="accent2">
                <a:shade val="80000"/>
                <a:hueOff val="0"/>
                <a:satOff val="-14010"/>
                <a:lumOff val="1587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a:t>PTSD/suicidal thoughts</a:t>
          </a:r>
        </a:p>
      </dsp:txBody>
      <dsp:txXfrm>
        <a:off x="2258678" y="1968087"/>
        <a:ext cx="1496512" cy="479448"/>
      </dsp:txXfrm>
    </dsp:sp>
    <dsp:sp modelId="{1EB7B408-7E21-CF44-B9B0-768C889AB33D}">
      <dsp:nvSpPr>
        <dsp:cNvPr id="0" name=""/>
        <dsp:cNvSpPr/>
      </dsp:nvSpPr>
      <dsp:spPr>
        <a:xfrm>
          <a:off x="4103995" y="0"/>
          <a:ext cx="1907930" cy="2592288"/>
        </a:xfrm>
        <a:prstGeom prst="roundRect">
          <a:avLst>
            <a:gd name="adj" fmla="val 1000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SOCIAL</a:t>
          </a:r>
        </a:p>
      </dsp:txBody>
      <dsp:txXfrm>
        <a:off x="4103995" y="0"/>
        <a:ext cx="1907930" cy="777686"/>
      </dsp:txXfrm>
    </dsp:sp>
    <dsp:sp modelId="{4732B40E-0BCC-A448-B9CB-D39528733371}">
      <dsp:nvSpPr>
        <dsp:cNvPr id="0" name=""/>
        <dsp:cNvSpPr/>
      </dsp:nvSpPr>
      <dsp:spPr>
        <a:xfrm>
          <a:off x="4294788" y="777907"/>
          <a:ext cx="1526344" cy="509280"/>
        </a:xfrm>
        <a:prstGeom prst="roundRect">
          <a:avLst>
            <a:gd name="adj" fmla="val 10000"/>
          </a:avLst>
        </a:prstGeom>
        <a:gradFill rotWithShape="0">
          <a:gsLst>
            <a:gs pos="0">
              <a:schemeClr val="accent2">
                <a:shade val="80000"/>
                <a:hueOff val="0"/>
                <a:satOff val="-16811"/>
                <a:lumOff val="19051"/>
                <a:alphaOff val="0"/>
                <a:shade val="51000"/>
                <a:satMod val="130000"/>
              </a:schemeClr>
            </a:gs>
            <a:gs pos="80000">
              <a:schemeClr val="accent2">
                <a:shade val="80000"/>
                <a:hueOff val="0"/>
                <a:satOff val="-16811"/>
                <a:lumOff val="19051"/>
                <a:alphaOff val="0"/>
                <a:shade val="93000"/>
                <a:satMod val="130000"/>
              </a:schemeClr>
            </a:gs>
            <a:gs pos="100000">
              <a:schemeClr val="accent2">
                <a:shade val="80000"/>
                <a:hueOff val="0"/>
                <a:satOff val="-16811"/>
                <a:lumOff val="1905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a:t>Stigma, blame, rejection</a:t>
          </a:r>
        </a:p>
      </dsp:txBody>
      <dsp:txXfrm>
        <a:off x="4309704" y="792823"/>
        <a:ext cx="1496512" cy="479448"/>
      </dsp:txXfrm>
    </dsp:sp>
    <dsp:sp modelId="{5D3AB6F0-9ED8-D245-87DB-A6FF369A8436}">
      <dsp:nvSpPr>
        <dsp:cNvPr id="0" name=""/>
        <dsp:cNvSpPr/>
      </dsp:nvSpPr>
      <dsp:spPr>
        <a:xfrm>
          <a:off x="4294788" y="1365539"/>
          <a:ext cx="1526344" cy="509280"/>
        </a:xfrm>
        <a:prstGeom prst="roundRect">
          <a:avLst>
            <a:gd name="adj" fmla="val 10000"/>
          </a:avLst>
        </a:prstGeom>
        <a:gradFill rotWithShape="0">
          <a:gsLst>
            <a:gs pos="0">
              <a:schemeClr val="accent2">
                <a:shade val="80000"/>
                <a:hueOff val="0"/>
                <a:satOff val="-19613"/>
                <a:lumOff val="22226"/>
                <a:alphaOff val="0"/>
                <a:shade val="51000"/>
                <a:satMod val="130000"/>
              </a:schemeClr>
            </a:gs>
            <a:gs pos="80000">
              <a:schemeClr val="accent2">
                <a:shade val="80000"/>
                <a:hueOff val="0"/>
                <a:satOff val="-19613"/>
                <a:lumOff val="22226"/>
                <a:alphaOff val="0"/>
                <a:shade val="93000"/>
                <a:satMod val="130000"/>
              </a:schemeClr>
            </a:gs>
            <a:gs pos="100000">
              <a:schemeClr val="accent2">
                <a:shade val="80000"/>
                <a:hueOff val="0"/>
                <a:satOff val="-19613"/>
                <a:lumOff val="2222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GB" sz="1600" kern="1200" noProof="0" dirty="0"/>
            <a:t>Honour killings</a:t>
          </a:r>
        </a:p>
      </dsp:txBody>
      <dsp:txXfrm>
        <a:off x="4309704" y="1380455"/>
        <a:ext cx="1496512" cy="479448"/>
      </dsp:txXfrm>
    </dsp:sp>
    <dsp:sp modelId="{D3214B8D-51B5-B544-BC30-0C46693982D8}">
      <dsp:nvSpPr>
        <dsp:cNvPr id="0" name=""/>
        <dsp:cNvSpPr/>
      </dsp:nvSpPr>
      <dsp:spPr>
        <a:xfrm>
          <a:off x="4294788" y="1953171"/>
          <a:ext cx="1526344" cy="509280"/>
        </a:xfrm>
        <a:prstGeom prst="roundRect">
          <a:avLst>
            <a:gd name="adj" fmla="val 10000"/>
          </a:avLst>
        </a:prstGeom>
        <a:gradFill rotWithShape="0">
          <a:gsLst>
            <a:gs pos="0">
              <a:schemeClr val="accent2">
                <a:shade val="80000"/>
                <a:hueOff val="0"/>
                <a:satOff val="-22415"/>
                <a:lumOff val="25402"/>
                <a:alphaOff val="0"/>
                <a:shade val="51000"/>
                <a:satMod val="130000"/>
              </a:schemeClr>
            </a:gs>
            <a:gs pos="80000">
              <a:schemeClr val="accent2">
                <a:shade val="80000"/>
                <a:hueOff val="0"/>
                <a:satOff val="-22415"/>
                <a:lumOff val="25402"/>
                <a:alphaOff val="0"/>
                <a:shade val="93000"/>
                <a:satMod val="130000"/>
              </a:schemeClr>
            </a:gs>
            <a:gs pos="100000">
              <a:schemeClr val="accent2">
                <a:shade val="80000"/>
                <a:hueOff val="0"/>
                <a:satOff val="-22415"/>
                <a:lumOff val="2540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a:t>Inability to trust others</a:t>
          </a:r>
        </a:p>
      </dsp:txBody>
      <dsp:txXfrm>
        <a:off x="4309704" y="1968087"/>
        <a:ext cx="1496512" cy="479448"/>
      </dsp:txXfrm>
    </dsp:sp>
    <dsp:sp modelId="{BEDA3CE7-F4C4-0E4A-8A97-0FC8D8DAE5DA}">
      <dsp:nvSpPr>
        <dsp:cNvPr id="0" name=""/>
        <dsp:cNvSpPr/>
      </dsp:nvSpPr>
      <dsp:spPr>
        <a:xfrm>
          <a:off x="6155020" y="0"/>
          <a:ext cx="1907930" cy="2592288"/>
        </a:xfrm>
        <a:prstGeom prst="roundRect">
          <a:avLst>
            <a:gd name="adj" fmla="val 1000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SOCIO-ECONOMIC &amp; LEGAL</a:t>
          </a:r>
        </a:p>
      </dsp:txBody>
      <dsp:txXfrm>
        <a:off x="6155020" y="0"/>
        <a:ext cx="1907930" cy="777686"/>
      </dsp:txXfrm>
    </dsp:sp>
    <dsp:sp modelId="{29202DAB-FEB4-B44C-A4CE-567435F68993}">
      <dsp:nvSpPr>
        <dsp:cNvPr id="0" name=""/>
        <dsp:cNvSpPr/>
      </dsp:nvSpPr>
      <dsp:spPr>
        <a:xfrm>
          <a:off x="6345813" y="778445"/>
          <a:ext cx="1526344" cy="781610"/>
        </a:xfrm>
        <a:prstGeom prst="roundRect">
          <a:avLst>
            <a:gd name="adj" fmla="val 10000"/>
          </a:avLst>
        </a:prstGeom>
        <a:gradFill rotWithShape="0">
          <a:gsLst>
            <a:gs pos="0">
              <a:schemeClr val="accent2">
                <a:shade val="80000"/>
                <a:hueOff val="0"/>
                <a:satOff val="-25217"/>
                <a:lumOff val="28577"/>
                <a:alphaOff val="0"/>
                <a:shade val="51000"/>
                <a:satMod val="130000"/>
              </a:schemeClr>
            </a:gs>
            <a:gs pos="80000">
              <a:schemeClr val="accent2">
                <a:shade val="80000"/>
                <a:hueOff val="0"/>
                <a:satOff val="-25217"/>
                <a:lumOff val="28577"/>
                <a:alphaOff val="0"/>
                <a:shade val="93000"/>
                <a:satMod val="130000"/>
              </a:schemeClr>
            </a:gs>
            <a:gs pos="100000">
              <a:schemeClr val="accent2">
                <a:shade val="80000"/>
                <a:hueOff val="0"/>
                <a:satOff val="-25217"/>
                <a:lumOff val="2857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a:t>Loss of access to education</a:t>
          </a:r>
        </a:p>
      </dsp:txBody>
      <dsp:txXfrm>
        <a:off x="6368706" y="801338"/>
        <a:ext cx="1480558" cy="735824"/>
      </dsp:txXfrm>
    </dsp:sp>
    <dsp:sp modelId="{A627F054-F516-354B-A436-AC580BF2AB20}">
      <dsp:nvSpPr>
        <dsp:cNvPr id="0" name=""/>
        <dsp:cNvSpPr/>
      </dsp:nvSpPr>
      <dsp:spPr>
        <a:xfrm>
          <a:off x="6345813" y="1680303"/>
          <a:ext cx="1526344" cy="781610"/>
        </a:xfrm>
        <a:prstGeom prst="roundRect">
          <a:avLst>
            <a:gd name="adj" fmla="val 10000"/>
          </a:avLst>
        </a:prstGeom>
        <a:gradFill rotWithShape="0">
          <a:gsLst>
            <a:gs pos="0">
              <a:schemeClr val="accent2">
                <a:shade val="80000"/>
                <a:hueOff val="0"/>
                <a:satOff val="-28019"/>
                <a:lumOff val="31752"/>
                <a:alphaOff val="0"/>
                <a:shade val="51000"/>
                <a:satMod val="130000"/>
              </a:schemeClr>
            </a:gs>
            <a:gs pos="80000">
              <a:schemeClr val="accent2">
                <a:shade val="80000"/>
                <a:hueOff val="0"/>
                <a:satOff val="-28019"/>
                <a:lumOff val="31752"/>
                <a:alphaOff val="0"/>
                <a:shade val="93000"/>
                <a:satMod val="130000"/>
              </a:schemeClr>
            </a:gs>
            <a:gs pos="100000">
              <a:schemeClr val="accent2">
                <a:shade val="80000"/>
                <a:hueOff val="0"/>
                <a:satOff val="-28019"/>
                <a:lumOff val="3175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a:t>Loss of opportunities/poverty</a:t>
          </a:r>
        </a:p>
      </dsp:txBody>
      <dsp:txXfrm>
        <a:off x="6368706" y="1703196"/>
        <a:ext cx="1480558" cy="7358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7E44A-5899-5240-A959-A64087F86104}">
      <dsp:nvSpPr>
        <dsp:cNvPr id="0" name=""/>
        <dsp:cNvSpPr/>
      </dsp:nvSpPr>
      <dsp:spPr>
        <a:xfrm>
          <a:off x="2261051" y="0"/>
          <a:ext cx="1684987" cy="936104"/>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a:t>Right to participation</a:t>
          </a:r>
          <a:endParaRPr lang="en-GB" sz="2100" kern="1200" dirty="0"/>
        </a:p>
      </dsp:txBody>
      <dsp:txXfrm>
        <a:off x="2288469" y="27418"/>
        <a:ext cx="1630151" cy="881268"/>
      </dsp:txXfrm>
    </dsp:sp>
    <dsp:sp modelId="{7632DEEA-E270-524B-B042-487DE00A6082}">
      <dsp:nvSpPr>
        <dsp:cNvPr id="0" name=""/>
        <dsp:cNvSpPr/>
      </dsp:nvSpPr>
      <dsp:spPr>
        <a:xfrm>
          <a:off x="4694921" y="0"/>
          <a:ext cx="1684987" cy="936104"/>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a:t>Do No Harm</a:t>
          </a:r>
          <a:endParaRPr lang="en-GB" sz="2100" kern="1200" dirty="0"/>
        </a:p>
      </dsp:txBody>
      <dsp:txXfrm>
        <a:off x="4722339" y="27418"/>
        <a:ext cx="1630151" cy="881268"/>
      </dsp:txXfrm>
    </dsp:sp>
    <dsp:sp modelId="{0663D9C3-E02B-D946-B69E-8284EF9AAAA6}">
      <dsp:nvSpPr>
        <dsp:cNvPr id="0" name=""/>
        <dsp:cNvSpPr/>
      </dsp:nvSpPr>
      <dsp:spPr>
        <a:xfrm>
          <a:off x="3969441" y="3978442"/>
          <a:ext cx="702078" cy="702078"/>
        </a:xfrm>
        <a:prstGeom prst="triangle">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FD4D701-C86C-1146-80F2-FDEC41B08E8F}">
      <dsp:nvSpPr>
        <dsp:cNvPr id="0" name=""/>
        <dsp:cNvSpPr/>
      </dsp:nvSpPr>
      <dsp:spPr>
        <a:xfrm rot="240000">
          <a:off x="2213602" y="3677593"/>
          <a:ext cx="4213754" cy="294654"/>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13B1E74-8421-B14C-A779-C24166789668}">
      <dsp:nvSpPr>
        <dsp:cNvPr id="0" name=""/>
        <dsp:cNvSpPr/>
      </dsp:nvSpPr>
      <dsp:spPr>
        <a:xfrm rot="240000">
          <a:off x="4741410" y="2926714"/>
          <a:ext cx="1685620" cy="811631"/>
        </a:xfrm>
        <a:prstGeom prst="roundRect">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noProof="0" dirty="0" err="1"/>
            <a:t>Confidentia-lity</a:t>
          </a:r>
          <a:r>
            <a:rPr lang="en-GB" sz="2000" kern="1200" noProof="0" dirty="0"/>
            <a:t>/Referrals</a:t>
          </a:r>
        </a:p>
      </dsp:txBody>
      <dsp:txXfrm>
        <a:off x="4781031" y="2966335"/>
        <a:ext cx="1606378" cy="732389"/>
      </dsp:txXfrm>
    </dsp:sp>
    <dsp:sp modelId="{3C198CFE-D306-504F-8A06-A59656C17727}">
      <dsp:nvSpPr>
        <dsp:cNvPr id="0" name=""/>
        <dsp:cNvSpPr/>
      </dsp:nvSpPr>
      <dsp:spPr>
        <a:xfrm rot="240000">
          <a:off x="4804443" y="2098391"/>
          <a:ext cx="1681248" cy="783289"/>
        </a:xfrm>
        <a:prstGeom prst="roundRect">
          <a:avLst/>
        </a:prstGeom>
        <a:gradFill rotWithShape="0">
          <a:gsLst>
            <a:gs pos="0">
              <a:schemeClr val="accent2">
                <a:shade val="80000"/>
                <a:hueOff val="0"/>
                <a:satOff val="-7005"/>
                <a:lumOff val="7938"/>
                <a:alphaOff val="0"/>
                <a:tint val="50000"/>
                <a:satMod val="300000"/>
              </a:schemeClr>
            </a:gs>
            <a:gs pos="35000">
              <a:schemeClr val="accent2">
                <a:shade val="80000"/>
                <a:hueOff val="0"/>
                <a:satOff val="-7005"/>
                <a:lumOff val="7938"/>
                <a:alphaOff val="0"/>
                <a:tint val="37000"/>
                <a:satMod val="300000"/>
              </a:schemeClr>
            </a:gs>
            <a:gs pos="100000">
              <a:schemeClr val="accent2">
                <a:shade val="80000"/>
                <a:hueOff val="0"/>
                <a:satOff val="-7005"/>
                <a:lumOff val="793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a:t>Risks/ Coordination</a:t>
          </a:r>
        </a:p>
      </dsp:txBody>
      <dsp:txXfrm>
        <a:off x="4842680" y="2136628"/>
        <a:ext cx="1604774" cy="706815"/>
      </dsp:txXfrm>
    </dsp:sp>
    <dsp:sp modelId="{5EADBDA1-D864-9F40-A0E9-06F4F42EFE88}">
      <dsp:nvSpPr>
        <dsp:cNvPr id="0" name=""/>
        <dsp:cNvSpPr/>
      </dsp:nvSpPr>
      <dsp:spPr>
        <a:xfrm rot="240000">
          <a:off x="4865289" y="1274620"/>
          <a:ext cx="1681248" cy="783289"/>
        </a:xfrm>
        <a:prstGeom prst="roundRect">
          <a:avLst/>
        </a:prstGeom>
        <a:gradFill rotWithShape="0">
          <a:gsLst>
            <a:gs pos="0">
              <a:schemeClr val="accent2">
                <a:shade val="80000"/>
                <a:hueOff val="0"/>
                <a:satOff val="-14010"/>
                <a:lumOff val="15876"/>
                <a:alphaOff val="0"/>
                <a:tint val="50000"/>
                <a:satMod val="300000"/>
              </a:schemeClr>
            </a:gs>
            <a:gs pos="35000">
              <a:schemeClr val="accent2">
                <a:shade val="80000"/>
                <a:hueOff val="0"/>
                <a:satOff val="-14010"/>
                <a:lumOff val="15876"/>
                <a:alphaOff val="0"/>
                <a:tint val="37000"/>
                <a:satMod val="300000"/>
              </a:schemeClr>
            </a:gs>
            <a:gs pos="100000">
              <a:schemeClr val="accent2">
                <a:shade val="80000"/>
                <a:hueOff val="0"/>
                <a:satOff val="-14010"/>
                <a:lumOff val="1587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a:t>Informed consent</a:t>
          </a:r>
        </a:p>
      </dsp:txBody>
      <dsp:txXfrm>
        <a:off x="4903526" y="1312857"/>
        <a:ext cx="1604774" cy="706815"/>
      </dsp:txXfrm>
    </dsp:sp>
    <dsp:sp modelId="{E8891BEE-7171-8247-9CE4-69D7E50CD428}">
      <dsp:nvSpPr>
        <dsp:cNvPr id="0" name=""/>
        <dsp:cNvSpPr/>
      </dsp:nvSpPr>
      <dsp:spPr>
        <a:xfrm rot="240000">
          <a:off x="2333128" y="2772386"/>
          <a:ext cx="1681248" cy="783289"/>
        </a:xfrm>
        <a:prstGeom prst="roundRect">
          <a:avLst/>
        </a:prstGeom>
        <a:gradFill rotWithShape="0">
          <a:gsLst>
            <a:gs pos="0">
              <a:schemeClr val="accent2">
                <a:shade val="80000"/>
                <a:hueOff val="0"/>
                <a:satOff val="-21014"/>
                <a:lumOff val="23814"/>
                <a:alphaOff val="0"/>
                <a:tint val="50000"/>
                <a:satMod val="300000"/>
              </a:schemeClr>
            </a:gs>
            <a:gs pos="35000">
              <a:schemeClr val="accent2">
                <a:shade val="80000"/>
                <a:hueOff val="0"/>
                <a:satOff val="-21014"/>
                <a:lumOff val="23814"/>
                <a:alphaOff val="0"/>
                <a:tint val="37000"/>
                <a:satMod val="300000"/>
              </a:schemeClr>
            </a:gs>
            <a:gs pos="100000">
              <a:schemeClr val="accent2">
                <a:shade val="80000"/>
                <a:hueOff val="0"/>
                <a:satOff val="-21014"/>
                <a:lumOff val="2381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a:t>Need for information</a:t>
          </a:r>
          <a:endParaRPr lang="en-GB" sz="2000" kern="1200" dirty="0"/>
        </a:p>
      </dsp:txBody>
      <dsp:txXfrm>
        <a:off x="2371365" y="2810623"/>
        <a:ext cx="1604774" cy="706815"/>
      </dsp:txXfrm>
    </dsp:sp>
    <dsp:sp modelId="{28C2C4C4-43F9-9F44-BCBA-55F60DA89229}">
      <dsp:nvSpPr>
        <dsp:cNvPr id="0" name=""/>
        <dsp:cNvSpPr/>
      </dsp:nvSpPr>
      <dsp:spPr>
        <a:xfrm rot="240000">
          <a:off x="2393975" y="1929892"/>
          <a:ext cx="1681248" cy="783289"/>
        </a:xfrm>
        <a:prstGeom prst="roundRect">
          <a:avLst/>
        </a:prstGeom>
        <a:gradFill rotWithShape="0">
          <a:gsLst>
            <a:gs pos="0">
              <a:schemeClr val="accent2">
                <a:shade val="80000"/>
                <a:hueOff val="0"/>
                <a:satOff val="-28019"/>
                <a:lumOff val="31752"/>
                <a:alphaOff val="0"/>
                <a:tint val="50000"/>
                <a:satMod val="300000"/>
              </a:schemeClr>
            </a:gs>
            <a:gs pos="35000">
              <a:schemeClr val="accent2">
                <a:shade val="80000"/>
                <a:hueOff val="0"/>
                <a:satOff val="-28019"/>
                <a:lumOff val="31752"/>
                <a:alphaOff val="0"/>
                <a:tint val="37000"/>
                <a:satMod val="300000"/>
              </a:schemeClr>
            </a:gs>
            <a:gs pos="100000">
              <a:schemeClr val="accent2">
                <a:shade val="80000"/>
                <a:hueOff val="0"/>
                <a:satOff val="-28019"/>
                <a:lumOff val="3175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a:t>Child’s wishes</a:t>
          </a:r>
        </a:p>
      </dsp:txBody>
      <dsp:txXfrm>
        <a:off x="2432212" y="1968129"/>
        <a:ext cx="1604774" cy="7068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EA7515-B068-0843-9D05-5149427BCAE6}">
      <dsp:nvSpPr>
        <dsp:cNvPr id="0" name=""/>
        <dsp:cNvSpPr/>
      </dsp:nvSpPr>
      <dsp:spPr>
        <a:xfrm>
          <a:off x="0" y="1278"/>
          <a:ext cx="8280920" cy="7403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solidFill>
                <a:schemeClr val="tx1"/>
              </a:solidFill>
            </a:rPr>
            <a:t>Adapt your language to the child’s specific age, needs and level of maturity </a:t>
          </a:r>
        </a:p>
      </dsp:txBody>
      <dsp:txXfrm>
        <a:off x="36140" y="37418"/>
        <a:ext cx="8208640" cy="668059"/>
      </dsp:txXfrm>
    </dsp:sp>
    <dsp:sp modelId="{459F74BA-198B-504A-A3F9-28348DB03573}">
      <dsp:nvSpPr>
        <dsp:cNvPr id="0" name=""/>
        <dsp:cNvSpPr/>
      </dsp:nvSpPr>
      <dsp:spPr>
        <a:xfrm>
          <a:off x="0" y="751658"/>
          <a:ext cx="8280920" cy="7403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solidFill>
                <a:schemeClr val="tx1"/>
              </a:solidFill>
            </a:rPr>
            <a:t>Remember that children may not have </a:t>
          </a:r>
          <a:r>
            <a:rPr lang="en-GB" sz="2000" kern="1200" dirty="0" smtClean="0">
              <a:solidFill>
                <a:schemeClr val="tx1"/>
              </a:solidFill>
            </a:rPr>
            <a:t>told or want their </a:t>
          </a:r>
          <a:r>
            <a:rPr lang="en-GB" sz="2000" kern="1200" dirty="0">
              <a:solidFill>
                <a:schemeClr val="tx1"/>
              </a:solidFill>
            </a:rPr>
            <a:t>parent/guardian </a:t>
          </a:r>
          <a:r>
            <a:rPr lang="en-GB" sz="2000" kern="1200" dirty="0" smtClean="0">
              <a:solidFill>
                <a:schemeClr val="tx1"/>
              </a:solidFill>
            </a:rPr>
            <a:t>to know what happened to them or even understood </a:t>
          </a:r>
          <a:r>
            <a:rPr lang="en-GB" sz="2000" kern="1200" dirty="0">
              <a:solidFill>
                <a:schemeClr val="tx1"/>
              </a:solidFill>
            </a:rPr>
            <a:t>what happened </a:t>
          </a:r>
        </a:p>
      </dsp:txBody>
      <dsp:txXfrm>
        <a:off x="36140" y="787798"/>
        <a:ext cx="8208640" cy="668059"/>
      </dsp:txXfrm>
    </dsp:sp>
    <dsp:sp modelId="{D760EA7A-005B-8E4B-93B9-457AE66610B1}">
      <dsp:nvSpPr>
        <dsp:cNvPr id="0" name=""/>
        <dsp:cNvSpPr/>
      </dsp:nvSpPr>
      <dsp:spPr>
        <a:xfrm>
          <a:off x="0" y="1502038"/>
          <a:ext cx="8280920" cy="7403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solidFill>
                <a:schemeClr val="tx1"/>
              </a:solidFill>
            </a:rPr>
            <a:t>Inform children about the risks of participation in a careful, age-sensitive manner and avoid </a:t>
          </a:r>
          <a:r>
            <a:rPr lang="en-GB" sz="2000" kern="1200" dirty="0">
              <a:solidFill>
                <a:srgbClr val="000000"/>
              </a:solidFill>
            </a:rPr>
            <a:t>frightening </a:t>
          </a:r>
          <a:r>
            <a:rPr lang="en-GB" sz="2000" kern="1200" dirty="0" smtClean="0">
              <a:solidFill>
                <a:srgbClr val="000000"/>
              </a:solidFill>
            </a:rPr>
            <a:t>them</a:t>
          </a:r>
          <a:endParaRPr lang="en-GB" sz="2000" kern="1200" dirty="0">
            <a:solidFill>
              <a:srgbClr val="000000"/>
            </a:solidFill>
          </a:endParaRPr>
        </a:p>
      </dsp:txBody>
      <dsp:txXfrm>
        <a:off x="36140" y="1538178"/>
        <a:ext cx="8208640" cy="668059"/>
      </dsp:txXfrm>
    </dsp:sp>
    <dsp:sp modelId="{45040892-8AB1-C248-82DC-A58AE2AC91A8}">
      <dsp:nvSpPr>
        <dsp:cNvPr id="0" name=""/>
        <dsp:cNvSpPr/>
      </dsp:nvSpPr>
      <dsp:spPr>
        <a:xfrm>
          <a:off x="0" y="2252418"/>
          <a:ext cx="8280920" cy="7403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solidFill>
                <a:schemeClr val="tx1"/>
              </a:solidFill>
            </a:rPr>
            <a:t>Tell children about their rights, </a:t>
          </a:r>
          <a:r>
            <a:rPr lang="en-GB" sz="2000" kern="1200" dirty="0" smtClean="0">
              <a:solidFill>
                <a:schemeClr val="tx1"/>
              </a:solidFill>
            </a:rPr>
            <a:t>including </a:t>
          </a:r>
          <a:r>
            <a:rPr lang="en-GB" sz="2000" kern="1200" dirty="0">
              <a:solidFill>
                <a:schemeClr val="tx1"/>
              </a:solidFill>
            </a:rPr>
            <a:t>to stop the interview at any time or to refuse to answer a question </a:t>
          </a:r>
        </a:p>
      </dsp:txBody>
      <dsp:txXfrm>
        <a:off x="36140" y="2288558"/>
        <a:ext cx="8208640" cy="668059"/>
      </dsp:txXfrm>
    </dsp:sp>
    <dsp:sp modelId="{2F1A045E-8B2B-6C48-BFEC-0EC1BC201AC7}">
      <dsp:nvSpPr>
        <dsp:cNvPr id="0" name=""/>
        <dsp:cNvSpPr/>
      </dsp:nvSpPr>
      <dsp:spPr>
        <a:xfrm>
          <a:off x="0" y="3002798"/>
          <a:ext cx="8280920" cy="7403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solidFill>
                <a:schemeClr val="tx1"/>
              </a:solidFill>
            </a:rPr>
            <a:t>Ask the child to tell you what they are consenting to, to ensure they genuinely understood</a:t>
          </a:r>
        </a:p>
      </dsp:txBody>
      <dsp:txXfrm>
        <a:off x="36140" y="3038938"/>
        <a:ext cx="8208640" cy="6680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B86667-81E7-9240-9A98-5C6DC88F3D52}">
      <dsp:nvSpPr>
        <dsp:cNvPr id="0" name=""/>
        <dsp:cNvSpPr/>
      </dsp:nvSpPr>
      <dsp:spPr>
        <a:xfrm>
          <a:off x="0" y="1944"/>
          <a:ext cx="8242820" cy="837464"/>
        </a:xfrm>
        <a:prstGeom prst="round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a:solidFill>
                <a:srgbClr val="000000"/>
              </a:solidFill>
            </a:rPr>
            <a:t>In case </a:t>
          </a:r>
          <a:r>
            <a:rPr lang="en-GB" sz="2200" b="1" kern="1200" dirty="0">
              <a:solidFill>
                <a:srgbClr val="000000"/>
              </a:solidFill>
            </a:rPr>
            <a:t>of sexual assault </a:t>
          </a:r>
          <a:r>
            <a:rPr lang="en-GB" sz="2200" kern="1200" dirty="0">
              <a:solidFill>
                <a:srgbClr val="000000"/>
              </a:solidFill>
            </a:rPr>
            <a:t>in line with </a:t>
          </a:r>
          <a:r>
            <a:rPr lang="en-GB" sz="2200" kern="1200" dirty="0" smtClean="0">
              <a:solidFill>
                <a:srgbClr val="000000"/>
              </a:solidFill>
            </a:rPr>
            <a:t>any applicable mandatory </a:t>
          </a:r>
          <a:r>
            <a:rPr lang="en-GB" sz="2200" kern="1200" dirty="0">
              <a:solidFill>
                <a:srgbClr val="000000"/>
              </a:solidFill>
            </a:rPr>
            <a:t>reporting requirements</a:t>
          </a:r>
        </a:p>
      </dsp:txBody>
      <dsp:txXfrm>
        <a:off x="40882" y="42826"/>
        <a:ext cx="8161056" cy="755700"/>
      </dsp:txXfrm>
    </dsp:sp>
    <dsp:sp modelId="{03804D9C-4F7D-734E-AD38-977EBE3029AB}">
      <dsp:nvSpPr>
        <dsp:cNvPr id="0" name=""/>
        <dsp:cNvSpPr/>
      </dsp:nvSpPr>
      <dsp:spPr>
        <a:xfrm>
          <a:off x="0" y="853724"/>
          <a:ext cx="8242820" cy="837464"/>
        </a:xfrm>
        <a:prstGeom prst="roundRect">
          <a:avLst/>
        </a:prstGeom>
        <a:gradFill rotWithShape="0">
          <a:gsLst>
            <a:gs pos="0">
              <a:schemeClr val="accent1">
                <a:shade val="80000"/>
                <a:hueOff val="3065"/>
                <a:satOff val="3230"/>
                <a:lumOff val="3510"/>
                <a:alphaOff val="0"/>
                <a:shade val="51000"/>
                <a:satMod val="130000"/>
              </a:schemeClr>
            </a:gs>
            <a:gs pos="80000">
              <a:schemeClr val="accent1">
                <a:shade val="80000"/>
                <a:hueOff val="3065"/>
                <a:satOff val="3230"/>
                <a:lumOff val="3510"/>
                <a:alphaOff val="0"/>
                <a:shade val="93000"/>
                <a:satMod val="130000"/>
              </a:schemeClr>
            </a:gs>
            <a:gs pos="100000">
              <a:schemeClr val="accent1">
                <a:shade val="80000"/>
                <a:hueOff val="3065"/>
                <a:satOff val="3230"/>
                <a:lumOff val="351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a:solidFill>
                <a:srgbClr val="000000"/>
              </a:solidFill>
            </a:rPr>
            <a:t>When the child is in need of </a:t>
          </a:r>
          <a:r>
            <a:rPr lang="en-GB" sz="2200" b="1" kern="1200" dirty="0">
              <a:solidFill>
                <a:srgbClr val="000000"/>
              </a:solidFill>
            </a:rPr>
            <a:t>immediate medical attention</a:t>
          </a:r>
        </a:p>
      </dsp:txBody>
      <dsp:txXfrm>
        <a:off x="40882" y="894606"/>
        <a:ext cx="8161056" cy="755700"/>
      </dsp:txXfrm>
    </dsp:sp>
    <dsp:sp modelId="{18B945B4-8C45-9B46-8756-2160CF6F7151}">
      <dsp:nvSpPr>
        <dsp:cNvPr id="0" name=""/>
        <dsp:cNvSpPr/>
      </dsp:nvSpPr>
      <dsp:spPr>
        <a:xfrm>
          <a:off x="0" y="1705503"/>
          <a:ext cx="8242820" cy="837464"/>
        </a:xfrm>
        <a:prstGeom prst="roundRect">
          <a:avLst/>
        </a:prstGeom>
        <a:gradFill rotWithShape="0">
          <a:gsLst>
            <a:gs pos="0">
              <a:schemeClr val="accent1">
                <a:shade val="80000"/>
                <a:hueOff val="6129"/>
                <a:satOff val="6459"/>
                <a:lumOff val="7019"/>
                <a:alphaOff val="0"/>
                <a:shade val="51000"/>
                <a:satMod val="130000"/>
              </a:schemeClr>
            </a:gs>
            <a:gs pos="80000">
              <a:schemeClr val="accent1">
                <a:shade val="80000"/>
                <a:hueOff val="6129"/>
                <a:satOff val="6459"/>
                <a:lumOff val="7019"/>
                <a:alphaOff val="0"/>
                <a:shade val="93000"/>
                <a:satMod val="130000"/>
              </a:schemeClr>
            </a:gs>
            <a:gs pos="100000">
              <a:schemeClr val="accent1">
                <a:shade val="80000"/>
                <a:hueOff val="6129"/>
                <a:satOff val="6459"/>
                <a:lumOff val="701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a:solidFill>
                <a:srgbClr val="000000"/>
              </a:solidFill>
            </a:rPr>
            <a:t>When there is a </a:t>
          </a:r>
          <a:r>
            <a:rPr lang="en-GB" sz="2200" b="1" kern="1200" dirty="0">
              <a:solidFill>
                <a:srgbClr val="000000"/>
              </a:solidFill>
            </a:rPr>
            <a:t>threat to the life/health </a:t>
          </a:r>
          <a:r>
            <a:rPr lang="en-GB" sz="2200" kern="1200" dirty="0">
              <a:solidFill>
                <a:srgbClr val="000000"/>
              </a:solidFill>
            </a:rPr>
            <a:t>of the child (e.g. suicide, self-harm, child protection issue)</a:t>
          </a:r>
        </a:p>
      </dsp:txBody>
      <dsp:txXfrm>
        <a:off x="40882" y="1746385"/>
        <a:ext cx="8161056" cy="755700"/>
      </dsp:txXfrm>
    </dsp:sp>
    <dsp:sp modelId="{1EF9AF6F-EB7F-4945-A8DC-8D865579E94B}">
      <dsp:nvSpPr>
        <dsp:cNvPr id="0" name=""/>
        <dsp:cNvSpPr/>
      </dsp:nvSpPr>
      <dsp:spPr>
        <a:xfrm>
          <a:off x="0" y="2557283"/>
          <a:ext cx="8242820" cy="837464"/>
        </a:xfrm>
        <a:prstGeom prst="roundRect">
          <a:avLst/>
        </a:prstGeom>
        <a:gradFill rotWithShape="0">
          <a:gsLst>
            <a:gs pos="0">
              <a:schemeClr val="accent1">
                <a:shade val="80000"/>
                <a:hueOff val="9194"/>
                <a:satOff val="9689"/>
                <a:lumOff val="10529"/>
                <a:alphaOff val="0"/>
                <a:shade val="51000"/>
                <a:satMod val="130000"/>
              </a:schemeClr>
            </a:gs>
            <a:gs pos="80000">
              <a:schemeClr val="accent1">
                <a:shade val="80000"/>
                <a:hueOff val="9194"/>
                <a:satOff val="9689"/>
                <a:lumOff val="10529"/>
                <a:alphaOff val="0"/>
                <a:shade val="93000"/>
                <a:satMod val="130000"/>
              </a:schemeClr>
            </a:gs>
            <a:gs pos="100000">
              <a:schemeClr val="accent1">
                <a:shade val="80000"/>
                <a:hueOff val="9194"/>
                <a:satOff val="9689"/>
                <a:lumOff val="1052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a:solidFill>
                <a:srgbClr val="000000"/>
              </a:solidFill>
            </a:rPr>
            <a:t>When there is a risk </a:t>
          </a:r>
          <a:r>
            <a:rPr lang="en-GB" sz="2200" b="1" kern="1200" dirty="0">
              <a:solidFill>
                <a:srgbClr val="000000"/>
              </a:solidFill>
            </a:rPr>
            <a:t>of another person being seriously harmed </a:t>
          </a:r>
          <a:r>
            <a:rPr lang="en-GB" sz="2200" kern="1200" dirty="0">
              <a:solidFill>
                <a:srgbClr val="000000"/>
              </a:solidFill>
            </a:rPr>
            <a:t>or killed</a:t>
          </a:r>
        </a:p>
      </dsp:txBody>
      <dsp:txXfrm>
        <a:off x="40882" y="2598165"/>
        <a:ext cx="8161056" cy="755700"/>
      </dsp:txXfrm>
    </dsp:sp>
    <dsp:sp modelId="{804153E5-03B2-324F-BABE-95EDA28A4F4A}">
      <dsp:nvSpPr>
        <dsp:cNvPr id="0" name=""/>
        <dsp:cNvSpPr/>
      </dsp:nvSpPr>
      <dsp:spPr>
        <a:xfrm>
          <a:off x="0" y="3409063"/>
          <a:ext cx="8242820" cy="837464"/>
        </a:xfrm>
        <a:prstGeom prst="roundRect">
          <a:avLst/>
        </a:prstGeom>
        <a:gradFill rotWithShape="0">
          <a:gsLst>
            <a:gs pos="0">
              <a:schemeClr val="accent1">
                <a:shade val="80000"/>
                <a:hueOff val="12259"/>
                <a:satOff val="12919"/>
                <a:lumOff val="14039"/>
                <a:alphaOff val="0"/>
                <a:shade val="51000"/>
                <a:satMod val="130000"/>
              </a:schemeClr>
            </a:gs>
            <a:gs pos="80000">
              <a:schemeClr val="accent1">
                <a:shade val="80000"/>
                <a:hueOff val="12259"/>
                <a:satOff val="12919"/>
                <a:lumOff val="14039"/>
                <a:alphaOff val="0"/>
                <a:shade val="93000"/>
                <a:satMod val="130000"/>
              </a:schemeClr>
            </a:gs>
            <a:gs pos="100000">
              <a:schemeClr val="accent1">
                <a:shade val="80000"/>
                <a:hueOff val="12259"/>
                <a:satOff val="12919"/>
                <a:lumOff val="140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a:solidFill>
                <a:schemeClr val="tx1"/>
              </a:solidFill>
            </a:rPr>
            <a:t>When</a:t>
          </a:r>
          <a:r>
            <a:rPr lang="en-GB" sz="2200" kern="1200" dirty="0">
              <a:solidFill>
                <a:srgbClr val="000000"/>
              </a:solidFill>
            </a:rPr>
            <a:t> child </a:t>
          </a:r>
          <a:r>
            <a:rPr lang="en-GB" sz="2200" b="1" kern="1200" dirty="0">
              <a:solidFill>
                <a:srgbClr val="000000"/>
              </a:solidFill>
            </a:rPr>
            <a:t>abuse or neglect </a:t>
          </a:r>
          <a:r>
            <a:rPr lang="en-GB" sz="2200" kern="1200" dirty="0">
              <a:solidFill>
                <a:srgbClr val="000000"/>
              </a:solidFill>
            </a:rPr>
            <a:t>is suspected &amp; it is in the </a:t>
          </a:r>
          <a:r>
            <a:rPr lang="en-GB" sz="2200" b="1" kern="1200" dirty="0">
              <a:solidFill>
                <a:srgbClr val="000000"/>
              </a:solidFill>
            </a:rPr>
            <a:t>best interest of the child</a:t>
          </a:r>
        </a:p>
      </dsp:txBody>
      <dsp:txXfrm>
        <a:off x="40882" y="3449945"/>
        <a:ext cx="8161056" cy="7557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7CDE68-879D-3147-936C-C7B8BE2A2620}">
      <dsp:nvSpPr>
        <dsp:cNvPr id="0" name=""/>
        <dsp:cNvSpPr/>
      </dsp:nvSpPr>
      <dsp:spPr>
        <a:xfrm rot="5400000">
          <a:off x="5306412" y="-2038403"/>
          <a:ext cx="1334743" cy="5622384"/>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Ensure investigators</a:t>
          </a:r>
          <a:r>
            <a:rPr lang="en-GB" sz="2000" kern="1200" dirty="0" smtClean="0"/>
            <a:t>/ interpreters/ analysts/etc. </a:t>
          </a:r>
          <a:r>
            <a:rPr lang="en-GB" sz="2000" kern="1200" dirty="0"/>
            <a:t>have the necessary experience, skills and attitudes to work with child victims &amp; team is sufficiently diverse</a:t>
          </a:r>
        </a:p>
      </dsp:txBody>
      <dsp:txXfrm rot="-5400000">
        <a:off x="3162592" y="170574"/>
        <a:ext cx="5557227" cy="1204429"/>
      </dsp:txXfrm>
    </dsp:sp>
    <dsp:sp modelId="{2E35DD03-FA4C-734B-A739-13B3CDDC473E}">
      <dsp:nvSpPr>
        <dsp:cNvPr id="0" name=""/>
        <dsp:cNvSpPr/>
      </dsp:nvSpPr>
      <dsp:spPr>
        <a:xfrm>
          <a:off x="0" y="0"/>
          <a:ext cx="3162591" cy="1545499"/>
        </a:xfrm>
        <a:prstGeom prst="roundRect">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GB" sz="2200" kern="1200"/>
            <a:t>Carefully select/train </a:t>
          </a:r>
          <a:r>
            <a:rPr lang="en-GB" sz="2200" b="1" kern="1200"/>
            <a:t>documentation team</a:t>
          </a:r>
          <a:endParaRPr lang="en-GB" sz="2200" b="1" kern="1200" dirty="0"/>
        </a:p>
      </dsp:txBody>
      <dsp:txXfrm>
        <a:off x="75445" y="75445"/>
        <a:ext cx="3011701" cy="1394609"/>
      </dsp:txXfrm>
    </dsp:sp>
    <dsp:sp modelId="{A713F994-8BA3-564A-A41D-778A4E7B1CB4}">
      <dsp:nvSpPr>
        <dsp:cNvPr id="0" name=""/>
        <dsp:cNvSpPr/>
      </dsp:nvSpPr>
      <dsp:spPr>
        <a:xfrm rot="5400000">
          <a:off x="5355583" y="-415628"/>
          <a:ext cx="1236399" cy="5622384"/>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Research applicable legislation/possible reporting requirements &amp; terminology, factor them in your plan incl. associated limits to confidentiality</a:t>
          </a:r>
        </a:p>
      </dsp:txBody>
      <dsp:txXfrm rot="-5400000">
        <a:off x="3162591" y="1837720"/>
        <a:ext cx="5562028" cy="1115687"/>
      </dsp:txXfrm>
    </dsp:sp>
    <dsp:sp modelId="{EFD1CB25-02C8-DE40-9997-48CADF993121}">
      <dsp:nvSpPr>
        <dsp:cNvPr id="0" name=""/>
        <dsp:cNvSpPr/>
      </dsp:nvSpPr>
      <dsp:spPr>
        <a:xfrm>
          <a:off x="0" y="1622813"/>
          <a:ext cx="3162591" cy="1545499"/>
        </a:xfrm>
        <a:prstGeom prst="roundRect">
          <a:avLst/>
        </a:prstGeom>
        <a:gradFill rotWithShape="0">
          <a:gsLst>
            <a:gs pos="0">
              <a:schemeClr val="accent2">
                <a:shade val="80000"/>
                <a:hueOff val="0"/>
                <a:satOff val="-28019"/>
                <a:lumOff val="31752"/>
                <a:alphaOff val="0"/>
                <a:tint val="50000"/>
                <a:satMod val="300000"/>
              </a:schemeClr>
            </a:gs>
            <a:gs pos="35000">
              <a:schemeClr val="accent2">
                <a:shade val="80000"/>
                <a:hueOff val="0"/>
                <a:satOff val="-28019"/>
                <a:lumOff val="31752"/>
                <a:alphaOff val="0"/>
                <a:tint val="37000"/>
                <a:satMod val="300000"/>
              </a:schemeClr>
            </a:gs>
            <a:gs pos="100000">
              <a:schemeClr val="accent2">
                <a:shade val="80000"/>
                <a:hueOff val="0"/>
                <a:satOff val="-28019"/>
                <a:lumOff val="3175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GB" sz="2200" kern="1200"/>
            <a:t>Include sexual violence against children in </a:t>
          </a:r>
          <a:r>
            <a:rPr lang="en-GB" sz="2200" b="1" kern="1200"/>
            <a:t>documentation plan</a:t>
          </a:r>
          <a:endParaRPr lang="en-GB" sz="2200" b="1" kern="1200" dirty="0"/>
        </a:p>
      </dsp:txBody>
      <dsp:txXfrm>
        <a:off x="75445" y="1698258"/>
        <a:ext cx="3011701" cy="139460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7CDE68-879D-3147-936C-C7B8BE2A2620}">
      <dsp:nvSpPr>
        <dsp:cNvPr id="0" name=""/>
        <dsp:cNvSpPr/>
      </dsp:nvSpPr>
      <dsp:spPr>
        <a:xfrm rot="5400000">
          <a:off x="5309633" y="-2055188"/>
          <a:ext cx="1132438" cy="5530214"/>
        </a:xfrm>
        <a:prstGeom prst="round2SameRect">
          <a:avLst/>
        </a:prstGeom>
        <a:solidFill>
          <a:schemeClr val="accent2">
            <a:alpha val="90000"/>
            <a:tint val="55000"/>
            <a:hueOff val="0"/>
            <a:satOff val="0"/>
            <a:lumOff val="0"/>
            <a:alphaOff val="0"/>
          </a:schemeClr>
        </a:solidFill>
        <a:ln w="9525" cap="flat" cmpd="sng" algn="ctr">
          <a:solidFill>
            <a:schemeClr val="accent2">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Consider initial interview to assess child’s level of maturity/build trust followed if appropriate by a more in-depth interview with same interviewer </a:t>
          </a:r>
        </a:p>
      </dsp:txBody>
      <dsp:txXfrm rot="-5400000">
        <a:off x="3110746" y="198980"/>
        <a:ext cx="5474933" cy="1021876"/>
      </dsp:txXfrm>
    </dsp:sp>
    <dsp:sp modelId="{2E35DD03-FA4C-734B-A739-13B3CDDC473E}">
      <dsp:nvSpPr>
        <dsp:cNvPr id="0" name=""/>
        <dsp:cNvSpPr/>
      </dsp:nvSpPr>
      <dsp:spPr>
        <a:xfrm>
          <a:off x="0" y="2144"/>
          <a:ext cx="3110745" cy="1415547"/>
        </a:xfrm>
        <a:prstGeom prst="roundRect">
          <a:avLst/>
        </a:prstGeom>
        <a:gradFill rotWithShape="0">
          <a:gsLst>
            <a:gs pos="0">
              <a:schemeClr val="accent2">
                <a:shade val="50000"/>
                <a:hueOff val="0"/>
                <a:satOff val="0"/>
                <a:lumOff val="0"/>
                <a:alphaOff val="0"/>
                <a:tint val="50000"/>
                <a:satMod val="300000"/>
              </a:schemeClr>
            </a:gs>
            <a:gs pos="35000">
              <a:schemeClr val="accent2">
                <a:shade val="50000"/>
                <a:hueOff val="0"/>
                <a:satOff val="0"/>
                <a:lumOff val="0"/>
                <a:alphaOff val="0"/>
                <a:tint val="37000"/>
                <a:satMod val="300000"/>
              </a:schemeClr>
            </a:gs>
            <a:gs pos="100000">
              <a:schemeClr val="accent2">
                <a:shade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GB" sz="2200" b="0" kern="1200"/>
            <a:t>Limit the </a:t>
          </a:r>
          <a:r>
            <a:rPr lang="en-GB" sz="2200" b="1" kern="1200"/>
            <a:t>duration </a:t>
          </a:r>
          <a:r>
            <a:rPr lang="en-GB" sz="2200" b="0" kern="1200"/>
            <a:t>of the interview</a:t>
          </a:r>
          <a:endParaRPr lang="en-GB" sz="2200" b="0" kern="1200" dirty="0"/>
        </a:p>
      </dsp:txBody>
      <dsp:txXfrm>
        <a:off x="69101" y="71245"/>
        <a:ext cx="2972543" cy="1277345"/>
      </dsp:txXfrm>
    </dsp:sp>
    <dsp:sp modelId="{A713F994-8BA3-564A-A41D-778A4E7B1CB4}">
      <dsp:nvSpPr>
        <dsp:cNvPr id="0" name=""/>
        <dsp:cNvSpPr/>
      </dsp:nvSpPr>
      <dsp:spPr>
        <a:xfrm rot="5400000">
          <a:off x="5309633" y="-568863"/>
          <a:ext cx="1132438" cy="5530214"/>
        </a:xfrm>
        <a:prstGeom prst="round2SameRect">
          <a:avLst/>
        </a:prstGeom>
        <a:solidFill>
          <a:schemeClr val="accent2">
            <a:alpha val="90000"/>
            <a:tint val="55000"/>
            <a:hueOff val="0"/>
            <a:satOff val="0"/>
            <a:lumOff val="0"/>
            <a:alphaOff val="0"/>
          </a:schemeClr>
        </a:solidFill>
        <a:ln w="9525" cap="flat" cmpd="sng" algn="ctr">
          <a:solidFill>
            <a:schemeClr val="accent2">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Find out if the child has already been interviewed by other documenters/journalists/</a:t>
          </a:r>
          <a:r>
            <a:rPr lang="en-GB" sz="1800" kern="1200" dirty="0" smtClean="0"/>
            <a:t>etc. </a:t>
          </a:r>
          <a:r>
            <a:rPr lang="en-GB" sz="1800" kern="1200" dirty="0"/>
            <a:t>and avoid re-documentation </a:t>
          </a:r>
        </a:p>
      </dsp:txBody>
      <dsp:txXfrm rot="-5400000">
        <a:off x="3110746" y="1685305"/>
        <a:ext cx="5474933" cy="1021876"/>
      </dsp:txXfrm>
    </dsp:sp>
    <dsp:sp modelId="{EFD1CB25-02C8-DE40-9997-48CADF993121}">
      <dsp:nvSpPr>
        <dsp:cNvPr id="0" name=""/>
        <dsp:cNvSpPr/>
      </dsp:nvSpPr>
      <dsp:spPr>
        <a:xfrm>
          <a:off x="0" y="1488470"/>
          <a:ext cx="3110745" cy="1415547"/>
        </a:xfrm>
        <a:prstGeom prst="roundRect">
          <a:avLst/>
        </a:prstGeom>
        <a:gradFill rotWithShape="0">
          <a:gsLst>
            <a:gs pos="0">
              <a:schemeClr val="accent2">
                <a:shade val="50000"/>
                <a:hueOff val="0"/>
                <a:satOff val="-21688"/>
                <a:lumOff val="35185"/>
                <a:alphaOff val="0"/>
                <a:tint val="50000"/>
                <a:satMod val="300000"/>
              </a:schemeClr>
            </a:gs>
            <a:gs pos="35000">
              <a:schemeClr val="accent2">
                <a:shade val="50000"/>
                <a:hueOff val="0"/>
                <a:satOff val="-21688"/>
                <a:lumOff val="35185"/>
                <a:alphaOff val="0"/>
                <a:tint val="37000"/>
                <a:satMod val="300000"/>
              </a:schemeClr>
            </a:gs>
            <a:gs pos="100000">
              <a:schemeClr val="accent2">
                <a:shade val="50000"/>
                <a:hueOff val="0"/>
                <a:satOff val="-21688"/>
                <a:lumOff val="3518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GB" sz="2200" b="0" kern="1200" dirty="0"/>
            <a:t>Limit the number of </a:t>
          </a:r>
          <a:r>
            <a:rPr lang="en-GB" sz="2200" b="1" kern="1200" dirty="0"/>
            <a:t>persons</a:t>
          </a:r>
          <a:r>
            <a:rPr lang="en-GB" sz="2200" b="0" kern="1200" dirty="0"/>
            <a:t> interacting with a child victim</a:t>
          </a:r>
        </a:p>
      </dsp:txBody>
      <dsp:txXfrm>
        <a:off x="69101" y="1557571"/>
        <a:ext cx="2972543" cy="1277345"/>
      </dsp:txXfrm>
    </dsp:sp>
    <dsp:sp modelId="{7F19AD18-1C68-7748-BD97-FC69AEEAC6CD}">
      <dsp:nvSpPr>
        <dsp:cNvPr id="0" name=""/>
        <dsp:cNvSpPr/>
      </dsp:nvSpPr>
      <dsp:spPr>
        <a:xfrm rot="5400000">
          <a:off x="5309633" y="917462"/>
          <a:ext cx="1132438" cy="5530214"/>
        </a:xfrm>
        <a:prstGeom prst="round2SameRect">
          <a:avLst/>
        </a:prstGeom>
        <a:solidFill>
          <a:schemeClr val="accent2">
            <a:alpha val="90000"/>
            <a:tint val="55000"/>
            <a:hueOff val="0"/>
            <a:satOff val="0"/>
            <a:lumOff val="0"/>
            <a:alphaOff val="0"/>
          </a:schemeClr>
        </a:solidFill>
        <a:ln w="9525" cap="flat" cmpd="sng" algn="ctr">
          <a:solidFill>
            <a:schemeClr val="accent2">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a:t>Consider whether different or additional resources may be required and associated costs e.g. to create child-friendly environment</a:t>
          </a:r>
          <a:endParaRPr lang="en-GB" sz="1800" kern="1200" dirty="0"/>
        </a:p>
      </dsp:txBody>
      <dsp:txXfrm rot="-5400000">
        <a:off x="3110746" y="3171631"/>
        <a:ext cx="5474933" cy="1021876"/>
      </dsp:txXfrm>
    </dsp:sp>
    <dsp:sp modelId="{B688DAF8-01CE-854C-A1F0-3E1863561B10}">
      <dsp:nvSpPr>
        <dsp:cNvPr id="0" name=""/>
        <dsp:cNvSpPr/>
      </dsp:nvSpPr>
      <dsp:spPr>
        <a:xfrm>
          <a:off x="0" y="2974795"/>
          <a:ext cx="3110745" cy="1415547"/>
        </a:xfrm>
        <a:prstGeom prst="roundRect">
          <a:avLst/>
        </a:prstGeom>
        <a:gradFill rotWithShape="0">
          <a:gsLst>
            <a:gs pos="0">
              <a:schemeClr val="accent2">
                <a:shade val="50000"/>
                <a:hueOff val="0"/>
                <a:satOff val="-21688"/>
                <a:lumOff val="35185"/>
                <a:alphaOff val="0"/>
                <a:tint val="50000"/>
                <a:satMod val="300000"/>
              </a:schemeClr>
            </a:gs>
            <a:gs pos="35000">
              <a:schemeClr val="accent2">
                <a:shade val="50000"/>
                <a:hueOff val="0"/>
                <a:satOff val="-21688"/>
                <a:lumOff val="35185"/>
                <a:alphaOff val="0"/>
                <a:tint val="37000"/>
                <a:satMod val="300000"/>
              </a:schemeClr>
            </a:gs>
            <a:gs pos="100000">
              <a:schemeClr val="accent2">
                <a:shade val="50000"/>
                <a:hueOff val="0"/>
                <a:satOff val="-21688"/>
                <a:lumOff val="3518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GB" sz="2200" b="1" kern="1200"/>
            <a:t>Resources</a:t>
          </a:r>
          <a:r>
            <a:rPr lang="en-GB" sz="2200" kern="1200"/>
            <a:t> &amp; </a:t>
          </a:r>
          <a:r>
            <a:rPr lang="en-GB" sz="2200" b="1" kern="1200"/>
            <a:t>costs</a:t>
          </a:r>
          <a:endParaRPr lang="en-GB" sz="2200" b="1" kern="1200" dirty="0"/>
        </a:p>
      </dsp:txBody>
      <dsp:txXfrm>
        <a:off x="69101" y="3043896"/>
        <a:ext cx="2972543" cy="127734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4B13D6-C465-934D-AC6B-DB852415A3BB}">
      <dsp:nvSpPr>
        <dsp:cNvPr id="0" name=""/>
        <dsp:cNvSpPr/>
      </dsp:nvSpPr>
      <dsp:spPr>
        <a:xfrm>
          <a:off x="87303" y="567"/>
          <a:ext cx="2631705" cy="1579023"/>
        </a:xfrm>
        <a:prstGeom prst="rect">
          <a:avLst/>
        </a:prstGeom>
        <a:gradFill rotWithShape="0">
          <a:gsLst>
            <a:gs pos="0">
              <a:schemeClr val="accent2">
                <a:shade val="50000"/>
                <a:hueOff val="0"/>
                <a:satOff val="0"/>
                <a:lumOff val="0"/>
                <a:alphaOff val="0"/>
                <a:tint val="50000"/>
                <a:satMod val="300000"/>
              </a:schemeClr>
            </a:gs>
            <a:gs pos="35000">
              <a:schemeClr val="accent2">
                <a:shade val="50000"/>
                <a:hueOff val="0"/>
                <a:satOff val="0"/>
                <a:lumOff val="0"/>
                <a:alphaOff val="0"/>
                <a:tint val="37000"/>
                <a:satMod val="300000"/>
              </a:schemeClr>
            </a:gs>
            <a:gs pos="100000">
              <a:schemeClr val="accent2">
                <a:shade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a:t> Wear appropriate </a:t>
          </a:r>
          <a:r>
            <a:rPr lang="en-GB" sz="2000" b="1" kern="1200" dirty="0"/>
            <a:t>civilian clothes</a:t>
          </a:r>
          <a:r>
            <a:rPr lang="en-GB" sz="2000" kern="1200" dirty="0"/>
            <a:t>/no police/army/formal uniforms </a:t>
          </a:r>
          <a:endParaRPr lang="en-GB" sz="2000" b="0" kern="1200" dirty="0"/>
        </a:p>
      </dsp:txBody>
      <dsp:txXfrm>
        <a:off x="87303" y="567"/>
        <a:ext cx="2631705" cy="1579023"/>
      </dsp:txXfrm>
    </dsp:sp>
    <dsp:sp modelId="{6AC9F13B-B42A-F741-8783-CB13543ACA6C}">
      <dsp:nvSpPr>
        <dsp:cNvPr id="0" name=""/>
        <dsp:cNvSpPr/>
      </dsp:nvSpPr>
      <dsp:spPr>
        <a:xfrm>
          <a:off x="2982179" y="567"/>
          <a:ext cx="2631705" cy="1579023"/>
        </a:xfrm>
        <a:prstGeom prst="rect">
          <a:avLst/>
        </a:prstGeom>
        <a:gradFill rotWithShape="0">
          <a:gsLst>
            <a:gs pos="0">
              <a:schemeClr val="accent2">
                <a:shade val="50000"/>
                <a:hueOff val="0"/>
                <a:satOff val="-13013"/>
                <a:lumOff val="21111"/>
                <a:alphaOff val="0"/>
                <a:tint val="50000"/>
                <a:satMod val="300000"/>
              </a:schemeClr>
            </a:gs>
            <a:gs pos="35000">
              <a:schemeClr val="accent2">
                <a:shade val="50000"/>
                <a:hueOff val="0"/>
                <a:satOff val="-13013"/>
                <a:lumOff val="21111"/>
                <a:alphaOff val="0"/>
                <a:tint val="37000"/>
                <a:satMod val="300000"/>
              </a:schemeClr>
            </a:gs>
            <a:gs pos="100000">
              <a:schemeClr val="accent2">
                <a:shade val="50000"/>
                <a:hueOff val="0"/>
                <a:satOff val="-13013"/>
                <a:lumOff val="2111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Sit at </a:t>
          </a:r>
          <a:r>
            <a:rPr lang="en-GB" sz="1800" b="1" kern="1200" dirty="0"/>
            <a:t>eye-level </a:t>
          </a:r>
          <a:r>
            <a:rPr lang="en-GB" sz="1800" kern="1200" dirty="0"/>
            <a:t>with child &amp; avoid posture/speech that conveys authority or causes intimidation  </a:t>
          </a:r>
        </a:p>
      </dsp:txBody>
      <dsp:txXfrm>
        <a:off x="2982179" y="567"/>
        <a:ext cx="2631705" cy="1579023"/>
      </dsp:txXfrm>
    </dsp:sp>
    <dsp:sp modelId="{AA9679A9-B545-5742-A8B4-BF98F5FA148C}">
      <dsp:nvSpPr>
        <dsp:cNvPr id="0" name=""/>
        <dsp:cNvSpPr/>
      </dsp:nvSpPr>
      <dsp:spPr>
        <a:xfrm>
          <a:off x="5877055" y="567"/>
          <a:ext cx="2631705" cy="1579023"/>
        </a:xfrm>
        <a:prstGeom prst="rect">
          <a:avLst/>
        </a:prstGeom>
        <a:gradFill rotWithShape="0">
          <a:gsLst>
            <a:gs pos="0">
              <a:schemeClr val="accent2">
                <a:shade val="50000"/>
                <a:hueOff val="0"/>
                <a:satOff val="-26026"/>
                <a:lumOff val="42222"/>
                <a:alphaOff val="0"/>
                <a:tint val="50000"/>
                <a:satMod val="300000"/>
              </a:schemeClr>
            </a:gs>
            <a:gs pos="35000">
              <a:schemeClr val="accent2">
                <a:shade val="50000"/>
                <a:hueOff val="0"/>
                <a:satOff val="-26026"/>
                <a:lumOff val="42222"/>
                <a:alphaOff val="0"/>
                <a:tint val="37000"/>
                <a:satMod val="300000"/>
              </a:schemeClr>
            </a:gs>
            <a:gs pos="100000">
              <a:schemeClr val="accent2">
                <a:shade val="50000"/>
                <a:hueOff val="0"/>
                <a:satOff val="-26026"/>
                <a:lumOff val="4222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If child has a physical/learning/impairment, consult </a:t>
          </a:r>
          <a:r>
            <a:rPr lang="en-GB" sz="1800" b="1" kern="1200" dirty="0"/>
            <a:t>specialist</a:t>
          </a:r>
          <a:r>
            <a:rPr lang="en-GB" sz="1800" kern="1200" dirty="0"/>
            <a:t> first to tailor interview to child’s needs</a:t>
          </a:r>
        </a:p>
      </dsp:txBody>
      <dsp:txXfrm>
        <a:off x="5877055" y="567"/>
        <a:ext cx="2631705" cy="1579023"/>
      </dsp:txXfrm>
    </dsp:sp>
    <dsp:sp modelId="{434BC787-2FE0-D44F-999E-4E731811E69E}">
      <dsp:nvSpPr>
        <dsp:cNvPr id="0" name=""/>
        <dsp:cNvSpPr/>
      </dsp:nvSpPr>
      <dsp:spPr>
        <a:xfrm>
          <a:off x="1534741" y="1842761"/>
          <a:ext cx="2631705" cy="1579023"/>
        </a:xfrm>
        <a:prstGeom prst="rect">
          <a:avLst/>
        </a:prstGeom>
        <a:gradFill rotWithShape="0">
          <a:gsLst>
            <a:gs pos="0">
              <a:schemeClr val="accent2">
                <a:shade val="50000"/>
                <a:hueOff val="0"/>
                <a:satOff val="-26026"/>
                <a:lumOff val="42222"/>
                <a:alphaOff val="0"/>
                <a:tint val="50000"/>
                <a:satMod val="300000"/>
              </a:schemeClr>
            </a:gs>
            <a:gs pos="35000">
              <a:schemeClr val="accent2">
                <a:shade val="50000"/>
                <a:hueOff val="0"/>
                <a:satOff val="-26026"/>
                <a:lumOff val="42222"/>
                <a:alphaOff val="0"/>
                <a:tint val="37000"/>
                <a:satMod val="300000"/>
              </a:schemeClr>
            </a:gs>
            <a:gs pos="100000">
              <a:schemeClr val="accent2">
                <a:shade val="50000"/>
                <a:hueOff val="0"/>
                <a:satOff val="-26026"/>
                <a:lumOff val="4222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a:t>Consider using </a:t>
          </a:r>
          <a:r>
            <a:rPr lang="en-GB" sz="2000" b="1" kern="1200" dirty="0" smtClean="0"/>
            <a:t>drawing scene/body mapping</a:t>
          </a:r>
          <a:r>
            <a:rPr lang="en-GB" sz="2000" b="0" kern="1200" dirty="0" smtClean="0"/>
            <a:t> </a:t>
          </a:r>
          <a:r>
            <a:rPr lang="en-GB" sz="2000" b="0" kern="1200" dirty="0"/>
            <a:t>to assist child in explaining what happened</a:t>
          </a:r>
        </a:p>
      </dsp:txBody>
      <dsp:txXfrm>
        <a:off x="1534741" y="1842761"/>
        <a:ext cx="2631705" cy="1579023"/>
      </dsp:txXfrm>
    </dsp:sp>
    <dsp:sp modelId="{FBA19376-0943-2642-AB17-25C9EAA952F8}">
      <dsp:nvSpPr>
        <dsp:cNvPr id="0" name=""/>
        <dsp:cNvSpPr/>
      </dsp:nvSpPr>
      <dsp:spPr>
        <a:xfrm>
          <a:off x="4429617" y="1842761"/>
          <a:ext cx="2631705" cy="1579023"/>
        </a:xfrm>
        <a:prstGeom prst="rect">
          <a:avLst/>
        </a:prstGeom>
        <a:gradFill rotWithShape="0">
          <a:gsLst>
            <a:gs pos="0">
              <a:schemeClr val="accent2">
                <a:shade val="50000"/>
                <a:hueOff val="0"/>
                <a:satOff val="-13013"/>
                <a:lumOff val="21111"/>
                <a:alphaOff val="0"/>
                <a:tint val="50000"/>
                <a:satMod val="300000"/>
              </a:schemeClr>
            </a:gs>
            <a:gs pos="35000">
              <a:schemeClr val="accent2">
                <a:shade val="50000"/>
                <a:hueOff val="0"/>
                <a:satOff val="-13013"/>
                <a:lumOff val="21111"/>
                <a:alphaOff val="0"/>
                <a:tint val="37000"/>
                <a:satMod val="300000"/>
              </a:schemeClr>
            </a:gs>
            <a:gs pos="100000">
              <a:schemeClr val="accent2">
                <a:shade val="50000"/>
                <a:hueOff val="0"/>
                <a:satOff val="-13013"/>
                <a:lumOff val="2111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a:t>Offer </a:t>
          </a:r>
          <a:r>
            <a:rPr lang="en-GB" sz="2000" kern="1200" dirty="0" smtClean="0"/>
            <a:t>the child </a:t>
          </a:r>
          <a:r>
            <a:rPr lang="en-GB" sz="2000" kern="1200" dirty="0"/>
            <a:t>to have </a:t>
          </a:r>
          <a:r>
            <a:rPr lang="en-GB" sz="2000" kern="1200" dirty="0" smtClean="0"/>
            <a:t>a </a:t>
          </a:r>
          <a:r>
            <a:rPr lang="en-GB" sz="2000" b="1" kern="1200" dirty="0"/>
            <a:t>support person </a:t>
          </a:r>
          <a:r>
            <a:rPr lang="en-GB" sz="2000" kern="1200" dirty="0"/>
            <a:t>present </a:t>
          </a:r>
          <a:r>
            <a:rPr lang="en-GB" sz="2000" kern="1200" dirty="0" smtClean="0"/>
            <a:t>for </a:t>
          </a:r>
          <a:r>
            <a:rPr lang="en-GB" sz="2000" kern="1200" dirty="0"/>
            <a:t>the </a:t>
          </a:r>
          <a:r>
            <a:rPr lang="en-GB" sz="2000" kern="1200" dirty="0" smtClean="0"/>
            <a:t>interview </a:t>
          </a:r>
          <a:r>
            <a:rPr lang="mr-IN" sz="2000" kern="1200" dirty="0" smtClean="0"/>
            <a:t>–</a:t>
          </a:r>
          <a:r>
            <a:rPr lang="en-GB" sz="2000" kern="1200" dirty="0" smtClean="0"/>
            <a:t> ideally not in the same room </a:t>
          </a:r>
          <a:endParaRPr lang="en-GB" sz="2000" kern="1200" dirty="0"/>
        </a:p>
      </dsp:txBody>
      <dsp:txXfrm>
        <a:off x="4429617" y="1842761"/>
        <a:ext cx="2631705" cy="157902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54359-FEE0-7E42-A564-54B0C0110363}">
      <dsp:nvSpPr>
        <dsp:cNvPr id="0" name=""/>
        <dsp:cNvSpPr/>
      </dsp:nvSpPr>
      <dsp:spPr>
        <a:xfrm>
          <a:off x="0" y="510583"/>
          <a:ext cx="8640960" cy="772200"/>
        </a:xfrm>
        <a:prstGeom prst="roundRect">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t>Have </a:t>
          </a:r>
          <a:r>
            <a:rPr lang="en-GB" sz="2000" b="1" kern="1200" dirty="0"/>
            <a:t>specific training/</a:t>
          </a:r>
          <a:r>
            <a:rPr lang="en-GB" sz="2000" b="1" kern="1200" dirty="0" smtClean="0"/>
            <a:t>experience/resources </a:t>
          </a:r>
          <a:r>
            <a:rPr lang="en-GB" sz="2000" kern="1200" dirty="0"/>
            <a:t>to approach/interview/refer children and respond to their specific needs/capabilities</a:t>
          </a:r>
        </a:p>
      </dsp:txBody>
      <dsp:txXfrm>
        <a:off x="37696" y="548279"/>
        <a:ext cx="8565568" cy="696808"/>
      </dsp:txXfrm>
    </dsp:sp>
    <dsp:sp modelId="{D029805A-0AB8-0D43-901A-664F264207FE}">
      <dsp:nvSpPr>
        <dsp:cNvPr id="0" name=""/>
        <dsp:cNvSpPr/>
      </dsp:nvSpPr>
      <dsp:spPr>
        <a:xfrm>
          <a:off x="0" y="1340384"/>
          <a:ext cx="8640960" cy="772200"/>
        </a:xfrm>
        <a:prstGeom prst="roundRect">
          <a:avLst/>
        </a:prstGeom>
        <a:gradFill rotWithShape="0">
          <a:gsLst>
            <a:gs pos="0">
              <a:schemeClr val="accent2">
                <a:shade val="80000"/>
                <a:hueOff val="0"/>
                <a:satOff val="-7005"/>
                <a:lumOff val="7938"/>
                <a:alphaOff val="0"/>
                <a:tint val="50000"/>
                <a:satMod val="300000"/>
              </a:schemeClr>
            </a:gs>
            <a:gs pos="35000">
              <a:schemeClr val="accent2">
                <a:shade val="80000"/>
                <a:hueOff val="0"/>
                <a:satOff val="-7005"/>
                <a:lumOff val="7938"/>
                <a:alphaOff val="0"/>
                <a:tint val="37000"/>
                <a:satMod val="300000"/>
              </a:schemeClr>
            </a:gs>
            <a:gs pos="100000">
              <a:schemeClr val="accent2">
                <a:shade val="80000"/>
                <a:hueOff val="0"/>
                <a:satOff val="-7005"/>
                <a:lumOff val="793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t>Have training on child </a:t>
          </a:r>
          <a:r>
            <a:rPr lang="en-GB" sz="2000" b="1" kern="1200" dirty="0"/>
            <a:t>interviewing skills adapted to child’s age </a:t>
          </a:r>
          <a:r>
            <a:rPr lang="mr-IN" sz="2000" kern="1200" dirty="0"/>
            <a:t>–</a:t>
          </a:r>
          <a:r>
            <a:rPr lang="en-GB" sz="2000" kern="1200" dirty="0"/>
            <a:t> different skills are required for children of different ages</a:t>
          </a:r>
        </a:p>
      </dsp:txBody>
      <dsp:txXfrm>
        <a:off x="37696" y="1378080"/>
        <a:ext cx="8565568" cy="696808"/>
      </dsp:txXfrm>
    </dsp:sp>
    <dsp:sp modelId="{1C7C4F59-B979-224C-B96E-7608C3A09AAB}">
      <dsp:nvSpPr>
        <dsp:cNvPr id="0" name=""/>
        <dsp:cNvSpPr/>
      </dsp:nvSpPr>
      <dsp:spPr>
        <a:xfrm>
          <a:off x="0" y="2170184"/>
          <a:ext cx="8640960" cy="772200"/>
        </a:xfrm>
        <a:prstGeom prst="roundRect">
          <a:avLst/>
        </a:prstGeom>
        <a:gradFill rotWithShape="0">
          <a:gsLst>
            <a:gs pos="0">
              <a:schemeClr val="accent2">
                <a:shade val="80000"/>
                <a:hueOff val="0"/>
                <a:satOff val="-14010"/>
                <a:lumOff val="15876"/>
                <a:alphaOff val="0"/>
                <a:tint val="50000"/>
                <a:satMod val="300000"/>
              </a:schemeClr>
            </a:gs>
            <a:gs pos="35000">
              <a:schemeClr val="accent2">
                <a:shade val="80000"/>
                <a:hueOff val="0"/>
                <a:satOff val="-14010"/>
                <a:lumOff val="15876"/>
                <a:alphaOff val="0"/>
                <a:tint val="37000"/>
                <a:satMod val="300000"/>
              </a:schemeClr>
            </a:gs>
            <a:gs pos="100000">
              <a:schemeClr val="accent2">
                <a:shade val="80000"/>
                <a:hueOff val="0"/>
                <a:satOff val="-14010"/>
                <a:lumOff val="1587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t>Know how to </a:t>
          </a:r>
          <a:r>
            <a:rPr lang="en-GB" sz="2000" b="1" kern="1200" dirty="0"/>
            <a:t>prevent re-traumatisation </a:t>
          </a:r>
          <a:r>
            <a:rPr lang="en-GB" sz="2000" kern="1200" dirty="0"/>
            <a:t>e.g. allowing child to feel bodily sensations/emotions </a:t>
          </a:r>
          <a:r>
            <a:rPr lang="mr-IN" sz="2000" kern="1200" dirty="0"/>
            <a:t>–</a:t>
          </a:r>
          <a:r>
            <a:rPr lang="en-GB" sz="2000" kern="1200" dirty="0"/>
            <a:t> crying, trembling, shaking</a:t>
          </a:r>
        </a:p>
      </dsp:txBody>
      <dsp:txXfrm>
        <a:off x="37696" y="2207880"/>
        <a:ext cx="8565568" cy="696808"/>
      </dsp:txXfrm>
    </dsp:sp>
    <dsp:sp modelId="{1EE7EA16-8DD5-5842-9EB5-B529437AC050}">
      <dsp:nvSpPr>
        <dsp:cNvPr id="0" name=""/>
        <dsp:cNvSpPr/>
      </dsp:nvSpPr>
      <dsp:spPr>
        <a:xfrm>
          <a:off x="0" y="2999984"/>
          <a:ext cx="8640960" cy="772200"/>
        </a:xfrm>
        <a:prstGeom prst="roundRect">
          <a:avLst/>
        </a:prstGeom>
        <a:gradFill rotWithShape="0">
          <a:gsLst>
            <a:gs pos="0">
              <a:schemeClr val="accent2">
                <a:shade val="80000"/>
                <a:hueOff val="0"/>
                <a:satOff val="-21014"/>
                <a:lumOff val="23814"/>
                <a:alphaOff val="0"/>
                <a:tint val="50000"/>
                <a:satMod val="300000"/>
              </a:schemeClr>
            </a:gs>
            <a:gs pos="35000">
              <a:schemeClr val="accent2">
                <a:shade val="80000"/>
                <a:hueOff val="0"/>
                <a:satOff val="-21014"/>
                <a:lumOff val="23814"/>
                <a:alphaOff val="0"/>
                <a:tint val="37000"/>
                <a:satMod val="300000"/>
              </a:schemeClr>
            </a:gs>
            <a:gs pos="100000">
              <a:schemeClr val="accent2">
                <a:shade val="80000"/>
                <a:hueOff val="0"/>
                <a:satOff val="-21014"/>
                <a:lumOff val="2381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t>Develop </a:t>
          </a:r>
          <a:r>
            <a:rPr lang="en-GB" sz="2000" b="1" kern="1200" dirty="0"/>
            <a:t>glossary of terms/</a:t>
          </a:r>
          <a:r>
            <a:rPr lang="en-GB" sz="2000" kern="1200" dirty="0"/>
            <a:t>phrases used by children to refer to sexual violence/body parts and use </a:t>
          </a:r>
          <a:r>
            <a:rPr lang="en-GB" sz="2000" b="1" kern="1200" dirty="0"/>
            <a:t>interpreter</a:t>
          </a:r>
          <a:r>
            <a:rPr lang="en-GB" sz="2000" kern="1200" dirty="0"/>
            <a:t> trained to work with children</a:t>
          </a:r>
        </a:p>
      </dsp:txBody>
      <dsp:txXfrm>
        <a:off x="37696" y="3037680"/>
        <a:ext cx="8565568" cy="696808"/>
      </dsp:txXfrm>
    </dsp:sp>
    <dsp:sp modelId="{51E85826-6D27-254A-9018-05B767E69D9A}">
      <dsp:nvSpPr>
        <dsp:cNvPr id="0" name=""/>
        <dsp:cNvSpPr/>
      </dsp:nvSpPr>
      <dsp:spPr>
        <a:xfrm>
          <a:off x="0" y="3829784"/>
          <a:ext cx="8640960" cy="772200"/>
        </a:xfrm>
        <a:prstGeom prst="roundRect">
          <a:avLst/>
        </a:prstGeom>
        <a:gradFill rotWithShape="0">
          <a:gsLst>
            <a:gs pos="0">
              <a:schemeClr val="accent2">
                <a:shade val="80000"/>
                <a:hueOff val="0"/>
                <a:satOff val="-28019"/>
                <a:lumOff val="31752"/>
                <a:alphaOff val="0"/>
                <a:tint val="50000"/>
                <a:satMod val="300000"/>
              </a:schemeClr>
            </a:gs>
            <a:gs pos="35000">
              <a:schemeClr val="accent2">
                <a:shade val="80000"/>
                <a:hueOff val="0"/>
                <a:satOff val="-28019"/>
                <a:lumOff val="31752"/>
                <a:alphaOff val="0"/>
                <a:tint val="37000"/>
                <a:satMod val="300000"/>
              </a:schemeClr>
            </a:gs>
            <a:gs pos="100000">
              <a:schemeClr val="accent2">
                <a:shade val="80000"/>
                <a:hueOff val="0"/>
                <a:satOff val="-28019"/>
                <a:lumOff val="3175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t>Understand </a:t>
          </a:r>
          <a:r>
            <a:rPr lang="en-GB" sz="2000" b="1" kern="1200" dirty="0"/>
            <a:t>local culture </a:t>
          </a:r>
          <a:r>
            <a:rPr lang="en-GB" sz="2000" kern="1200" dirty="0"/>
            <a:t>and </a:t>
          </a:r>
          <a:r>
            <a:rPr lang="en-GB" sz="2000" b="1" kern="1200" dirty="0"/>
            <a:t>challenges</a:t>
          </a:r>
          <a:r>
            <a:rPr lang="en-GB" sz="2000" kern="1200" dirty="0"/>
            <a:t> that different groups of children may face (e.g. rejection of children associated with armed groups)</a:t>
          </a:r>
        </a:p>
      </dsp:txBody>
      <dsp:txXfrm>
        <a:off x="37696" y="3867480"/>
        <a:ext cx="8565568" cy="69680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76B349-0D04-4A55-87A7-8EE6A2546915}" type="datetimeFigureOut">
              <a:rPr lang="en-GB" smtClean="0"/>
              <a:t>10/05/2018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798620-1EF3-4191-AEC8-D929003C8095}" type="slidenum">
              <a:rPr lang="en-GB" smtClean="0"/>
              <a:t>‹#›</a:t>
            </a:fld>
            <a:endParaRPr lang="en-GB"/>
          </a:p>
        </p:txBody>
      </p:sp>
    </p:spTree>
    <p:extLst>
      <p:ext uri="{BB962C8B-B14F-4D97-AF65-F5344CB8AC3E}">
        <p14:creationId xmlns:p14="http://schemas.microsoft.com/office/powerpoint/2010/main" val="3198110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AEF07B-50B5-4C8B-AC36-E951F36C46CB}" type="datetimeFigureOut">
              <a:rPr lang="en-GB" smtClean="0"/>
              <a:pPr/>
              <a:t>10/05/2018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58BC9C-E1D3-4ACB-B9E9-3EAC7A2BB131}" type="slidenum">
              <a:rPr lang="en-GB" smtClean="0"/>
              <a:pPr/>
              <a:t>‹#›</a:t>
            </a:fld>
            <a:endParaRPr lang="en-GB"/>
          </a:p>
        </p:txBody>
      </p:sp>
    </p:spTree>
    <p:extLst>
      <p:ext uri="{BB962C8B-B14F-4D97-AF65-F5344CB8AC3E}">
        <p14:creationId xmlns:p14="http://schemas.microsoft.com/office/powerpoint/2010/main" val="197329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58BC9C-E1D3-4ACB-B9E9-3EAC7A2BB131}" type="slidenum">
              <a:rPr lang="en-GB" smtClean="0"/>
              <a:pPr/>
              <a:t>1</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Child</a:t>
            </a:r>
            <a:r>
              <a:rPr lang="en-GB" baseline="0" dirty="0"/>
              <a:t> victims and international court and tribunals, International Protocol Chapter 16, Box 3</a:t>
            </a:r>
          </a:p>
          <a:p>
            <a:endParaRPr lang="en-GB" baseline="0" dirty="0"/>
          </a:p>
          <a:p>
            <a:pPr marL="171450" indent="-171450">
              <a:buFont typeface="Arial"/>
              <a:buChar char="•"/>
            </a:pPr>
            <a:r>
              <a:rPr lang="en-GB" baseline="0" dirty="0"/>
              <a:t>Child-sensitive approach to accessing justice, International Protocol Chapter 16, Box 4</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10</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Child</a:t>
            </a:r>
            <a:r>
              <a:rPr lang="en-GB" baseline="0" dirty="0"/>
              <a:t> victims and international court and tribunals, International Protocol Chapter 16, Box 3</a:t>
            </a:r>
          </a:p>
          <a:p>
            <a:endParaRPr lang="en-GB" baseline="0" dirty="0"/>
          </a:p>
          <a:p>
            <a:pPr marL="171450" indent="-171450">
              <a:buFont typeface="Arial"/>
              <a:buChar char="•"/>
            </a:pPr>
            <a:r>
              <a:rPr lang="en-GB" baseline="0" dirty="0"/>
              <a:t>Child-sensitive approach to accessing justice, International Protocol Chapter 16, Box 4</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11</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Child</a:t>
            </a:r>
            <a:r>
              <a:rPr lang="en-GB" baseline="0" dirty="0"/>
              <a:t> victims and international court and tribunals, International Protocol Chapter 16, Box 3</a:t>
            </a:r>
          </a:p>
          <a:p>
            <a:endParaRPr lang="en-GB" baseline="0" dirty="0"/>
          </a:p>
          <a:p>
            <a:pPr marL="171450" indent="-171450">
              <a:buFont typeface="Arial"/>
              <a:buChar char="•"/>
            </a:pPr>
            <a:r>
              <a:rPr lang="en-GB" baseline="0" dirty="0"/>
              <a:t>Child-sensitive approach to accessing justice, International Protocol Chapter 16, Box 4</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12</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13</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Informed consent and assent of children, International</a:t>
            </a:r>
            <a:r>
              <a:rPr lang="en-GB" baseline="0" dirty="0"/>
              <a:t> Protocol Chapter 16, Box 5</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14</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Informed consent and assent of children, International</a:t>
            </a:r>
            <a:r>
              <a:rPr lang="en-GB" baseline="0" dirty="0"/>
              <a:t> Protocol Chapter 16, Box 5</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15</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Informed consent and assent of children, International</a:t>
            </a:r>
            <a:r>
              <a:rPr lang="en-GB" baseline="0" dirty="0"/>
              <a:t> Protocol Chapter 16, Box </a:t>
            </a:r>
            <a:r>
              <a:rPr lang="en-GB" baseline="0" dirty="0" smtClean="0"/>
              <a:t>5</a:t>
            </a:r>
          </a:p>
          <a:p>
            <a:endParaRPr lang="en-GB" baseline="0" dirty="0" smtClean="0"/>
          </a:p>
          <a:p>
            <a:pPr marL="171450" indent="-171450">
              <a:buFont typeface="Arial"/>
              <a:buChar char="•"/>
            </a:pPr>
            <a:r>
              <a:rPr lang="en-GB" baseline="0" dirty="0" smtClean="0"/>
              <a:t>Snapshot of informed consent/ assent guidelines, Caring for Child Survivors of Sexual Abuse, IRC UNICEF 2012, p. 117</a:t>
            </a:r>
          </a:p>
        </p:txBody>
      </p:sp>
      <p:sp>
        <p:nvSpPr>
          <p:cNvPr id="4" name="Slide Number Placeholder 3"/>
          <p:cNvSpPr>
            <a:spLocks noGrp="1"/>
          </p:cNvSpPr>
          <p:nvPr>
            <p:ph type="sldNum" sz="quarter" idx="10"/>
          </p:nvPr>
        </p:nvSpPr>
        <p:spPr/>
        <p:txBody>
          <a:bodyPr/>
          <a:lstStyle/>
          <a:p>
            <a:fld id="{DB58BC9C-E1D3-4ACB-B9E9-3EAC7A2BB131}" type="slidenum">
              <a:rPr lang="en-GB" smtClean="0"/>
              <a:pPr/>
              <a:t>16</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Informed consent and assent of children, International</a:t>
            </a:r>
            <a:r>
              <a:rPr lang="en-GB" baseline="0" dirty="0"/>
              <a:t> Protocol Chapter 16, Box 5</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17</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18</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19</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20</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21</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22</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23</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24</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25</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26</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27</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28</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29</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Creating a child-friendly atmosphere,</a:t>
            </a:r>
            <a:r>
              <a:rPr lang="en-GB" baseline="0" dirty="0"/>
              <a:t> International Protocol Chapter 16, Box 8</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30</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Engaging</a:t>
            </a:r>
            <a:r>
              <a:rPr lang="en-GB" baseline="0" dirty="0"/>
              <a:t> child survivors and witnesses</a:t>
            </a:r>
            <a:r>
              <a:rPr lang="en-GB" dirty="0"/>
              <a:t>,</a:t>
            </a:r>
            <a:r>
              <a:rPr lang="en-GB" baseline="0" dirty="0"/>
              <a:t> International Protocol Chapter 16, Box 7</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31</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32</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33</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34</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35</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Common signs and symptoms of sexual violence</a:t>
            </a:r>
            <a:r>
              <a:rPr lang="en-GB" baseline="0" dirty="0"/>
              <a:t> according to age, International Protocol Chapter 16, Box 6</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36</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Recognising the scale of sexual violence against children, International Protocol Chapter 16, Box 1</a:t>
            </a:r>
          </a:p>
        </p:txBody>
      </p:sp>
      <p:sp>
        <p:nvSpPr>
          <p:cNvPr id="4" name="Slide Number Placeholder 3"/>
          <p:cNvSpPr>
            <a:spLocks noGrp="1"/>
          </p:cNvSpPr>
          <p:nvPr>
            <p:ph type="sldNum" sz="quarter" idx="10"/>
          </p:nvPr>
        </p:nvSpPr>
        <p:spPr/>
        <p:txBody>
          <a:bodyPr/>
          <a:lstStyle/>
          <a:p>
            <a:fld id="{DB58BC9C-E1D3-4ACB-B9E9-3EAC7A2BB131}" type="slidenum">
              <a:rPr lang="en-GB" smtClean="0"/>
              <a:pPr/>
              <a:t>4</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Sexual violence and child recruitment, International</a:t>
            </a:r>
            <a:r>
              <a:rPr lang="en-GB" baseline="0" dirty="0"/>
              <a:t> Protocol Chapter 16, Box 2</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5</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6</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7</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232773D9-A806-4A93-BD13-B322F4949EF0}" type="slidenum">
              <a:rPr kumimoji="0" lang="en-US" altLang="en-US" smtClean="0"/>
              <a:pPr>
                <a:spcBef>
                  <a:spcPct val="0"/>
                </a:spcBef>
              </a:pPr>
              <a:t>8</a:t>
            </a:fld>
            <a:endParaRPr kumimoji="0" lang="en-US"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171450" indent="-171450">
              <a:buFont typeface="Arial"/>
              <a:buChar char="•"/>
            </a:pPr>
            <a:r>
              <a:rPr lang="en-US" altLang="en-US" dirty="0"/>
              <a:t>Impact of Sexual Violence, International</a:t>
            </a:r>
            <a:r>
              <a:rPr lang="en-US" altLang="en-US" baseline="0" dirty="0"/>
              <a:t> Protocol Chapter 2, Box 6</a:t>
            </a:r>
            <a:endParaRPr lang="en-US" altLang="en-US" dirty="0"/>
          </a:p>
        </p:txBody>
      </p:sp>
    </p:spTree>
    <p:extLst>
      <p:ext uri="{BB962C8B-B14F-4D97-AF65-F5344CB8AC3E}">
        <p14:creationId xmlns:p14="http://schemas.microsoft.com/office/powerpoint/2010/main" val="756403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six</a:t>
            </a:r>
            <a:r>
              <a:rPr lang="en-GB" baseline="0" dirty="0"/>
              <a:t> grave violations serve as the basis to gather information and report on violations against children, and are:</a:t>
            </a:r>
          </a:p>
          <a:p>
            <a:endParaRPr lang="en-GB" baseline="0" dirty="0"/>
          </a:p>
          <a:p>
            <a:pPr marL="228600" indent="-228600">
              <a:buAutoNum type="arabicPeriod"/>
            </a:pPr>
            <a:r>
              <a:rPr lang="en-GB" baseline="0" dirty="0"/>
              <a:t>Killing and maiming of children</a:t>
            </a:r>
          </a:p>
          <a:p>
            <a:pPr marL="228600" indent="-228600">
              <a:buAutoNum type="arabicPeriod"/>
            </a:pPr>
            <a:r>
              <a:rPr lang="en-GB" dirty="0"/>
              <a:t>Recruitment</a:t>
            </a:r>
            <a:r>
              <a:rPr lang="en-GB" baseline="0" dirty="0"/>
              <a:t> or use of children as soldiers</a:t>
            </a:r>
          </a:p>
          <a:p>
            <a:pPr marL="228600" indent="-228600">
              <a:buAutoNum type="arabicPeriod"/>
            </a:pPr>
            <a:r>
              <a:rPr lang="en-GB" b="1" dirty="0"/>
              <a:t>Sexual violence against children</a:t>
            </a:r>
          </a:p>
          <a:p>
            <a:pPr marL="228600" indent="-228600">
              <a:buAutoNum type="arabicPeriod"/>
            </a:pPr>
            <a:r>
              <a:rPr lang="en-GB" dirty="0"/>
              <a:t>Abduction of children</a:t>
            </a:r>
          </a:p>
          <a:p>
            <a:pPr marL="228600" indent="-228600">
              <a:buAutoNum type="arabicPeriod"/>
            </a:pPr>
            <a:r>
              <a:rPr lang="en-GB" dirty="0"/>
              <a:t>Attacks against schools or hospitals</a:t>
            </a:r>
          </a:p>
          <a:p>
            <a:pPr marL="228600" indent="-228600">
              <a:buAutoNum type="arabicPeriod"/>
            </a:pPr>
            <a:r>
              <a:rPr lang="en-GB" dirty="0"/>
              <a:t>Denial</a:t>
            </a:r>
            <a:r>
              <a:rPr lang="en-GB" baseline="0" dirty="0"/>
              <a:t> of humanitarian access for children </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9</a:t>
            </a:fld>
            <a:endParaRPr lang="en-GB"/>
          </a:p>
        </p:txBody>
      </p:sp>
    </p:spTree>
    <p:extLst>
      <p:ext uri="{BB962C8B-B14F-4D97-AF65-F5344CB8AC3E}">
        <p14:creationId xmlns:p14="http://schemas.microsoft.com/office/powerpoint/2010/main" val="420916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0D8785F5-D578-4209-9C8B-389B5D841D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37C6D92E-0C8B-4F02-8284-4395A801B0B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306388"/>
            <a:ext cx="2054225" cy="58197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306388"/>
            <a:ext cx="6011862" cy="581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571F35A6-4095-407B-9C65-0BDF28A077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3BB6D6E2-DCB7-42FD-84B7-70AFD2F29FB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35EF261C-7A5B-4C9D-B00A-2BF5D71093F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600200"/>
            <a:ext cx="40322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600200"/>
            <a:ext cx="40338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7" name="Rectangle 6"/>
          <p:cNvSpPr>
            <a:spLocks noGrp="1" noChangeArrowheads="1"/>
          </p:cNvSpPr>
          <p:nvPr>
            <p:ph type="sldNum" sz="quarter" idx="12"/>
          </p:nvPr>
        </p:nvSpPr>
        <p:spPr>
          <a:ln/>
        </p:spPr>
        <p:txBody>
          <a:bodyPr/>
          <a:lstStyle>
            <a:lvl1pPr>
              <a:defRPr/>
            </a:lvl1pPr>
          </a:lstStyle>
          <a:p>
            <a:pPr>
              <a:defRPr/>
            </a:pPr>
            <a:fld id="{9754F189-5F6D-4788-A5F7-1E803692A1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9" name="Rectangle 6"/>
          <p:cNvSpPr>
            <a:spLocks noGrp="1" noChangeArrowheads="1"/>
          </p:cNvSpPr>
          <p:nvPr>
            <p:ph type="sldNum" sz="quarter" idx="12"/>
          </p:nvPr>
        </p:nvSpPr>
        <p:spPr>
          <a:ln/>
        </p:spPr>
        <p:txBody>
          <a:bodyPr/>
          <a:lstStyle>
            <a:lvl1pPr>
              <a:defRPr/>
            </a:lvl1pPr>
          </a:lstStyle>
          <a:p>
            <a:pPr>
              <a:defRPr/>
            </a:pPr>
            <a:fld id="{EEA95A16-9601-4F2C-A04D-66DD3A1BF36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5" name="Rectangle 6"/>
          <p:cNvSpPr>
            <a:spLocks noGrp="1" noChangeArrowheads="1"/>
          </p:cNvSpPr>
          <p:nvPr>
            <p:ph type="sldNum" sz="quarter" idx="12"/>
          </p:nvPr>
        </p:nvSpPr>
        <p:spPr>
          <a:ln/>
        </p:spPr>
        <p:txBody>
          <a:bodyPr/>
          <a:lstStyle>
            <a:lvl1pPr>
              <a:defRPr/>
            </a:lvl1pPr>
          </a:lstStyle>
          <a:p>
            <a:pPr>
              <a:defRPr/>
            </a:pPr>
            <a:fld id="{1F986E02-976C-4FE5-8405-714D966872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4" name="Rectangle 6"/>
          <p:cNvSpPr>
            <a:spLocks noGrp="1" noChangeArrowheads="1"/>
          </p:cNvSpPr>
          <p:nvPr>
            <p:ph type="sldNum" sz="quarter" idx="12"/>
          </p:nvPr>
        </p:nvSpPr>
        <p:spPr>
          <a:ln/>
        </p:spPr>
        <p:txBody>
          <a:bodyPr/>
          <a:lstStyle>
            <a:lvl1pPr>
              <a:defRPr/>
            </a:lvl1pPr>
          </a:lstStyle>
          <a:p>
            <a:pPr>
              <a:defRPr/>
            </a:pPr>
            <a:fld id="{2196C70F-1444-45A9-933C-38F7042C03E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7" name="Rectangle 6"/>
          <p:cNvSpPr>
            <a:spLocks noGrp="1" noChangeArrowheads="1"/>
          </p:cNvSpPr>
          <p:nvPr>
            <p:ph type="sldNum" sz="quarter" idx="12"/>
          </p:nvPr>
        </p:nvSpPr>
        <p:spPr>
          <a:ln/>
        </p:spPr>
        <p:txBody>
          <a:bodyPr/>
          <a:lstStyle>
            <a:lvl1pPr>
              <a:defRPr/>
            </a:lvl1pPr>
          </a:lstStyle>
          <a:p>
            <a:pPr>
              <a:defRPr/>
            </a:pPr>
            <a:fld id="{FF3A9F39-84E1-4DD6-884A-86701C12A48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7" name="Rectangle 6"/>
          <p:cNvSpPr>
            <a:spLocks noGrp="1" noChangeArrowheads="1"/>
          </p:cNvSpPr>
          <p:nvPr>
            <p:ph type="sldNum" sz="quarter" idx="12"/>
          </p:nvPr>
        </p:nvSpPr>
        <p:spPr>
          <a:ln/>
        </p:spPr>
        <p:txBody>
          <a:bodyPr/>
          <a:lstStyle>
            <a:lvl1pPr>
              <a:defRPr/>
            </a:lvl1pPr>
          </a:lstStyle>
          <a:p>
            <a:pPr>
              <a:defRPr/>
            </a:pPr>
            <a:fld id="{286CFB45-369B-4359-8167-A30B0863B62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124075" y="306388"/>
            <a:ext cx="6562725"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a:t>Click to edit Master title style</a:t>
            </a:r>
          </a:p>
        </p:txBody>
      </p:sp>
      <p:sp>
        <p:nvSpPr>
          <p:cNvPr id="2051" name="Rectangle 3"/>
          <p:cNvSpPr>
            <a:spLocks noGrp="1" noChangeArrowheads="1"/>
          </p:cNvSpPr>
          <p:nvPr>
            <p:ph type="body" idx="1"/>
          </p:nvPr>
        </p:nvSpPr>
        <p:spPr bwMode="auto">
          <a:xfrm>
            <a:off x="468313" y="1600200"/>
            <a:ext cx="821848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t>© Institute for International Criminal Investigations 2018</a:t>
            </a:r>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F3A968B5-16D9-426E-98D5-FBAE49ABA913}" type="slidenum">
              <a:rPr lang="en-US"/>
              <a:pPr>
                <a:defRPr/>
              </a:pPr>
              <a:t>‹#›</a:t>
            </a:fld>
            <a:endParaRPr lang="en-US"/>
          </a:p>
        </p:txBody>
      </p:sp>
      <p:pic>
        <p:nvPicPr>
          <p:cNvPr id="1026" name="Picture 2" descr="C:\Users\IICI\Pictures\20logo no title.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81598" y="251954"/>
            <a:ext cx="830263" cy="854075"/>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Line 7"/>
          <p:cNvSpPr>
            <a:spLocks noChangeShapeType="1"/>
          </p:cNvSpPr>
          <p:nvPr userDrawn="1"/>
        </p:nvSpPr>
        <p:spPr bwMode="auto">
          <a:xfrm flipH="1">
            <a:off x="481598" y="1349152"/>
            <a:ext cx="8194089" cy="0"/>
          </a:xfrm>
          <a:prstGeom prst="line">
            <a:avLst/>
          </a:prstGeom>
          <a:noFill/>
          <a:ln w="31750">
            <a:solidFill>
              <a:schemeClr val="accent2">
                <a:lumMod val="50000"/>
              </a:schemeClr>
            </a:solidFill>
            <a:round/>
            <a:headEnd/>
            <a:tailEnd/>
          </a:ln>
          <a:effectLst/>
        </p:spPr>
        <p:txBody>
          <a:bodyPr/>
          <a:lstStyle/>
          <a:p>
            <a:pPr>
              <a:defRPr/>
            </a:pPr>
            <a:endParaRPr lang="en-GB"/>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2708920"/>
            <a:ext cx="7160840" cy="3240360"/>
          </a:xfrm>
        </p:spPr>
        <p:txBody>
          <a:bodyPr anchor="ctr"/>
          <a:lstStyle/>
          <a:p>
            <a:pPr algn="l"/>
            <a:endParaRPr lang="en-GB" sz="5400" b="1" dirty="0"/>
          </a:p>
          <a:p>
            <a:pPr algn="l"/>
            <a:r>
              <a:rPr lang="en-GB" sz="4800" b="1" dirty="0">
                <a:latin typeface="Arial (Headings)"/>
                <a:cs typeface="Arial (Headings)"/>
              </a:rPr>
              <a:t>Sexual Violence against Children</a:t>
            </a:r>
          </a:p>
          <a:p>
            <a:pPr algn="l"/>
            <a:endParaRPr lang="en-GB" sz="2000" b="1" dirty="0">
              <a:latin typeface="Arial (Headings)"/>
              <a:cs typeface="Arial (Headings)"/>
            </a:endParaRPr>
          </a:p>
          <a:p>
            <a:pPr algn="l"/>
            <a:r>
              <a:rPr lang="en-GB" sz="2000" b="1" dirty="0">
                <a:solidFill>
                  <a:srgbClr val="7F7F7F"/>
                </a:solidFill>
                <a:latin typeface="Arial (Headings)"/>
                <a:cs typeface="Arial (Headings)"/>
              </a:rPr>
              <a:t>INTERNATIONAL PROTOCOL</a:t>
            </a:r>
          </a:p>
          <a:p>
            <a:pPr algn="l"/>
            <a:r>
              <a:rPr lang="en-GB" sz="2000" b="1" dirty="0">
                <a:solidFill>
                  <a:srgbClr val="7F7F7F"/>
                </a:solidFill>
                <a:latin typeface="Arial (Headings)"/>
                <a:cs typeface="Arial (Headings)"/>
              </a:rPr>
              <a:t>PART VII </a:t>
            </a:r>
            <a:r>
              <a:rPr lang="mr-IN" sz="2000" b="1" dirty="0">
                <a:solidFill>
                  <a:srgbClr val="7F7F7F"/>
                </a:solidFill>
                <a:latin typeface="Arial (Headings)"/>
                <a:cs typeface="Arial (Headings)"/>
              </a:rPr>
              <a:t>–</a:t>
            </a:r>
            <a:r>
              <a:rPr lang="en-GB" sz="2000" b="1" dirty="0">
                <a:solidFill>
                  <a:srgbClr val="7F7F7F"/>
                </a:solidFill>
                <a:latin typeface="Arial (Headings)"/>
                <a:cs typeface="Arial (Headings)"/>
              </a:rPr>
              <a:t> CROSS-CUTTING ISSUES</a:t>
            </a:r>
          </a:p>
          <a:p>
            <a:pPr algn="l"/>
            <a:r>
              <a:rPr lang="en-GB" sz="2000" b="1" dirty="0">
                <a:solidFill>
                  <a:srgbClr val="7F7F7F"/>
                </a:solidFill>
                <a:latin typeface="Arial (Headings)"/>
                <a:cs typeface="Arial (Headings)"/>
              </a:rPr>
              <a:t>PAGES 244-263</a:t>
            </a:r>
          </a:p>
          <a:p>
            <a:pPr algn="l"/>
            <a:endParaRPr lang="en-GB" sz="4000" b="1" dirty="0"/>
          </a:p>
          <a:p>
            <a:endParaRPr lang="en-GB" sz="4000" b="1" dirty="0"/>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3399650" y="793788"/>
            <a:ext cx="184666" cy="369332"/>
          </a:xfrm>
          <a:prstGeom prst="rect">
            <a:avLst/>
          </a:prstGeom>
          <a:noFill/>
        </p:spPr>
        <p:txBody>
          <a:bodyPr wrap="none" rtlCol="0">
            <a:spAutoFit/>
          </a:bodyPr>
          <a:lstStyle/>
          <a:p>
            <a:endParaRPr lang="en-US" dirty="0"/>
          </a:p>
        </p:txBody>
      </p:sp>
      <p:sp>
        <p:nvSpPr>
          <p:cNvPr id="8" name="Title 7"/>
          <p:cNvSpPr>
            <a:spLocks noGrp="1"/>
          </p:cNvSpPr>
          <p:nvPr>
            <p:ph type="ctrTitle"/>
          </p:nvPr>
        </p:nvSpPr>
        <p:spPr>
          <a:xfrm>
            <a:off x="611560" y="1696286"/>
            <a:ext cx="7772400" cy="830997"/>
          </a:xfrm>
        </p:spPr>
        <p:txBody>
          <a:bodyPr/>
          <a:lstStyle/>
          <a:p>
            <a:pPr algn="l"/>
            <a:r>
              <a:rPr lang="en-US" sz="4800" b="1" dirty="0"/>
              <a:t>Module 16</a:t>
            </a:r>
          </a:p>
        </p:txBody>
      </p:sp>
    </p:spTree>
    <p:extLst>
      <p:ext uri="{BB962C8B-B14F-4D97-AF65-F5344CB8AC3E}">
        <p14:creationId xmlns:p14="http://schemas.microsoft.com/office/powerpoint/2010/main" val="10436782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smtClean="0">
              <a:latin typeface="Candara" panose="020E0502030303020204" pitchFamily="34" charset="0"/>
            </a:endParaRPr>
          </a:p>
          <a:p>
            <a:pPr>
              <a:defRPr/>
            </a:pPr>
            <a:r>
              <a:rPr lang="en-US" i="1" dirty="0" smtClean="0">
                <a:latin typeface="Candara" panose="020E0502030303020204" pitchFamily="34" charset="0"/>
              </a:rPr>
              <a:t>© </a:t>
            </a:r>
            <a:r>
              <a:rPr lang="en-US" i="1" dirty="0">
                <a:latin typeface="Candara" panose="020E0502030303020204" pitchFamily="34" charset="0"/>
              </a:rPr>
              <a:t>Institute for International Criminal Investigations 2018</a:t>
            </a:r>
          </a:p>
        </p:txBody>
      </p:sp>
      <p:sp>
        <p:nvSpPr>
          <p:cNvPr id="5" name="TextBox 4"/>
          <p:cNvSpPr txBox="1"/>
          <p:nvPr/>
        </p:nvSpPr>
        <p:spPr>
          <a:xfrm>
            <a:off x="1331640" y="15156"/>
            <a:ext cx="7560840" cy="1200329"/>
          </a:xfrm>
          <a:prstGeom prst="rect">
            <a:avLst/>
          </a:prstGeom>
          <a:noFill/>
        </p:spPr>
        <p:txBody>
          <a:bodyPr wrap="square" rtlCol="0">
            <a:spAutoFit/>
          </a:bodyPr>
          <a:lstStyle/>
          <a:p>
            <a:pPr algn="ctr"/>
            <a:r>
              <a:rPr lang="en-US" sz="3600" b="1" dirty="0"/>
              <a:t>A. Legal and procedural framework</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10</a:t>
            </a:fld>
            <a:endParaRPr lang="en-US" sz="1800" b="1" dirty="0">
              <a:latin typeface="+mj-lt"/>
            </a:endParaRPr>
          </a:p>
        </p:txBody>
      </p:sp>
      <p:sp>
        <p:nvSpPr>
          <p:cNvPr id="4" name="TextBox 3"/>
          <p:cNvSpPr txBox="1"/>
          <p:nvPr/>
        </p:nvSpPr>
        <p:spPr>
          <a:xfrm>
            <a:off x="107504" y="1340768"/>
            <a:ext cx="8928992" cy="1107996"/>
          </a:xfrm>
          <a:prstGeom prst="rect">
            <a:avLst/>
          </a:prstGeom>
          <a:noFill/>
        </p:spPr>
        <p:txBody>
          <a:bodyPr wrap="square" rtlCol="0">
            <a:spAutoFit/>
          </a:bodyPr>
          <a:lstStyle/>
          <a:p>
            <a:pPr algn="ctr"/>
            <a:r>
              <a:rPr lang="en-GB" sz="1600" dirty="0">
                <a:solidFill>
                  <a:schemeClr val="bg1">
                    <a:lumMod val="50000"/>
                  </a:schemeClr>
                </a:solidFill>
              </a:rPr>
              <a:t>International </a:t>
            </a:r>
            <a:r>
              <a:rPr lang="en-GB" sz="1600" dirty="0" smtClean="0">
                <a:solidFill>
                  <a:schemeClr val="bg1">
                    <a:lumMod val="50000"/>
                  </a:schemeClr>
                </a:solidFill>
              </a:rPr>
              <a:t>Protocol, </a:t>
            </a:r>
            <a:r>
              <a:rPr lang="en-GB" sz="1600" dirty="0">
                <a:solidFill>
                  <a:schemeClr val="bg1">
                    <a:lumMod val="50000"/>
                  </a:schemeClr>
                </a:solidFill>
              </a:rPr>
              <a:t>pages 249-250</a:t>
            </a:r>
          </a:p>
          <a:p>
            <a:pPr algn="ctr"/>
            <a:r>
              <a:rPr lang="en-GB" sz="1600" dirty="0">
                <a:solidFill>
                  <a:schemeClr val="bg1">
                    <a:lumMod val="50000"/>
                  </a:schemeClr>
                </a:solidFill>
              </a:rPr>
              <a:t>Module 4 </a:t>
            </a:r>
            <a:r>
              <a:rPr lang="mr-IN" sz="1600" dirty="0">
                <a:solidFill>
                  <a:schemeClr val="bg1">
                    <a:lumMod val="50000"/>
                  </a:schemeClr>
                </a:solidFill>
              </a:rPr>
              <a:t>–</a:t>
            </a:r>
            <a:r>
              <a:rPr lang="en-GB" sz="1600" dirty="0">
                <a:solidFill>
                  <a:schemeClr val="bg1">
                    <a:lumMod val="50000"/>
                  </a:schemeClr>
                </a:solidFill>
              </a:rPr>
              <a:t> Individual Criminal Responsibility and Module 5 </a:t>
            </a:r>
            <a:r>
              <a:rPr lang="mr-IN" sz="1600" dirty="0">
                <a:solidFill>
                  <a:schemeClr val="bg1">
                    <a:lumMod val="50000"/>
                  </a:schemeClr>
                </a:solidFill>
              </a:rPr>
              <a:t>–</a:t>
            </a:r>
            <a:r>
              <a:rPr lang="en-GB" sz="1600" dirty="0">
                <a:solidFill>
                  <a:schemeClr val="bg1">
                    <a:lumMod val="50000"/>
                  </a:schemeClr>
                </a:solidFill>
              </a:rPr>
              <a:t> State Responsibility</a:t>
            </a:r>
          </a:p>
          <a:p>
            <a:pPr algn="ctr"/>
            <a:r>
              <a:rPr lang="en-GB" sz="1600" dirty="0">
                <a:solidFill>
                  <a:schemeClr val="bg1">
                    <a:lumMod val="50000"/>
                  </a:schemeClr>
                </a:solidFill>
              </a:rPr>
              <a:t>Module 6 </a:t>
            </a:r>
            <a:r>
              <a:rPr lang="mr-IN" sz="1600" dirty="0">
                <a:solidFill>
                  <a:schemeClr val="bg1">
                    <a:lumMod val="50000"/>
                  </a:schemeClr>
                </a:solidFill>
              </a:rPr>
              <a:t>–</a:t>
            </a:r>
            <a:r>
              <a:rPr lang="en-GB" sz="1600" dirty="0">
                <a:solidFill>
                  <a:schemeClr val="bg1">
                    <a:lumMod val="50000"/>
                  </a:schemeClr>
                </a:solidFill>
              </a:rPr>
              <a:t> Reparations and Module 17 </a:t>
            </a:r>
            <a:r>
              <a:rPr lang="mr-IN" sz="1600" dirty="0">
                <a:solidFill>
                  <a:schemeClr val="bg1">
                    <a:lumMod val="50000"/>
                  </a:schemeClr>
                </a:solidFill>
              </a:rPr>
              <a:t>–</a:t>
            </a:r>
            <a:r>
              <a:rPr lang="en-GB" sz="1600" dirty="0">
                <a:solidFill>
                  <a:schemeClr val="bg1">
                    <a:lumMod val="50000"/>
                  </a:schemeClr>
                </a:solidFill>
              </a:rPr>
              <a:t> Sexual Violence against Men and Boys</a:t>
            </a:r>
          </a:p>
          <a:p>
            <a:pPr algn="ctr"/>
            <a:r>
              <a:rPr lang="en-GB" dirty="0">
                <a:solidFill>
                  <a:schemeClr val="bg1">
                    <a:lumMod val="50000"/>
                  </a:schemeClr>
                </a:solidFill>
              </a:rPr>
              <a:t> </a:t>
            </a: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323528" y="5229200"/>
            <a:ext cx="8574980" cy="1064220"/>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251520" y="2276872"/>
            <a:ext cx="8640960" cy="4154983"/>
          </a:xfrm>
          <a:prstGeom prst="rect">
            <a:avLst/>
          </a:prstGeom>
          <a:noFill/>
        </p:spPr>
        <p:txBody>
          <a:bodyPr wrap="square" rtlCol="0">
            <a:spAutoFit/>
          </a:bodyPr>
          <a:lstStyle/>
          <a:p>
            <a:pPr marL="285750" indent="-285750" algn="just">
              <a:buFont typeface="Arial"/>
              <a:buChar char="•"/>
            </a:pPr>
            <a:r>
              <a:rPr lang="en-GB" sz="2200" dirty="0">
                <a:solidFill>
                  <a:srgbClr val="000000"/>
                </a:solidFill>
              </a:rPr>
              <a:t>Like other CARSV victims, children have a </a:t>
            </a:r>
            <a:r>
              <a:rPr lang="en-GB" sz="2200" dirty="0">
                <a:solidFill>
                  <a:srgbClr val="0000FF"/>
                </a:solidFill>
              </a:rPr>
              <a:t>right to access justice and obtain reparations</a:t>
            </a:r>
          </a:p>
          <a:p>
            <a:pPr algn="just"/>
            <a:endParaRPr lang="en-GB" sz="2200" dirty="0">
              <a:solidFill>
                <a:srgbClr val="0000FF"/>
              </a:solidFill>
            </a:endParaRPr>
          </a:p>
          <a:p>
            <a:pPr marL="285750" indent="-285750" algn="just">
              <a:buFont typeface="Arial"/>
              <a:buChar char="•"/>
            </a:pPr>
            <a:r>
              <a:rPr lang="en-GB" sz="2200" dirty="0" smtClean="0">
                <a:solidFill>
                  <a:srgbClr val="000000"/>
                </a:solidFill>
              </a:rPr>
              <a:t>Exercising these </a:t>
            </a:r>
            <a:r>
              <a:rPr lang="en-GB" sz="2200" dirty="0">
                <a:solidFill>
                  <a:srgbClr val="000000"/>
                </a:solidFill>
              </a:rPr>
              <a:t>rights requires </a:t>
            </a:r>
            <a:r>
              <a:rPr lang="en-GB" sz="2200" dirty="0" smtClean="0">
                <a:solidFill>
                  <a:srgbClr val="000000"/>
                </a:solidFill>
              </a:rPr>
              <a:t>(</a:t>
            </a:r>
            <a:r>
              <a:rPr lang="en-GB" sz="2200" dirty="0" err="1">
                <a:solidFill>
                  <a:srgbClr val="000000"/>
                </a:solidFill>
              </a:rPr>
              <a:t>i</a:t>
            </a:r>
            <a:r>
              <a:rPr lang="en-GB" sz="2200" dirty="0">
                <a:solidFill>
                  <a:srgbClr val="000000"/>
                </a:solidFill>
              </a:rPr>
              <a:t>) appropriate documentation by professionals with </a:t>
            </a:r>
            <a:r>
              <a:rPr lang="en-GB" sz="2200" dirty="0">
                <a:solidFill>
                  <a:srgbClr val="0000FF"/>
                </a:solidFill>
              </a:rPr>
              <a:t>specialist skills and experience </a:t>
            </a:r>
            <a:r>
              <a:rPr lang="en-GB" sz="2200" dirty="0">
                <a:solidFill>
                  <a:srgbClr val="000000"/>
                </a:solidFill>
              </a:rPr>
              <a:t>and (ii) </a:t>
            </a:r>
            <a:r>
              <a:rPr lang="en-GB" sz="2200" dirty="0">
                <a:solidFill>
                  <a:srgbClr val="0000FF"/>
                </a:solidFill>
              </a:rPr>
              <a:t>child-friendly/age appropriate procedures</a:t>
            </a:r>
            <a:r>
              <a:rPr lang="en-GB" sz="2200" dirty="0"/>
              <a:t> which </a:t>
            </a:r>
            <a:r>
              <a:rPr lang="en-GB" sz="2200" dirty="0" smtClean="0">
                <a:solidFill>
                  <a:srgbClr val="000000"/>
                </a:solidFill>
              </a:rPr>
              <a:t>weigh</a:t>
            </a:r>
            <a:r>
              <a:rPr lang="en-GB" sz="2200" dirty="0" smtClean="0"/>
              <a:t> </a:t>
            </a:r>
            <a:r>
              <a:rPr lang="en-GB" sz="2200" dirty="0"/>
              <a:t>children’s need for protection </a:t>
            </a:r>
            <a:r>
              <a:rPr lang="en-GB" sz="2200" dirty="0" smtClean="0">
                <a:solidFill>
                  <a:srgbClr val="000000"/>
                </a:solidFill>
              </a:rPr>
              <a:t>and not to be further harmed </a:t>
            </a:r>
            <a:r>
              <a:rPr lang="en-GB" sz="2200" dirty="0" smtClean="0"/>
              <a:t>with </a:t>
            </a:r>
            <a:r>
              <a:rPr lang="en-GB" sz="2200" dirty="0"/>
              <a:t>their right to participation</a:t>
            </a:r>
          </a:p>
          <a:p>
            <a:pPr marL="285750" indent="-285750" algn="just">
              <a:buFont typeface="Arial"/>
              <a:buChar char="•"/>
            </a:pPr>
            <a:endParaRPr lang="en-GB" sz="2200" dirty="0">
              <a:solidFill>
                <a:srgbClr val="0000FF"/>
              </a:solidFill>
            </a:endParaRPr>
          </a:p>
          <a:p>
            <a:pPr marL="342900" indent="-342900" algn="just">
              <a:buFont typeface="Arial"/>
              <a:buChar char="•"/>
            </a:pPr>
            <a:r>
              <a:rPr lang="en-GB" sz="2200" dirty="0">
                <a:solidFill>
                  <a:srgbClr val="000000"/>
                </a:solidFill>
              </a:rPr>
              <a:t>Often, one or both of these requirements are missing at the domestic level - practically </a:t>
            </a:r>
            <a:r>
              <a:rPr lang="en-GB" sz="2200" dirty="0">
                <a:solidFill>
                  <a:srgbClr val="0000FF"/>
                </a:solidFill>
              </a:rPr>
              <a:t>denying access to justice for children </a:t>
            </a:r>
            <a:r>
              <a:rPr lang="mr-IN" sz="2200" dirty="0" smtClean="0">
                <a:solidFill>
                  <a:srgbClr val="000000"/>
                </a:solidFill>
              </a:rPr>
              <a:t>–</a:t>
            </a:r>
            <a:r>
              <a:rPr lang="en-GB" sz="2200" dirty="0" smtClean="0">
                <a:solidFill>
                  <a:srgbClr val="000000"/>
                </a:solidFill>
              </a:rPr>
              <a:t> although </a:t>
            </a:r>
            <a:r>
              <a:rPr lang="en-GB" sz="2200" dirty="0" smtClean="0"/>
              <a:t>they </a:t>
            </a:r>
            <a:r>
              <a:rPr lang="en-GB" sz="2200" dirty="0"/>
              <a:t>may represent a majority of CARSV victims</a:t>
            </a:r>
          </a:p>
        </p:txBody>
      </p:sp>
    </p:spTree>
    <p:extLst>
      <p:ext uri="{BB962C8B-B14F-4D97-AF65-F5344CB8AC3E}">
        <p14:creationId xmlns:p14="http://schemas.microsoft.com/office/powerpoint/2010/main" val="570374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B. Ethical considerations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11</a:t>
            </a:fld>
            <a:endParaRPr lang="en-US" sz="1800" b="1" dirty="0">
              <a:latin typeface="+mj-lt"/>
            </a:endParaRPr>
          </a:p>
        </p:txBody>
      </p:sp>
      <p:sp>
        <p:nvSpPr>
          <p:cNvPr id="4" name="TextBox 3"/>
          <p:cNvSpPr txBox="1"/>
          <p:nvPr/>
        </p:nvSpPr>
        <p:spPr>
          <a:xfrm>
            <a:off x="107504" y="1340768"/>
            <a:ext cx="8928992" cy="584775"/>
          </a:xfrm>
          <a:prstGeom prst="rect">
            <a:avLst/>
          </a:prstGeom>
          <a:noFill/>
        </p:spPr>
        <p:txBody>
          <a:bodyPr wrap="square" rtlCol="0">
            <a:spAutoFit/>
          </a:bodyPr>
          <a:lstStyle/>
          <a:p>
            <a:pPr algn="ctr"/>
            <a:r>
              <a:rPr lang="en-GB" sz="1600" dirty="0">
                <a:solidFill>
                  <a:schemeClr val="bg1">
                    <a:lumMod val="50000"/>
                  </a:schemeClr>
                </a:solidFill>
              </a:rPr>
              <a:t>International </a:t>
            </a:r>
            <a:r>
              <a:rPr lang="en-GB" sz="1600" dirty="0" smtClean="0">
                <a:solidFill>
                  <a:schemeClr val="bg1">
                    <a:lumMod val="50000"/>
                  </a:schemeClr>
                </a:solidFill>
              </a:rPr>
              <a:t>Protocol, </a:t>
            </a:r>
            <a:r>
              <a:rPr lang="en-GB" sz="1600" dirty="0">
                <a:solidFill>
                  <a:schemeClr val="bg1">
                    <a:lumMod val="50000"/>
                  </a:schemeClr>
                </a:solidFill>
              </a:rPr>
              <a:t>pages 251-</a:t>
            </a:r>
            <a:r>
              <a:rPr lang="en-GB" sz="1600" dirty="0" smtClean="0">
                <a:solidFill>
                  <a:schemeClr val="bg1">
                    <a:lumMod val="50000"/>
                  </a:schemeClr>
                </a:solidFill>
              </a:rPr>
              <a:t>256 and Module </a:t>
            </a:r>
            <a:r>
              <a:rPr lang="en-GB" sz="1600" dirty="0">
                <a:solidFill>
                  <a:schemeClr val="bg1">
                    <a:lumMod val="50000"/>
                  </a:schemeClr>
                </a:solidFill>
              </a:rPr>
              <a:t>7 </a:t>
            </a:r>
            <a:r>
              <a:rPr lang="mr-IN" sz="1600" dirty="0">
                <a:solidFill>
                  <a:schemeClr val="bg1">
                    <a:lumMod val="50000"/>
                  </a:schemeClr>
                </a:solidFill>
              </a:rPr>
              <a:t>–</a:t>
            </a:r>
            <a:r>
              <a:rPr lang="en-GB" sz="1600" dirty="0">
                <a:solidFill>
                  <a:schemeClr val="bg1">
                    <a:lumMod val="50000"/>
                  </a:schemeClr>
                </a:solidFill>
              </a:rPr>
              <a:t> Do No </a:t>
            </a:r>
            <a:r>
              <a:rPr lang="en-GB" sz="1600" dirty="0" smtClean="0">
                <a:solidFill>
                  <a:schemeClr val="bg1">
                    <a:lumMod val="50000"/>
                  </a:schemeClr>
                </a:solidFill>
              </a:rPr>
              <a:t>Harm</a:t>
            </a:r>
          </a:p>
          <a:p>
            <a:pPr algn="ctr"/>
            <a:r>
              <a:rPr lang="en-GB" sz="1600" dirty="0" smtClean="0">
                <a:solidFill>
                  <a:schemeClr val="bg1">
                    <a:lumMod val="50000"/>
                  </a:schemeClr>
                </a:solidFill>
              </a:rPr>
              <a:t> </a:t>
            </a:r>
            <a:r>
              <a:rPr lang="en-GB" sz="1600" dirty="0">
                <a:solidFill>
                  <a:schemeClr val="bg1">
                    <a:lumMod val="50000"/>
                  </a:schemeClr>
                </a:solidFill>
              </a:rPr>
              <a:t>Module 8 </a:t>
            </a:r>
            <a:r>
              <a:rPr lang="mr-IN" sz="1600" dirty="0">
                <a:solidFill>
                  <a:schemeClr val="bg1">
                    <a:lumMod val="50000"/>
                  </a:schemeClr>
                </a:solidFill>
              </a:rPr>
              <a:t>–</a:t>
            </a:r>
            <a:r>
              <a:rPr lang="en-GB" sz="1600" dirty="0">
                <a:solidFill>
                  <a:schemeClr val="bg1">
                    <a:lumMod val="50000"/>
                  </a:schemeClr>
                </a:solidFill>
              </a:rPr>
              <a:t> Safety and </a:t>
            </a:r>
            <a:r>
              <a:rPr lang="en-GB" sz="1600" dirty="0" smtClean="0">
                <a:solidFill>
                  <a:schemeClr val="bg1">
                    <a:lumMod val="50000"/>
                  </a:schemeClr>
                </a:solidFill>
              </a:rPr>
              <a:t>Security and Module </a:t>
            </a:r>
            <a:r>
              <a:rPr lang="en-GB" sz="1600" dirty="0">
                <a:solidFill>
                  <a:schemeClr val="bg1">
                    <a:lumMod val="50000"/>
                  </a:schemeClr>
                </a:solidFill>
              </a:rPr>
              <a:t>9 </a:t>
            </a:r>
            <a:r>
              <a:rPr lang="mr-IN" sz="1600" dirty="0">
                <a:solidFill>
                  <a:schemeClr val="bg1">
                    <a:lumMod val="50000"/>
                  </a:schemeClr>
                </a:solidFill>
              </a:rPr>
              <a:t>–</a:t>
            </a:r>
            <a:r>
              <a:rPr lang="en-GB" sz="1600" dirty="0">
                <a:solidFill>
                  <a:schemeClr val="bg1">
                    <a:lumMod val="50000"/>
                  </a:schemeClr>
                </a:solidFill>
              </a:rPr>
              <a:t> Planning</a:t>
            </a: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323528" y="5229200"/>
            <a:ext cx="8574980" cy="1064220"/>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323528" y="1988840"/>
            <a:ext cx="8496944" cy="3139321"/>
          </a:xfrm>
          <a:prstGeom prst="rect">
            <a:avLst/>
          </a:prstGeom>
          <a:noFill/>
        </p:spPr>
        <p:txBody>
          <a:bodyPr wrap="square" rtlCol="0">
            <a:spAutoFit/>
          </a:bodyPr>
          <a:lstStyle/>
          <a:p>
            <a:pPr marL="342900" indent="-342900" algn="just">
              <a:buFont typeface="Arial"/>
              <a:buChar char="•"/>
            </a:pPr>
            <a:r>
              <a:rPr lang="en-GB" sz="2200" dirty="0" smtClean="0">
                <a:solidFill>
                  <a:srgbClr val="000000"/>
                </a:solidFill>
              </a:rPr>
              <a:t>Even relevantly experienced </a:t>
            </a:r>
            <a:r>
              <a:rPr lang="en-GB" sz="2200" dirty="0">
                <a:solidFill>
                  <a:srgbClr val="000000"/>
                </a:solidFill>
              </a:rPr>
              <a:t>p</a:t>
            </a:r>
            <a:r>
              <a:rPr lang="en-GB" sz="2200" dirty="0" smtClean="0">
                <a:solidFill>
                  <a:srgbClr val="000000"/>
                </a:solidFill>
              </a:rPr>
              <a:t>ractitioners </a:t>
            </a:r>
            <a:r>
              <a:rPr lang="en-GB" sz="2200" dirty="0"/>
              <a:t>are often hesitant to interview children </a:t>
            </a:r>
            <a:r>
              <a:rPr lang="mr-IN" sz="2200" dirty="0"/>
              <a:t>–</a:t>
            </a:r>
            <a:r>
              <a:rPr lang="en-GB" sz="2200" dirty="0"/>
              <a:t> both afraid to cause them harm and questioning the accuracy of the information children may provide</a:t>
            </a:r>
          </a:p>
          <a:p>
            <a:pPr marL="342900" indent="-342900" algn="just">
              <a:buFont typeface="Arial"/>
              <a:buChar char="•"/>
            </a:pPr>
            <a:endParaRPr lang="en-GB" sz="2200" dirty="0"/>
          </a:p>
          <a:p>
            <a:pPr marL="342900" indent="-342900" algn="just">
              <a:buFont typeface="Arial"/>
              <a:buChar char="•"/>
            </a:pPr>
            <a:r>
              <a:rPr lang="en-GB" sz="2200" dirty="0"/>
              <a:t>Children can be </a:t>
            </a:r>
            <a:r>
              <a:rPr lang="en-GB" sz="2200" dirty="0">
                <a:solidFill>
                  <a:srgbClr val="0000FF"/>
                </a:solidFill>
              </a:rPr>
              <a:t>credible witnesses </a:t>
            </a:r>
            <a:r>
              <a:rPr lang="en-GB" sz="2200" dirty="0"/>
              <a:t>and may be </a:t>
            </a:r>
            <a:r>
              <a:rPr lang="en-GB" sz="2200" dirty="0">
                <a:solidFill>
                  <a:srgbClr val="0000FF"/>
                </a:solidFill>
              </a:rPr>
              <a:t>empowered</a:t>
            </a:r>
            <a:r>
              <a:rPr lang="en-GB" sz="2200" dirty="0"/>
              <a:t> by participation in justice proceedings - they have a </a:t>
            </a:r>
            <a:r>
              <a:rPr lang="en-GB" sz="2200" dirty="0">
                <a:solidFill>
                  <a:srgbClr val="0000FF"/>
                </a:solidFill>
              </a:rPr>
              <a:t>right to express their views </a:t>
            </a:r>
            <a:r>
              <a:rPr lang="en-GB" sz="2200" dirty="0"/>
              <a:t>on all matters affecting them, and decide whether or not to participate</a:t>
            </a:r>
          </a:p>
        </p:txBody>
      </p:sp>
      <p:sp>
        <p:nvSpPr>
          <p:cNvPr id="13" name="Flowchart: Alternate Process 22"/>
          <p:cNvSpPr/>
          <p:nvPr/>
        </p:nvSpPr>
        <p:spPr>
          <a:xfrm>
            <a:off x="755576" y="5229200"/>
            <a:ext cx="7776864" cy="1152128"/>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2200" dirty="0">
                <a:solidFill>
                  <a:schemeClr val="tx1"/>
                </a:solidFill>
              </a:rPr>
              <a:t>You should not automatically assume that it is not safe or in a child’s best interest to be interviewed </a:t>
            </a:r>
            <a:r>
              <a:rPr lang="mr-IN" sz="2200" dirty="0">
                <a:solidFill>
                  <a:schemeClr val="tx1"/>
                </a:solidFill>
              </a:rPr>
              <a:t>–</a:t>
            </a:r>
            <a:r>
              <a:rPr lang="en-GB" sz="2200" dirty="0">
                <a:solidFill>
                  <a:schemeClr val="tx1"/>
                </a:solidFill>
              </a:rPr>
              <a:t> you should make </a:t>
            </a:r>
            <a:r>
              <a:rPr lang="en-GB" sz="2200" dirty="0" smtClean="0">
                <a:solidFill>
                  <a:srgbClr val="000000"/>
                </a:solidFill>
              </a:rPr>
              <a:t>a proper</a:t>
            </a:r>
            <a:r>
              <a:rPr lang="en-GB" sz="2200" dirty="0" smtClean="0">
                <a:solidFill>
                  <a:srgbClr val="FF0000"/>
                </a:solidFill>
              </a:rPr>
              <a:t> </a:t>
            </a:r>
            <a:r>
              <a:rPr lang="en-GB" sz="2200" dirty="0" smtClean="0">
                <a:solidFill>
                  <a:schemeClr val="tx1"/>
                </a:solidFill>
              </a:rPr>
              <a:t>assessment </a:t>
            </a:r>
            <a:r>
              <a:rPr lang="en-GB" sz="2200" dirty="0">
                <a:solidFill>
                  <a:schemeClr val="tx1"/>
                </a:solidFill>
              </a:rPr>
              <a:t>on a case-by-case basis</a:t>
            </a:r>
            <a:endParaRPr lang="en-GB" sz="2200" b="1" dirty="0">
              <a:solidFill>
                <a:schemeClr val="tx1"/>
              </a:solidFill>
            </a:endParaRPr>
          </a:p>
        </p:txBody>
      </p:sp>
    </p:spTree>
    <p:extLst>
      <p:ext uri="{BB962C8B-B14F-4D97-AF65-F5344CB8AC3E}">
        <p14:creationId xmlns:p14="http://schemas.microsoft.com/office/powerpoint/2010/main" val="3044743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B. Ethical considerations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12</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323528" y="5229200"/>
            <a:ext cx="8574980" cy="1064220"/>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graphicFrame>
        <p:nvGraphicFramePr>
          <p:cNvPr id="3" name="Diagram 2"/>
          <p:cNvGraphicFramePr/>
          <p:nvPr>
            <p:extLst>
              <p:ext uri="{D42A27DB-BD31-4B8C-83A1-F6EECF244321}">
                <p14:modId xmlns:p14="http://schemas.microsoft.com/office/powerpoint/2010/main" val="4003814926"/>
              </p:ext>
            </p:extLst>
          </p:nvPr>
        </p:nvGraphicFramePr>
        <p:xfrm>
          <a:off x="395536" y="1844824"/>
          <a:ext cx="8640960"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07504" y="1412777"/>
            <a:ext cx="9036496" cy="430887"/>
          </a:xfrm>
          <a:prstGeom prst="rect">
            <a:avLst/>
          </a:prstGeom>
          <a:noFill/>
        </p:spPr>
        <p:txBody>
          <a:bodyPr wrap="square" rtlCol="0">
            <a:spAutoFit/>
          </a:bodyPr>
          <a:lstStyle/>
          <a:p>
            <a:pPr algn="ctr"/>
            <a:r>
              <a:rPr lang="en-GB" sz="2200" dirty="0"/>
              <a:t>When deciding whether or not to interview children you should </a:t>
            </a:r>
            <a:r>
              <a:rPr lang="en-GB" sz="2200" dirty="0" smtClean="0">
                <a:solidFill>
                  <a:srgbClr val="000000"/>
                </a:solidFill>
              </a:rPr>
              <a:t>weigh:</a:t>
            </a:r>
            <a:r>
              <a:rPr lang="en-GB" sz="2200" dirty="0" smtClean="0"/>
              <a:t> </a:t>
            </a:r>
            <a:endParaRPr lang="en-GB" sz="2200" dirty="0"/>
          </a:p>
        </p:txBody>
      </p:sp>
    </p:spTree>
    <p:extLst>
      <p:ext uri="{BB962C8B-B14F-4D97-AF65-F5344CB8AC3E}">
        <p14:creationId xmlns:p14="http://schemas.microsoft.com/office/powerpoint/2010/main" val="796702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B. Do No Harm</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13</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323528" y="5661248"/>
            <a:ext cx="8424936" cy="769441"/>
          </a:xfrm>
          <a:prstGeom prst="rect">
            <a:avLst/>
          </a:prstGeom>
          <a:noFill/>
        </p:spPr>
        <p:txBody>
          <a:bodyPr wrap="square" rtlCol="0">
            <a:spAutoFit/>
          </a:bodyPr>
          <a:lstStyle/>
          <a:p>
            <a:r>
              <a:rPr lang="en-GB" sz="2200" dirty="0"/>
              <a:t>If your answer to any of these questions is “no”, </a:t>
            </a:r>
            <a:r>
              <a:rPr lang="en-GB" sz="2200" dirty="0">
                <a:solidFill>
                  <a:srgbClr val="0000FF"/>
                </a:solidFill>
              </a:rPr>
              <a:t>you should not interview</a:t>
            </a:r>
            <a:r>
              <a:rPr lang="en-GB" sz="2200" dirty="0"/>
              <a:t>/otherwise </a:t>
            </a:r>
            <a:r>
              <a:rPr lang="en-GB" sz="2200" dirty="0">
                <a:solidFill>
                  <a:srgbClr val="0000FF"/>
                </a:solidFill>
              </a:rPr>
              <a:t>approach children </a:t>
            </a:r>
            <a:r>
              <a:rPr lang="en-GB" sz="2200" dirty="0"/>
              <a:t>for documentation purposes</a:t>
            </a:r>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323528" y="1412776"/>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252-255</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8 </a:t>
            </a:r>
            <a:r>
              <a:rPr lang="mr-IN" sz="1600" dirty="0">
                <a:solidFill>
                  <a:srgbClr val="7F7F7F"/>
                </a:solidFill>
              </a:rPr>
              <a:t>–</a:t>
            </a:r>
            <a:r>
              <a:rPr lang="en-GB" sz="1600" dirty="0">
                <a:solidFill>
                  <a:srgbClr val="7F7F7F"/>
                </a:solidFill>
              </a:rPr>
              <a:t> Safety and Security</a:t>
            </a:r>
          </a:p>
          <a:p>
            <a:pPr algn="ctr"/>
            <a:r>
              <a:rPr lang="en-GB" sz="1600" dirty="0">
                <a:solidFill>
                  <a:srgbClr val="7F7F7F"/>
                </a:solidFill>
              </a:rPr>
              <a:t>Module 9 </a:t>
            </a:r>
            <a:r>
              <a:rPr lang="mr-IN" sz="1600" dirty="0">
                <a:solidFill>
                  <a:srgbClr val="7F7F7F"/>
                </a:solidFill>
              </a:rPr>
              <a:t>–</a:t>
            </a:r>
            <a:r>
              <a:rPr lang="en-GB" sz="1600" dirty="0">
                <a:solidFill>
                  <a:srgbClr val="7F7F7F"/>
                </a:solidFill>
              </a:rPr>
              <a:t> Planning and Module 17 </a:t>
            </a:r>
            <a:r>
              <a:rPr lang="mr-IN" sz="1600" dirty="0">
                <a:solidFill>
                  <a:srgbClr val="7F7F7F"/>
                </a:solidFill>
              </a:rPr>
              <a:t>–</a:t>
            </a:r>
            <a:r>
              <a:rPr lang="en-GB" sz="1600" dirty="0">
                <a:solidFill>
                  <a:srgbClr val="7F7F7F"/>
                </a:solidFill>
              </a:rPr>
              <a:t> Sexual Violence against Men &amp; Boys</a:t>
            </a:r>
          </a:p>
        </p:txBody>
      </p:sp>
      <p:pic>
        <p:nvPicPr>
          <p:cNvPr id="13" name="Picture 2" descr="C:\Users\Niamh\AppData\Local\Microsoft\Windows\Temporary Internet Files\Content.IE5\3V23CDHY\australatina___stop_sign_by_australatina-d6g2yu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8344" y="116632"/>
            <a:ext cx="1080120" cy="1088614"/>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TextBox 10"/>
          <p:cNvSpPr txBox="1"/>
          <p:nvPr/>
        </p:nvSpPr>
        <p:spPr>
          <a:xfrm>
            <a:off x="1835696" y="2492896"/>
            <a:ext cx="6624736" cy="1944216"/>
          </a:xfrm>
          <a:prstGeom prst="rect">
            <a:avLst/>
          </a:prstGeom>
          <a:noFill/>
        </p:spPr>
        <p:txBody>
          <a:bodyPr wrap="square" rtlCol="0">
            <a:spAutoFit/>
          </a:bodyPr>
          <a:lstStyle/>
          <a:p>
            <a:endParaRPr lang="en-GB" dirty="0"/>
          </a:p>
        </p:txBody>
      </p:sp>
      <p:graphicFrame>
        <p:nvGraphicFramePr>
          <p:cNvPr id="16" name="Table 15"/>
          <p:cNvGraphicFramePr>
            <a:graphicFrameLocks noGrp="1"/>
          </p:cNvGraphicFramePr>
          <p:nvPr>
            <p:extLst>
              <p:ext uri="{D42A27DB-BD31-4B8C-83A1-F6EECF244321}">
                <p14:modId xmlns:p14="http://schemas.microsoft.com/office/powerpoint/2010/main" val="882427430"/>
              </p:ext>
            </p:extLst>
          </p:nvPr>
        </p:nvGraphicFramePr>
        <p:xfrm>
          <a:off x="611560" y="2420888"/>
          <a:ext cx="7992888" cy="3218864"/>
        </p:xfrm>
        <a:graphic>
          <a:graphicData uri="http://schemas.openxmlformats.org/drawingml/2006/table">
            <a:tbl>
              <a:tblPr firstRow="1" bandRow="1">
                <a:tableStyleId>{5C22544A-7EE6-4342-B048-85BDC9FD1C3A}</a:tableStyleId>
              </a:tblPr>
              <a:tblGrid>
                <a:gridCol w="7992888">
                  <a:extLst>
                    <a:ext uri="{9D8B030D-6E8A-4147-A177-3AD203B41FA5}">
                      <a16:colId xmlns:a16="http://schemas.microsoft.com/office/drawing/2014/main" xmlns="" val="20000"/>
                    </a:ext>
                  </a:extLst>
                </a:gridCol>
              </a:tblGrid>
              <a:tr h="442691">
                <a:tc>
                  <a:txBody>
                    <a:bodyPr/>
                    <a:lstStyle/>
                    <a:p>
                      <a:pPr algn="ctr"/>
                      <a:r>
                        <a:rPr lang="en-GB" dirty="0">
                          <a:solidFill>
                            <a:schemeClr val="tx1"/>
                          </a:solidFill>
                        </a:rPr>
                        <a:t>BEFORE</a:t>
                      </a:r>
                      <a:r>
                        <a:rPr lang="en-GB" baseline="0" dirty="0">
                          <a:solidFill>
                            <a:schemeClr val="tx1"/>
                          </a:solidFill>
                        </a:rPr>
                        <a:t> APPROACHING CHILDREN YOU SHOULD CONSIDER</a:t>
                      </a:r>
                      <a:endParaRPr lang="en-GB" dirty="0">
                        <a:solidFill>
                          <a:schemeClr val="tx1"/>
                        </a:solidFill>
                      </a:endParaRPr>
                    </a:p>
                  </a:txBody>
                  <a:tcPr/>
                </a:tc>
                <a:extLst>
                  <a:ext uri="{0D108BD9-81ED-4DB2-BD59-A6C34878D82A}">
                    <a16:rowId xmlns:a16="http://schemas.microsoft.com/office/drawing/2014/main" xmlns="" val="10000"/>
                  </a:ext>
                </a:extLst>
              </a:tr>
              <a:tr h="919690">
                <a:tc>
                  <a:txBody>
                    <a:bodyPr/>
                    <a:lstStyle/>
                    <a:p>
                      <a:r>
                        <a:rPr lang="en-GB" dirty="0">
                          <a:latin typeface="ＭＳ ゴシック"/>
                          <a:ea typeface="ＭＳ ゴシック"/>
                          <a:cs typeface="ＭＳ ゴシック"/>
                        </a:rPr>
                        <a:t>☐ </a:t>
                      </a:r>
                      <a:r>
                        <a:rPr lang="en-GB" dirty="0"/>
                        <a:t>Have you been </a:t>
                      </a:r>
                      <a:r>
                        <a:rPr lang="en-GB" b="1" dirty="0"/>
                        <a:t>professionally trained </a:t>
                      </a:r>
                      <a:r>
                        <a:rPr lang="en-GB" dirty="0"/>
                        <a:t>and </a:t>
                      </a:r>
                      <a:r>
                        <a:rPr lang="en-GB" dirty="0" smtClean="0">
                          <a:solidFill>
                            <a:srgbClr val="000000"/>
                          </a:solidFill>
                        </a:rPr>
                        <a:t>do you have </a:t>
                      </a:r>
                      <a:r>
                        <a:rPr lang="en-GB" b="1" dirty="0" smtClean="0">
                          <a:solidFill>
                            <a:srgbClr val="000000"/>
                          </a:solidFill>
                        </a:rPr>
                        <a:t>specialised</a:t>
                      </a:r>
                      <a:r>
                        <a:rPr lang="en-GB" b="1" baseline="0" dirty="0" smtClean="0">
                          <a:solidFill>
                            <a:srgbClr val="000000"/>
                          </a:solidFill>
                        </a:rPr>
                        <a:t> accountability-related experience</a:t>
                      </a:r>
                      <a:r>
                        <a:rPr lang="en-GB" baseline="0" dirty="0" smtClean="0">
                          <a:solidFill>
                            <a:srgbClr val="000000"/>
                          </a:solidFill>
                        </a:rPr>
                        <a:t> </a:t>
                      </a:r>
                      <a:r>
                        <a:rPr lang="en-GB" baseline="0" dirty="0"/>
                        <a:t>interviewing/working sensitively with child victims of </a:t>
                      </a:r>
                      <a:r>
                        <a:rPr lang="en-GB" baseline="0" dirty="0" smtClean="0"/>
                        <a:t>CARSV?</a:t>
                      </a:r>
                      <a:endParaRPr lang="en-GB" dirty="0"/>
                    </a:p>
                  </a:txBody>
                  <a:tcPr/>
                </a:tc>
                <a:extLst>
                  <a:ext uri="{0D108BD9-81ED-4DB2-BD59-A6C34878D82A}">
                    <a16:rowId xmlns:a16="http://schemas.microsoft.com/office/drawing/2014/main" xmlns="" val="10001"/>
                  </a:ext>
                </a:extLst>
              </a:tr>
              <a:tr h="643783">
                <a:tc>
                  <a:txBody>
                    <a:bodyPr/>
                    <a:lstStyle/>
                    <a:p>
                      <a:r>
                        <a:rPr lang="en-GB" dirty="0">
                          <a:latin typeface="ＭＳ ゴシック"/>
                          <a:ea typeface="ＭＳ ゴシック"/>
                          <a:cs typeface="ＭＳ ゴシック"/>
                        </a:rPr>
                        <a:t>☐ </a:t>
                      </a:r>
                      <a:r>
                        <a:rPr lang="en-GB" dirty="0">
                          <a:latin typeface="+mn-lt"/>
                          <a:ea typeface="ＭＳ ゴシック"/>
                          <a:cs typeface="ＭＳ ゴシック"/>
                        </a:rPr>
                        <a:t>Are</a:t>
                      </a:r>
                      <a:r>
                        <a:rPr lang="en-GB" baseline="0" dirty="0">
                          <a:latin typeface="+mn-lt"/>
                          <a:ea typeface="ＭＳ ゴシック"/>
                          <a:cs typeface="ＭＳ ゴシック"/>
                        </a:rPr>
                        <a:t> you able to secure </a:t>
                      </a:r>
                      <a:r>
                        <a:rPr lang="en-GB" b="1" baseline="0" dirty="0">
                          <a:latin typeface="+mn-lt"/>
                          <a:ea typeface="ＭＳ ゴシック"/>
                          <a:cs typeface="ＭＳ ゴシック"/>
                        </a:rPr>
                        <a:t>informed consent/assent </a:t>
                      </a:r>
                      <a:r>
                        <a:rPr lang="en-GB" baseline="0" dirty="0">
                          <a:latin typeface="+mn-lt"/>
                          <a:ea typeface="ＭＳ ゴシック"/>
                          <a:cs typeface="ＭＳ ゴシック"/>
                        </a:rPr>
                        <a:t>as appropriate?</a:t>
                      </a:r>
                      <a:endParaRPr lang="en-GB" dirty="0"/>
                    </a:p>
                  </a:txBody>
                  <a:tcPr/>
                </a:tc>
                <a:extLst>
                  <a:ext uri="{0D108BD9-81ED-4DB2-BD59-A6C34878D82A}">
                    <a16:rowId xmlns:a16="http://schemas.microsoft.com/office/drawing/2014/main" xmlns="" val="10002"/>
                  </a:ext>
                </a:extLst>
              </a:tr>
              <a:tr h="770009">
                <a:tc>
                  <a:txBody>
                    <a:bodyPr/>
                    <a:lstStyle/>
                    <a:p>
                      <a:r>
                        <a:rPr lang="en-GB" dirty="0">
                          <a:latin typeface="ＭＳ ゴシック"/>
                          <a:ea typeface="ＭＳ ゴシック"/>
                          <a:cs typeface="ＭＳ ゴシック"/>
                        </a:rPr>
                        <a:t>☐ </a:t>
                      </a:r>
                      <a:r>
                        <a:rPr lang="en-GB" dirty="0">
                          <a:latin typeface="+mn-lt"/>
                          <a:ea typeface="ＭＳ ゴシック"/>
                          <a:cs typeface="ＭＳ ゴシック"/>
                        </a:rPr>
                        <a:t>Are</a:t>
                      </a:r>
                      <a:r>
                        <a:rPr lang="en-GB" baseline="0" dirty="0">
                          <a:latin typeface="+mn-lt"/>
                          <a:ea typeface="ＭＳ ゴシック"/>
                          <a:cs typeface="ＭＳ ゴシック"/>
                        </a:rPr>
                        <a:t> you able to </a:t>
                      </a:r>
                      <a:r>
                        <a:rPr lang="en-GB" b="1" baseline="0" dirty="0">
                          <a:latin typeface="+mn-lt"/>
                          <a:ea typeface="ＭＳ ゴシック"/>
                          <a:cs typeface="ＭＳ ゴシック"/>
                        </a:rPr>
                        <a:t>mitigate risks </a:t>
                      </a:r>
                      <a:r>
                        <a:rPr lang="en-GB" baseline="0" dirty="0">
                          <a:latin typeface="+mn-lt"/>
                          <a:ea typeface="ＭＳ ゴシック"/>
                          <a:cs typeface="ＭＳ ゴシック"/>
                        </a:rPr>
                        <a:t>and have access to resources to </a:t>
                      </a:r>
                      <a:r>
                        <a:rPr lang="en-GB" b="1" baseline="0" dirty="0">
                          <a:latin typeface="+mn-lt"/>
                          <a:ea typeface="ＭＳ ゴシック"/>
                          <a:cs typeface="ＭＳ ゴシック"/>
                        </a:rPr>
                        <a:t>support</a:t>
                      </a:r>
                      <a:r>
                        <a:rPr lang="en-GB" baseline="0" dirty="0">
                          <a:latin typeface="+mn-lt"/>
                          <a:ea typeface="ＭＳ ゴシック"/>
                          <a:cs typeface="ＭＳ ゴシック"/>
                        </a:rPr>
                        <a:t> children if they are </a:t>
                      </a:r>
                      <a:r>
                        <a:rPr lang="en-GB" baseline="0" dirty="0">
                          <a:solidFill>
                            <a:schemeClr val="tx1"/>
                          </a:solidFill>
                          <a:latin typeface="+mn-lt"/>
                          <a:ea typeface="ＭＳ ゴシック"/>
                          <a:cs typeface="ＭＳ ゴシック"/>
                        </a:rPr>
                        <a:t>negatively impacted in any way </a:t>
                      </a:r>
                      <a:r>
                        <a:rPr lang="en-GB" baseline="0" dirty="0">
                          <a:latin typeface="+mn-lt"/>
                          <a:ea typeface="ＭＳ ゴシック"/>
                          <a:cs typeface="ＭＳ ゴシック"/>
                        </a:rPr>
                        <a:t>by the interview?</a:t>
                      </a:r>
                      <a:endParaRPr lang="en-GB" dirty="0"/>
                    </a:p>
                  </a:txBody>
                  <a:tcPr/>
                </a:tc>
                <a:extLst>
                  <a:ext uri="{0D108BD9-81ED-4DB2-BD59-A6C34878D82A}">
                    <a16:rowId xmlns:a16="http://schemas.microsoft.com/office/drawing/2014/main" xmlns="" val="10003"/>
                  </a:ext>
                </a:extLst>
              </a:tr>
              <a:tr h="442691">
                <a:tc>
                  <a:txBody>
                    <a:bodyPr/>
                    <a:lstStyle/>
                    <a:p>
                      <a:r>
                        <a:rPr lang="en-GB" dirty="0">
                          <a:latin typeface="ＭＳ ゴシック"/>
                          <a:ea typeface="ＭＳ ゴシック"/>
                          <a:cs typeface="ＭＳ ゴシック"/>
                        </a:rPr>
                        <a:t>☐ </a:t>
                      </a:r>
                      <a:r>
                        <a:rPr lang="en-GB" dirty="0">
                          <a:latin typeface="+mj-lt"/>
                          <a:ea typeface="ＭＳ ゴシック"/>
                          <a:cs typeface="ＭＳ ゴシック"/>
                        </a:rPr>
                        <a:t>Can</a:t>
                      </a:r>
                      <a:r>
                        <a:rPr lang="en-GB" baseline="0" dirty="0">
                          <a:latin typeface="+mj-lt"/>
                          <a:ea typeface="ＭＳ ゴシック"/>
                          <a:cs typeface="ＭＳ ゴシック"/>
                        </a:rPr>
                        <a:t> you ensure appropriate </a:t>
                      </a:r>
                      <a:r>
                        <a:rPr lang="en-GB" b="1" baseline="0" dirty="0">
                          <a:latin typeface="+mj-lt"/>
                          <a:ea typeface="ＭＳ ゴシック"/>
                          <a:cs typeface="ＭＳ ゴシック"/>
                        </a:rPr>
                        <a:t>coordination</a:t>
                      </a:r>
                      <a:r>
                        <a:rPr lang="en-GB" b="0" baseline="0" dirty="0">
                          <a:latin typeface="+mj-lt"/>
                          <a:ea typeface="ＭＳ ゴシック"/>
                          <a:cs typeface="ＭＳ ゴシック"/>
                        </a:rPr>
                        <a:t>/</a:t>
                      </a:r>
                      <a:r>
                        <a:rPr lang="en-GB" baseline="0" dirty="0">
                          <a:latin typeface="+mj-lt"/>
                          <a:ea typeface="ＭＳ ゴシック"/>
                          <a:cs typeface="ＭＳ ゴシック"/>
                        </a:rPr>
                        <a:t>access to </a:t>
                      </a:r>
                      <a:r>
                        <a:rPr lang="en-GB" b="1" baseline="0" dirty="0">
                          <a:latin typeface="+mj-lt"/>
                          <a:ea typeface="ＭＳ ゴシック"/>
                          <a:cs typeface="ＭＳ ゴシック"/>
                        </a:rPr>
                        <a:t>referral services</a:t>
                      </a:r>
                      <a:r>
                        <a:rPr lang="en-GB" baseline="0" dirty="0">
                          <a:latin typeface="+mj-lt"/>
                          <a:ea typeface="ＭＳ ゴシック"/>
                          <a:cs typeface="ＭＳ ゴシック"/>
                        </a:rPr>
                        <a:t>?</a:t>
                      </a:r>
                      <a:endParaRPr lang="en-GB" dirty="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53031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smtClean="0">
              <a:latin typeface="Candara" panose="020E0502030303020204" pitchFamily="34" charset="0"/>
            </a:endParaRPr>
          </a:p>
          <a:p>
            <a:pPr>
              <a:defRPr/>
            </a:pPr>
            <a:r>
              <a:rPr lang="en-US" i="1" dirty="0" smtClean="0">
                <a:latin typeface="Candara" panose="020E0502030303020204" pitchFamily="34" charset="0"/>
              </a:rPr>
              <a:t>© </a:t>
            </a:r>
            <a:r>
              <a:rPr lang="en-US" i="1" dirty="0">
                <a:latin typeface="Candara" panose="020E0502030303020204" pitchFamily="34" charset="0"/>
              </a:rPr>
              <a:t>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B. Do No Harm - informed consent/assent</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14</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276872"/>
            <a:ext cx="8712968" cy="4308872"/>
          </a:xfrm>
          <a:prstGeom prst="rect">
            <a:avLst/>
          </a:prstGeom>
          <a:noFill/>
        </p:spPr>
        <p:txBody>
          <a:bodyPr wrap="square" rtlCol="0">
            <a:spAutoFit/>
          </a:bodyPr>
          <a:lstStyle/>
          <a:p>
            <a:pPr marL="342900" indent="-342900" algn="just">
              <a:buFont typeface="Arial"/>
              <a:buChar char="•"/>
            </a:pPr>
            <a:r>
              <a:rPr lang="en-GB" sz="2100" dirty="0"/>
              <a:t>Generally, </a:t>
            </a:r>
            <a:r>
              <a:rPr lang="en-GB" sz="2100" dirty="0">
                <a:solidFill>
                  <a:srgbClr val="0000FF"/>
                </a:solidFill>
              </a:rPr>
              <a:t>parents/guardians are responsible for giving consent </a:t>
            </a:r>
            <a:r>
              <a:rPr lang="en-GB" sz="2100" dirty="0">
                <a:solidFill>
                  <a:srgbClr val="000000"/>
                </a:solidFill>
              </a:rPr>
              <a:t>for their child to be interviewed/receive support until </a:t>
            </a:r>
            <a:r>
              <a:rPr lang="en-GB" sz="2100" dirty="0" smtClean="0">
                <a:solidFill>
                  <a:srgbClr val="000000"/>
                </a:solidFill>
              </a:rPr>
              <a:t>s/he </a:t>
            </a:r>
            <a:r>
              <a:rPr lang="en-GB" sz="2100" dirty="0">
                <a:solidFill>
                  <a:srgbClr val="000000"/>
                </a:solidFill>
              </a:rPr>
              <a:t>reaches 18 years </a:t>
            </a:r>
            <a:r>
              <a:rPr lang="en-GB" sz="2100" dirty="0" smtClean="0">
                <a:solidFill>
                  <a:srgbClr val="000000"/>
                </a:solidFill>
              </a:rPr>
              <a:t>old (but be certain to carefully assess and consider the role of such parents/ guardians in your documentation) </a:t>
            </a:r>
          </a:p>
          <a:p>
            <a:pPr marL="342900" indent="-342900" algn="just">
              <a:buFont typeface="Arial"/>
              <a:buChar char="•"/>
            </a:pPr>
            <a:endParaRPr lang="en-GB" sz="2100" dirty="0">
              <a:solidFill>
                <a:srgbClr val="000000"/>
              </a:solidFill>
            </a:endParaRPr>
          </a:p>
          <a:p>
            <a:pPr marL="342900" indent="-342900" algn="just">
              <a:buFont typeface="Arial"/>
              <a:buChar char="•"/>
            </a:pPr>
            <a:r>
              <a:rPr lang="en-GB" sz="2100" dirty="0"/>
              <a:t>T</a:t>
            </a:r>
            <a:r>
              <a:rPr lang="en-GB" sz="2100" dirty="0" smtClean="0"/>
              <a:t>hat </a:t>
            </a:r>
            <a:r>
              <a:rPr lang="en-GB" sz="2100" dirty="0"/>
              <a:t>said, older adolesc</a:t>
            </a:r>
            <a:r>
              <a:rPr lang="en-GB" sz="2100" dirty="0">
                <a:solidFill>
                  <a:srgbClr val="000000"/>
                </a:solidFill>
              </a:rPr>
              <a:t>ents </a:t>
            </a:r>
            <a:r>
              <a:rPr lang="en-GB" sz="2100" dirty="0" smtClean="0">
                <a:solidFill>
                  <a:srgbClr val="000000"/>
                </a:solidFill>
              </a:rPr>
              <a:t>(16+ years old) </a:t>
            </a:r>
            <a:r>
              <a:rPr lang="en-GB" sz="2100" dirty="0" smtClean="0"/>
              <a:t>may </a:t>
            </a:r>
            <a:r>
              <a:rPr lang="en-GB" sz="2100" dirty="0"/>
              <a:t>be legally authorised to provide consent </a:t>
            </a:r>
            <a:r>
              <a:rPr lang="en-GB" sz="2100" dirty="0">
                <a:solidFill>
                  <a:srgbClr val="0000FF"/>
                </a:solidFill>
              </a:rPr>
              <a:t>in lieu </a:t>
            </a:r>
            <a:r>
              <a:rPr lang="en-GB" sz="2100" dirty="0"/>
              <a:t>of their parents</a:t>
            </a:r>
          </a:p>
          <a:p>
            <a:pPr marL="342900" indent="-342900" algn="just">
              <a:buFont typeface="Arial"/>
              <a:buChar char="•"/>
            </a:pPr>
            <a:endParaRPr lang="en-GB" sz="2100" dirty="0"/>
          </a:p>
          <a:p>
            <a:pPr marL="342900" indent="-342900" algn="just">
              <a:buFont typeface="Arial"/>
              <a:buChar char="•"/>
            </a:pPr>
            <a:r>
              <a:rPr lang="en-GB" sz="2100" dirty="0"/>
              <a:t>For younger </a:t>
            </a:r>
            <a:r>
              <a:rPr lang="en-GB" sz="2100" dirty="0" smtClean="0"/>
              <a:t>children </a:t>
            </a:r>
            <a:r>
              <a:rPr lang="en-GB" sz="2100" dirty="0"/>
              <a:t>(</a:t>
            </a:r>
            <a:r>
              <a:rPr lang="en-GB" sz="2100" dirty="0" smtClean="0"/>
              <a:t>too </a:t>
            </a:r>
            <a:r>
              <a:rPr lang="en-GB" sz="2100" dirty="0"/>
              <a:t>young to give informed consent but old enough to </a:t>
            </a:r>
            <a:r>
              <a:rPr lang="en-GB" sz="2100" dirty="0" smtClean="0"/>
              <a:t>understand/agree), </a:t>
            </a:r>
            <a:r>
              <a:rPr lang="en-GB" sz="2100" dirty="0"/>
              <a:t>the child’s </a:t>
            </a:r>
            <a:r>
              <a:rPr lang="en-GB" sz="2100" dirty="0">
                <a:solidFill>
                  <a:srgbClr val="0000FF"/>
                </a:solidFill>
              </a:rPr>
              <a:t>“informed assent” </a:t>
            </a:r>
            <a:r>
              <a:rPr lang="fr-CH" sz="2100" dirty="0"/>
              <a:t>(</a:t>
            </a:r>
            <a:r>
              <a:rPr lang="en-US" sz="2100" dirty="0"/>
              <a:t>expressed willingness to participate in the interview) </a:t>
            </a:r>
            <a:r>
              <a:rPr lang="en-GB" sz="2100" dirty="0"/>
              <a:t>must</a:t>
            </a:r>
            <a:r>
              <a:rPr lang="en-GB" sz="2100" dirty="0">
                <a:solidFill>
                  <a:srgbClr val="0000FF"/>
                </a:solidFill>
              </a:rPr>
              <a:t> </a:t>
            </a:r>
            <a:r>
              <a:rPr lang="en-GB" sz="2100" dirty="0"/>
              <a:t>be sought </a:t>
            </a:r>
            <a:r>
              <a:rPr lang="en-GB" sz="2100" dirty="0">
                <a:solidFill>
                  <a:srgbClr val="0000FF"/>
                </a:solidFill>
              </a:rPr>
              <a:t>in addition </a:t>
            </a:r>
            <a:r>
              <a:rPr lang="en-GB" sz="2100" dirty="0"/>
              <a:t>to parent/guardian’s consent</a:t>
            </a:r>
          </a:p>
          <a:p>
            <a:pPr algn="just"/>
            <a:endParaRPr lang="en-GB" sz="2200" dirty="0"/>
          </a:p>
        </p:txBody>
      </p:sp>
      <p:sp>
        <p:nvSpPr>
          <p:cNvPr id="2" name="TextBox 1"/>
          <p:cNvSpPr txBox="1"/>
          <p:nvPr/>
        </p:nvSpPr>
        <p:spPr>
          <a:xfrm>
            <a:off x="323528" y="1412776"/>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253-254</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9 </a:t>
            </a:r>
            <a:r>
              <a:rPr lang="mr-IN" sz="1600" dirty="0">
                <a:solidFill>
                  <a:srgbClr val="7F7F7F"/>
                </a:solidFill>
              </a:rPr>
              <a:t>–</a:t>
            </a:r>
            <a:r>
              <a:rPr lang="en-GB" sz="1600" dirty="0">
                <a:solidFill>
                  <a:srgbClr val="7F7F7F"/>
                </a:solidFill>
              </a:rPr>
              <a:t> Planning</a:t>
            </a:r>
          </a:p>
          <a:p>
            <a:pPr algn="ctr"/>
            <a:r>
              <a:rPr lang="en-GB" sz="1600" dirty="0">
                <a:solidFill>
                  <a:srgbClr val="7F7F7F"/>
                </a:solidFill>
              </a:rPr>
              <a:t>Module 11 </a:t>
            </a:r>
            <a:r>
              <a:rPr lang="mr-IN" sz="1600" dirty="0">
                <a:solidFill>
                  <a:srgbClr val="7F7F7F"/>
                </a:solidFill>
              </a:rPr>
              <a:t>–</a:t>
            </a:r>
            <a:r>
              <a:rPr lang="en-GB" sz="1600" dirty="0">
                <a:solidFill>
                  <a:srgbClr val="7F7F7F"/>
                </a:solidFill>
              </a:rPr>
              <a:t> </a:t>
            </a:r>
            <a:r>
              <a:rPr lang="en-GB" sz="1600" dirty="0" smtClean="0">
                <a:solidFill>
                  <a:srgbClr val="7F7F7F"/>
                </a:solidFill>
              </a:rPr>
              <a:t>Interviewing and Annex </a:t>
            </a:r>
            <a:r>
              <a:rPr lang="en-GB" sz="1600" dirty="0">
                <a:solidFill>
                  <a:srgbClr val="7F7F7F"/>
                </a:solidFill>
              </a:rPr>
              <a:t>7 </a:t>
            </a:r>
            <a:r>
              <a:rPr lang="mr-IN" sz="1600" dirty="0">
                <a:solidFill>
                  <a:srgbClr val="7F7F7F"/>
                </a:solidFill>
              </a:rPr>
              <a:t>–</a:t>
            </a:r>
            <a:r>
              <a:rPr lang="en-GB" sz="1600" dirty="0">
                <a:solidFill>
                  <a:srgbClr val="7F7F7F"/>
                </a:solidFill>
              </a:rPr>
              <a:t> Interview Checklist</a:t>
            </a:r>
          </a:p>
        </p:txBody>
      </p:sp>
    </p:spTree>
    <p:extLst>
      <p:ext uri="{BB962C8B-B14F-4D97-AF65-F5344CB8AC3E}">
        <p14:creationId xmlns:p14="http://schemas.microsoft.com/office/powerpoint/2010/main" val="3556057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a:t>
            </a:r>
            <a:r>
              <a:rPr lang="en-US" i="1" dirty="0" smtClean="0">
                <a:latin typeface="Candara" panose="020E0502030303020204" pitchFamily="34" charset="0"/>
              </a:rPr>
              <a:t>Protocol</a:t>
            </a:r>
          </a:p>
          <a:p>
            <a:pPr>
              <a:defRPr/>
            </a:pPr>
            <a:r>
              <a:rPr lang="en-US" i="1" dirty="0" smtClean="0">
                <a:latin typeface="Candara" panose="020E0502030303020204" pitchFamily="34" charset="0"/>
              </a:rPr>
              <a:t>© </a:t>
            </a:r>
            <a:r>
              <a:rPr lang="en-US" i="1" dirty="0">
                <a:latin typeface="Candara" panose="020E0502030303020204" pitchFamily="34" charset="0"/>
              </a:rPr>
              <a:t>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B. Do No Harm - informed consent/assent</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15</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251520" y="2636912"/>
            <a:ext cx="8712968" cy="3477875"/>
          </a:xfrm>
          <a:prstGeom prst="rect">
            <a:avLst/>
          </a:prstGeom>
          <a:noFill/>
        </p:spPr>
        <p:txBody>
          <a:bodyPr wrap="square" rtlCol="0">
            <a:spAutoFit/>
          </a:bodyPr>
          <a:lstStyle/>
          <a:p>
            <a:pPr marL="342900" indent="-342900" algn="just">
              <a:buFont typeface="Arial"/>
              <a:buChar char="•"/>
            </a:pPr>
            <a:r>
              <a:rPr lang="en-GB" sz="2200" dirty="0"/>
              <a:t>Obtaining informed consent and assent ensures the child victim/witness maintains </a:t>
            </a:r>
            <a:r>
              <a:rPr lang="en-GB" sz="2200" dirty="0">
                <a:solidFill>
                  <a:srgbClr val="0000FF"/>
                </a:solidFill>
              </a:rPr>
              <a:t>full control and power </a:t>
            </a:r>
            <a:r>
              <a:rPr lang="en-GB" sz="2200" dirty="0"/>
              <a:t>over his/her own experience and is a </a:t>
            </a:r>
            <a:r>
              <a:rPr lang="en-GB" sz="2200" dirty="0">
                <a:solidFill>
                  <a:srgbClr val="0000FF"/>
                </a:solidFill>
              </a:rPr>
              <a:t>willing participant </a:t>
            </a:r>
            <a:r>
              <a:rPr lang="en-GB" sz="2200" dirty="0"/>
              <a:t>in the process</a:t>
            </a:r>
          </a:p>
          <a:p>
            <a:pPr algn="just"/>
            <a:endParaRPr lang="en-GB" sz="2200" dirty="0"/>
          </a:p>
          <a:p>
            <a:pPr marL="342900" indent="-342900" algn="just">
              <a:buFont typeface="Arial"/>
              <a:buChar char="•"/>
            </a:pPr>
            <a:r>
              <a:rPr lang="en-GB" sz="2200" dirty="0"/>
              <a:t>Regardless of age and maturity, the </a:t>
            </a:r>
            <a:r>
              <a:rPr lang="en-GB" sz="2200" dirty="0">
                <a:solidFill>
                  <a:srgbClr val="0000FF"/>
                </a:solidFill>
              </a:rPr>
              <a:t>wishes of the child should take priority </a:t>
            </a:r>
            <a:r>
              <a:rPr lang="mr-IN" sz="2200" dirty="0" smtClean="0"/>
              <a:t>–</a:t>
            </a:r>
            <a:r>
              <a:rPr lang="en-GB" sz="2200" dirty="0" smtClean="0"/>
              <a:t> do not </a:t>
            </a:r>
            <a:r>
              <a:rPr lang="en-GB" sz="2200" dirty="0"/>
              <a:t>interview a child unless they agree</a:t>
            </a:r>
          </a:p>
          <a:p>
            <a:pPr marL="342900" indent="-342900" algn="just">
              <a:buFont typeface="Arial"/>
              <a:buChar char="•"/>
            </a:pPr>
            <a:endParaRPr lang="en-GB" sz="2200" dirty="0"/>
          </a:p>
          <a:p>
            <a:pPr marL="342900" indent="-342900" algn="just">
              <a:buFont typeface="Arial"/>
              <a:buChar char="•"/>
            </a:pPr>
            <a:r>
              <a:rPr lang="en-GB" sz="2200" dirty="0">
                <a:solidFill>
                  <a:srgbClr val="000000"/>
                </a:solidFill>
              </a:rPr>
              <a:t>Interviewing a child without their agreement </a:t>
            </a:r>
            <a:r>
              <a:rPr lang="en-GB" sz="2200" dirty="0" smtClean="0">
                <a:solidFill>
                  <a:srgbClr val="0000FF"/>
                </a:solidFill>
              </a:rPr>
              <a:t>violates </a:t>
            </a:r>
            <a:r>
              <a:rPr lang="en-GB" sz="2200" dirty="0">
                <a:solidFill>
                  <a:srgbClr val="0000FF"/>
                </a:solidFill>
              </a:rPr>
              <a:t>the child’s rights </a:t>
            </a:r>
            <a:r>
              <a:rPr lang="en-GB" sz="2200" dirty="0"/>
              <a:t>and may amount to duress impacting on admissibility of information  in certain legal proceedings</a:t>
            </a:r>
          </a:p>
        </p:txBody>
      </p:sp>
      <p:sp>
        <p:nvSpPr>
          <p:cNvPr id="2" name="TextBox 1"/>
          <p:cNvSpPr txBox="1"/>
          <p:nvPr/>
        </p:nvSpPr>
        <p:spPr>
          <a:xfrm>
            <a:off x="323528" y="1340768"/>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253-254</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9 </a:t>
            </a:r>
            <a:r>
              <a:rPr lang="mr-IN" sz="1600" dirty="0">
                <a:solidFill>
                  <a:srgbClr val="7F7F7F"/>
                </a:solidFill>
              </a:rPr>
              <a:t>–</a:t>
            </a:r>
            <a:r>
              <a:rPr lang="en-GB" sz="1600" dirty="0">
                <a:solidFill>
                  <a:srgbClr val="7F7F7F"/>
                </a:solidFill>
              </a:rPr>
              <a:t> Planning</a:t>
            </a:r>
          </a:p>
          <a:p>
            <a:pPr algn="ctr"/>
            <a:r>
              <a:rPr lang="en-GB" sz="1600" dirty="0">
                <a:solidFill>
                  <a:srgbClr val="7F7F7F"/>
                </a:solidFill>
              </a:rPr>
              <a:t>Module 11 </a:t>
            </a:r>
            <a:r>
              <a:rPr lang="mr-IN" sz="1600" dirty="0">
                <a:solidFill>
                  <a:srgbClr val="7F7F7F"/>
                </a:solidFill>
              </a:rPr>
              <a:t>–</a:t>
            </a:r>
            <a:r>
              <a:rPr lang="en-GB" sz="1600" dirty="0">
                <a:solidFill>
                  <a:srgbClr val="7F7F7F"/>
                </a:solidFill>
              </a:rPr>
              <a:t> Interviewing and Annex 7 </a:t>
            </a:r>
            <a:r>
              <a:rPr lang="mr-IN" sz="1600" dirty="0">
                <a:solidFill>
                  <a:srgbClr val="7F7F7F"/>
                </a:solidFill>
              </a:rPr>
              <a:t>–</a:t>
            </a:r>
            <a:r>
              <a:rPr lang="en-GB" sz="1600" dirty="0">
                <a:solidFill>
                  <a:srgbClr val="7F7F7F"/>
                </a:solidFill>
              </a:rPr>
              <a:t> Interview Checklist</a:t>
            </a:r>
          </a:p>
        </p:txBody>
      </p:sp>
      <p:sp>
        <p:nvSpPr>
          <p:cNvPr id="3" name="TextBox 2"/>
          <p:cNvSpPr txBox="1"/>
          <p:nvPr/>
        </p:nvSpPr>
        <p:spPr>
          <a:xfrm>
            <a:off x="467544" y="2204864"/>
            <a:ext cx="8280920" cy="430887"/>
          </a:xfrm>
          <a:prstGeom prst="rect">
            <a:avLst/>
          </a:prstGeom>
          <a:noFill/>
        </p:spPr>
        <p:txBody>
          <a:bodyPr wrap="square" rtlCol="0">
            <a:spAutoFit/>
          </a:bodyPr>
          <a:lstStyle/>
          <a:p>
            <a:pPr algn="ctr"/>
            <a:r>
              <a:rPr lang="en-GB" sz="2200" b="1" u="sng" dirty="0"/>
              <a:t>WHY OBTAIN INFORMED CONSENT/ASSENT?</a:t>
            </a:r>
          </a:p>
        </p:txBody>
      </p:sp>
    </p:spTree>
    <p:extLst>
      <p:ext uri="{BB962C8B-B14F-4D97-AF65-F5344CB8AC3E}">
        <p14:creationId xmlns:p14="http://schemas.microsoft.com/office/powerpoint/2010/main" val="3393785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B. Do No Harm - informed consent/assent</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16</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251520" y="1412776"/>
            <a:ext cx="8712968" cy="769441"/>
          </a:xfrm>
          <a:prstGeom prst="rect">
            <a:avLst/>
          </a:prstGeom>
          <a:noFill/>
        </p:spPr>
        <p:txBody>
          <a:bodyPr wrap="square" rtlCol="0">
            <a:spAutoFit/>
          </a:bodyPr>
          <a:lstStyle/>
          <a:p>
            <a:pPr algn="ctr"/>
            <a:r>
              <a:rPr lang="en-GB" sz="2200" dirty="0"/>
              <a:t>The following </a:t>
            </a:r>
            <a:r>
              <a:rPr lang="en-GB" sz="2200" dirty="0">
                <a:solidFill>
                  <a:srgbClr val="0000FF"/>
                </a:solidFill>
              </a:rPr>
              <a:t>general rules </a:t>
            </a:r>
            <a:r>
              <a:rPr lang="en-GB" sz="2200" dirty="0"/>
              <a:t>apply unless there are </a:t>
            </a:r>
            <a:r>
              <a:rPr lang="en-GB" sz="2200" dirty="0">
                <a:solidFill>
                  <a:srgbClr val="0000FF"/>
                </a:solidFill>
              </a:rPr>
              <a:t>clear laws </a:t>
            </a:r>
            <a:r>
              <a:rPr lang="en-GB" sz="2200" dirty="0"/>
              <a:t>or the </a:t>
            </a:r>
            <a:r>
              <a:rPr lang="en-GB" sz="2200" dirty="0">
                <a:solidFill>
                  <a:srgbClr val="0000FF"/>
                </a:solidFill>
              </a:rPr>
              <a:t>maturity</a:t>
            </a:r>
            <a:r>
              <a:rPr lang="en-GB" sz="2200" dirty="0"/>
              <a:t> of the child requires otherwise:</a:t>
            </a:r>
          </a:p>
        </p:txBody>
      </p:sp>
      <p:graphicFrame>
        <p:nvGraphicFramePr>
          <p:cNvPr id="2" name="Table 1"/>
          <p:cNvGraphicFramePr>
            <a:graphicFrameLocks noGrp="1"/>
          </p:cNvGraphicFramePr>
          <p:nvPr>
            <p:extLst>
              <p:ext uri="{D42A27DB-BD31-4B8C-83A1-F6EECF244321}">
                <p14:modId xmlns:p14="http://schemas.microsoft.com/office/powerpoint/2010/main" val="3014375737"/>
              </p:ext>
            </p:extLst>
          </p:nvPr>
        </p:nvGraphicFramePr>
        <p:xfrm>
          <a:off x="395536" y="2348880"/>
          <a:ext cx="8424936" cy="3855526"/>
        </p:xfrm>
        <a:graphic>
          <a:graphicData uri="http://schemas.openxmlformats.org/drawingml/2006/table">
            <a:tbl>
              <a:tblPr firstRow="1" bandRow="1">
                <a:tableStyleId>{5C22544A-7EE6-4342-B048-85BDC9FD1C3A}</a:tableStyleId>
              </a:tblPr>
              <a:tblGrid>
                <a:gridCol w="2106234">
                  <a:extLst>
                    <a:ext uri="{9D8B030D-6E8A-4147-A177-3AD203B41FA5}">
                      <a16:colId xmlns:a16="http://schemas.microsoft.com/office/drawing/2014/main" xmlns="" val="20000"/>
                    </a:ext>
                  </a:extLst>
                </a:gridCol>
                <a:gridCol w="2106234">
                  <a:extLst>
                    <a:ext uri="{9D8B030D-6E8A-4147-A177-3AD203B41FA5}">
                      <a16:colId xmlns:a16="http://schemas.microsoft.com/office/drawing/2014/main" xmlns="" val="20001"/>
                    </a:ext>
                  </a:extLst>
                </a:gridCol>
                <a:gridCol w="2106234">
                  <a:extLst>
                    <a:ext uri="{9D8B030D-6E8A-4147-A177-3AD203B41FA5}">
                      <a16:colId xmlns:a16="http://schemas.microsoft.com/office/drawing/2014/main" xmlns="" val="20002"/>
                    </a:ext>
                  </a:extLst>
                </a:gridCol>
                <a:gridCol w="2106234">
                  <a:extLst>
                    <a:ext uri="{9D8B030D-6E8A-4147-A177-3AD203B41FA5}">
                      <a16:colId xmlns:a16="http://schemas.microsoft.com/office/drawing/2014/main" xmlns="" val="20003"/>
                    </a:ext>
                  </a:extLst>
                </a:gridCol>
              </a:tblGrid>
              <a:tr h="566696">
                <a:tc>
                  <a:txBody>
                    <a:bodyPr/>
                    <a:lstStyle/>
                    <a:p>
                      <a:pPr algn="ctr"/>
                      <a:r>
                        <a:rPr lang="en-GB" dirty="0">
                          <a:solidFill>
                            <a:srgbClr val="000000"/>
                          </a:solidFill>
                        </a:rPr>
                        <a:t>AGE GROUP</a:t>
                      </a:r>
                    </a:p>
                  </a:txBody>
                  <a:tcPr/>
                </a:tc>
                <a:tc>
                  <a:txBody>
                    <a:bodyPr/>
                    <a:lstStyle/>
                    <a:p>
                      <a:pPr algn="ctr"/>
                      <a:r>
                        <a:rPr lang="en-GB" dirty="0">
                          <a:solidFill>
                            <a:srgbClr val="000000"/>
                          </a:solidFill>
                        </a:rPr>
                        <a:t>CHILD</a:t>
                      </a:r>
                    </a:p>
                  </a:txBody>
                  <a:tcPr/>
                </a:tc>
                <a:tc>
                  <a:txBody>
                    <a:bodyPr/>
                    <a:lstStyle/>
                    <a:p>
                      <a:pPr algn="ctr"/>
                      <a:r>
                        <a:rPr lang="en-GB" dirty="0">
                          <a:solidFill>
                            <a:srgbClr val="000000"/>
                          </a:solidFill>
                        </a:rPr>
                        <a:t>PARENT</a:t>
                      </a:r>
                      <a:r>
                        <a:rPr lang="en-GB" dirty="0" smtClean="0">
                          <a:solidFill>
                            <a:srgbClr val="000000"/>
                          </a:solidFill>
                        </a:rPr>
                        <a:t>/ GUARDIAN</a:t>
                      </a:r>
                      <a:endParaRPr lang="en-GB" dirty="0">
                        <a:solidFill>
                          <a:srgbClr val="000000"/>
                        </a:solidFill>
                      </a:endParaRPr>
                    </a:p>
                  </a:txBody>
                  <a:tcPr/>
                </a:tc>
                <a:tc>
                  <a:txBody>
                    <a:bodyPr/>
                    <a:lstStyle/>
                    <a:p>
                      <a:pPr algn="ctr"/>
                      <a:r>
                        <a:rPr lang="en-GB" dirty="0">
                          <a:solidFill>
                            <a:srgbClr val="000000"/>
                          </a:solidFill>
                        </a:rPr>
                        <a:t>MEANS</a:t>
                      </a:r>
                    </a:p>
                  </a:txBody>
                  <a:tcPr/>
                </a:tc>
                <a:extLst>
                  <a:ext uri="{0D108BD9-81ED-4DB2-BD59-A6C34878D82A}">
                    <a16:rowId xmlns:a16="http://schemas.microsoft.com/office/drawing/2014/main" xmlns="" val="10000"/>
                  </a:ext>
                </a:extLst>
              </a:tr>
              <a:tr h="838006">
                <a:tc>
                  <a:txBody>
                    <a:bodyPr/>
                    <a:lstStyle/>
                    <a:p>
                      <a:r>
                        <a:rPr lang="en-GB" dirty="0"/>
                        <a:t>16-18</a:t>
                      </a:r>
                    </a:p>
                  </a:txBody>
                  <a:tcPr/>
                </a:tc>
                <a:tc>
                  <a:txBody>
                    <a:bodyPr/>
                    <a:lstStyle/>
                    <a:p>
                      <a:r>
                        <a:rPr lang="en-GB" dirty="0"/>
                        <a:t>Informed consent in line with local laws</a:t>
                      </a:r>
                    </a:p>
                  </a:txBody>
                  <a:tcPr/>
                </a:tc>
                <a:tc>
                  <a:txBody>
                    <a:bodyPr/>
                    <a:lstStyle/>
                    <a:p>
                      <a:r>
                        <a:rPr lang="en-GB" baseline="0" dirty="0"/>
                        <a:t>Only seek with child’s permission or if otherwise necessary</a:t>
                      </a:r>
                      <a:endParaRPr lang="en-GB" dirty="0"/>
                    </a:p>
                  </a:txBody>
                  <a:tcPr/>
                </a:tc>
                <a:tc>
                  <a:txBody>
                    <a:bodyPr/>
                    <a:lstStyle/>
                    <a:p>
                      <a:r>
                        <a:rPr lang="en-GB" dirty="0"/>
                        <a:t>Written consent</a:t>
                      </a:r>
                    </a:p>
                  </a:txBody>
                  <a:tcPr/>
                </a:tc>
                <a:extLst>
                  <a:ext uri="{0D108BD9-81ED-4DB2-BD59-A6C34878D82A}">
                    <a16:rowId xmlns:a16="http://schemas.microsoft.com/office/drawing/2014/main" xmlns="" val="10001"/>
                  </a:ext>
                </a:extLst>
              </a:tr>
              <a:tr h="934928">
                <a:tc>
                  <a:txBody>
                    <a:bodyPr/>
                    <a:lstStyle/>
                    <a:p>
                      <a:r>
                        <a:rPr lang="en-GB" dirty="0"/>
                        <a:t>12-15</a:t>
                      </a:r>
                    </a:p>
                  </a:txBody>
                  <a:tcPr/>
                </a:tc>
                <a:tc>
                  <a:txBody>
                    <a:bodyPr/>
                    <a:lstStyle/>
                    <a:p>
                      <a:r>
                        <a:rPr lang="en-GB" dirty="0"/>
                        <a:t>Informed assent</a:t>
                      </a:r>
                    </a:p>
                  </a:txBody>
                  <a:tcPr/>
                </a:tc>
                <a:tc>
                  <a:txBody>
                    <a:bodyPr/>
                    <a:lstStyle/>
                    <a:p>
                      <a:r>
                        <a:rPr lang="en-GB" dirty="0"/>
                        <a:t>Informed consent (unless not appropriate in the circumstances)</a:t>
                      </a:r>
                    </a:p>
                  </a:txBody>
                  <a:tcPr/>
                </a:tc>
                <a:tc>
                  <a:txBody>
                    <a:bodyPr/>
                    <a:lstStyle/>
                    <a:p>
                      <a:r>
                        <a:rPr lang="en-GB" dirty="0"/>
                        <a:t>Written assent</a:t>
                      </a:r>
                    </a:p>
                    <a:p>
                      <a:r>
                        <a:rPr lang="en-GB" dirty="0"/>
                        <a:t>Written consent</a:t>
                      </a:r>
                    </a:p>
                  </a:txBody>
                  <a:tcPr/>
                </a:tc>
                <a:extLst>
                  <a:ext uri="{0D108BD9-81ED-4DB2-BD59-A6C34878D82A}">
                    <a16:rowId xmlns:a16="http://schemas.microsoft.com/office/drawing/2014/main" xmlns="" val="10002"/>
                  </a:ext>
                </a:extLst>
              </a:tr>
              <a:tr h="838006">
                <a:tc>
                  <a:txBody>
                    <a:bodyPr/>
                    <a:lstStyle/>
                    <a:p>
                      <a:r>
                        <a:rPr lang="en-GB" dirty="0"/>
                        <a:t>Below 12</a:t>
                      </a:r>
                    </a:p>
                  </a:txBody>
                  <a:tcPr/>
                </a:tc>
                <a:tc>
                  <a:txBody>
                    <a:bodyPr/>
                    <a:lstStyle/>
                    <a:p>
                      <a:r>
                        <a:rPr lang="en-GB" dirty="0"/>
                        <a:t>Informed assent</a:t>
                      </a:r>
                    </a:p>
                  </a:txBody>
                  <a:tcPr/>
                </a:tc>
                <a:tc>
                  <a:txBody>
                    <a:bodyPr/>
                    <a:lstStyle/>
                    <a:p>
                      <a:r>
                        <a:rPr lang="en-GB" dirty="0"/>
                        <a:t>Informed</a:t>
                      </a:r>
                      <a:r>
                        <a:rPr lang="en-GB" baseline="0" dirty="0"/>
                        <a:t> consent</a:t>
                      </a:r>
                      <a:endParaRPr lang="en-GB" dirty="0"/>
                    </a:p>
                  </a:txBody>
                  <a:tcPr/>
                </a:tc>
                <a:tc>
                  <a:txBody>
                    <a:bodyPr/>
                    <a:lstStyle/>
                    <a:p>
                      <a:r>
                        <a:rPr lang="en-GB" dirty="0"/>
                        <a:t>Oral assent</a:t>
                      </a:r>
                    </a:p>
                    <a:p>
                      <a:r>
                        <a:rPr lang="en-GB" dirty="0"/>
                        <a:t>Written consent</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75401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B. Do No Harm - informed consent/assent</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17</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2" name="TextBox 1"/>
          <p:cNvSpPr txBox="1"/>
          <p:nvPr/>
        </p:nvSpPr>
        <p:spPr>
          <a:xfrm>
            <a:off x="467544" y="1412776"/>
            <a:ext cx="8208912"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253-254</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9 </a:t>
            </a:r>
            <a:r>
              <a:rPr lang="mr-IN" sz="1600" dirty="0">
                <a:solidFill>
                  <a:srgbClr val="7F7F7F"/>
                </a:solidFill>
              </a:rPr>
              <a:t>–</a:t>
            </a:r>
            <a:r>
              <a:rPr lang="en-GB" sz="1600" dirty="0">
                <a:solidFill>
                  <a:srgbClr val="7F7F7F"/>
                </a:solidFill>
              </a:rPr>
              <a:t> Planning</a:t>
            </a:r>
          </a:p>
          <a:p>
            <a:pPr algn="ctr"/>
            <a:r>
              <a:rPr lang="en-GB" sz="1600" dirty="0">
                <a:solidFill>
                  <a:srgbClr val="7F7F7F"/>
                </a:solidFill>
              </a:rPr>
              <a:t>Module 11 </a:t>
            </a:r>
            <a:r>
              <a:rPr lang="mr-IN" sz="1600" dirty="0">
                <a:solidFill>
                  <a:srgbClr val="7F7F7F"/>
                </a:solidFill>
              </a:rPr>
              <a:t>–</a:t>
            </a:r>
            <a:r>
              <a:rPr lang="en-GB" sz="1600" dirty="0">
                <a:solidFill>
                  <a:srgbClr val="7F7F7F"/>
                </a:solidFill>
              </a:rPr>
              <a:t> Interviewing and Annex 7 </a:t>
            </a:r>
            <a:r>
              <a:rPr lang="mr-IN" sz="1600" dirty="0">
                <a:solidFill>
                  <a:srgbClr val="7F7F7F"/>
                </a:solidFill>
              </a:rPr>
              <a:t>–</a:t>
            </a:r>
            <a:r>
              <a:rPr lang="en-GB" sz="1600" dirty="0">
                <a:solidFill>
                  <a:srgbClr val="7F7F7F"/>
                </a:solidFill>
              </a:rPr>
              <a:t> Interview Checklist</a:t>
            </a:r>
          </a:p>
        </p:txBody>
      </p:sp>
      <p:sp>
        <p:nvSpPr>
          <p:cNvPr id="4" name="TextBox 3"/>
          <p:cNvSpPr txBox="1"/>
          <p:nvPr/>
        </p:nvSpPr>
        <p:spPr>
          <a:xfrm>
            <a:off x="395536" y="2204864"/>
            <a:ext cx="8496944" cy="430887"/>
          </a:xfrm>
          <a:prstGeom prst="rect">
            <a:avLst/>
          </a:prstGeom>
          <a:noFill/>
        </p:spPr>
        <p:txBody>
          <a:bodyPr wrap="square" rtlCol="0">
            <a:spAutoFit/>
          </a:bodyPr>
          <a:lstStyle/>
          <a:p>
            <a:pPr algn="ctr"/>
            <a:r>
              <a:rPr lang="en-GB" sz="2200" dirty="0"/>
              <a:t>When securing </a:t>
            </a:r>
            <a:r>
              <a:rPr lang="en-GB" sz="2200" dirty="0">
                <a:solidFill>
                  <a:srgbClr val="0000FF"/>
                </a:solidFill>
              </a:rPr>
              <a:t>informed consent or assent </a:t>
            </a:r>
            <a:r>
              <a:rPr lang="en-GB" sz="2200" dirty="0"/>
              <a:t>from children:</a:t>
            </a:r>
          </a:p>
        </p:txBody>
      </p:sp>
      <p:graphicFrame>
        <p:nvGraphicFramePr>
          <p:cNvPr id="11" name="Diagram 10"/>
          <p:cNvGraphicFramePr/>
          <p:nvPr>
            <p:extLst>
              <p:ext uri="{D42A27DB-BD31-4B8C-83A1-F6EECF244321}">
                <p14:modId xmlns:p14="http://schemas.microsoft.com/office/powerpoint/2010/main" val="3501201314"/>
              </p:ext>
            </p:extLst>
          </p:nvPr>
        </p:nvGraphicFramePr>
        <p:xfrm>
          <a:off x="497260" y="2739008"/>
          <a:ext cx="8280920" cy="3744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0649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B. Mitigating harm </a:t>
            </a:r>
            <a:r>
              <a:rPr lang="mr-IN" sz="3600" b="1" dirty="0"/>
              <a:t>–</a:t>
            </a:r>
            <a:r>
              <a:rPr lang="en-US" sz="3600" b="1" dirty="0"/>
              <a:t> threat and risk assessments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18</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323528" y="1412776"/>
            <a:ext cx="8640960" cy="1077218"/>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 252</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8 </a:t>
            </a:r>
            <a:r>
              <a:rPr lang="mr-IN" sz="1600" dirty="0">
                <a:solidFill>
                  <a:srgbClr val="7F7F7F"/>
                </a:solidFill>
              </a:rPr>
              <a:t>–</a:t>
            </a:r>
            <a:r>
              <a:rPr lang="en-GB" sz="1600" dirty="0">
                <a:solidFill>
                  <a:srgbClr val="7F7F7F"/>
                </a:solidFill>
              </a:rPr>
              <a:t> Safety and Security</a:t>
            </a:r>
          </a:p>
          <a:p>
            <a:pPr algn="ctr"/>
            <a:r>
              <a:rPr lang="en-GB" sz="1600" dirty="0">
                <a:solidFill>
                  <a:srgbClr val="7F7F7F"/>
                </a:solidFill>
              </a:rPr>
              <a:t>Module 9 </a:t>
            </a:r>
            <a:r>
              <a:rPr lang="mr-IN" sz="1600" dirty="0">
                <a:solidFill>
                  <a:srgbClr val="7F7F7F"/>
                </a:solidFill>
              </a:rPr>
              <a:t>–</a:t>
            </a:r>
            <a:r>
              <a:rPr lang="en-GB" sz="1600" dirty="0">
                <a:solidFill>
                  <a:srgbClr val="7F7F7F"/>
                </a:solidFill>
              </a:rPr>
              <a:t> Planning and Module 17 </a:t>
            </a:r>
            <a:r>
              <a:rPr lang="mr-IN" sz="1600" dirty="0">
                <a:solidFill>
                  <a:srgbClr val="7F7F7F"/>
                </a:solidFill>
              </a:rPr>
              <a:t>–</a:t>
            </a:r>
            <a:r>
              <a:rPr lang="en-GB" sz="1600" dirty="0">
                <a:solidFill>
                  <a:srgbClr val="7F7F7F"/>
                </a:solidFill>
              </a:rPr>
              <a:t> Sexual Violence against Men &amp; Boys</a:t>
            </a:r>
          </a:p>
          <a:p>
            <a:pPr algn="ctr"/>
            <a:r>
              <a:rPr lang="en-GB" sz="1600" dirty="0">
                <a:solidFill>
                  <a:srgbClr val="7F7F7F"/>
                </a:solidFill>
              </a:rPr>
              <a:t>Annex 2 </a:t>
            </a:r>
            <a:r>
              <a:rPr lang="mr-IN" sz="1600" dirty="0">
                <a:solidFill>
                  <a:srgbClr val="7F7F7F"/>
                </a:solidFill>
              </a:rPr>
              <a:t>–</a:t>
            </a:r>
            <a:r>
              <a:rPr lang="en-GB" sz="1600" dirty="0">
                <a:solidFill>
                  <a:srgbClr val="7F7F7F"/>
                </a:solidFill>
              </a:rPr>
              <a:t> Conducting Threat and Risk Assessments</a:t>
            </a:r>
          </a:p>
        </p:txBody>
      </p:sp>
      <p:sp>
        <p:nvSpPr>
          <p:cNvPr id="11" name="TextBox 10"/>
          <p:cNvSpPr txBox="1"/>
          <p:nvPr/>
        </p:nvSpPr>
        <p:spPr>
          <a:xfrm>
            <a:off x="467544" y="2564904"/>
            <a:ext cx="8136904" cy="769441"/>
          </a:xfrm>
          <a:prstGeom prst="rect">
            <a:avLst/>
          </a:prstGeom>
          <a:noFill/>
        </p:spPr>
        <p:txBody>
          <a:bodyPr wrap="square" rtlCol="0">
            <a:spAutoFit/>
          </a:bodyPr>
          <a:lstStyle/>
          <a:p>
            <a:pPr algn="ctr"/>
            <a:r>
              <a:rPr lang="en-GB" sz="2200" dirty="0"/>
              <a:t>When assessing risks to child victims of CARSV, you should in particular consider the following factors:</a:t>
            </a:r>
          </a:p>
        </p:txBody>
      </p:sp>
      <p:grpSp>
        <p:nvGrpSpPr>
          <p:cNvPr id="26" name="Group 25"/>
          <p:cNvGrpSpPr/>
          <p:nvPr/>
        </p:nvGrpSpPr>
        <p:grpSpPr>
          <a:xfrm>
            <a:off x="251520" y="3429000"/>
            <a:ext cx="8712968" cy="2808312"/>
            <a:chOff x="1509128" y="5362043"/>
            <a:chExt cx="6197751" cy="1162078"/>
          </a:xfrm>
        </p:grpSpPr>
        <p:sp>
          <p:nvSpPr>
            <p:cNvPr id="30" name="Freeform 29"/>
            <p:cNvSpPr/>
            <p:nvPr/>
          </p:nvSpPr>
          <p:spPr>
            <a:xfrm>
              <a:off x="1509128" y="5362043"/>
              <a:ext cx="1936797" cy="1162078"/>
            </a:xfrm>
            <a:custGeom>
              <a:avLst/>
              <a:gdLst>
                <a:gd name="connsiteX0" fmla="*/ 0 w 1936797"/>
                <a:gd name="connsiteY0" fmla="*/ 0 h 1162078"/>
                <a:gd name="connsiteX1" fmla="*/ 1936797 w 1936797"/>
                <a:gd name="connsiteY1" fmla="*/ 0 h 1162078"/>
                <a:gd name="connsiteX2" fmla="*/ 1936797 w 1936797"/>
                <a:gd name="connsiteY2" fmla="*/ 1162078 h 1162078"/>
                <a:gd name="connsiteX3" fmla="*/ 0 w 1936797"/>
                <a:gd name="connsiteY3" fmla="*/ 1162078 h 1162078"/>
                <a:gd name="connsiteX4" fmla="*/ 0 w 1936797"/>
                <a:gd name="connsiteY4" fmla="*/ 0 h 1162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6797" h="1162078">
                  <a:moveTo>
                    <a:pt x="0" y="0"/>
                  </a:moveTo>
                  <a:lnTo>
                    <a:pt x="1936797" y="0"/>
                  </a:lnTo>
                  <a:lnTo>
                    <a:pt x="1936797" y="1162078"/>
                  </a:lnTo>
                  <a:lnTo>
                    <a:pt x="0" y="1162078"/>
                  </a:lnTo>
                  <a:lnTo>
                    <a:pt x="0" y="0"/>
                  </a:lnTo>
                  <a:close/>
                </a:path>
              </a:pathLst>
            </a:custGeom>
            <a:solidFill>
              <a:schemeClr val="accent1"/>
            </a:solidFill>
            <a:ln>
              <a:solidFill>
                <a:srgbClr val="64A6D7"/>
              </a:solidFill>
            </a:ln>
          </p:spPr>
          <p:style>
            <a:lnRef idx="0">
              <a:schemeClr val="lt1">
                <a:hueOff val="0"/>
                <a:satOff val="0"/>
                <a:lumOff val="0"/>
                <a:alphaOff val="0"/>
              </a:schemeClr>
            </a:lnRef>
            <a:fillRef idx="3">
              <a:schemeClr val="accent1">
                <a:shade val="50000"/>
                <a:hueOff val="298804"/>
                <a:satOff val="8876"/>
                <a:lumOff val="38945"/>
                <a:alphaOff val="0"/>
              </a:schemeClr>
            </a:fillRef>
            <a:effectRef idx="3">
              <a:schemeClr val="accent1">
                <a:shade val="50000"/>
                <a:hueOff val="298804"/>
                <a:satOff val="8876"/>
                <a:lumOff val="38945"/>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E" sz="2200" b="1" dirty="0">
                  <a:solidFill>
                    <a:srgbClr val="000000"/>
                  </a:solidFill>
                </a:rPr>
                <a:t>Individual characteristics of the child </a:t>
              </a:r>
              <a:r>
                <a:rPr lang="en-IE" sz="2200" dirty="0">
                  <a:solidFill>
                    <a:srgbClr val="000000"/>
                  </a:solidFill>
                </a:rPr>
                <a:t>e.g. age, developmental stage, maturity, education, disability, gender, </a:t>
              </a:r>
              <a:r>
                <a:rPr lang="en-IE" sz="2200" dirty="0" smtClean="0">
                  <a:solidFill>
                    <a:srgbClr val="000000"/>
                  </a:solidFill>
                </a:rPr>
                <a:t>ethnicity, </a:t>
              </a:r>
              <a:r>
                <a:rPr lang="en-IE" sz="2200" dirty="0">
                  <a:solidFill>
                    <a:srgbClr val="000000"/>
                  </a:solidFill>
                </a:rPr>
                <a:t>etc.</a:t>
              </a:r>
            </a:p>
            <a:p>
              <a:pPr lvl="0" algn="ctr" defTabSz="933450">
                <a:lnSpc>
                  <a:spcPct val="90000"/>
                </a:lnSpc>
                <a:spcBef>
                  <a:spcPct val="0"/>
                </a:spcBef>
                <a:spcAft>
                  <a:spcPct val="35000"/>
                </a:spcAft>
              </a:pPr>
              <a:r>
                <a:rPr lang="en-IE" sz="2000" dirty="0">
                  <a:solidFill>
                    <a:srgbClr val="000000"/>
                  </a:solidFill>
                  <a:effectLst>
                    <a:outerShdw blurRad="38100" dist="38100" dir="2700000" algn="tl">
                      <a:srgbClr val="000000">
                        <a:alpha val="43137"/>
                      </a:srgbClr>
                    </a:outerShdw>
                  </a:effectLst>
                </a:rPr>
                <a:t> </a:t>
              </a:r>
              <a:endParaRPr lang="nl-NL" sz="2000" kern="1200" dirty="0">
                <a:solidFill>
                  <a:srgbClr val="000000"/>
                </a:solidFill>
                <a:effectLst>
                  <a:outerShdw blurRad="38100" dist="38100" dir="2700000" algn="tl">
                    <a:srgbClr val="000000">
                      <a:alpha val="43137"/>
                    </a:srgbClr>
                  </a:outerShdw>
                </a:effectLst>
              </a:endParaRPr>
            </a:p>
          </p:txBody>
        </p:sp>
        <p:sp>
          <p:nvSpPr>
            <p:cNvPr id="31" name="Freeform 30"/>
            <p:cNvSpPr/>
            <p:nvPr/>
          </p:nvSpPr>
          <p:spPr>
            <a:xfrm>
              <a:off x="3639605" y="5362043"/>
              <a:ext cx="1936797" cy="1162078"/>
            </a:xfrm>
            <a:custGeom>
              <a:avLst/>
              <a:gdLst>
                <a:gd name="connsiteX0" fmla="*/ 0 w 1936797"/>
                <a:gd name="connsiteY0" fmla="*/ 0 h 1162078"/>
                <a:gd name="connsiteX1" fmla="*/ 1936797 w 1936797"/>
                <a:gd name="connsiteY1" fmla="*/ 0 h 1162078"/>
                <a:gd name="connsiteX2" fmla="*/ 1936797 w 1936797"/>
                <a:gd name="connsiteY2" fmla="*/ 1162078 h 1162078"/>
                <a:gd name="connsiteX3" fmla="*/ 0 w 1936797"/>
                <a:gd name="connsiteY3" fmla="*/ 1162078 h 1162078"/>
                <a:gd name="connsiteX4" fmla="*/ 0 w 1936797"/>
                <a:gd name="connsiteY4" fmla="*/ 0 h 1162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6797" h="1162078">
                  <a:moveTo>
                    <a:pt x="0" y="0"/>
                  </a:moveTo>
                  <a:lnTo>
                    <a:pt x="1936797" y="0"/>
                  </a:lnTo>
                  <a:lnTo>
                    <a:pt x="1936797" y="1162078"/>
                  </a:lnTo>
                  <a:lnTo>
                    <a:pt x="0" y="1162078"/>
                  </a:lnTo>
                  <a:lnTo>
                    <a:pt x="0" y="0"/>
                  </a:lnTo>
                  <a:close/>
                </a:path>
              </a:pathLst>
            </a:custGeom>
            <a:solidFill>
              <a:srgbClr val="90C1FF"/>
            </a:solidFill>
            <a:ln>
              <a:solidFill>
                <a:srgbClr val="7F7CFF"/>
              </a:solidFill>
            </a:ln>
          </p:spPr>
          <p:style>
            <a:lnRef idx="0">
              <a:schemeClr val="lt1">
                <a:hueOff val="0"/>
                <a:satOff val="0"/>
                <a:lumOff val="0"/>
                <a:alphaOff val="0"/>
              </a:schemeClr>
            </a:lnRef>
            <a:fillRef idx="3">
              <a:schemeClr val="accent1">
                <a:shade val="50000"/>
                <a:hueOff val="199203"/>
                <a:satOff val="5917"/>
                <a:lumOff val="25963"/>
                <a:alphaOff val="0"/>
              </a:schemeClr>
            </a:fillRef>
            <a:effectRef idx="3">
              <a:schemeClr val="accent1">
                <a:shade val="50000"/>
                <a:hueOff val="199203"/>
                <a:satOff val="5917"/>
                <a:lumOff val="25963"/>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E" sz="2200" b="1" dirty="0">
                  <a:solidFill>
                    <a:srgbClr val="000000"/>
                  </a:solidFill>
                </a:rPr>
                <a:t>Social &amp; cultural context </a:t>
              </a:r>
              <a:r>
                <a:rPr lang="en-IE" sz="2200" dirty="0">
                  <a:solidFill>
                    <a:srgbClr val="000000"/>
                  </a:solidFill>
                </a:rPr>
                <a:t>e.g. primary caregiver, child relationship with family, safety and security situation/stigma at home or in </a:t>
              </a:r>
              <a:r>
                <a:rPr lang="en-IE" sz="2200" dirty="0" smtClean="0">
                  <a:solidFill>
                    <a:srgbClr val="000000"/>
                  </a:solidFill>
                </a:rPr>
                <a:t>school, </a:t>
              </a:r>
              <a:r>
                <a:rPr lang="en-IE" sz="2200" dirty="0">
                  <a:solidFill>
                    <a:srgbClr val="000000"/>
                  </a:solidFill>
                </a:rPr>
                <a:t>etc. </a:t>
              </a:r>
              <a:endParaRPr lang="nl-NL" sz="2200" kern="1200" dirty="0">
                <a:solidFill>
                  <a:srgbClr val="000000"/>
                </a:solidFill>
              </a:endParaRPr>
            </a:p>
          </p:txBody>
        </p:sp>
        <p:sp>
          <p:nvSpPr>
            <p:cNvPr id="32" name="Freeform 31"/>
            <p:cNvSpPr/>
            <p:nvPr/>
          </p:nvSpPr>
          <p:spPr>
            <a:xfrm>
              <a:off x="5770082" y="5362043"/>
              <a:ext cx="1936797" cy="1162078"/>
            </a:xfrm>
            <a:custGeom>
              <a:avLst/>
              <a:gdLst>
                <a:gd name="connsiteX0" fmla="*/ 0 w 1936797"/>
                <a:gd name="connsiteY0" fmla="*/ 0 h 1162078"/>
                <a:gd name="connsiteX1" fmla="*/ 1936797 w 1936797"/>
                <a:gd name="connsiteY1" fmla="*/ 0 h 1162078"/>
                <a:gd name="connsiteX2" fmla="*/ 1936797 w 1936797"/>
                <a:gd name="connsiteY2" fmla="*/ 1162078 h 1162078"/>
                <a:gd name="connsiteX3" fmla="*/ 0 w 1936797"/>
                <a:gd name="connsiteY3" fmla="*/ 1162078 h 1162078"/>
                <a:gd name="connsiteX4" fmla="*/ 0 w 1936797"/>
                <a:gd name="connsiteY4" fmla="*/ 0 h 1162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6797" h="1162078">
                  <a:moveTo>
                    <a:pt x="0" y="0"/>
                  </a:moveTo>
                  <a:lnTo>
                    <a:pt x="1936797" y="0"/>
                  </a:lnTo>
                  <a:lnTo>
                    <a:pt x="1936797" y="1162078"/>
                  </a:lnTo>
                  <a:lnTo>
                    <a:pt x="0" y="1162078"/>
                  </a:lnTo>
                  <a:lnTo>
                    <a:pt x="0" y="0"/>
                  </a:lnTo>
                  <a:close/>
                </a:path>
              </a:pathLst>
            </a:custGeom>
            <a:solidFill>
              <a:srgbClr val="8884D6"/>
            </a:solidFill>
          </p:spPr>
          <p:style>
            <a:lnRef idx="0">
              <a:schemeClr val="lt1">
                <a:hueOff val="0"/>
                <a:satOff val="0"/>
                <a:lumOff val="0"/>
                <a:alphaOff val="0"/>
              </a:schemeClr>
            </a:lnRef>
            <a:fillRef idx="3">
              <a:schemeClr val="accent1">
                <a:shade val="50000"/>
                <a:hueOff val="99601"/>
                <a:satOff val="2959"/>
                <a:lumOff val="12982"/>
                <a:alphaOff val="0"/>
              </a:schemeClr>
            </a:fillRef>
            <a:effectRef idx="3">
              <a:schemeClr val="accent1">
                <a:shade val="50000"/>
                <a:hueOff val="99601"/>
                <a:satOff val="2959"/>
                <a:lumOff val="12982"/>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E" sz="2200" b="1" dirty="0">
                  <a:solidFill>
                    <a:srgbClr val="000000"/>
                  </a:solidFill>
                </a:rPr>
                <a:t>Particular vulnerabilities </a:t>
              </a:r>
              <a:r>
                <a:rPr lang="en-IE" sz="2200" dirty="0">
                  <a:solidFill>
                    <a:srgbClr val="000000"/>
                  </a:solidFill>
                </a:rPr>
                <a:t>e.g. displacement, STDs, being parent or head of household</a:t>
              </a:r>
              <a:endParaRPr lang="nl-NL" sz="2200" kern="1200" dirty="0">
                <a:solidFill>
                  <a:srgbClr val="000000"/>
                </a:solidFill>
              </a:endParaRPr>
            </a:p>
          </p:txBody>
        </p:sp>
      </p:grpSp>
    </p:spTree>
    <p:extLst>
      <p:ext uri="{BB962C8B-B14F-4D97-AF65-F5344CB8AC3E}">
        <p14:creationId xmlns:p14="http://schemas.microsoft.com/office/powerpoint/2010/main" val="2613227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404664"/>
            <a:ext cx="7560840" cy="646331"/>
          </a:xfrm>
          <a:prstGeom prst="rect">
            <a:avLst/>
          </a:prstGeom>
          <a:noFill/>
        </p:spPr>
        <p:txBody>
          <a:bodyPr wrap="square" rtlCol="0">
            <a:spAutoFit/>
          </a:bodyPr>
          <a:lstStyle/>
          <a:p>
            <a:pPr algn="ctr"/>
            <a:r>
              <a:rPr lang="en-US" sz="3600" b="1" dirty="0"/>
              <a:t>B. Mitigating harm </a:t>
            </a:r>
            <a:r>
              <a:rPr lang="mr-IN" sz="3600" b="1" dirty="0"/>
              <a:t>–</a:t>
            </a:r>
            <a:r>
              <a:rPr lang="en-US" sz="3600" b="1" dirty="0"/>
              <a:t> coordination</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19</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323528" y="1412776"/>
            <a:ext cx="8640960" cy="135421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 252</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8 </a:t>
            </a:r>
            <a:r>
              <a:rPr lang="mr-IN" sz="1600" dirty="0">
                <a:solidFill>
                  <a:srgbClr val="7F7F7F"/>
                </a:solidFill>
              </a:rPr>
              <a:t>–</a:t>
            </a:r>
            <a:r>
              <a:rPr lang="en-GB" sz="1600" dirty="0">
                <a:solidFill>
                  <a:srgbClr val="7F7F7F"/>
                </a:solidFill>
              </a:rPr>
              <a:t> Safety and Security</a:t>
            </a:r>
          </a:p>
          <a:p>
            <a:pPr algn="ctr"/>
            <a:r>
              <a:rPr lang="en-GB" sz="1600" dirty="0">
                <a:solidFill>
                  <a:srgbClr val="7F7F7F"/>
                </a:solidFill>
              </a:rPr>
              <a:t>Module 9 </a:t>
            </a:r>
            <a:r>
              <a:rPr lang="mr-IN" sz="1600" dirty="0">
                <a:solidFill>
                  <a:srgbClr val="7F7F7F"/>
                </a:solidFill>
              </a:rPr>
              <a:t>–</a:t>
            </a:r>
            <a:r>
              <a:rPr lang="en-GB" sz="1600" dirty="0">
                <a:solidFill>
                  <a:srgbClr val="7F7F7F"/>
                </a:solidFill>
              </a:rPr>
              <a:t> Planning and Module 15 - Trauma</a:t>
            </a:r>
          </a:p>
          <a:p>
            <a:pPr algn="ctr"/>
            <a:r>
              <a:rPr lang="en-GB" sz="1600" dirty="0">
                <a:solidFill>
                  <a:srgbClr val="7F7F7F"/>
                </a:solidFill>
              </a:rPr>
              <a:t>Module 17 </a:t>
            </a:r>
            <a:r>
              <a:rPr lang="mr-IN" sz="1600" dirty="0">
                <a:solidFill>
                  <a:srgbClr val="7F7F7F"/>
                </a:solidFill>
              </a:rPr>
              <a:t>–</a:t>
            </a:r>
            <a:r>
              <a:rPr lang="en-GB" sz="1600" dirty="0">
                <a:solidFill>
                  <a:srgbClr val="7F7F7F"/>
                </a:solidFill>
              </a:rPr>
              <a:t> Sexual Violence against Men </a:t>
            </a:r>
            <a:r>
              <a:rPr lang="en-GB" sz="1600" dirty="0" smtClean="0">
                <a:solidFill>
                  <a:srgbClr val="7F7F7F"/>
                </a:solidFill>
              </a:rPr>
              <a:t>and </a:t>
            </a:r>
            <a:r>
              <a:rPr lang="en-GB" sz="1600" dirty="0">
                <a:solidFill>
                  <a:srgbClr val="7F7F7F"/>
                </a:solidFill>
              </a:rPr>
              <a:t>Boys</a:t>
            </a:r>
          </a:p>
          <a:p>
            <a:pPr algn="ctr"/>
            <a:endParaRPr lang="en-GB" dirty="0">
              <a:solidFill>
                <a:srgbClr val="7F7F7F"/>
              </a:solidFill>
            </a:endParaRPr>
          </a:p>
        </p:txBody>
      </p:sp>
      <p:sp>
        <p:nvSpPr>
          <p:cNvPr id="11" name="TextBox 10"/>
          <p:cNvSpPr txBox="1"/>
          <p:nvPr/>
        </p:nvSpPr>
        <p:spPr>
          <a:xfrm>
            <a:off x="251520" y="2636912"/>
            <a:ext cx="8568952" cy="4154983"/>
          </a:xfrm>
          <a:prstGeom prst="rect">
            <a:avLst/>
          </a:prstGeom>
          <a:noFill/>
        </p:spPr>
        <p:txBody>
          <a:bodyPr wrap="square" rtlCol="0">
            <a:spAutoFit/>
          </a:bodyPr>
          <a:lstStyle/>
          <a:p>
            <a:pPr marL="342900" indent="-342900" algn="just">
              <a:buFont typeface="Arial"/>
              <a:buChar char="•"/>
            </a:pPr>
            <a:r>
              <a:rPr lang="en-GB" sz="2200" dirty="0"/>
              <a:t>As for other mitigating factors, the </a:t>
            </a:r>
            <a:r>
              <a:rPr lang="en-GB" sz="2200" dirty="0">
                <a:solidFill>
                  <a:srgbClr val="0000FF"/>
                </a:solidFill>
              </a:rPr>
              <a:t>same principles </a:t>
            </a:r>
            <a:r>
              <a:rPr lang="en-GB" sz="2200" dirty="0"/>
              <a:t>of coordination apply when dealing with children </a:t>
            </a:r>
            <a:r>
              <a:rPr lang="mr-IN" sz="2200" dirty="0"/>
              <a:t>–</a:t>
            </a:r>
            <a:r>
              <a:rPr lang="en-GB" sz="2200" dirty="0"/>
              <a:t> keeping in mind a </a:t>
            </a:r>
            <a:r>
              <a:rPr lang="en-GB" sz="2200" dirty="0">
                <a:solidFill>
                  <a:srgbClr val="0000FF"/>
                </a:solidFill>
              </a:rPr>
              <a:t>heightened</a:t>
            </a:r>
            <a:r>
              <a:rPr lang="en-GB" sz="2200" dirty="0"/>
              <a:t> </a:t>
            </a:r>
            <a:r>
              <a:rPr lang="en-GB" sz="2200" dirty="0">
                <a:solidFill>
                  <a:srgbClr val="0000FF"/>
                </a:solidFill>
              </a:rPr>
              <a:t>risk of re-traumatisation </a:t>
            </a:r>
            <a:r>
              <a:rPr lang="en-GB" sz="2200" dirty="0"/>
              <a:t>in children if approached by documenters without the appropriate skills/experience</a:t>
            </a:r>
          </a:p>
          <a:p>
            <a:pPr marL="342900" indent="-342900" algn="just">
              <a:buFont typeface="Arial"/>
              <a:buChar char="•"/>
            </a:pPr>
            <a:endParaRPr lang="en-GB" sz="2200" dirty="0"/>
          </a:p>
          <a:p>
            <a:pPr marL="342900" indent="-342900" algn="just">
              <a:buFont typeface="Arial"/>
              <a:buChar char="•"/>
            </a:pPr>
            <a:r>
              <a:rPr lang="en-GB" sz="2200" dirty="0" smtClean="0"/>
              <a:t>If present and appropriate, coordination </a:t>
            </a:r>
            <a:r>
              <a:rPr lang="en-GB" sz="2200" dirty="0"/>
              <a:t>with </a:t>
            </a:r>
            <a:r>
              <a:rPr lang="en-GB" sz="2200" dirty="0">
                <a:solidFill>
                  <a:srgbClr val="0000FF"/>
                </a:solidFill>
              </a:rPr>
              <a:t>child specific protection mechanisms</a:t>
            </a:r>
            <a:r>
              <a:rPr lang="en-GB" sz="2200" dirty="0"/>
              <a:t> </a:t>
            </a:r>
            <a:r>
              <a:rPr lang="en-GB" sz="2200" dirty="0" smtClean="0"/>
              <a:t>may be </a:t>
            </a:r>
            <a:r>
              <a:rPr lang="en-GB" sz="2200" dirty="0"/>
              <a:t>required, including the </a:t>
            </a:r>
            <a:r>
              <a:rPr lang="en-GB" sz="2200" dirty="0" smtClean="0">
                <a:solidFill>
                  <a:srgbClr val="0000FF"/>
                </a:solidFill>
              </a:rPr>
              <a:t>MRM</a:t>
            </a:r>
            <a:r>
              <a:rPr lang="en-GB" sz="2200" dirty="0" smtClean="0"/>
              <a:t>, </a:t>
            </a:r>
            <a:r>
              <a:rPr lang="en-GB" sz="2200" dirty="0"/>
              <a:t>the </a:t>
            </a:r>
            <a:r>
              <a:rPr lang="en-GB" sz="2200" dirty="0">
                <a:solidFill>
                  <a:srgbClr val="0000FF"/>
                </a:solidFill>
              </a:rPr>
              <a:t>Child Protection Area of Responsibility</a:t>
            </a:r>
            <a:r>
              <a:rPr lang="en-GB" sz="2200" dirty="0"/>
              <a:t> within the UN Protection </a:t>
            </a:r>
            <a:r>
              <a:rPr lang="en-GB" sz="2200" dirty="0" smtClean="0"/>
              <a:t>Cluster </a:t>
            </a:r>
            <a:r>
              <a:rPr lang="en-GB" sz="2200" dirty="0"/>
              <a:t>and </a:t>
            </a:r>
            <a:r>
              <a:rPr lang="en-GB" sz="2200" dirty="0">
                <a:solidFill>
                  <a:srgbClr val="0000FF"/>
                </a:solidFill>
              </a:rPr>
              <a:t>relevant authorities</a:t>
            </a:r>
            <a:r>
              <a:rPr lang="en-GB" sz="2200" dirty="0"/>
              <a:t> </a:t>
            </a:r>
            <a:r>
              <a:rPr lang="en-GB" sz="2200" dirty="0" smtClean="0"/>
              <a:t>where </a:t>
            </a:r>
            <a:r>
              <a:rPr lang="en-GB" sz="2200" dirty="0"/>
              <a:t>mandatory reporting obligations exist</a:t>
            </a:r>
          </a:p>
          <a:p>
            <a:pPr marL="342900" indent="-342900" algn="just">
              <a:buFont typeface="Arial"/>
              <a:buChar char="•"/>
            </a:pPr>
            <a:endParaRPr lang="en-GB" sz="2200" dirty="0"/>
          </a:p>
          <a:p>
            <a:pPr marL="342900" indent="-342900" algn="just">
              <a:buFont typeface="Arial"/>
              <a:buChar char="•"/>
            </a:pPr>
            <a:endParaRPr lang="en-GB" sz="2200" dirty="0"/>
          </a:p>
        </p:txBody>
      </p:sp>
    </p:spTree>
    <p:extLst>
      <p:ext uri="{BB962C8B-B14F-4D97-AF65-F5344CB8AC3E}">
        <p14:creationId xmlns:p14="http://schemas.microsoft.com/office/powerpoint/2010/main" val="2340066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578677053"/>
              </p:ext>
            </p:extLst>
          </p:nvPr>
        </p:nvGraphicFramePr>
        <p:xfrm>
          <a:off x="467544" y="1628800"/>
          <a:ext cx="8136904"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403648" y="260648"/>
            <a:ext cx="7128792" cy="646331"/>
          </a:xfrm>
          <a:prstGeom prst="rect">
            <a:avLst/>
          </a:prstGeom>
          <a:noFill/>
        </p:spPr>
        <p:txBody>
          <a:bodyPr wrap="square" rtlCol="0">
            <a:spAutoFit/>
          </a:bodyPr>
          <a:lstStyle/>
          <a:p>
            <a:pPr algn="ctr"/>
            <a:r>
              <a:rPr lang="en-US" sz="3600" b="1" dirty="0">
                <a:latin typeface="+mj-lt"/>
              </a:rPr>
              <a:t>Session objectives</a:t>
            </a:r>
          </a:p>
        </p:txBody>
      </p:sp>
      <p:sp>
        <p:nvSpPr>
          <p:cNvPr id="7" name="Slide Number Placeholder 1"/>
          <p:cNvSpPr>
            <a:spLocks noGrp="1"/>
          </p:cNvSpPr>
          <p:nvPr>
            <p:ph type="sldNum" sz="quarter" idx="12"/>
          </p:nvPr>
        </p:nvSpPr>
        <p:spPr/>
        <p:txBody>
          <a:bodyPr/>
          <a:lstStyle/>
          <a:p>
            <a:pPr>
              <a:defRPr/>
            </a:pPr>
            <a:fld id="{3BB6D6E2-DCB7-42FD-84B7-70AFD2F29FBD}" type="slidenum">
              <a:rPr lang="en-US" sz="1800" b="1" smtClean="0">
                <a:latin typeface="+mj-lt"/>
              </a:rPr>
              <a:pPr>
                <a:defRPr/>
              </a:pPr>
              <a:t>2</a:t>
            </a:fld>
            <a:endParaRPr lang="en-US" sz="1800" b="1" dirty="0">
              <a:latin typeface="+mj-lt"/>
            </a:endParaRPr>
          </a:p>
        </p:txBody>
      </p:sp>
    </p:spTree>
    <p:extLst>
      <p:ext uri="{BB962C8B-B14F-4D97-AF65-F5344CB8AC3E}">
        <p14:creationId xmlns:p14="http://schemas.microsoft.com/office/powerpoint/2010/main" val="36658145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a:t>
            </a:r>
            <a:r>
              <a:rPr lang="en-US" i="1" dirty="0" smtClean="0">
                <a:latin typeface="Candara" panose="020E0502030303020204" pitchFamily="34" charset="0"/>
              </a:rPr>
              <a:t>Protocol</a:t>
            </a: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B. Mitigating harm </a:t>
            </a:r>
            <a:r>
              <a:rPr lang="mr-IN" sz="3600" b="1" dirty="0"/>
              <a:t>–</a:t>
            </a:r>
            <a:r>
              <a:rPr lang="en-US" sz="3600" b="1" dirty="0"/>
              <a:t> confidentiality</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20</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323528" y="1412776"/>
            <a:ext cx="8640960" cy="584775"/>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 </a:t>
            </a:r>
            <a:r>
              <a:rPr lang="en-GB" sz="1600" dirty="0" smtClean="0">
                <a:solidFill>
                  <a:srgbClr val="7F7F7F"/>
                </a:solidFill>
              </a:rPr>
              <a:t>255</a:t>
            </a:r>
            <a:r>
              <a:rPr lang="en-GB" sz="1600" dirty="0">
                <a:solidFill>
                  <a:srgbClr val="7F7F7F"/>
                </a:solidFill>
              </a:rPr>
              <a:t> </a:t>
            </a:r>
            <a:r>
              <a:rPr lang="en-GB" sz="1600" dirty="0" smtClean="0">
                <a:solidFill>
                  <a:srgbClr val="7F7F7F"/>
                </a:solidFill>
              </a:rPr>
              <a:t>and Module </a:t>
            </a:r>
            <a:r>
              <a:rPr lang="en-GB" sz="1600" dirty="0">
                <a:solidFill>
                  <a:srgbClr val="7F7F7F"/>
                </a:solidFill>
              </a:rPr>
              <a:t>7 </a:t>
            </a:r>
            <a:r>
              <a:rPr lang="mr-IN" sz="1600" dirty="0">
                <a:solidFill>
                  <a:srgbClr val="7F7F7F"/>
                </a:solidFill>
              </a:rPr>
              <a:t>–</a:t>
            </a:r>
            <a:r>
              <a:rPr lang="en-GB" sz="1600" dirty="0">
                <a:solidFill>
                  <a:srgbClr val="7F7F7F"/>
                </a:solidFill>
              </a:rPr>
              <a:t> Do No Harm </a:t>
            </a:r>
          </a:p>
          <a:p>
            <a:pPr algn="ctr"/>
            <a:r>
              <a:rPr lang="en-GB" sz="1600" dirty="0" smtClean="0">
                <a:solidFill>
                  <a:srgbClr val="7F7F7F"/>
                </a:solidFill>
              </a:rPr>
              <a:t>Module </a:t>
            </a:r>
            <a:r>
              <a:rPr lang="en-GB" sz="1600" dirty="0">
                <a:solidFill>
                  <a:srgbClr val="7F7F7F"/>
                </a:solidFill>
              </a:rPr>
              <a:t>8 </a:t>
            </a:r>
            <a:r>
              <a:rPr lang="mr-IN" sz="1600" dirty="0">
                <a:solidFill>
                  <a:srgbClr val="7F7F7F"/>
                </a:solidFill>
              </a:rPr>
              <a:t>–</a:t>
            </a:r>
            <a:r>
              <a:rPr lang="en-GB" sz="1600" dirty="0">
                <a:solidFill>
                  <a:srgbClr val="7F7F7F"/>
                </a:solidFill>
              </a:rPr>
              <a:t> Safety and </a:t>
            </a:r>
            <a:r>
              <a:rPr lang="en-GB" sz="1600" dirty="0" smtClean="0">
                <a:solidFill>
                  <a:srgbClr val="7F7F7F"/>
                </a:solidFill>
              </a:rPr>
              <a:t>Security and Module </a:t>
            </a:r>
            <a:r>
              <a:rPr lang="en-GB" sz="1600" dirty="0">
                <a:solidFill>
                  <a:srgbClr val="7F7F7F"/>
                </a:solidFill>
              </a:rPr>
              <a:t>9 </a:t>
            </a:r>
            <a:r>
              <a:rPr lang="mr-IN" sz="1600" dirty="0">
                <a:solidFill>
                  <a:srgbClr val="7F7F7F"/>
                </a:solidFill>
              </a:rPr>
              <a:t>–</a:t>
            </a:r>
            <a:r>
              <a:rPr lang="en-GB" sz="1600" dirty="0">
                <a:solidFill>
                  <a:srgbClr val="7F7F7F"/>
                </a:solidFill>
              </a:rPr>
              <a:t> Planning</a:t>
            </a:r>
          </a:p>
        </p:txBody>
      </p:sp>
      <p:sp>
        <p:nvSpPr>
          <p:cNvPr id="3" name="TextBox 2"/>
          <p:cNvSpPr txBox="1"/>
          <p:nvPr/>
        </p:nvSpPr>
        <p:spPr>
          <a:xfrm>
            <a:off x="323528" y="2060848"/>
            <a:ext cx="8496944" cy="3139321"/>
          </a:xfrm>
          <a:prstGeom prst="rect">
            <a:avLst/>
          </a:prstGeom>
          <a:noFill/>
        </p:spPr>
        <p:txBody>
          <a:bodyPr wrap="square" rtlCol="0">
            <a:spAutoFit/>
          </a:bodyPr>
          <a:lstStyle/>
          <a:p>
            <a:pPr marL="285750" indent="-285750" algn="just">
              <a:buFont typeface="Arial"/>
              <a:buChar char="•"/>
            </a:pPr>
            <a:r>
              <a:rPr lang="en-GB" sz="2200" dirty="0"/>
              <a:t>Information about any CARSV victim/witness </a:t>
            </a:r>
            <a:r>
              <a:rPr lang="mr-IN" sz="2200" dirty="0"/>
              <a:t>–</a:t>
            </a:r>
            <a:r>
              <a:rPr lang="en-GB" sz="2200" dirty="0"/>
              <a:t> adult or child - should be </a:t>
            </a:r>
            <a:r>
              <a:rPr lang="en-GB" sz="2200" dirty="0">
                <a:solidFill>
                  <a:srgbClr val="0000FF"/>
                </a:solidFill>
              </a:rPr>
              <a:t>collected, used, shared and stored in a confidential manner</a:t>
            </a:r>
          </a:p>
          <a:p>
            <a:pPr marL="285750" indent="-285750" algn="just">
              <a:buFont typeface="Arial"/>
              <a:buChar char="•"/>
            </a:pPr>
            <a:endParaRPr lang="en-GB" sz="2200" dirty="0"/>
          </a:p>
          <a:p>
            <a:pPr marL="285750" indent="-285750" algn="just">
              <a:buFont typeface="Arial"/>
              <a:buChar char="•"/>
            </a:pPr>
            <a:r>
              <a:rPr lang="en-GB" sz="2200" dirty="0"/>
              <a:t>S</a:t>
            </a:r>
            <a:r>
              <a:rPr lang="en-GB" sz="2200" dirty="0" smtClean="0"/>
              <a:t>ocial </a:t>
            </a:r>
            <a:r>
              <a:rPr lang="en-GB" sz="2200" dirty="0"/>
              <a:t>workers, doctors, teachers or other service providers may have a </a:t>
            </a:r>
            <a:r>
              <a:rPr lang="en-GB" sz="2200" dirty="0" smtClean="0">
                <a:solidFill>
                  <a:srgbClr val="0000FF"/>
                </a:solidFill>
              </a:rPr>
              <a:t>legal duty </a:t>
            </a:r>
            <a:r>
              <a:rPr lang="en-GB" sz="2200" dirty="0">
                <a:solidFill>
                  <a:srgbClr val="0000FF"/>
                </a:solidFill>
              </a:rPr>
              <a:t>to report </a:t>
            </a:r>
            <a:r>
              <a:rPr lang="en-GB" sz="2200" dirty="0"/>
              <a:t>sexual violence </a:t>
            </a:r>
            <a:r>
              <a:rPr lang="en-GB" sz="2200" dirty="0" smtClean="0"/>
              <a:t>and/or other </a:t>
            </a:r>
            <a:r>
              <a:rPr lang="en-GB" sz="2200" dirty="0"/>
              <a:t>offences against child victims they are made aware of </a:t>
            </a:r>
            <a:r>
              <a:rPr lang="en-GB" sz="2200" dirty="0">
                <a:solidFill>
                  <a:srgbClr val="0000FF"/>
                </a:solidFill>
              </a:rPr>
              <a:t>to social services, the police or other authorities</a:t>
            </a:r>
          </a:p>
          <a:p>
            <a:pPr algn="just"/>
            <a:endParaRPr lang="en-GB" sz="2200" dirty="0">
              <a:solidFill>
                <a:srgbClr val="0000FF"/>
              </a:solidFill>
            </a:endParaRPr>
          </a:p>
        </p:txBody>
      </p:sp>
      <p:sp>
        <p:nvSpPr>
          <p:cNvPr id="11" name="Flowchart: Alternate Process 22"/>
          <p:cNvSpPr/>
          <p:nvPr/>
        </p:nvSpPr>
        <p:spPr>
          <a:xfrm>
            <a:off x="539552" y="5013176"/>
            <a:ext cx="8208912" cy="1152128"/>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sz="2200" dirty="0">
              <a:solidFill>
                <a:schemeClr val="tx1"/>
              </a:solidFill>
            </a:endParaRPr>
          </a:p>
          <a:p>
            <a:pPr algn="ctr"/>
            <a:r>
              <a:rPr lang="en-GB" sz="2200" dirty="0">
                <a:solidFill>
                  <a:schemeClr val="tx1"/>
                </a:solidFill>
              </a:rPr>
              <a:t>You must find out if you are subject to </a:t>
            </a:r>
            <a:r>
              <a:rPr lang="en-GB" sz="2200" b="1" dirty="0">
                <a:solidFill>
                  <a:schemeClr val="tx1"/>
                </a:solidFill>
              </a:rPr>
              <a:t>reporting obligations </a:t>
            </a:r>
            <a:r>
              <a:rPr lang="en-GB" sz="2200" dirty="0">
                <a:solidFill>
                  <a:schemeClr val="tx1"/>
                </a:solidFill>
              </a:rPr>
              <a:t>in cases of sexual violence involving children and </a:t>
            </a:r>
            <a:r>
              <a:rPr lang="en-GB" sz="2200" b="1" dirty="0">
                <a:solidFill>
                  <a:schemeClr val="tx1"/>
                </a:solidFill>
              </a:rPr>
              <a:t>to whom </a:t>
            </a:r>
            <a:r>
              <a:rPr lang="en-GB" sz="2200" dirty="0">
                <a:solidFill>
                  <a:schemeClr val="tx1"/>
                </a:solidFill>
              </a:rPr>
              <a:t>disclosure must be made  </a:t>
            </a:r>
          </a:p>
          <a:p>
            <a:pPr algn="ctr"/>
            <a:endParaRPr lang="en-GB" sz="2200" b="1" dirty="0">
              <a:solidFill>
                <a:schemeClr val="tx1"/>
              </a:solidFill>
            </a:endParaRPr>
          </a:p>
        </p:txBody>
      </p:sp>
    </p:spTree>
    <p:extLst>
      <p:ext uri="{BB962C8B-B14F-4D97-AF65-F5344CB8AC3E}">
        <p14:creationId xmlns:p14="http://schemas.microsoft.com/office/powerpoint/2010/main" val="2135391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B. Mitigating harm </a:t>
            </a:r>
            <a:r>
              <a:rPr lang="mr-IN" sz="3600" b="1" dirty="0"/>
              <a:t>–</a:t>
            </a:r>
            <a:r>
              <a:rPr lang="en-US" sz="3600" b="1" dirty="0"/>
              <a:t> confidentiality</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21</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323528" y="1412776"/>
            <a:ext cx="8640960" cy="584775"/>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 255</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Module 8 </a:t>
            </a:r>
            <a:r>
              <a:rPr lang="mr-IN" sz="1600" dirty="0">
                <a:solidFill>
                  <a:srgbClr val="7F7F7F"/>
                </a:solidFill>
              </a:rPr>
              <a:t>–</a:t>
            </a:r>
            <a:r>
              <a:rPr lang="en-GB" sz="1600" dirty="0">
                <a:solidFill>
                  <a:srgbClr val="7F7F7F"/>
                </a:solidFill>
              </a:rPr>
              <a:t> Safety and Security and Module 9 </a:t>
            </a:r>
            <a:r>
              <a:rPr lang="mr-IN" sz="1600" dirty="0">
                <a:solidFill>
                  <a:srgbClr val="7F7F7F"/>
                </a:solidFill>
              </a:rPr>
              <a:t>–</a:t>
            </a:r>
            <a:r>
              <a:rPr lang="en-GB" sz="1600" dirty="0">
                <a:solidFill>
                  <a:srgbClr val="7F7F7F"/>
                </a:solidFill>
              </a:rPr>
              <a:t> Planning</a:t>
            </a:r>
          </a:p>
        </p:txBody>
      </p:sp>
      <p:sp>
        <p:nvSpPr>
          <p:cNvPr id="3" name="TextBox 2"/>
          <p:cNvSpPr txBox="1"/>
          <p:nvPr/>
        </p:nvSpPr>
        <p:spPr>
          <a:xfrm>
            <a:off x="323528" y="2042180"/>
            <a:ext cx="8496944" cy="4955203"/>
          </a:xfrm>
          <a:prstGeom prst="rect">
            <a:avLst/>
          </a:prstGeom>
          <a:noFill/>
        </p:spPr>
        <p:txBody>
          <a:bodyPr wrap="square" rtlCol="0">
            <a:spAutoFit/>
          </a:bodyPr>
          <a:lstStyle/>
          <a:p>
            <a:pPr marL="285750" indent="-285750" algn="just">
              <a:buFont typeface="Arial"/>
              <a:buChar char="•"/>
            </a:pPr>
            <a:r>
              <a:rPr lang="en-GB" sz="2100" dirty="0" smtClean="0">
                <a:solidFill>
                  <a:srgbClr val="000000"/>
                </a:solidFill>
              </a:rPr>
              <a:t>Where required and/or appropriate, sharing </a:t>
            </a:r>
            <a:r>
              <a:rPr lang="en-GB" sz="2100" dirty="0"/>
              <a:t>of information must take place in line with </a:t>
            </a:r>
            <a:r>
              <a:rPr lang="en-GB" sz="2100" dirty="0">
                <a:solidFill>
                  <a:srgbClr val="0000FF"/>
                </a:solidFill>
              </a:rPr>
              <a:t>national laws and policies</a:t>
            </a:r>
            <a:r>
              <a:rPr lang="en-GB" sz="2100" dirty="0"/>
              <a:t> and on a </a:t>
            </a:r>
            <a:r>
              <a:rPr lang="en-GB" sz="2100" dirty="0">
                <a:solidFill>
                  <a:srgbClr val="0000FF"/>
                </a:solidFill>
              </a:rPr>
              <a:t>need-to-know </a:t>
            </a:r>
            <a:r>
              <a:rPr lang="en-GB" sz="2100" dirty="0" smtClean="0">
                <a:solidFill>
                  <a:srgbClr val="0000FF"/>
                </a:solidFill>
              </a:rPr>
              <a:t>basis</a:t>
            </a:r>
            <a:r>
              <a:rPr lang="en-GB" sz="2100" dirty="0" smtClean="0"/>
              <a:t> </a:t>
            </a:r>
            <a:r>
              <a:rPr lang="en-GB" sz="2100" dirty="0" smtClean="0">
                <a:solidFill>
                  <a:srgbClr val="000000"/>
                </a:solidFill>
              </a:rPr>
              <a:t>(but only </a:t>
            </a:r>
            <a:r>
              <a:rPr lang="en-GB" sz="2100" dirty="0">
                <a:solidFill>
                  <a:srgbClr val="000000"/>
                </a:solidFill>
              </a:rPr>
              <a:t>after obtaining permission from the child and/or his/her </a:t>
            </a:r>
            <a:r>
              <a:rPr lang="en-GB" sz="2100" dirty="0" smtClean="0">
                <a:solidFill>
                  <a:srgbClr val="000000"/>
                </a:solidFill>
              </a:rPr>
              <a:t>parent/guardian)</a:t>
            </a:r>
            <a:endParaRPr lang="en-GB" sz="2100" dirty="0">
              <a:solidFill>
                <a:srgbClr val="000000"/>
              </a:solidFill>
            </a:endParaRPr>
          </a:p>
          <a:p>
            <a:pPr marL="285750" indent="-285750" algn="just">
              <a:buFont typeface="Arial"/>
              <a:buChar char="•"/>
            </a:pPr>
            <a:endParaRPr lang="en-GB" sz="2100" dirty="0"/>
          </a:p>
          <a:p>
            <a:pPr marL="285750" indent="-285750" algn="just">
              <a:buFont typeface="Arial"/>
              <a:buChar char="•"/>
            </a:pPr>
            <a:r>
              <a:rPr lang="en-GB" sz="2100" dirty="0"/>
              <a:t>When dealing with children, you must explain your inability to guarantee </a:t>
            </a:r>
            <a:r>
              <a:rPr lang="en-GB" sz="2100" u="sng" dirty="0"/>
              <a:t>confidentiality as a legal right</a:t>
            </a:r>
            <a:r>
              <a:rPr lang="en-GB" sz="2100" dirty="0"/>
              <a:t> and communicate clearly </a:t>
            </a:r>
            <a:r>
              <a:rPr lang="en-GB" sz="2100" dirty="0" smtClean="0">
                <a:solidFill>
                  <a:srgbClr val="000000"/>
                </a:solidFill>
              </a:rPr>
              <a:t>any</a:t>
            </a:r>
            <a:r>
              <a:rPr lang="en-GB" sz="2100" dirty="0" smtClean="0"/>
              <a:t> applicable </a:t>
            </a:r>
            <a:r>
              <a:rPr lang="en-GB" sz="2100" dirty="0">
                <a:solidFill>
                  <a:srgbClr val="0000FF"/>
                </a:solidFill>
              </a:rPr>
              <a:t>mandatory reporting procedures </a:t>
            </a:r>
            <a:r>
              <a:rPr lang="en-GB" sz="2100" i="1" dirty="0"/>
              <a:t>prior</a:t>
            </a:r>
            <a:r>
              <a:rPr lang="en-GB" sz="2100" dirty="0"/>
              <a:t> to interviewing them</a:t>
            </a:r>
          </a:p>
          <a:p>
            <a:pPr marL="285750" indent="-285750" algn="just">
              <a:buFont typeface="Arial"/>
              <a:buChar char="•"/>
            </a:pPr>
            <a:endParaRPr lang="en-GB" sz="2100" dirty="0"/>
          </a:p>
          <a:p>
            <a:pPr marL="285750" indent="-285750" algn="just">
              <a:buFont typeface="Arial"/>
              <a:buChar char="•"/>
            </a:pPr>
            <a:r>
              <a:rPr lang="en-GB" sz="2100" dirty="0"/>
              <a:t>Despite this limitation to confidentiality, you still have to put in place </a:t>
            </a:r>
            <a:r>
              <a:rPr lang="en-GB" sz="2100" u="sng" dirty="0"/>
              <a:t>practical measures to protect information</a:t>
            </a:r>
            <a:r>
              <a:rPr lang="en-GB" sz="2100" dirty="0"/>
              <a:t> (e.g. limited access to identifying data, referrals made, lockable cupboard) and explain these</a:t>
            </a:r>
            <a:endParaRPr lang="en-GB" sz="2100" dirty="0">
              <a:solidFill>
                <a:srgbClr val="0000FF"/>
              </a:solidFill>
            </a:endParaRPr>
          </a:p>
          <a:p>
            <a:pPr marL="285750" indent="-285750" algn="just">
              <a:buFont typeface="Arial"/>
              <a:buChar char="•"/>
            </a:pPr>
            <a:endParaRPr lang="en-GB" sz="2200" dirty="0"/>
          </a:p>
        </p:txBody>
      </p:sp>
    </p:spTree>
    <p:extLst>
      <p:ext uri="{BB962C8B-B14F-4D97-AF65-F5344CB8AC3E}">
        <p14:creationId xmlns:p14="http://schemas.microsoft.com/office/powerpoint/2010/main" val="2371932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B. Mitigating harm </a:t>
            </a:r>
            <a:r>
              <a:rPr lang="mr-IN" sz="3600" b="1" dirty="0"/>
              <a:t>–</a:t>
            </a:r>
            <a:r>
              <a:rPr lang="en-US" sz="3600" b="1" dirty="0"/>
              <a:t> confidentiality</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22</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1412776"/>
            <a:ext cx="8712968" cy="769441"/>
          </a:xfrm>
          <a:prstGeom prst="rect">
            <a:avLst/>
          </a:prstGeom>
          <a:noFill/>
        </p:spPr>
        <p:txBody>
          <a:bodyPr wrap="square" rtlCol="0">
            <a:spAutoFit/>
          </a:bodyPr>
          <a:lstStyle/>
          <a:p>
            <a:pPr algn="ctr"/>
            <a:r>
              <a:rPr lang="en-GB" sz="2200" dirty="0">
                <a:solidFill>
                  <a:srgbClr val="000000"/>
                </a:solidFill>
              </a:rPr>
              <a:t>You must find out what applicable laws provide, but generally confidentiality can/must be breached:</a:t>
            </a:r>
          </a:p>
        </p:txBody>
      </p:sp>
      <p:graphicFrame>
        <p:nvGraphicFramePr>
          <p:cNvPr id="2" name="Diagram 1"/>
          <p:cNvGraphicFramePr/>
          <p:nvPr>
            <p:extLst>
              <p:ext uri="{D42A27DB-BD31-4B8C-83A1-F6EECF244321}">
                <p14:modId xmlns:p14="http://schemas.microsoft.com/office/powerpoint/2010/main" val="1676938950"/>
              </p:ext>
            </p:extLst>
          </p:nvPr>
        </p:nvGraphicFramePr>
        <p:xfrm>
          <a:off x="433636" y="2204864"/>
          <a:ext cx="8242820"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53692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B. Mitigating harm </a:t>
            </a:r>
            <a:r>
              <a:rPr lang="mr-IN" sz="3600" b="1" dirty="0"/>
              <a:t>–</a:t>
            </a:r>
            <a:r>
              <a:rPr lang="en-US" sz="3600" b="1" dirty="0"/>
              <a:t> referrals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23</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323528" y="1412776"/>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 255</a:t>
            </a:r>
          </a:p>
          <a:p>
            <a:pPr algn="ctr"/>
            <a:r>
              <a:rPr lang="en-GB" sz="1600" dirty="0">
                <a:solidFill>
                  <a:srgbClr val="7F7F7F"/>
                </a:solidFill>
              </a:rPr>
              <a:t>Module 2 </a:t>
            </a:r>
            <a:r>
              <a:rPr lang="mr-IN" sz="1600" dirty="0">
                <a:solidFill>
                  <a:srgbClr val="7F7F7F"/>
                </a:solidFill>
              </a:rPr>
              <a:t>–</a:t>
            </a:r>
            <a:r>
              <a:rPr lang="en-GB" sz="1600" dirty="0">
                <a:solidFill>
                  <a:srgbClr val="7F7F7F"/>
                </a:solidFill>
              </a:rPr>
              <a:t> Understanding Sexual Violence and Module 7 </a:t>
            </a:r>
            <a:r>
              <a:rPr lang="mr-IN" sz="1600" dirty="0">
                <a:solidFill>
                  <a:srgbClr val="7F7F7F"/>
                </a:solidFill>
              </a:rPr>
              <a:t>–</a:t>
            </a:r>
            <a:r>
              <a:rPr lang="en-GB" sz="1600" dirty="0">
                <a:solidFill>
                  <a:srgbClr val="7F7F7F"/>
                </a:solidFill>
              </a:rPr>
              <a:t> Do No Harm </a:t>
            </a:r>
          </a:p>
          <a:p>
            <a:pPr algn="ctr"/>
            <a:r>
              <a:rPr lang="en-GB" sz="1600" dirty="0">
                <a:solidFill>
                  <a:srgbClr val="7F7F7F"/>
                </a:solidFill>
              </a:rPr>
              <a:t> Module 8 </a:t>
            </a:r>
            <a:r>
              <a:rPr lang="mr-IN" sz="1600" dirty="0">
                <a:solidFill>
                  <a:srgbClr val="7F7F7F"/>
                </a:solidFill>
              </a:rPr>
              <a:t>–</a:t>
            </a:r>
            <a:r>
              <a:rPr lang="en-GB" sz="1600" dirty="0">
                <a:solidFill>
                  <a:srgbClr val="7F7F7F"/>
                </a:solidFill>
              </a:rPr>
              <a:t> Safety and Security and Module 9 </a:t>
            </a:r>
            <a:r>
              <a:rPr lang="mr-IN" sz="1600" dirty="0">
                <a:solidFill>
                  <a:srgbClr val="7F7F7F"/>
                </a:solidFill>
              </a:rPr>
              <a:t>–</a:t>
            </a:r>
            <a:r>
              <a:rPr lang="en-GB" sz="1600" dirty="0">
                <a:solidFill>
                  <a:srgbClr val="7F7F7F"/>
                </a:solidFill>
              </a:rPr>
              <a:t> Planning</a:t>
            </a:r>
          </a:p>
        </p:txBody>
      </p:sp>
      <p:sp>
        <p:nvSpPr>
          <p:cNvPr id="3" name="TextBox 2"/>
          <p:cNvSpPr txBox="1"/>
          <p:nvPr/>
        </p:nvSpPr>
        <p:spPr>
          <a:xfrm>
            <a:off x="179512" y="2276872"/>
            <a:ext cx="8712968" cy="4493537"/>
          </a:xfrm>
          <a:prstGeom prst="rect">
            <a:avLst/>
          </a:prstGeom>
          <a:noFill/>
        </p:spPr>
        <p:txBody>
          <a:bodyPr wrap="square" rtlCol="0">
            <a:spAutoFit/>
          </a:bodyPr>
          <a:lstStyle/>
          <a:p>
            <a:pPr marL="285750" indent="-285750" algn="just">
              <a:buFont typeface="Arial"/>
              <a:buChar char="•"/>
            </a:pPr>
            <a:r>
              <a:rPr lang="en-GB" sz="2200" dirty="0"/>
              <a:t>Before </a:t>
            </a:r>
            <a:r>
              <a:rPr lang="en-GB" sz="2200" dirty="0" smtClean="0"/>
              <a:t>approaching CARSV child victims, </a:t>
            </a:r>
            <a:r>
              <a:rPr lang="en-GB" sz="2200" dirty="0">
                <a:solidFill>
                  <a:srgbClr val="0000FF"/>
                </a:solidFill>
              </a:rPr>
              <a:t>map and vet</a:t>
            </a:r>
            <a:r>
              <a:rPr lang="en-GB" sz="2200" dirty="0"/>
              <a:t> potentially suitable formal and informal services to refer children for </a:t>
            </a:r>
            <a:r>
              <a:rPr lang="en-GB" sz="2200" dirty="0">
                <a:solidFill>
                  <a:srgbClr val="0000FF"/>
                </a:solidFill>
              </a:rPr>
              <a:t>support and protection </a:t>
            </a:r>
            <a:r>
              <a:rPr lang="en-GB" sz="2200" dirty="0"/>
              <a:t>and put in place appropriate </a:t>
            </a:r>
            <a:r>
              <a:rPr lang="en-GB" sz="2200" dirty="0">
                <a:solidFill>
                  <a:srgbClr val="0000FF"/>
                </a:solidFill>
              </a:rPr>
              <a:t>protocols</a:t>
            </a:r>
          </a:p>
          <a:p>
            <a:pPr marL="285750" indent="-285750" algn="just">
              <a:buFont typeface="Arial"/>
              <a:buChar char="•"/>
            </a:pPr>
            <a:endParaRPr lang="en-GB" sz="2200" i="1" dirty="0">
              <a:solidFill>
                <a:srgbClr val="0000FF"/>
              </a:solidFill>
            </a:endParaRPr>
          </a:p>
          <a:p>
            <a:pPr marL="285750" indent="-285750" algn="just">
              <a:buFont typeface="Arial"/>
              <a:buChar char="•"/>
            </a:pPr>
            <a:r>
              <a:rPr lang="en-GB" sz="2200" dirty="0"/>
              <a:t>C</a:t>
            </a:r>
            <a:r>
              <a:rPr lang="en-GB" sz="2200" dirty="0" smtClean="0"/>
              <a:t>onsider </a:t>
            </a:r>
            <a:r>
              <a:rPr lang="en-GB" sz="2200" dirty="0"/>
              <a:t>what is available or could be set up to address the needs of children of </a:t>
            </a:r>
            <a:r>
              <a:rPr lang="en-GB" sz="2200" dirty="0">
                <a:solidFill>
                  <a:srgbClr val="0000FF"/>
                </a:solidFill>
              </a:rPr>
              <a:t>different age groups, gender </a:t>
            </a:r>
            <a:r>
              <a:rPr lang="en-GB" sz="2200" dirty="0">
                <a:solidFill>
                  <a:srgbClr val="000000"/>
                </a:solidFill>
              </a:rPr>
              <a:t>and</a:t>
            </a:r>
            <a:r>
              <a:rPr lang="en-GB" sz="2200" dirty="0">
                <a:solidFill>
                  <a:srgbClr val="0000FF"/>
                </a:solidFill>
              </a:rPr>
              <a:t> culture/ethnic groups</a:t>
            </a:r>
            <a:r>
              <a:rPr lang="en-GB" sz="2200" dirty="0"/>
              <a:t> as appropriate</a:t>
            </a:r>
          </a:p>
          <a:p>
            <a:pPr marL="285750" indent="-285750" algn="just">
              <a:buFont typeface="Arial"/>
              <a:buChar char="•"/>
            </a:pPr>
            <a:endParaRPr lang="en-GB" sz="2200" dirty="0"/>
          </a:p>
          <a:p>
            <a:pPr marL="285750" indent="-285750" algn="just">
              <a:buFont typeface="Arial"/>
              <a:buChar char="•"/>
            </a:pPr>
            <a:r>
              <a:rPr lang="en-GB" sz="2200" dirty="0"/>
              <a:t>Suitable services may include </a:t>
            </a:r>
            <a:r>
              <a:rPr lang="en-GB" sz="2200" dirty="0">
                <a:solidFill>
                  <a:srgbClr val="0000FF"/>
                </a:solidFill>
              </a:rPr>
              <a:t>community-based </a:t>
            </a:r>
            <a:r>
              <a:rPr lang="en-GB" sz="2200" dirty="0" smtClean="0">
                <a:solidFill>
                  <a:srgbClr val="0000FF"/>
                </a:solidFill>
              </a:rPr>
              <a:t>child-protection </a:t>
            </a:r>
            <a:r>
              <a:rPr lang="en-GB" sz="2200" dirty="0">
                <a:solidFill>
                  <a:srgbClr val="0000FF"/>
                </a:solidFill>
              </a:rPr>
              <a:t>systems</a:t>
            </a:r>
            <a:r>
              <a:rPr lang="en-GB" sz="2200" dirty="0"/>
              <a:t> (e.g. child-protection committees, child-led groups) and </a:t>
            </a:r>
            <a:r>
              <a:rPr lang="en-GB" sz="2200" dirty="0">
                <a:solidFill>
                  <a:srgbClr val="0000FF"/>
                </a:solidFill>
              </a:rPr>
              <a:t>other services for children </a:t>
            </a:r>
            <a:r>
              <a:rPr lang="en-GB" sz="2200" dirty="0"/>
              <a:t>providing access to </a:t>
            </a:r>
            <a:r>
              <a:rPr lang="en-GB" sz="2200" dirty="0">
                <a:solidFill>
                  <a:srgbClr val="0000FF"/>
                </a:solidFill>
              </a:rPr>
              <a:t>child/adolescent-friendly spaces </a:t>
            </a:r>
          </a:p>
          <a:p>
            <a:pPr marL="285750" indent="-285750" algn="just">
              <a:buFont typeface="Arial"/>
              <a:buChar char="•"/>
            </a:pPr>
            <a:endParaRPr lang="en-GB" sz="2200" dirty="0"/>
          </a:p>
        </p:txBody>
      </p:sp>
    </p:spTree>
    <p:extLst>
      <p:ext uri="{BB962C8B-B14F-4D97-AF65-F5344CB8AC3E}">
        <p14:creationId xmlns:p14="http://schemas.microsoft.com/office/powerpoint/2010/main" val="2934208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B. Mitigating harm </a:t>
            </a:r>
            <a:r>
              <a:rPr lang="mr-IN" sz="3600" b="1" dirty="0"/>
              <a:t>–</a:t>
            </a:r>
            <a:r>
              <a:rPr lang="en-US" sz="3600" b="1" dirty="0"/>
              <a:t> referrals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24</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323528" y="1412776"/>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 255</a:t>
            </a:r>
          </a:p>
          <a:p>
            <a:pPr algn="ctr"/>
            <a:r>
              <a:rPr lang="en-GB" sz="1600" dirty="0">
                <a:solidFill>
                  <a:srgbClr val="7F7F7F"/>
                </a:solidFill>
              </a:rPr>
              <a:t>Module 2 </a:t>
            </a:r>
            <a:r>
              <a:rPr lang="mr-IN" sz="1600" dirty="0">
                <a:solidFill>
                  <a:srgbClr val="7F7F7F"/>
                </a:solidFill>
              </a:rPr>
              <a:t>–</a:t>
            </a:r>
            <a:r>
              <a:rPr lang="en-GB" sz="1600" dirty="0">
                <a:solidFill>
                  <a:srgbClr val="7F7F7F"/>
                </a:solidFill>
              </a:rPr>
              <a:t> Understanding Sexual Violence and Module 7 </a:t>
            </a:r>
            <a:r>
              <a:rPr lang="mr-IN" sz="1600" dirty="0">
                <a:solidFill>
                  <a:srgbClr val="7F7F7F"/>
                </a:solidFill>
              </a:rPr>
              <a:t>–</a:t>
            </a:r>
            <a:r>
              <a:rPr lang="en-GB" sz="1600" dirty="0">
                <a:solidFill>
                  <a:srgbClr val="7F7F7F"/>
                </a:solidFill>
              </a:rPr>
              <a:t> Do No Harm </a:t>
            </a:r>
          </a:p>
          <a:p>
            <a:pPr algn="ctr"/>
            <a:r>
              <a:rPr lang="en-GB" sz="1600" dirty="0">
                <a:solidFill>
                  <a:srgbClr val="7F7F7F"/>
                </a:solidFill>
              </a:rPr>
              <a:t> Module 8 </a:t>
            </a:r>
            <a:r>
              <a:rPr lang="mr-IN" sz="1600" dirty="0">
                <a:solidFill>
                  <a:srgbClr val="7F7F7F"/>
                </a:solidFill>
              </a:rPr>
              <a:t>–</a:t>
            </a:r>
            <a:r>
              <a:rPr lang="en-GB" sz="1600" dirty="0">
                <a:solidFill>
                  <a:srgbClr val="7F7F7F"/>
                </a:solidFill>
              </a:rPr>
              <a:t> Safety and Security and Module 9 </a:t>
            </a:r>
            <a:r>
              <a:rPr lang="mr-IN" sz="1600" dirty="0">
                <a:solidFill>
                  <a:srgbClr val="7F7F7F"/>
                </a:solidFill>
              </a:rPr>
              <a:t>–</a:t>
            </a:r>
            <a:r>
              <a:rPr lang="en-GB" sz="1600" dirty="0">
                <a:solidFill>
                  <a:srgbClr val="7F7F7F"/>
                </a:solidFill>
              </a:rPr>
              <a:t> Planning</a:t>
            </a:r>
          </a:p>
        </p:txBody>
      </p:sp>
      <p:sp>
        <p:nvSpPr>
          <p:cNvPr id="3" name="TextBox 2"/>
          <p:cNvSpPr txBox="1"/>
          <p:nvPr/>
        </p:nvSpPr>
        <p:spPr>
          <a:xfrm>
            <a:off x="323528" y="2348880"/>
            <a:ext cx="8496944" cy="1785104"/>
          </a:xfrm>
          <a:prstGeom prst="rect">
            <a:avLst/>
          </a:prstGeom>
          <a:noFill/>
        </p:spPr>
        <p:txBody>
          <a:bodyPr wrap="square" rtlCol="0">
            <a:spAutoFit/>
          </a:bodyPr>
          <a:lstStyle/>
          <a:p>
            <a:pPr marL="285750" indent="-285750" algn="just">
              <a:buFont typeface="Arial"/>
              <a:buChar char="•"/>
            </a:pPr>
            <a:r>
              <a:rPr lang="en-GB" sz="2200" dirty="0"/>
              <a:t>W</a:t>
            </a:r>
            <a:r>
              <a:rPr lang="en-GB" sz="2200" dirty="0" smtClean="0"/>
              <a:t>hen </a:t>
            </a:r>
            <a:r>
              <a:rPr lang="en-GB" sz="2200" dirty="0"/>
              <a:t>dealing with children, </a:t>
            </a:r>
            <a:r>
              <a:rPr lang="en-GB" sz="2200" dirty="0">
                <a:solidFill>
                  <a:srgbClr val="0000FF"/>
                </a:solidFill>
              </a:rPr>
              <a:t>informal family and community support systems</a:t>
            </a:r>
            <a:r>
              <a:rPr lang="en-GB" sz="2200" dirty="0"/>
              <a:t> should always be considered  </a:t>
            </a:r>
          </a:p>
          <a:p>
            <a:pPr algn="just"/>
            <a:endParaRPr lang="en-GB" sz="2200" dirty="0"/>
          </a:p>
          <a:p>
            <a:pPr marL="285750" indent="-285750" algn="just">
              <a:buFont typeface="Arial"/>
              <a:buChar char="•"/>
            </a:pPr>
            <a:r>
              <a:rPr lang="en-GB" sz="2200" dirty="0"/>
              <a:t>Children who have been victims of sexual violence have </a:t>
            </a:r>
            <a:r>
              <a:rPr lang="en-GB" sz="2200" dirty="0">
                <a:solidFill>
                  <a:srgbClr val="0000FF"/>
                </a:solidFill>
              </a:rPr>
              <a:t>immediate and long-term needs </a:t>
            </a:r>
            <a:r>
              <a:rPr lang="en-GB" sz="2200" dirty="0"/>
              <a:t>which may include:</a:t>
            </a:r>
            <a:endParaRPr lang="en-GB" sz="2200" dirty="0">
              <a:solidFill>
                <a:srgbClr val="0000FF"/>
              </a:solidFill>
            </a:endParaRPr>
          </a:p>
        </p:txBody>
      </p:sp>
      <p:grpSp>
        <p:nvGrpSpPr>
          <p:cNvPr id="13" name="Group 12"/>
          <p:cNvGrpSpPr/>
          <p:nvPr/>
        </p:nvGrpSpPr>
        <p:grpSpPr>
          <a:xfrm>
            <a:off x="179512" y="4005064"/>
            <a:ext cx="8784976" cy="2520280"/>
            <a:chOff x="232826" y="2906908"/>
            <a:chExt cx="7488179" cy="1778093"/>
          </a:xfrm>
          <a:solidFill>
            <a:srgbClr val="C0F2C7"/>
          </a:solidFill>
        </p:grpSpPr>
        <p:sp>
          <p:nvSpPr>
            <p:cNvPr id="16" name="Freeform 15"/>
            <p:cNvSpPr/>
            <p:nvPr/>
          </p:nvSpPr>
          <p:spPr>
            <a:xfrm>
              <a:off x="5993466" y="2906908"/>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BDB4FF"/>
            </a:solidFill>
          </p:spPr>
          <p:style>
            <a:lnRef idx="0">
              <a:schemeClr val="lt1">
                <a:hueOff val="0"/>
                <a:satOff val="0"/>
                <a:lumOff val="0"/>
                <a:alphaOff val="0"/>
              </a:schemeClr>
            </a:lnRef>
            <a:fillRef idx="3">
              <a:schemeClr val="accent4">
                <a:hueOff val="-293879"/>
                <a:satOff val="-813"/>
                <a:lumOff val="504"/>
                <a:alphaOff val="0"/>
              </a:schemeClr>
            </a:fillRef>
            <a:effectRef idx="3">
              <a:schemeClr val="accent4">
                <a:hueOff val="-293879"/>
                <a:satOff val="-813"/>
                <a:lumOff val="504"/>
                <a:alphaOff val="0"/>
              </a:schemeClr>
            </a:effectRef>
            <a:fontRef idx="minor">
              <a:schemeClr val="lt1"/>
            </a:fontRef>
          </p:style>
          <p:txBody>
            <a:bodyPr spcFirstLastPara="0" vert="horz" wrap="square" lIns="0" tIns="237219" rIns="0" bIns="237219" numCol="1" spcCol="1270" anchor="ctr" anchorCtr="0">
              <a:noAutofit/>
            </a:bodyPr>
            <a:lstStyle/>
            <a:p>
              <a:pPr lvl="0" algn="ctr" defTabSz="933450">
                <a:lnSpc>
                  <a:spcPct val="90000"/>
                </a:lnSpc>
                <a:spcBef>
                  <a:spcPct val="0"/>
                </a:spcBef>
                <a:spcAft>
                  <a:spcPct val="35000"/>
                </a:spcAft>
              </a:pPr>
              <a:r>
                <a:rPr lang="en-IE" b="1" dirty="0">
                  <a:solidFill>
                    <a:srgbClr val="000000"/>
                  </a:solidFill>
                </a:rPr>
                <a:t>CARE ARRANGEMENTS</a:t>
              </a:r>
            </a:p>
            <a:p>
              <a:pPr lvl="0" algn="ctr" defTabSz="933450">
                <a:lnSpc>
                  <a:spcPct val="90000"/>
                </a:lnSpc>
                <a:spcBef>
                  <a:spcPct val="0"/>
                </a:spcBef>
                <a:spcAft>
                  <a:spcPct val="35000"/>
                </a:spcAft>
              </a:pPr>
              <a:r>
                <a:rPr lang="en-IE" dirty="0">
                  <a:solidFill>
                    <a:srgbClr val="000000"/>
                  </a:solidFill>
                </a:rPr>
                <a:t>If home environment is abusive or otherwise puts child at risk</a:t>
              </a:r>
              <a:endParaRPr lang="nl-NL" kern="1200" dirty="0">
                <a:solidFill>
                  <a:srgbClr val="000000"/>
                </a:solidFill>
              </a:endParaRPr>
            </a:p>
          </p:txBody>
        </p:sp>
        <p:sp>
          <p:nvSpPr>
            <p:cNvPr id="17" name="Freeform 16"/>
            <p:cNvSpPr/>
            <p:nvPr/>
          </p:nvSpPr>
          <p:spPr>
            <a:xfrm>
              <a:off x="232826" y="2906908"/>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grpFill/>
          </p:spPr>
          <p:style>
            <a:lnRef idx="0">
              <a:schemeClr val="lt1">
                <a:hueOff val="0"/>
                <a:satOff val="0"/>
                <a:lumOff val="0"/>
                <a:alphaOff val="0"/>
              </a:schemeClr>
            </a:lnRef>
            <a:fillRef idx="3">
              <a:schemeClr val="accent4">
                <a:hueOff val="-587759"/>
                <a:satOff val="-1626"/>
                <a:lumOff val="1009"/>
                <a:alphaOff val="0"/>
              </a:schemeClr>
            </a:fillRef>
            <a:effectRef idx="3">
              <a:schemeClr val="accent4">
                <a:hueOff val="-587759"/>
                <a:satOff val="-1626"/>
                <a:lumOff val="1009"/>
                <a:alphaOff val="0"/>
              </a:schemeClr>
            </a:effectRef>
            <a:fontRef idx="minor">
              <a:schemeClr val="lt1"/>
            </a:fontRef>
          </p:style>
          <p:txBody>
            <a:bodyPr spcFirstLastPara="0" vert="horz" wrap="square" lIns="0" tIns="294369" rIns="0" bIns="294369" numCol="1" spcCol="1270" anchor="ctr" anchorCtr="0">
              <a:noAutofit/>
            </a:bodyPr>
            <a:lstStyle/>
            <a:p>
              <a:pPr lvl="0" algn="ctr" defTabSz="666750">
                <a:lnSpc>
                  <a:spcPct val="90000"/>
                </a:lnSpc>
                <a:spcBef>
                  <a:spcPct val="0"/>
                </a:spcBef>
                <a:spcAft>
                  <a:spcPct val="35000"/>
                </a:spcAft>
              </a:pPr>
              <a:r>
                <a:rPr lang="en-IE" b="1" dirty="0">
                  <a:solidFill>
                    <a:schemeClr val="tx1"/>
                  </a:solidFill>
                </a:rPr>
                <a:t>PHYSICAL</a:t>
              </a:r>
            </a:p>
            <a:p>
              <a:pPr lvl="0" algn="ctr" defTabSz="666750">
                <a:lnSpc>
                  <a:spcPct val="90000"/>
                </a:lnSpc>
                <a:spcBef>
                  <a:spcPct val="0"/>
                </a:spcBef>
                <a:spcAft>
                  <a:spcPct val="35000"/>
                </a:spcAft>
              </a:pPr>
              <a:r>
                <a:rPr lang="en-IE" dirty="0">
                  <a:solidFill>
                    <a:schemeClr val="tx1"/>
                  </a:solidFill>
                </a:rPr>
                <a:t> Emergency and long-term medical treatment</a:t>
              </a:r>
              <a:endParaRPr lang="nl-NL" kern="1200" dirty="0">
                <a:solidFill>
                  <a:srgbClr val="000000"/>
                </a:solidFill>
              </a:endParaRPr>
            </a:p>
          </p:txBody>
        </p:sp>
        <p:sp>
          <p:nvSpPr>
            <p:cNvPr id="19" name="Freeform 18"/>
            <p:cNvSpPr/>
            <p:nvPr/>
          </p:nvSpPr>
          <p:spPr>
            <a:xfrm>
              <a:off x="4098348" y="2942390"/>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74ACD7"/>
            </a:solidFill>
          </p:spPr>
          <p:style>
            <a:lnRef idx="0">
              <a:schemeClr val="lt1">
                <a:hueOff val="0"/>
                <a:satOff val="0"/>
                <a:lumOff val="0"/>
                <a:alphaOff val="0"/>
              </a:schemeClr>
            </a:lnRef>
            <a:fillRef idx="3">
              <a:schemeClr val="accent4">
                <a:hueOff val="-1175518"/>
                <a:satOff val="-3251"/>
                <a:lumOff val="2017"/>
                <a:alphaOff val="0"/>
              </a:schemeClr>
            </a:fillRef>
            <a:effectRef idx="3">
              <a:schemeClr val="accent4">
                <a:hueOff val="-1175518"/>
                <a:satOff val="-3251"/>
                <a:lumOff val="2017"/>
                <a:alphaOff val="0"/>
              </a:schemeClr>
            </a:effectRef>
            <a:fontRef idx="minor">
              <a:schemeClr val="lt1"/>
            </a:fontRef>
          </p:style>
          <p:txBody>
            <a:bodyPr spcFirstLastPara="0" vert="horz" wrap="square" lIns="0" tIns="294369" rIns="0" bIns="294369" numCol="1" spcCol="1270" anchor="ctr" anchorCtr="0">
              <a:noAutofit/>
            </a:bodyPr>
            <a:lstStyle/>
            <a:p>
              <a:pPr lvl="0" algn="ctr" defTabSz="666750">
                <a:lnSpc>
                  <a:spcPct val="90000"/>
                </a:lnSpc>
                <a:spcBef>
                  <a:spcPct val="0"/>
                </a:spcBef>
                <a:spcAft>
                  <a:spcPct val="35000"/>
                </a:spcAft>
              </a:pPr>
              <a:r>
                <a:rPr lang="en-IE" b="1" dirty="0">
                  <a:solidFill>
                    <a:srgbClr val="000000"/>
                  </a:solidFill>
                </a:rPr>
                <a:t>SOCIAL</a:t>
              </a:r>
            </a:p>
            <a:p>
              <a:pPr lvl="0" algn="ctr" defTabSz="666750">
                <a:lnSpc>
                  <a:spcPct val="90000"/>
                </a:lnSpc>
                <a:spcBef>
                  <a:spcPct val="0"/>
                </a:spcBef>
                <a:spcAft>
                  <a:spcPct val="35000"/>
                </a:spcAft>
              </a:pPr>
              <a:r>
                <a:rPr lang="en-IE" dirty="0">
                  <a:solidFill>
                    <a:srgbClr val="000000"/>
                  </a:solidFill>
                </a:rPr>
                <a:t>Support reintegrating school settings/develop positive relationships</a:t>
              </a:r>
            </a:p>
          </p:txBody>
        </p:sp>
        <p:sp>
          <p:nvSpPr>
            <p:cNvPr id="20" name="Freeform 19"/>
            <p:cNvSpPr/>
            <p:nvPr/>
          </p:nvSpPr>
          <p:spPr>
            <a:xfrm>
              <a:off x="2138282" y="2913308"/>
              <a:ext cx="1727540" cy="1742612"/>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chemeClr val="accent1"/>
            </a:solidFill>
          </p:spPr>
          <p:style>
            <a:lnRef idx="0">
              <a:schemeClr val="lt1">
                <a:hueOff val="0"/>
                <a:satOff val="0"/>
                <a:lumOff val="0"/>
                <a:alphaOff val="0"/>
              </a:schemeClr>
            </a:lnRef>
            <a:fillRef idx="3">
              <a:schemeClr val="accent4">
                <a:hueOff val="-1469397"/>
                <a:satOff val="-4064"/>
                <a:lumOff val="2521"/>
                <a:alphaOff val="0"/>
              </a:schemeClr>
            </a:fillRef>
            <a:effectRef idx="3">
              <a:schemeClr val="accent4">
                <a:hueOff val="-1469397"/>
                <a:satOff val="-4064"/>
                <a:lumOff val="2521"/>
                <a:alphaOff val="0"/>
              </a:schemeClr>
            </a:effectRef>
            <a:fontRef idx="minor">
              <a:schemeClr val="lt1"/>
            </a:fontRef>
          </p:style>
          <p:txBody>
            <a:bodyPr spcFirstLastPara="0" vert="horz" wrap="square" lIns="0" tIns="237219" rIns="0" bIns="237220" numCol="1" spcCol="1270" anchor="ctr" anchorCtr="0">
              <a:noAutofit/>
            </a:bodyPr>
            <a:lstStyle/>
            <a:p>
              <a:pPr lvl="0" algn="ctr" defTabSz="933450">
                <a:lnSpc>
                  <a:spcPct val="90000"/>
                </a:lnSpc>
                <a:spcBef>
                  <a:spcPct val="0"/>
                </a:spcBef>
                <a:spcAft>
                  <a:spcPct val="35000"/>
                </a:spcAft>
              </a:pPr>
              <a:r>
                <a:rPr lang="en-IE" b="1" dirty="0">
                  <a:solidFill>
                    <a:srgbClr val="000000"/>
                  </a:solidFill>
                </a:rPr>
                <a:t>PSYCHOLOGICAL</a:t>
              </a:r>
              <a:r>
                <a:rPr lang="en-IE" dirty="0">
                  <a:solidFill>
                    <a:srgbClr val="000000"/>
                  </a:solidFill>
                </a:rPr>
                <a:t> </a:t>
              </a:r>
            </a:p>
            <a:p>
              <a:pPr lvl="0" algn="ctr" defTabSz="933450">
                <a:lnSpc>
                  <a:spcPct val="90000"/>
                </a:lnSpc>
                <a:spcBef>
                  <a:spcPct val="0"/>
                </a:spcBef>
                <a:spcAft>
                  <a:spcPct val="35000"/>
                </a:spcAft>
              </a:pPr>
              <a:r>
                <a:rPr lang="en-IE" dirty="0">
                  <a:solidFill>
                    <a:srgbClr val="000000"/>
                  </a:solidFill>
                </a:rPr>
                <a:t>PTSD, trust issues &amp; difficulties understanding their feelings</a:t>
              </a:r>
              <a:endParaRPr lang="nl-NL" kern="1200" dirty="0">
                <a:solidFill>
                  <a:srgbClr val="000000"/>
                </a:solidFill>
              </a:endParaRPr>
            </a:p>
          </p:txBody>
        </p:sp>
      </p:grpSp>
    </p:spTree>
    <p:extLst>
      <p:ext uri="{BB962C8B-B14F-4D97-AF65-F5344CB8AC3E}">
        <p14:creationId xmlns:p14="http://schemas.microsoft.com/office/powerpoint/2010/main" val="674216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B. Right to participation</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25</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276872"/>
            <a:ext cx="8568952" cy="4154983"/>
          </a:xfrm>
          <a:prstGeom prst="rect">
            <a:avLst/>
          </a:prstGeom>
          <a:noFill/>
        </p:spPr>
        <p:txBody>
          <a:bodyPr wrap="square" rtlCol="0">
            <a:spAutoFit/>
          </a:bodyPr>
          <a:lstStyle/>
          <a:p>
            <a:pPr marL="342900" indent="-342900" algn="just">
              <a:buFont typeface="Arial"/>
              <a:buChar char="•"/>
            </a:pPr>
            <a:r>
              <a:rPr lang="en-GB" sz="2200" dirty="0">
                <a:solidFill>
                  <a:srgbClr val="000000"/>
                </a:solidFill>
              </a:rPr>
              <a:t>Children have a </a:t>
            </a:r>
            <a:r>
              <a:rPr lang="en-GB" sz="2200" dirty="0">
                <a:solidFill>
                  <a:srgbClr val="0000FF"/>
                </a:solidFill>
              </a:rPr>
              <a:t>right to participate </a:t>
            </a:r>
            <a:r>
              <a:rPr lang="en-GB" sz="2200" dirty="0">
                <a:solidFill>
                  <a:srgbClr val="000000"/>
                </a:solidFill>
              </a:rPr>
              <a:t>in decisions that have implications on their lives </a:t>
            </a:r>
            <a:r>
              <a:rPr lang="mr-IN" sz="2200" dirty="0">
                <a:solidFill>
                  <a:srgbClr val="000000"/>
                </a:solidFill>
              </a:rPr>
              <a:t>–</a:t>
            </a:r>
            <a:r>
              <a:rPr lang="en-GB" sz="2200" dirty="0">
                <a:solidFill>
                  <a:srgbClr val="000000"/>
                </a:solidFill>
              </a:rPr>
              <a:t> a child’s level of participation is according to his/her </a:t>
            </a:r>
            <a:r>
              <a:rPr lang="en-GB" sz="2200" dirty="0">
                <a:solidFill>
                  <a:srgbClr val="0000FF"/>
                </a:solidFill>
              </a:rPr>
              <a:t>level of maturity and age</a:t>
            </a:r>
          </a:p>
          <a:p>
            <a:pPr marL="342900" indent="-342900" algn="just">
              <a:buFont typeface="Arial"/>
              <a:buChar char="•"/>
            </a:pPr>
            <a:endParaRPr lang="en-GB" sz="2200" dirty="0">
              <a:solidFill>
                <a:srgbClr val="000000"/>
              </a:solidFill>
            </a:endParaRPr>
          </a:p>
          <a:p>
            <a:pPr marL="342900" indent="-342900" algn="just">
              <a:buFont typeface="Arial"/>
              <a:buChar char="•"/>
            </a:pPr>
            <a:r>
              <a:rPr lang="en-GB" sz="2200" dirty="0">
                <a:solidFill>
                  <a:srgbClr val="000000"/>
                </a:solidFill>
              </a:rPr>
              <a:t>Children must be included in decision-making about </a:t>
            </a:r>
            <a:r>
              <a:rPr lang="en-GB" sz="2200" dirty="0">
                <a:solidFill>
                  <a:srgbClr val="0000FF"/>
                </a:solidFill>
              </a:rPr>
              <a:t>how, what and with whom to share information</a:t>
            </a:r>
            <a:r>
              <a:rPr lang="en-GB" sz="2200" dirty="0">
                <a:solidFill>
                  <a:srgbClr val="000000"/>
                </a:solidFill>
              </a:rPr>
              <a:t>, in line with existing protocols</a:t>
            </a:r>
          </a:p>
          <a:p>
            <a:pPr marL="342900" indent="-342900" algn="just">
              <a:buFont typeface="Arial"/>
              <a:buChar char="•"/>
            </a:pPr>
            <a:endParaRPr lang="en-GB" sz="2200" dirty="0">
              <a:solidFill>
                <a:srgbClr val="000000"/>
              </a:solidFill>
            </a:endParaRPr>
          </a:p>
          <a:p>
            <a:pPr marL="342900" indent="-342900" algn="just">
              <a:buFont typeface="Arial"/>
              <a:buChar char="•"/>
            </a:pPr>
            <a:r>
              <a:rPr lang="en-GB" sz="2200" dirty="0">
                <a:solidFill>
                  <a:srgbClr val="000000"/>
                </a:solidFill>
              </a:rPr>
              <a:t>When a child’s wishes cannot be </a:t>
            </a:r>
            <a:r>
              <a:rPr lang="en-GB" sz="2200" dirty="0" smtClean="0">
                <a:solidFill>
                  <a:srgbClr val="000000"/>
                </a:solidFill>
              </a:rPr>
              <a:t>prioritised</a:t>
            </a:r>
            <a:r>
              <a:rPr lang="en-GB" sz="2200" dirty="0">
                <a:solidFill>
                  <a:srgbClr val="000000"/>
                </a:solidFill>
              </a:rPr>
              <a:t>, the </a:t>
            </a:r>
            <a:r>
              <a:rPr lang="en-GB" sz="2200" dirty="0">
                <a:solidFill>
                  <a:srgbClr val="0000FF"/>
                </a:solidFill>
              </a:rPr>
              <a:t>reasons should always be explained</a:t>
            </a:r>
            <a:r>
              <a:rPr lang="en-GB" sz="2200" dirty="0">
                <a:solidFill>
                  <a:srgbClr val="000000"/>
                </a:solidFill>
              </a:rPr>
              <a:t> to the child</a:t>
            </a:r>
          </a:p>
          <a:p>
            <a:pPr marL="342900" indent="-342900" algn="just">
              <a:buFont typeface="Arial"/>
              <a:buChar char="•"/>
            </a:pPr>
            <a:endParaRPr lang="en-GB" sz="2200" dirty="0">
              <a:solidFill>
                <a:srgbClr val="000000"/>
              </a:solidFill>
            </a:endParaRPr>
          </a:p>
          <a:p>
            <a:pPr marL="342900" indent="-342900" algn="just">
              <a:buFont typeface="Arial"/>
              <a:buChar char="•"/>
            </a:pPr>
            <a:endParaRPr lang="en-GB" sz="2200" dirty="0">
              <a:solidFill>
                <a:srgbClr val="000000"/>
              </a:solidFill>
            </a:endParaRPr>
          </a:p>
        </p:txBody>
      </p:sp>
      <p:sp>
        <p:nvSpPr>
          <p:cNvPr id="2" name="TextBox 1"/>
          <p:cNvSpPr txBox="1"/>
          <p:nvPr/>
        </p:nvSpPr>
        <p:spPr>
          <a:xfrm>
            <a:off x="323528" y="1340768"/>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 256</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t>
            </a:r>
          </a:p>
          <a:p>
            <a:pPr algn="ctr"/>
            <a:r>
              <a:rPr lang="en-GB" sz="1600" dirty="0">
                <a:solidFill>
                  <a:srgbClr val="7F7F7F"/>
                </a:solidFill>
              </a:rPr>
              <a:t> Module 8 </a:t>
            </a:r>
            <a:r>
              <a:rPr lang="mr-IN" sz="1600" dirty="0">
                <a:solidFill>
                  <a:srgbClr val="7F7F7F"/>
                </a:solidFill>
              </a:rPr>
              <a:t>–</a:t>
            </a:r>
            <a:r>
              <a:rPr lang="en-GB" sz="1600" dirty="0">
                <a:solidFill>
                  <a:srgbClr val="7F7F7F"/>
                </a:solidFill>
              </a:rPr>
              <a:t> Safety and Security and Module 9 </a:t>
            </a:r>
            <a:r>
              <a:rPr lang="mr-IN" sz="1600" dirty="0">
                <a:solidFill>
                  <a:srgbClr val="7F7F7F"/>
                </a:solidFill>
              </a:rPr>
              <a:t>–</a:t>
            </a:r>
            <a:r>
              <a:rPr lang="en-GB" sz="1600" dirty="0">
                <a:solidFill>
                  <a:srgbClr val="7F7F7F"/>
                </a:solidFill>
              </a:rPr>
              <a:t> Planning</a:t>
            </a:r>
          </a:p>
        </p:txBody>
      </p:sp>
      <p:sp>
        <p:nvSpPr>
          <p:cNvPr id="11" name="Flowchart: Alternate Process 22"/>
          <p:cNvSpPr/>
          <p:nvPr/>
        </p:nvSpPr>
        <p:spPr>
          <a:xfrm>
            <a:off x="539552" y="5733256"/>
            <a:ext cx="8064896" cy="720080"/>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sz="2200" dirty="0">
              <a:solidFill>
                <a:schemeClr val="tx1"/>
              </a:solidFill>
            </a:endParaRPr>
          </a:p>
          <a:p>
            <a:pPr algn="ctr"/>
            <a:r>
              <a:rPr lang="en-GB" sz="2200" dirty="0">
                <a:solidFill>
                  <a:schemeClr val="tx1"/>
                </a:solidFill>
              </a:rPr>
              <a:t>You must listen to children’s thoughts, ideas and opinions and </a:t>
            </a:r>
            <a:r>
              <a:rPr lang="en-GB" sz="2200" b="1" dirty="0">
                <a:solidFill>
                  <a:schemeClr val="tx1"/>
                </a:solidFill>
              </a:rPr>
              <a:t>involve them in decision-making  </a:t>
            </a:r>
          </a:p>
          <a:p>
            <a:pPr algn="ctr"/>
            <a:endParaRPr lang="en-GB" sz="2200" b="1" dirty="0">
              <a:solidFill>
                <a:schemeClr val="tx1"/>
              </a:solidFill>
            </a:endParaRPr>
          </a:p>
        </p:txBody>
      </p:sp>
    </p:spTree>
    <p:extLst>
      <p:ext uri="{BB962C8B-B14F-4D97-AF65-F5344CB8AC3E}">
        <p14:creationId xmlns:p14="http://schemas.microsoft.com/office/powerpoint/2010/main" val="2414046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smtClean="0">
              <a:latin typeface="Candara" panose="020E0502030303020204" pitchFamily="34" charset="0"/>
            </a:endParaRPr>
          </a:p>
          <a:p>
            <a:pPr>
              <a:defRPr/>
            </a:pPr>
            <a:r>
              <a:rPr lang="en-US" i="1" dirty="0" smtClean="0">
                <a:latin typeface="Candara" panose="020E0502030303020204" pitchFamily="34" charset="0"/>
              </a:rPr>
              <a:t>© </a:t>
            </a:r>
            <a:r>
              <a:rPr lang="en-US" i="1" dirty="0">
                <a:latin typeface="Candara" panose="020E0502030303020204" pitchFamily="34" charset="0"/>
              </a:rPr>
              <a:t>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B. Right to participation</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26</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251520" y="1988840"/>
            <a:ext cx="8640960" cy="4401205"/>
          </a:xfrm>
          <a:prstGeom prst="rect">
            <a:avLst/>
          </a:prstGeom>
          <a:noFill/>
        </p:spPr>
        <p:txBody>
          <a:bodyPr wrap="square" rtlCol="0">
            <a:spAutoFit/>
          </a:bodyPr>
          <a:lstStyle/>
          <a:p>
            <a:pPr marL="285750" indent="-285750" algn="just">
              <a:buFont typeface="Arial"/>
              <a:buChar char="•"/>
            </a:pPr>
            <a:r>
              <a:rPr lang="en-GB" sz="2000" dirty="0"/>
              <a:t>When deciding whether or not to interview a child victim </a:t>
            </a:r>
            <a:r>
              <a:rPr lang="en-GB" sz="2000" dirty="0" smtClean="0">
                <a:solidFill>
                  <a:srgbClr val="0000FF"/>
                </a:solidFill>
              </a:rPr>
              <a:t>consider </a:t>
            </a:r>
            <a:r>
              <a:rPr lang="en-GB" sz="2000" dirty="0">
                <a:solidFill>
                  <a:srgbClr val="0000FF"/>
                </a:solidFill>
              </a:rPr>
              <a:t>the child’s wishes</a:t>
            </a:r>
            <a:r>
              <a:rPr lang="en-GB" sz="2000" dirty="0">
                <a:solidFill>
                  <a:srgbClr val="000000"/>
                </a:solidFill>
              </a:rPr>
              <a:t> </a:t>
            </a:r>
            <a:r>
              <a:rPr lang="en-GB" sz="2000" dirty="0"/>
              <a:t>and weigh these against the potential harm that participation may cause </a:t>
            </a:r>
            <a:r>
              <a:rPr lang="mr-IN" sz="2000" dirty="0"/>
              <a:t>–</a:t>
            </a:r>
            <a:r>
              <a:rPr lang="en-GB" sz="2000" dirty="0"/>
              <a:t> interview should only take place if the child wants to participate and you reach the conclusion that this is in the </a:t>
            </a:r>
            <a:r>
              <a:rPr lang="en-GB" sz="2000" dirty="0">
                <a:solidFill>
                  <a:srgbClr val="0000FF"/>
                </a:solidFill>
              </a:rPr>
              <a:t>child’s best </a:t>
            </a:r>
            <a:r>
              <a:rPr lang="en-GB" sz="2000" dirty="0" smtClean="0">
                <a:solidFill>
                  <a:srgbClr val="0000FF"/>
                </a:solidFill>
              </a:rPr>
              <a:t>interest</a:t>
            </a:r>
          </a:p>
          <a:p>
            <a:pPr marL="285750" indent="-285750" algn="just">
              <a:buFont typeface="Arial"/>
              <a:buChar char="•"/>
            </a:pPr>
            <a:endParaRPr lang="en-GB" sz="2000" dirty="0">
              <a:solidFill>
                <a:srgbClr val="0000FF"/>
              </a:solidFill>
            </a:endParaRPr>
          </a:p>
          <a:p>
            <a:pPr marL="285750" indent="-285750" algn="just">
              <a:buFont typeface="Arial"/>
              <a:buChar char="•"/>
            </a:pPr>
            <a:r>
              <a:rPr lang="fr-CH" sz="2000" dirty="0" err="1" smtClean="0">
                <a:solidFill>
                  <a:srgbClr val="000000"/>
                </a:solidFill>
              </a:rPr>
              <a:t>Like</a:t>
            </a:r>
            <a:r>
              <a:rPr lang="fr-CH" sz="2000" dirty="0" smtClean="0">
                <a:solidFill>
                  <a:srgbClr val="000000"/>
                </a:solidFill>
              </a:rPr>
              <a:t> adult </a:t>
            </a:r>
            <a:r>
              <a:rPr lang="fr-CH" sz="2000" dirty="0">
                <a:solidFill>
                  <a:srgbClr val="000000"/>
                </a:solidFill>
              </a:rPr>
              <a:t>survivors, </a:t>
            </a:r>
            <a:r>
              <a:rPr lang="en-GB" sz="2000" dirty="0">
                <a:solidFill>
                  <a:srgbClr val="000000"/>
                </a:solidFill>
              </a:rPr>
              <a:t>children have a </a:t>
            </a:r>
            <a:r>
              <a:rPr lang="en-GB" sz="2000" dirty="0">
                <a:solidFill>
                  <a:srgbClr val="0000FF"/>
                </a:solidFill>
              </a:rPr>
              <a:t>right to decide </a:t>
            </a:r>
            <a:r>
              <a:rPr lang="en-GB" sz="2000" dirty="0" smtClean="0">
                <a:solidFill>
                  <a:srgbClr val="000000"/>
                </a:solidFill>
              </a:rPr>
              <a:t>to participate </a:t>
            </a:r>
            <a:r>
              <a:rPr lang="en-GB" sz="2000" dirty="0">
                <a:solidFill>
                  <a:srgbClr val="000000"/>
                </a:solidFill>
              </a:rPr>
              <a:t>in a documentation </a:t>
            </a:r>
            <a:r>
              <a:rPr lang="en-GB" sz="2000" dirty="0" smtClean="0">
                <a:solidFill>
                  <a:srgbClr val="000000"/>
                </a:solidFill>
              </a:rPr>
              <a:t>process or not</a:t>
            </a:r>
            <a:r>
              <a:rPr lang="en-GB" sz="2000" dirty="0" smtClean="0"/>
              <a:t>; </a:t>
            </a:r>
            <a:r>
              <a:rPr lang="en-GB" sz="2000" dirty="0"/>
              <a:t>and like adult</a:t>
            </a:r>
            <a:r>
              <a:rPr lang="en-GB" sz="2000" dirty="0">
                <a:solidFill>
                  <a:srgbClr val="000000"/>
                </a:solidFill>
              </a:rPr>
              <a:t>s</a:t>
            </a:r>
            <a:r>
              <a:rPr lang="en-GB" sz="2000" dirty="0"/>
              <a:t>, some children may find the experience of sharing their experience and </a:t>
            </a:r>
            <a:r>
              <a:rPr lang="en-GB" sz="2000" dirty="0">
                <a:solidFill>
                  <a:srgbClr val="000000"/>
                </a:solidFill>
              </a:rPr>
              <a:t>obtaining truth, justice and reparation empowering  </a:t>
            </a:r>
            <a:endParaRPr lang="en-GB" sz="2000" dirty="0" smtClean="0">
              <a:solidFill>
                <a:srgbClr val="000000"/>
              </a:solidFill>
            </a:endParaRPr>
          </a:p>
          <a:p>
            <a:pPr algn="just"/>
            <a:endParaRPr lang="en-GB" sz="2000" dirty="0" smtClean="0">
              <a:solidFill>
                <a:srgbClr val="000000"/>
              </a:solidFill>
            </a:endParaRPr>
          </a:p>
          <a:p>
            <a:pPr marL="285750" indent="-285750" algn="just">
              <a:buFont typeface="Arial"/>
              <a:buChar char="•"/>
            </a:pPr>
            <a:r>
              <a:rPr lang="en-IE" sz="2000" dirty="0">
                <a:solidFill>
                  <a:srgbClr val="000000"/>
                </a:solidFill>
              </a:rPr>
              <a:t>Depending on the specifics, it may be difficult or impossible for documenters to engage with children to determine their views and wishes on such matters without actually or potentially harming them</a:t>
            </a:r>
            <a:endParaRPr lang="en-GB" sz="2000" dirty="0">
              <a:solidFill>
                <a:srgbClr val="000000"/>
              </a:solidFill>
            </a:endParaRPr>
          </a:p>
        </p:txBody>
      </p:sp>
      <p:sp>
        <p:nvSpPr>
          <p:cNvPr id="2" name="TextBox 1"/>
          <p:cNvSpPr txBox="1"/>
          <p:nvPr/>
        </p:nvSpPr>
        <p:spPr>
          <a:xfrm>
            <a:off x="323528" y="1412776"/>
            <a:ext cx="8640960" cy="584775"/>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 </a:t>
            </a:r>
            <a:r>
              <a:rPr lang="en-GB" sz="1600" dirty="0" smtClean="0">
                <a:solidFill>
                  <a:srgbClr val="7F7F7F"/>
                </a:solidFill>
              </a:rPr>
              <a:t>256 and Module </a:t>
            </a:r>
            <a:r>
              <a:rPr lang="en-GB" sz="1600" dirty="0">
                <a:solidFill>
                  <a:srgbClr val="7F7F7F"/>
                </a:solidFill>
              </a:rPr>
              <a:t>7 </a:t>
            </a:r>
            <a:r>
              <a:rPr lang="mr-IN" sz="1600" dirty="0">
                <a:solidFill>
                  <a:srgbClr val="7F7F7F"/>
                </a:solidFill>
              </a:rPr>
              <a:t>–</a:t>
            </a:r>
            <a:r>
              <a:rPr lang="en-GB" sz="1600" dirty="0">
                <a:solidFill>
                  <a:srgbClr val="7F7F7F"/>
                </a:solidFill>
              </a:rPr>
              <a:t> Do No Harm </a:t>
            </a:r>
          </a:p>
          <a:p>
            <a:pPr algn="ctr"/>
            <a:r>
              <a:rPr lang="en-GB" sz="1600" dirty="0">
                <a:solidFill>
                  <a:srgbClr val="7F7F7F"/>
                </a:solidFill>
              </a:rPr>
              <a:t> Module 8 </a:t>
            </a:r>
            <a:r>
              <a:rPr lang="mr-IN" sz="1600" dirty="0">
                <a:solidFill>
                  <a:srgbClr val="7F7F7F"/>
                </a:solidFill>
              </a:rPr>
              <a:t>–</a:t>
            </a:r>
            <a:r>
              <a:rPr lang="en-GB" sz="1600" dirty="0">
                <a:solidFill>
                  <a:srgbClr val="7F7F7F"/>
                </a:solidFill>
              </a:rPr>
              <a:t> Safety and Security and Module 9 </a:t>
            </a:r>
            <a:r>
              <a:rPr lang="mr-IN" sz="1600" dirty="0">
                <a:solidFill>
                  <a:srgbClr val="7F7F7F"/>
                </a:solidFill>
              </a:rPr>
              <a:t>–</a:t>
            </a:r>
            <a:r>
              <a:rPr lang="en-GB" sz="1600" dirty="0">
                <a:solidFill>
                  <a:srgbClr val="7F7F7F"/>
                </a:solidFill>
              </a:rPr>
              <a:t> Planning</a:t>
            </a:r>
          </a:p>
        </p:txBody>
      </p:sp>
    </p:spTree>
    <p:extLst>
      <p:ext uri="{BB962C8B-B14F-4D97-AF65-F5344CB8AC3E}">
        <p14:creationId xmlns:p14="http://schemas.microsoft.com/office/powerpoint/2010/main" val="3295147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27</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07504" y="2204864"/>
            <a:ext cx="8712968" cy="3477875"/>
          </a:xfrm>
          <a:prstGeom prst="rect">
            <a:avLst/>
          </a:prstGeom>
          <a:noFill/>
        </p:spPr>
        <p:txBody>
          <a:bodyPr wrap="square" rtlCol="0">
            <a:spAutoFit/>
          </a:bodyPr>
          <a:lstStyle/>
          <a:p>
            <a:pPr marL="342900" indent="-342900" algn="just">
              <a:buFont typeface="Arial"/>
              <a:buChar char="•"/>
            </a:pPr>
            <a:r>
              <a:rPr lang="en-GB" sz="2200" dirty="0"/>
              <a:t>Even in contexts where </a:t>
            </a:r>
            <a:r>
              <a:rPr lang="en-GB" sz="2200" dirty="0">
                <a:solidFill>
                  <a:srgbClr val="000000"/>
                </a:solidFill>
              </a:rPr>
              <a:t>you have heard </a:t>
            </a:r>
            <a:r>
              <a:rPr lang="en-GB" sz="2200" dirty="0"/>
              <a:t>no such allegations, consider the </a:t>
            </a:r>
            <a:r>
              <a:rPr lang="en-GB" sz="2200" dirty="0">
                <a:solidFill>
                  <a:srgbClr val="0000FF"/>
                </a:solidFill>
              </a:rPr>
              <a:t>possibility</a:t>
            </a:r>
            <a:r>
              <a:rPr lang="en-GB" sz="2200" dirty="0"/>
              <a:t> that </a:t>
            </a:r>
            <a:r>
              <a:rPr lang="en-GB" sz="2200" dirty="0">
                <a:solidFill>
                  <a:srgbClr val="0000FF"/>
                </a:solidFill>
              </a:rPr>
              <a:t>girls &amp; boys </a:t>
            </a:r>
            <a:r>
              <a:rPr lang="en-GB" sz="2200" dirty="0"/>
              <a:t>may have been </a:t>
            </a:r>
            <a:r>
              <a:rPr lang="en-GB" sz="2200" dirty="0">
                <a:solidFill>
                  <a:srgbClr val="0000FF"/>
                </a:solidFill>
              </a:rPr>
              <a:t>victims of CARSV</a:t>
            </a:r>
          </a:p>
          <a:p>
            <a:pPr marL="342900" indent="-342900" algn="just">
              <a:buFont typeface="Arial"/>
              <a:buChar char="•"/>
            </a:pPr>
            <a:r>
              <a:rPr lang="en-GB" sz="2200" dirty="0" smtClean="0"/>
              <a:t>You </a:t>
            </a:r>
            <a:r>
              <a:rPr lang="en-GB" sz="2200" dirty="0"/>
              <a:t>must decide at the </a:t>
            </a:r>
            <a:r>
              <a:rPr lang="en-GB" sz="2200" dirty="0">
                <a:solidFill>
                  <a:srgbClr val="0000FF"/>
                </a:solidFill>
              </a:rPr>
              <a:t>planning stage </a:t>
            </a:r>
            <a:r>
              <a:rPr lang="en-GB" sz="2200" dirty="0"/>
              <a:t>of a CARSV documentation process whether or not to interview children </a:t>
            </a:r>
            <a:r>
              <a:rPr lang="mr-IN" sz="2200" dirty="0"/>
              <a:t>–</a:t>
            </a:r>
            <a:r>
              <a:rPr lang="en-GB" sz="2200" dirty="0"/>
              <a:t> your decision will be based, in particular on the following:</a:t>
            </a:r>
          </a:p>
          <a:p>
            <a:pPr algn="just"/>
            <a:endParaRPr lang="en-GB" sz="2200" dirty="0"/>
          </a:p>
          <a:p>
            <a:pPr marL="342900" indent="-342900" algn="just">
              <a:buFont typeface="Arial"/>
              <a:buChar char="•"/>
            </a:pPr>
            <a:endParaRPr lang="en-GB" sz="2200" dirty="0"/>
          </a:p>
          <a:p>
            <a:pPr algn="just"/>
            <a:endParaRPr lang="en-GB" sz="2200" dirty="0">
              <a:solidFill>
                <a:srgbClr val="0000FF"/>
              </a:solidFill>
            </a:endParaRPr>
          </a:p>
          <a:p>
            <a:pPr marL="342900" indent="-342900" algn="just">
              <a:buFont typeface="Arial"/>
              <a:buChar char="•"/>
            </a:pPr>
            <a:endParaRPr lang="en-GB" sz="2200" dirty="0">
              <a:solidFill>
                <a:srgbClr val="0000FF"/>
              </a:solidFill>
            </a:endParaRPr>
          </a:p>
        </p:txBody>
      </p:sp>
      <p:sp>
        <p:nvSpPr>
          <p:cNvPr id="2" name="TextBox 1"/>
          <p:cNvSpPr txBox="1"/>
          <p:nvPr/>
        </p:nvSpPr>
        <p:spPr>
          <a:xfrm>
            <a:off x="215516" y="1365283"/>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257-</a:t>
            </a:r>
            <a:r>
              <a:rPr lang="en-GB" sz="1600" dirty="0" smtClean="0">
                <a:solidFill>
                  <a:srgbClr val="7F7F7F"/>
                </a:solidFill>
              </a:rPr>
              <a:t>263, Module </a:t>
            </a:r>
            <a:r>
              <a:rPr lang="en-GB" sz="1600" dirty="0">
                <a:solidFill>
                  <a:srgbClr val="7F7F7F"/>
                </a:solidFill>
              </a:rPr>
              <a:t>7 </a:t>
            </a:r>
            <a:r>
              <a:rPr lang="mr-IN" sz="1600" dirty="0">
                <a:solidFill>
                  <a:srgbClr val="7F7F7F"/>
                </a:solidFill>
              </a:rPr>
              <a:t>–</a:t>
            </a:r>
            <a:r>
              <a:rPr lang="en-GB" sz="1600" dirty="0">
                <a:solidFill>
                  <a:srgbClr val="7F7F7F"/>
                </a:solidFill>
              </a:rPr>
              <a:t> Do No Harm </a:t>
            </a:r>
          </a:p>
          <a:p>
            <a:pPr algn="ctr"/>
            <a:r>
              <a:rPr lang="en-GB" sz="1600" dirty="0" smtClean="0">
                <a:solidFill>
                  <a:srgbClr val="7F7F7F"/>
                </a:solidFill>
              </a:rPr>
              <a:t>Module </a:t>
            </a:r>
            <a:r>
              <a:rPr lang="en-GB" sz="1600" dirty="0">
                <a:solidFill>
                  <a:srgbClr val="7F7F7F"/>
                </a:solidFill>
              </a:rPr>
              <a:t>8 </a:t>
            </a:r>
            <a:r>
              <a:rPr lang="mr-IN" sz="1600" dirty="0">
                <a:solidFill>
                  <a:srgbClr val="7F7F7F"/>
                </a:solidFill>
              </a:rPr>
              <a:t>–</a:t>
            </a:r>
            <a:r>
              <a:rPr lang="en-GB" sz="1600" dirty="0">
                <a:solidFill>
                  <a:srgbClr val="7F7F7F"/>
                </a:solidFill>
              </a:rPr>
              <a:t> Safety and </a:t>
            </a:r>
            <a:r>
              <a:rPr lang="en-GB" sz="1600" dirty="0" smtClean="0">
                <a:solidFill>
                  <a:srgbClr val="7F7F7F"/>
                </a:solidFill>
              </a:rPr>
              <a:t>Security, Module </a:t>
            </a:r>
            <a:r>
              <a:rPr lang="en-GB" sz="1600" dirty="0">
                <a:solidFill>
                  <a:srgbClr val="7F7F7F"/>
                </a:solidFill>
              </a:rPr>
              <a:t>9 </a:t>
            </a:r>
            <a:r>
              <a:rPr lang="mr-IN" sz="1600" dirty="0">
                <a:solidFill>
                  <a:srgbClr val="7F7F7F"/>
                </a:solidFill>
              </a:rPr>
              <a:t>–</a:t>
            </a:r>
            <a:r>
              <a:rPr lang="en-GB" sz="1600" dirty="0">
                <a:solidFill>
                  <a:srgbClr val="7F7F7F"/>
                </a:solidFill>
              </a:rPr>
              <a:t> Planning and Module 11 </a:t>
            </a:r>
            <a:r>
              <a:rPr lang="mr-IN" sz="1600" dirty="0">
                <a:solidFill>
                  <a:srgbClr val="7F7F7F"/>
                </a:solidFill>
              </a:rPr>
              <a:t>–</a:t>
            </a:r>
            <a:r>
              <a:rPr lang="en-GB" sz="1600" dirty="0">
                <a:solidFill>
                  <a:srgbClr val="7F7F7F"/>
                </a:solidFill>
              </a:rPr>
              <a:t> Interviewing</a:t>
            </a:r>
          </a:p>
          <a:p>
            <a:pPr algn="ctr"/>
            <a:r>
              <a:rPr lang="en-GB" sz="1600" dirty="0">
                <a:solidFill>
                  <a:srgbClr val="7F7F7F"/>
                </a:solidFill>
              </a:rPr>
              <a:t>Module 17 </a:t>
            </a:r>
            <a:r>
              <a:rPr lang="mr-IN" sz="1600" dirty="0">
                <a:solidFill>
                  <a:srgbClr val="7F7F7F"/>
                </a:solidFill>
              </a:rPr>
              <a:t>–</a:t>
            </a:r>
            <a:r>
              <a:rPr lang="en-GB" sz="1600" dirty="0">
                <a:solidFill>
                  <a:srgbClr val="7F7F7F"/>
                </a:solidFill>
              </a:rPr>
              <a:t> Sexual Violence against Men and Boys</a:t>
            </a:r>
          </a:p>
        </p:txBody>
      </p:sp>
      <p:grpSp>
        <p:nvGrpSpPr>
          <p:cNvPr id="11" name="Group 10"/>
          <p:cNvGrpSpPr/>
          <p:nvPr/>
        </p:nvGrpSpPr>
        <p:grpSpPr>
          <a:xfrm>
            <a:off x="323528" y="4365104"/>
            <a:ext cx="8549402" cy="1851648"/>
            <a:chOff x="469970" y="3438106"/>
            <a:chExt cx="8261370" cy="1154800"/>
          </a:xfrm>
          <a:solidFill>
            <a:srgbClr val="BDB4FF"/>
          </a:solidFill>
        </p:grpSpPr>
        <p:sp>
          <p:nvSpPr>
            <p:cNvPr id="12" name="Freeform 11"/>
            <p:cNvSpPr/>
            <p:nvPr/>
          </p:nvSpPr>
          <p:spPr>
            <a:xfrm>
              <a:off x="469970" y="3438106"/>
              <a:ext cx="1924666" cy="1154800"/>
            </a:xfrm>
            <a:custGeom>
              <a:avLst/>
              <a:gdLst>
                <a:gd name="connsiteX0" fmla="*/ 0 w 1924666"/>
                <a:gd name="connsiteY0" fmla="*/ 0 h 1154800"/>
                <a:gd name="connsiteX1" fmla="*/ 1924666 w 1924666"/>
                <a:gd name="connsiteY1" fmla="*/ 0 h 1154800"/>
                <a:gd name="connsiteX2" fmla="*/ 1924666 w 1924666"/>
                <a:gd name="connsiteY2" fmla="*/ 1154800 h 1154800"/>
                <a:gd name="connsiteX3" fmla="*/ 0 w 1924666"/>
                <a:gd name="connsiteY3" fmla="*/ 1154800 h 1154800"/>
                <a:gd name="connsiteX4" fmla="*/ 0 w 1924666"/>
                <a:gd name="connsiteY4" fmla="*/ 0 h 115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4666" h="1154800">
                  <a:moveTo>
                    <a:pt x="0" y="0"/>
                  </a:moveTo>
                  <a:lnTo>
                    <a:pt x="1924666" y="0"/>
                  </a:lnTo>
                  <a:lnTo>
                    <a:pt x="1924666" y="1154800"/>
                  </a:lnTo>
                  <a:lnTo>
                    <a:pt x="0" y="1154800"/>
                  </a:lnTo>
                  <a:lnTo>
                    <a:pt x="0" y="0"/>
                  </a:lnTo>
                  <a:close/>
                </a:path>
              </a:pathLst>
            </a:custGeom>
            <a:solidFill>
              <a:schemeClr val="accent6">
                <a:lumMod val="20000"/>
                <a:lumOff val="80000"/>
              </a:schemeClr>
            </a:solidFill>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IE" sz="2200" b="1" dirty="0">
                  <a:solidFill>
                    <a:srgbClr val="000000"/>
                  </a:solidFill>
                </a:rPr>
                <a:t>Thorough risk assessment </a:t>
              </a:r>
              <a:endParaRPr lang="nl-NL" sz="2200" b="1" kern="1200" dirty="0">
                <a:solidFill>
                  <a:srgbClr val="000000"/>
                </a:solidFill>
              </a:endParaRPr>
            </a:p>
          </p:txBody>
        </p:sp>
        <p:sp>
          <p:nvSpPr>
            <p:cNvPr id="13" name="Freeform 12"/>
            <p:cNvSpPr/>
            <p:nvPr/>
          </p:nvSpPr>
          <p:spPr>
            <a:xfrm>
              <a:off x="4716016" y="3438106"/>
              <a:ext cx="1924666" cy="1154800"/>
            </a:xfrm>
            <a:custGeom>
              <a:avLst/>
              <a:gdLst>
                <a:gd name="connsiteX0" fmla="*/ 0 w 1924666"/>
                <a:gd name="connsiteY0" fmla="*/ 0 h 1154800"/>
                <a:gd name="connsiteX1" fmla="*/ 1924666 w 1924666"/>
                <a:gd name="connsiteY1" fmla="*/ 0 h 1154800"/>
                <a:gd name="connsiteX2" fmla="*/ 1924666 w 1924666"/>
                <a:gd name="connsiteY2" fmla="*/ 1154800 h 1154800"/>
                <a:gd name="connsiteX3" fmla="*/ 0 w 1924666"/>
                <a:gd name="connsiteY3" fmla="*/ 1154800 h 1154800"/>
                <a:gd name="connsiteX4" fmla="*/ 0 w 1924666"/>
                <a:gd name="connsiteY4" fmla="*/ 0 h 115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4666" h="1154800">
                  <a:moveTo>
                    <a:pt x="0" y="0"/>
                  </a:moveTo>
                  <a:lnTo>
                    <a:pt x="1924666" y="0"/>
                  </a:lnTo>
                  <a:lnTo>
                    <a:pt x="1924666" y="1154800"/>
                  </a:lnTo>
                  <a:lnTo>
                    <a:pt x="0" y="1154800"/>
                  </a:lnTo>
                  <a:lnTo>
                    <a:pt x="0" y="0"/>
                  </a:lnTo>
                  <a:close/>
                </a:path>
              </a:pathLst>
            </a:custGeom>
            <a:solidFill>
              <a:schemeClr val="accent6">
                <a:lumMod val="40000"/>
                <a:lumOff val="60000"/>
              </a:schemeClr>
            </a:solidFill>
          </p:spPr>
          <p:style>
            <a:lnRef idx="0">
              <a:schemeClr val="lt1">
                <a:hueOff val="0"/>
                <a:satOff val="0"/>
                <a:lumOff val="0"/>
                <a:alphaOff val="0"/>
              </a:schemeClr>
            </a:lnRef>
            <a:fillRef idx="3">
              <a:schemeClr val="accent5">
                <a:hueOff val="1001783"/>
                <a:satOff val="-4397"/>
                <a:lumOff val="1307"/>
                <a:alphaOff val="0"/>
              </a:schemeClr>
            </a:fillRef>
            <a:effectRef idx="3">
              <a:schemeClr val="accent5">
                <a:hueOff val="1001783"/>
                <a:satOff val="-4397"/>
                <a:lumOff val="1307"/>
                <a:alphaOff val="0"/>
              </a:schemeClr>
            </a:effectRef>
            <a:fontRef idx="minor">
              <a:schemeClr val="lt1"/>
            </a:fontRef>
          </p:style>
          <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2200" b="1" dirty="0">
                  <a:solidFill>
                    <a:srgbClr val="000000"/>
                  </a:solidFill>
                </a:rPr>
                <a:t>Availability of </a:t>
              </a:r>
              <a:r>
                <a:rPr lang="en-GB" sz="2200" b="1" dirty="0" smtClean="0">
                  <a:solidFill>
                    <a:srgbClr val="000000"/>
                  </a:solidFill>
                </a:rPr>
                <a:t>relevantly experienced interviewers</a:t>
              </a:r>
              <a:endParaRPr lang="en-GB" sz="2200" b="1" kern="1200" dirty="0">
                <a:solidFill>
                  <a:srgbClr val="000000"/>
                </a:solidFill>
              </a:endParaRPr>
            </a:p>
          </p:txBody>
        </p:sp>
        <p:sp>
          <p:nvSpPr>
            <p:cNvPr id="16" name="Freeform 15"/>
            <p:cNvSpPr/>
            <p:nvPr/>
          </p:nvSpPr>
          <p:spPr>
            <a:xfrm>
              <a:off x="2555776" y="3438106"/>
              <a:ext cx="1924666" cy="1154800"/>
            </a:xfrm>
            <a:custGeom>
              <a:avLst/>
              <a:gdLst>
                <a:gd name="connsiteX0" fmla="*/ 0 w 1924666"/>
                <a:gd name="connsiteY0" fmla="*/ 0 h 1154800"/>
                <a:gd name="connsiteX1" fmla="*/ 1924666 w 1924666"/>
                <a:gd name="connsiteY1" fmla="*/ 0 h 1154800"/>
                <a:gd name="connsiteX2" fmla="*/ 1924666 w 1924666"/>
                <a:gd name="connsiteY2" fmla="*/ 1154800 h 1154800"/>
                <a:gd name="connsiteX3" fmla="*/ 0 w 1924666"/>
                <a:gd name="connsiteY3" fmla="*/ 1154800 h 1154800"/>
                <a:gd name="connsiteX4" fmla="*/ 0 w 1924666"/>
                <a:gd name="connsiteY4" fmla="*/ 0 h 115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4666" h="1154800">
                  <a:moveTo>
                    <a:pt x="0" y="0"/>
                  </a:moveTo>
                  <a:lnTo>
                    <a:pt x="1924666" y="0"/>
                  </a:lnTo>
                  <a:lnTo>
                    <a:pt x="1924666" y="1154800"/>
                  </a:lnTo>
                  <a:lnTo>
                    <a:pt x="0" y="1154800"/>
                  </a:lnTo>
                  <a:lnTo>
                    <a:pt x="0" y="0"/>
                  </a:lnTo>
                  <a:close/>
                </a:path>
              </a:pathLst>
            </a:custGeom>
            <a:solidFill>
              <a:srgbClr val="BDB4FF"/>
            </a:solidFill>
          </p:spPr>
          <p:style>
            <a:lnRef idx="0">
              <a:schemeClr val="lt1">
                <a:hueOff val="0"/>
                <a:satOff val="0"/>
                <a:lumOff val="0"/>
                <a:alphaOff val="0"/>
              </a:schemeClr>
            </a:lnRef>
            <a:fillRef idx="3">
              <a:schemeClr val="accent5">
                <a:hueOff val="3005349"/>
                <a:satOff val="-13190"/>
                <a:lumOff val="3921"/>
                <a:alphaOff val="0"/>
              </a:schemeClr>
            </a:fillRef>
            <a:effectRef idx="3">
              <a:schemeClr val="accent5">
                <a:hueOff val="3005349"/>
                <a:satOff val="-13190"/>
                <a:lumOff val="3921"/>
                <a:alphaOff val="0"/>
              </a:schemeClr>
            </a:effectRef>
            <a:fontRef idx="minor">
              <a:schemeClr val="lt1"/>
            </a:fontRef>
          </p:style>
          <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IE" sz="2200" b="1" dirty="0">
                  <a:solidFill>
                    <a:srgbClr val="000000"/>
                  </a:solidFill>
                </a:rPr>
                <a:t>Mapping of referral pathways</a:t>
              </a:r>
              <a:endParaRPr lang="nl-NL" sz="2200" b="1" kern="1200" dirty="0">
                <a:solidFill>
                  <a:srgbClr val="000000"/>
                </a:solidFill>
              </a:endParaRPr>
            </a:p>
          </p:txBody>
        </p:sp>
        <p:sp>
          <p:nvSpPr>
            <p:cNvPr id="19" name="Freeform 18"/>
            <p:cNvSpPr/>
            <p:nvPr/>
          </p:nvSpPr>
          <p:spPr>
            <a:xfrm>
              <a:off x="6806674" y="3438106"/>
              <a:ext cx="1924666" cy="1154800"/>
            </a:xfrm>
            <a:custGeom>
              <a:avLst/>
              <a:gdLst>
                <a:gd name="connsiteX0" fmla="*/ 0 w 1924666"/>
                <a:gd name="connsiteY0" fmla="*/ 0 h 1154800"/>
                <a:gd name="connsiteX1" fmla="*/ 1924666 w 1924666"/>
                <a:gd name="connsiteY1" fmla="*/ 0 h 1154800"/>
                <a:gd name="connsiteX2" fmla="*/ 1924666 w 1924666"/>
                <a:gd name="connsiteY2" fmla="*/ 1154800 h 1154800"/>
                <a:gd name="connsiteX3" fmla="*/ 0 w 1924666"/>
                <a:gd name="connsiteY3" fmla="*/ 1154800 h 1154800"/>
                <a:gd name="connsiteX4" fmla="*/ 0 w 1924666"/>
                <a:gd name="connsiteY4" fmla="*/ 0 h 115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4666" h="1154800">
                  <a:moveTo>
                    <a:pt x="0" y="0"/>
                  </a:moveTo>
                  <a:lnTo>
                    <a:pt x="1924666" y="0"/>
                  </a:lnTo>
                  <a:lnTo>
                    <a:pt x="1924666" y="1154800"/>
                  </a:lnTo>
                  <a:lnTo>
                    <a:pt x="0" y="1154800"/>
                  </a:lnTo>
                  <a:lnTo>
                    <a:pt x="0" y="0"/>
                  </a:lnTo>
                  <a:close/>
                </a:path>
              </a:pathLst>
            </a:custGeom>
            <a:solidFill>
              <a:srgbClr val="8884D6"/>
            </a:solidFill>
          </p:spPr>
          <p:style>
            <a:lnRef idx="0">
              <a:schemeClr val="lt1">
                <a:hueOff val="0"/>
                <a:satOff val="0"/>
                <a:lumOff val="0"/>
                <a:alphaOff val="0"/>
              </a:schemeClr>
            </a:lnRef>
            <a:fillRef idx="3">
              <a:schemeClr val="accent5">
                <a:hueOff val="6010699"/>
                <a:satOff val="-26380"/>
                <a:lumOff val="7843"/>
                <a:alphaOff val="0"/>
              </a:schemeClr>
            </a:fillRef>
            <a:effectRef idx="3">
              <a:schemeClr val="accent5">
                <a:hueOff val="6010699"/>
                <a:satOff val="-26380"/>
                <a:lumOff val="7843"/>
                <a:alphaOff val="0"/>
              </a:schemeClr>
            </a:effectRef>
            <a:fontRef idx="minor">
              <a:schemeClr val="lt1"/>
            </a:fontRef>
          </p:style>
          <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IE" sz="2200" b="1" dirty="0">
                  <a:solidFill>
                    <a:schemeClr val="tx1"/>
                  </a:solidFill>
                </a:rPr>
                <a:t>If relevant, availability of </a:t>
              </a:r>
              <a:r>
                <a:rPr lang="en-IE" sz="2200" b="1" dirty="0" smtClean="0">
                  <a:solidFill>
                    <a:srgbClr val="000000"/>
                  </a:solidFill>
                </a:rPr>
                <a:t>relevantly experienced </a:t>
              </a:r>
              <a:r>
                <a:rPr lang="en-IE" sz="2200" b="1" dirty="0" smtClean="0">
                  <a:solidFill>
                    <a:schemeClr val="tx1"/>
                  </a:solidFill>
                </a:rPr>
                <a:t>interpreters</a:t>
              </a:r>
              <a:endParaRPr lang="nl-NL" sz="2200" b="1" kern="1200" dirty="0">
                <a:solidFill>
                  <a:schemeClr val="tx1"/>
                </a:solidFill>
              </a:endParaRPr>
            </a:p>
          </p:txBody>
        </p:sp>
      </p:grpSp>
    </p:spTree>
    <p:extLst>
      <p:ext uri="{BB962C8B-B14F-4D97-AF65-F5344CB8AC3E}">
        <p14:creationId xmlns:p14="http://schemas.microsoft.com/office/powerpoint/2010/main" val="3241698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28</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3" name="Rectangle 2"/>
          <p:cNvSpPr/>
          <p:nvPr/>
        </p:nvSpPr>
        <p:spPr>
          <a:xfrm>
            <a:off x="467544" y="1340769"/>
            <a:ext cx="8352928" cy="1077218"/>
          </a:xfrm>
          <a:prstGeom prst="rect">
            <a:avLst/>
          </a:prstGeom>
        </p:spPr>
        <p:txBody>
          <a:bodyPr wrap="square">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259-263</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8 </a:t>
            </a:r>
            <a:r>
              <a:rPr lang="mr-IN" sz="1600" dirty="0">
                <a:solidFill>
                  <a:srgbClr val="7F7F7F"/>
                </a:solidFill>
              </a:rPr>
              <a:t>–</a:t>
            </a:r>
            <a:r>
              <a:rPr lang="en-GB" sz="1600" dirty="0">
                <a:solidFill>
                  <a:srgbClr val="7F7F7F"/>
                </a:solidFill>
              </a:rPr>
              <a:t> Safety and Security </a:t>
            </a:r>
          </a:p>
          <a:p>
            <a:pPr algn="ctr"/>
            <a:r>
              <a:rPr lang="en-GB" sz="1600" dirty="0">
                <a:solidFill>
                  <a:srgbClr val="7F7F7F"/>
                </a:solidFill>
              </a:rPr>
              <a:t>Module 9 </a:t>
            </a:r>
            <a:r>
              <a:rPr lang="mr-IN" sz="1600" dirty="0">
                <a:solidFill>
                  <a:srgbClr val="7F7F7F"/>
                </a:solidFill>
              </a:rPr>
              <a:t>–</a:t>
            </a:r>
            <a:r>
              <a:rPr lang="en-GB" sz="1600" dirty="0">
                <a:solidFill>
                  <a:srgbClr val="7F7F7F"/>
                </a:solidFill>
              </a:rPr>
              <a:t> Planning and Module 11 </a:t>
            </a:r>
            <a:r>
              <a:rPr lang="mr-IN" sz="1600" dirty="0">
                <a:solidFill>
                  <a:srgbClr val="7F7F7F"/>
                </a:solidFill>
              </a:rPr>
              <a:t>–</a:t>
            </a:r>
            <a:r>
              <a:rPr lang="en-GB" sz="1600" dirty="0">
                <a:solidFill>
                  <a:srgbClr val="7F7F7F"/>
                </a:solidFill>
              </a:rPr>
              <a:t> Interviewing</a:t>
            </a:r>
          </a:p>
          <a:p>
            <a:pPr algn="ctr"/>
            <a:r>
              <a:rPr lang="en-GB" sz="1600" dirty="0">
                <a:solidFill>
                  <a:srgbClr val="7F7F7F"/>
                </a:solidFill>
              </a:rPr>
              <a:t>Module 17 </a:t>
            </a:r>
            <a:r>
              <a:rPr lang="mr-IN" sz="1600" dirty="0">
                <a:solidFill>
                  <a:srgbClr val="7F7F7F"/>
                </a:solidFill>
              </a:rPr>
              <a:t>–</a:t>
            </a:r>
            <a:r>
              <a:rPr lang="en-GB" sz="1600" dirty="0">
                <a:solidFill>
                  <a:srgbClr val="7F7F7F"/>
                </a:solidFill>
              </a:rPr>
              <a:t> Sexual Violence against Men and Boys</a:t>
            </a:r>
          </a:p>
        </p:txBody>
      </p:sp>
      <p:sp>
        <p:nvSpPr>
          <p:cNvPr id="8" name="TextBox 7"/>
          <p:cNvSpPr txBox="1"/>
          <p:nvPr/>
        </p:nvSpPr>
        <p:spPr>
          <a:xfrm>
            <a:off x="179512" y="2492896"/>
            <a:ext cx="8712968" cy="769441"/>
          </a:xfrm>
          <a:prstGeom prst="rect">
            <a:avLst/>
          </a:prstGeom>
          <a:noFill/>
        </p:spPr>
        <p:txBody>
          <a:bodyPr wrap="square" rtlCol="0">
            <a:spAutoFit/>
          </a:bodyPr>
          <a:lstStyle/>
          <a:p>
            <a:pPr algn="ctr"/>
            <a:r>
              <a:rPr lang="en-GB" sz="2200" dirty="0"/>
              <a:t>If you have decided to interview children, you should also consider the following additional issues at the </a:t>
            </a:r>
            <a:r>
              <a:rPr lang="en-GB" sz="2200" dirty="0">
                <a:solidFill>
                  <a:srgbClr val="0000FF"/>
                </a:solidFill>
              </a:rPr>
              <a:t>planning stage</a:t>
            </a:r>
            <a:r>
              <a:rPr lang="en-GB" sz="2200" dirty="0"/>
              <a:t>:</a:t>
            </a:r>
          </a:p>
        </p:txBody>
      </p:sp>
      <p:graphicFrame>
        <p:nvGraphicFramePr>
          <p:cNvPr id="4" name="Diagram 3"/>
          <p:cNvGraphicFramePr/>
          <p:nvPr>
            <p:extLst>
              <p:ext uri="{D42A27DB-BD31-4B8C-83A1-F6EECF244321}">
                <p14:modId xmlns:p14="http://schemas.microsoft.com/office/powerpoint/2010/main" val="1110572367"/>
              </p:ext>
            </p:extLst>
          </p:nvPr>
        </p:nvGraphicFramePr>
        <p:xfrm>
          <a:off x="158304" y="3284984"/>
          <a:ext cx="8784976" cy="3168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3684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29</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8" name="TextBox 7"/>
          <p:cNvSpPr txBox="1"/>
          <p:nvPr/>
        </p:nvSpPr>
        <p:spPr>
          <a:xfrm>
            <a:off x="179512" y="1340768"/>
            <a:ext cx="8712968" cy="769441"/>
          </a:xfrm>
          <a:prstGeom prst="rect">
            <a:avLst/>
          </a:prstGeom>
          <a:noFill/>
        </p:spPr>
        <p:txBody>
          <a:bodyPr wrap="square" rtlCol="0">
            <a:spAutoFit/>
          </a:bodyPr>
          <a:lstStyle/>
          <a:p>
            <a:pPr algn="ctr"/>
            <a:r>
              <a:rPr lang="en-GB" sz="2200" dirty="0"/>
              <a:t>If you have decided to interview children, you should also consider the following additional issues at the </a:t>
            </a:r>
            <a:r>
              <a:rPr lang="en-GB" sz="2200" dirty="0">
                <a:solidFill>
                  <a:srgbClr val="0000FF"/>
                </a:solidFill>
              </a:rPr>
              <a:t>planning stage</a:t>
            </a:r>
            <a:r>
              <a:rPr lang="en-GB" sz="2200" dirty="0"/>
              <a:t>:</a:t>
            </a:r>
          </a:p>
        </p:txBody>
      </p:sp>
      <p:graphicFrame>
        <p:nvGraphicFramePr>
          <p:cNvPr id="4" name="Diagram 3"/>
          <p:cNvGraphicFramePr/>
          <p:nvPr>
            <p:extLst>
              <p:ext uri="{D42A27DB-BD31-4B8C-83A1-F6EECF244321}">
                <p14:modId xmlns:p14="http://schemas.microsoft.com/office/powerpoint/2010/main" val="2733632808"/>
              </p:ext>
            </p:extLst>
          </p:nvPr>
        </p:nvGraphicFramePr>
        <p:xfrm>
          <a:off x="251520" y="2060848"/>
          <a:ext cx="8640960"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7293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a:t>
            </a:r>
            <a:r>
              <a:rPr lang="en-US" i="1" dirty="0" smtClean="0">
                <a:latin typeface="Candara" panose="020E0502030303020204" pitchFamily="34" charset="0"/>
              </a:rPr>
              <a:t>Protocol</a:t>
            </a: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smtClean="0"/>
              <a:t>Cautionary note</a:t>
            </a:r>
            <a:endParaRPr lang="en-US" sz="3600" b="1" dirty="0"/>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3</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323528" y="5229200"/>
            <a:ext cx="8574980" cy="1064220"/>
          </a:xfrm>
          <a:prstGeom prst="rect">
            <a:avLst/>
          </a:prstGeom>
          <a:noFill/>
        </p:spPr>
        <p:txBody>
          <a:bodyPr wrap="square" rtlCol="0">
            <a:spAutoFit/>
          </a:bodyPr>
          <a:lstStyle/>
          <a:p>
            <a:endParaRPr lang="en-GB" dirty="0"/>
          </a:p>
        </p:txBody>
      </p:sp>
      <p:sp>
        <p:nvSpPr>
          <p:cNvPr id="8" name="TextBox 7"/>
          <p:cNvSpPr txBox="1"/>
          <p:nvPr/>
        </p:nvSpPr>
        <p:spPr>
          <a:xfrm>
            <a:off x="179512" y="2348880"/>
            <a:ext cx="8568952" cy="3693319"/>
          </a:xfrm>
          <a:prstGeom prst="rect">
            <a:avLst/>
          </a:prstGeom>
          <a:noFill/>
        </p:spPr>
        <p:txBody>
          <a:bodyPr wrap="square" rtlCol="0">
            <a:spAutoFit/>
          </a:bodyPr>
          <a:lstStyle/>
          <a:p>
            <a:pPr marL="342900" indent="-342900" algn="just">
              <a:buFont typeface="Arial"/>
              <a:buChar char="•"/>
            </a:pPr>
            <a:r>
              <a:rPr lang="en-GB" sz="2400" dirty="0" smtClean="0"/>
              <a:t>Interacting or engaging with children in CARSV documentation requires </a:t>
            </a:r>
            <a:r>
              <a:rPr lang="en-GB" sz="2400" dirty="0" smtClean="0">
                <a:solidFill>
                  <a:srgbClr val="0000FF"/>
                </a:solidFill>
              </a:rPr>
              <a:t>highly specialised </a:t>
            </a:r>
            <a:r>
              <a:rPr lang="en-GB" sz="2400" dirty="0" smtClean="0"/>
              <a:t>knowledge and expertise which is </a:t>
            </a:r>
            <a:r>
              <a:rPr lang="en-GB" sz="2400" dirty="0" smtClean="0">
                <a:solidFill>
                  <a:srgbClr val="0000FF"/>
                </a:solidFill>
              </a:rPr>
              <a:t>extremely rare </a:t>
            </a:r>
            <a:r>
              <a:rPr lang="en-GB" sz="2400" dirty="0" smtClean="0"/>
              <a:t>at present</a:t>
            </a:r>
          </a:p>
          <a:p>
            <a:pPr marL="342900" indent="-342900" algn="just">
              <a:buFont typeface="Arial"/>
              <a:buChar char="•"/>
            </a:pPr>
            <a:endParaRPr lang="en-GB" sz="2400" dirty="0"/>
          </a:p>
          <a:p>
            <a:pPr marL="342900" indent="-342900" algn="just">
              <a:buFont typeface="Arial"/>
              <a:buChar char="•"/>
            </a:pPr>
            <a:r>
              <a:rPr lang="en-GB" sz="2400" dirty="0" smtClean="0">
                <a:solidFill>
                  <a:srgbClr val="0000FF"/>
                </a:solidFill>
              </a:rPr>
              <a:t>Do not in any way engage </a:t>
            </a:r>
            <a:r>
              <a:rPr lang="en-GB" sz="2400" dirty="0" smtClean="0"/>
              <a:t>child </a:t>
            </a:r>
            <a:r>
              <a:rPr lang="en-GB" sz="2400" dirty="0"/>
              <a:t>victims/witnesses unless you have the </a:t>
            </a:r>
            <a:r>
              <a:rPr lang="en-GB" sz="2400" dirty="0">
                <a:solidFill>
                  <a:srgbClr val="0000FF"/>
                </a:solidFill>
              </a:rPr>
              <a:t>necessary knowledge, expertise and resources </a:t>
            </a:r>
          </a:p>
          <a:p>
            <a:pPr marL="342900" indent="-342900" algn="just">
              <a:buFont typeface="Arial"/>
              <a:buChar char="•"/>
            </a:pPr>
            <a:endParaRPr lang="en-GB" sz="2200" dirty="0" smtClean="0"/>
          </a:p>
          <a:p>
            <a:pPr marL="342900" indent="-342900" algn="just">
              <a:buFont typeface="Arial"/>
              <a:buChar char="•"/>
            </a:pPr>
            <a:endParaRPr lang="en-GB" sz="2200" dirty="0"/>
          </a:p>
          <a:p>
            <a:pPr marL="342900" indent="-342900" algn="just">
              <a:buFont typeface="Arial"/>
              <a:buChar char="•"/>
            </a:pPr>
            <a:endParaRPr lang="en-GB" sz="2200" dirty="0"/>
          </a:p>
        </p:txBody>
      </p:sp>
      <p:pic>
        <p:nvPicPr>
          <p:cNvPr id="13" name="Picture 2" descr="C:\Users\Niamh\AppData\Local\Microsoft\Windows\Temporary Internet Files\Content.IE5\3V23CDHY\australatina___stop_sign_by_australatina-d6g2yu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8344" y="116632"/>
            <a:ext cx="1080120" cy="1088614"/>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Flowchart: Alternate Process 22"/>
          <p:cNvSpPr/>
          <p:nvPr/>
        </p:nvSpPr>
        <p:spPr>
          <a:xfrm>
            <a:off x="1043608" y="4985344"/>
            <a:ext cx="7488832" cy="1251967"/>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2400" dirty="0" smtClean="0">
                <a:solidFill>
                  <a:schemeClr val="tx1"/>
                </a:solidFill>
              </a:rPr>
              <a:t>How can you document CARSV against children </a:t>
            </a:r>
            <a:r>
              <a:rPr lang="en-GB" sz="2400" b="1" dirty="0" smtClean="0">
                <a:solidFill>
                  <a:schemeClr val="tx1"/>
                </a:solidFill>
              </a:rPr>
              <a:t>without interacting or involving </a:t>
            </a:r>
            <a:r>
              <a:rPr lang="en-GB" sz="2400" dirty="0" smtClean="0">
                <a:solidFill>
                  <a:schemeClr val="tx1"/>
                </a:solidFill>
              </a:rPr>
              <a:t>child victims or witnesses?</a:t>
            </a:r>
            <a:endParaRPr lang="en-GB" sz="2400" b="1" dirty="0">
              <a:solidFill>
                <a:schemeClr val="tx1"/>
              </a:solidFill>
            </a:endParaRPr>
          </a:p>
        </p:txBody>
      </p:sp>
      <p:sp>
        <p:nvSpPr>
          <p:cNvPr id="3" name="TextBox 2"/>
          <p:cNvSpPr txBox="1"/>
          <p:nvPr/>
        </p:nvSpPr>
        <p:spPr>
          <a:xfrm>
            <a:off x="467544" y="1412776"/>
            <a:ext cx="8208912" cy="1200329"/>
          </a:xfrm>
          <a:prstGeom prst="rect">
            <a:avLst/>
          </a:prstGeom>
          <a:noFill/>
        </p:spPr>
        <p:txBody>
          <a:bodyPr wrap="square" rtlCol="0">
            <a:spAutoFit/>
          </a:bodyPr>
          <a:lstStyle/>
          <a:p>
            <a:pPr algn="ctr"/>
            <a:r>
              <a:rPr lang="en-GB" dirty="0" smtClean="0">
                <a:solidFill>
                  <a:schemeClr val="bg1">
                    <a:lumMod val="50000"/>
                  </a:schemeClr>
                </a:solidFill>
              </a:rPr>
              <a:t>International Protocol, page 245</a:t>
            </a:r>
          </a:p>
          <a:p>
            <a:pPr algn="ctr"/>
            <a:r>
              <a:rPr lang="en-GB" dirty="0" smtClean="0">
                <a:solidFill>
                  <a:schemeClr val="bg1">
                    <a:lumMod val="50000"/>
                  </a:schemeClr>
                </a:solidFill>
              </a:rPr>
              <a:t>Module 7 </a:t>
            </a:r>
            <a:r>
              <a:rPr lang="mr-IN" dirty="0" smtClean="0">
                <a:solidFill>
                  <a:schemeClr val="bg1">
                    <a:lumMod val="50000"/>
                  </a:schemeClr>
                </a:solidFill>
              </a:rPr>
              <a:t>–</a:t>
            </a:r>
            <a:r>
              <a:rPr lang="en-GB" dirty="0" smtClean="0">
                <a:solidFill>
                  <a:schemeClr val="bg1">
                    <a:lumMod val="50000"/>
                  </a:schemeClr>
                </a:solidFill>
              </a:rPr>
              <a:t> Do No Harm</a:t>
            </a:r>
          </a:p>
          <a:p>
            <a:pPr algn="ctr"/>
            <a:r>
              <a:rPr lang="en-GB" dirty="0">
                <a:solidFill>
                  <a:schemeClr val="bg1">
                    <a:lumMod val="50000"/>
                  </a:schemeClr>
                </a:solidFill>
              </a:rPr>
              <a:t>Module 17 </a:t>
            </a:r>
            <a:r>
              <a:rPr lang="mr-IN" dirty="0">
                <a:solidFill>
                  <a:schemeClr val="bg1">
                    <a:lumMod val="50000"/>
                  </a:schemeClr>
                </a:solidFill>
              </a:rPr>
              <a:t>–</a:t>
            </a:r>
            <a:r>
              <a:rPr lang="en-GB" dirty="0">
                <a:solidFill>
                  <a:schemeClr val="bg1">
                    <a:lumMod val="50000"/>
                  </a:schemeClr>
                </a:solidFill>
              </a:rPr>
              <a:t> Sexual Violence against Men and Boys</a:t>
            </a:r>
          </a:p>
          <a:p>
            <a:pPr algn="ctr"/>
            <a:endParaRPr lang="en-GB" dirty="0">
              <a:solidFill>
                <a:schemeClr val="bg1">
                  <a:lumMod val="50000"/>
                </a:schemeClr>
              </a:solidFill>
            </a:endParaRPr>
          </a:p>
        </p:txBody>
      </p:sp>
    </p:spTree>
    <p:extLst>
      <p:ext uri="{BB962C8B-B14F-4D97-AF65-F5344CB8AC3E}">
        <p14:creationId xmlns:p14="http://schemas.microsoft.com/office/powerpoint/2010/main" val="1174469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30</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0" y="2276872"/>
            <a:ext cx="9144000" cy="1446550"/>
          </a:xfrm>
          <a:prstGeom prst="rect">
            <a:avLst/>
          </a:prstGeom>
          <a:noFill/>
        </p:spPr>
        <p:txBody>
          <a:bodyPr wrap="square" rtlCol="0">
            <a:spAutoFit/>
          </a:bodyPr>
          <a:lstStyle/>
          <a:p>
            <a:pPr algn="ctr"/>
            <a:r>
              <a:rPr lang="en-GB" sz="2200" b="1" u="sng" dirty="0"/>
              <a:t>CREATING A CHILD-FRIENDLY ATMOSPHERE</a:t>
            </a:r>
          </a:p>
          <a:p>
            <a:pPr algn="ctr"/>
            <a:r>
              <a:rPr lang="en-GB" sz="2200" dirty="0"/>
              <a:t>To make the child </a:t>
            </a:r>
            <a:r>
              <a:rPr lang="en-GB" sz="2200" dirty="0" smtClean="0"/>
              <a:t>feel </a:t>
            </a:r>
            <a:r>
              <a:rPr lang="en-GB" sz="2200" dirty="0"/>
              <a:t>as </a:t>
            </a:r>
            <a:r>
              <a:rPr lang="en-GB" sz="2200" dirty="0">
                <a:solidFill>
                  <a:srgbClr val="0000FF"/>
                </a:solidFill>
              </a:rPr>
              <a:t>relaxed/comfortable </a:t>
            </a:r>
            <a:r>
              <a:rPr lang="en-GB" sz="2200" dirty="0"/>
              <a:t>as possible, you should:</a:t>
            </a:r>
          </a:p>
          <a:p>
            <a:pPr algn="just"/>
            <a:endParaRPr lang="en-GB" sz="2200" dirty="0">
              <a:solidFill>
                <a:srgbClr val="0000FF"/>
              </a:solidFill>
            </a:endParaRPr>
          </a:p>
          <a:p>
            <a:pPr marL="342900" indent="-342900" algn="just">
              <a:buFont typeface="Arial"/>
              <a:buChar char="•"/>
            </a:pPr>
            <a:endParaRPr lang="en-GB" sz="2200" dirty="0">
              <a:solidFill>
                <a:srgbClr val="0000FF"/>
              </a:solidFill>
            </a:endParaRPr>
          </a:p>
        </p:txBody>
      </p:sp>
      <p:sp>
        <p:nvSpPr>
          <p:cNvPr id="2" name="TextBox 1"/>
          <p:cNvSpPr txBox="1"/>
          <p:nvPr/>
        </p:nvSpPr>
        <p:spPr>
          <a:xfrm>
            <a:off x="251520" y="1412776"/>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260-263</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Module 9 </a:t>
            </a:r>
            <a:r>
              <a:rPr lang="mr-IN" sz="1600" dirty="0">
                <a:solidFill>
                  <a:srgbClr val="7F7F7F"/>
                </a:solidFill>
              </a:rPr>
              <a:t>–</a:t>
            </a:r>
            <a:r>
              <a:rPr lang="en-GB" sz="1600" dirty="0">
                <a:solidFill>
                  <a:srgbClr val="7F7F7F"/>
                </a:solidFill>
              </a:rPr>
              <a:t> Planning and Module 11 </a:t>
            </a:r>
            <a:r>
              <a:rPr lang="mr-IN" sz="1600" dirty="0">
                <a:solidFill>
                  <a:srgbClr val="7F7F7F"/>
                </a:solidFill>
              </a:rPr>
              <a:t>–</a:t>
            </a:r>
            <a:r>
              <a:rPr lang="en-GB" sz="1600" dirty="0">
                <a:solidFill>
                  <a:srgbClr val="7F7F7F"/>
                </a:solidFill>
              </a:rPr>
              <a:t> Interviewing Module 15 </a:t>
            </a:r>
            <a:r>
              <a:rPr lang="mr-IN" sz="1600" dirty="0">
                <a:solidFill>
                  <a:srgbClr val="7F7F7F"/>
                </a:solidFill>
              </a:rPr>
              <a:t>–</a:t>
            </a:r>
            <a:r>
              <a:rPr lang="en-GB" sz="1600" dirty="0">
                <a:solidFill>
                  <a:srgbClr val="7F7F7F"/>
                </a:solidFill>
              </a:rPr>
              <a:t> Trauma and Module 17 </a:t>
            </a:r>
            <a:r>
              <a:rPr lang="mr-IN" sz="1600" dirty="0">
                <a:solidFill>
                  <a:srgbClr val="7F7F7F"/>
                </a:solidFill>
              </a:rPr>
              <a:t>–</a:t>
            </a:r>
            <a:r>
              <a:rPr lang="en-GB" sz="1600" dirty="0">
                <a:solidFill>
                  <a:srgbClr val="7F7F7F"/>
                </a:solidFill>
              </a:rPr>
              <a:t> Sexual Violence against Men and Boys</a:t>
            </a:r>
          </a:p>
        </p:txBody>
      </p:sp>
      <p:graphicFrame>
        <p:nvGraphicFramePr>
          <p:cNvPr id="14" name="Diagram 13"/>
          <p:cNvGraphicFramePr/>
          <p:nvPr>
            <p:extLst>
              <p:ext uri="{D42A27DB-BD31-4B8C-83A1-F6EECF244321}">
                <p14:modId xmlns:p14="http://schemas.microsoft.com/office/powerpoint/2010/main" val="1770591187"/>
              </p:ext>
            </p:extLst>
          </p:nvPr>
        </p:nvGraphicFramePr>
        <p:xfrm>
          <a:off x="254000" y="3026792"/>
          <a:ext cx="8596064" cy="3422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09458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31</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2" name="TextBox 1"/>
          <p:cNvSpPr txBox="1"/>
          <p:nvPr/>
        </p:nvSpPr>
        <p:spPr>
          <a:xfrm>
            <a:off x="251520" y="1412776"/>
            <a:ext cx="8640960" cy="369332"/>
          </a:xfrm>
          <a:prstGeom prst="rect">
            <a:avLst/>
          </a:prstGeom>
          <a:noFill/>
        </p:spPr>
        <p:txBody>
          <a:bodyPr wrap="square" rtlCol="0">
            <a:spAutoFit/>
          </a:bodyPr>
          <a:lstStyle/>
          <a:p>
            <a:pPr algn="ctr"/>
            <a:r>
              <a:rPr lang="en-GB" dirty="0">
                <a:solidFill>
                  <a:srgbClr val="000000"/>
                </a:solidFill>
              </a:rPr>
              <a:t>If you are planning to engage with child victims/witnesses, you must in particular</a:t>
            </a:r>
            <a:r>
              <a:rPr lang="en-GB" dirty="0">
                <a:solidFill>
                  <a:srgbClr val="7F7F7F"/>
                </a:solidFill>
              </a:rPr>
              <a:t>:</a:t>
            </a:r>
          </a:p>
        </p:txBody>
      </p:sp>
      <p:graphicFrame>
        <p:nvGraphicFramePr>
          <p:cNvPr id="4" name="Diagram 3"/>
          <p:cNvGraphicFramePr/>
          <p:nvPr>
            <p:extLst>
              <p:ext uri="{D42A27DB-BD31-4B8C-83A1-F6EECF244321}">
                <p14:modId xmlns:p14="http://schemas.microsoft.com/office/powerpoint/2010/main" val="974486334"/>
              </p:ext>
            </p:extLst>
          </p:nvPr>
        </p:nvGraphicFramePr>
        <p:xfrm>
          <a:off x="251520" y="1484784"/>
          <a:ext cx="8640960"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8418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32</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68896" y="2348881"/>
            <a:ext cx="8795592" cy="3816429"/>
          </a:xfrm>
          <a:prstGeom prst="rect">
            <a:avLst/>
          </a:prstGeom>
          <a:noFill/>
        </p:spPr>
        <p:txBody>
          <a:bodyPr wrap="square" rtlCol="0">
            <a:spAutoFit/>
          </a:bodyPr>
          <a:lstStyle/>
          <a:p>
            <a:pPr marL="342900" indent="-342900" algn="just">
              <a:buFont typeface="Arial"/>
              <a:buChar char="•"/>
            </a:pPr>
            <a:r>
              <a:rPr lang="en-GB" sz="2200" dirty="0">
                <a:solidFill>
                  <a:srgbClr val="000000"/>
                </a:solidFill>
              </a:rPr>
              <a:t>F</a:t>
            </a:r>
            <a:r>
              <a:rPr lang="en-GB" sz="2200" dirty="0" smtClean="0">
                <a:solidFill>
                  <a:srgbClr val="000000"/>
                </a:solidFill>
              </a:rPr>
              <a:t>ollow </a:t>
            </a:r>
            <a:r>
              <a:rPr lang="en-GB" sz="2200" dirty="0">
                <a:solidFill>
                  <a:srgbClr val="000000"/>
                </a:solidFill>
              </a:rPr>
              <a:t>the </a:t>
            </a:r>
            <a:r>
              <a:rPr lang="en-GB" sz="2200" dirty="0">
                <a:solidFill>
                  <a:srgbClr val="0000FF"/>
                </a:solidFill>
              </a:rPr>
              <a:t>PEACE model </a:t>
            </a:r>
            <a:r>
              <a:rPr lang="en-GB" sz="2200" dirty="0">
                <a:solidFill>
                  <a:srgbClr val="000000"/>
                </a:solidFill>
              </a:rPr>
              <a:t>when interviewing children </a:t>
            </a:r>
            <a:r>
              <a:rPr lang="mr-IN" sz="2200" dirty="0">
                <a:solidFill>
                  <a:srgbClr val="000000"/>
                </a:solidFill>
              </a:rPr>
              <a:t>–</a:t>
            </a:r>
            <a:r>
              <a:rPr lang="en-GB" sz="2200" dirty="0">
                <a:solidFill>
                  <a:srgbClr val="000000"/>
                </a:solidFill>
              </a:rPr>
              <a:t> </a:t>
            </a:r>
            <a:r>
              <a:rPr lang="en-GB" sz="2200" dirty="0" smtClean="0">
                <a:solidFill>
                  <a:srgbClr val="0000FF"/>
                </a:solidFill>
              </a:rPr>
              <a:t>same</a:t>
            </a:r>
            <a:r>
              <a:rPr lang="en-GB" sz="2200" dirty="0" smtClean="0">
                <a:solidFill>
                  <a:srgbClr val="000000"/>
                </a:solidFill>
              </a:rPr>
              <a:t> </a:t>
            </a:r>
            <a:r>
              <a:rPr lang="en-GB" sz="2200" dirty="0" smtClean="0">
                <a:solidFill>
                  <a:srgbClr val="0000FF"/>
                </a:solidFill>
              </a:rPr>
              <a:t>general </a:t>
            </a:r>
            <a:r>
              <a:rPr lang="en-GB" sz="2200" dirty="0">
                <a:solidFill>
                  <a:srgbClr val="0000FF"/>
                </a:solidFill>
              </a:rPr>
              <a:t>interviewing principles</a:t>
            </a:r>
            <a:r>
              <a:rPr lang="en-GB" sz="2200" dirty="0">
                <a:solidFill>
                  <a:srgbClr val="000000"/>
                </a:solidFill>
              </a:rPr>
              <a:t> and </a:t>
            </a:r>
            <a:r>
              <a:rPr lang="en-GB" sz="2200" dirty="0">
                <a:solidFill>
                  <a:srgbClr val="0000FF"/>
                </a:solidFill>
              </a:rPr>
              <a:t>techniques</a:t>
            </a:r>
            <a:r>
              <a:rPr lang="en-GB" sz="2200" dirty="0">
                <a:solidFill>
                  <a:srgbClr val="000000"/>
                </a:solidFill>
              </a:rPr>
              <a:t> </a:t>
            </a:r>
            <a:r>
              <a:rPr lang="en-GB" sz="2200" dirty="0" smtClean="0">
                <a:solidFill>
                  <a:srgbClr val="000000"/>
                </a:solidFill>
              </a:rPr>
              <a:t>as with adults</a:t>
            </a:r>
          </a:p>
          <a:p>
            <a:pPr algn="just"/>
            <a:endParaRPr lang="en-GB" sz="2200" dirty="0">
              <a:solidFill>
                <a:srgbClr val="000000"/>
              </a:solidFill>
            </a:endParaRPr>
          </a:p>
          <a:p>
            <a:pPr marL="342900" indent="-342900" algn="just">
              <a:buFont typeface="Arial"/>
              <a:buChar char="•"/>
            </a:pPr>
            <a:r>
              <a:rPr lang="en-GB" sz="2200" dirty="0">
                <a:solidFill>
                  <a:srgbClr val="000000"/>
                </a:solidFill>
              </a:rPr>
              <a:t>What</a:t>
            </a:r>
            <a:r>
              <a:rPr lang="en-GB" sz="2200" dirty="0">
                <a:solidFill>
                  <a:srgbClr val="0000FF"/>
                </a:solidFill>
              </a:rPr>
              <a:t> differs </a:t>
            </a:r>
            <a:r>
              <a:rPr lang="en-GB" sz="2200" dirty="0">
                <a:solidFill>
                  <a:srgbClr val="000000"/>
                </a:solidFill>
              </a:rPr>
              <a:t>is the manner in which the interview is conducted, taking </a:t>
            </a:r>
            <a:r>
              <a:rPr lang="en-GB" sz="2200" dirty="0">
                <a:solidFill>
                  <a:srgbClr val="0000FF"/>
                </a:solidFill>
              </a:rPr>
              <a:t>additional precautions </a:t>
            </a:r>
            <a:r>
              <a:rPr lang="en-GB" sz="2200" dirty="0">
                <a:solidFill>
                  <a:srgbClr val="000000"/>
                </a:solidFill>
              </a:rPr>
              <a:t>and taking into account how children’s </a:t>
            </a:r>
            <a:r>
              <a:rPr lang="en-GB" sz="2200" dirty="0">
                <a:solidFill>
                  <a:srgbClr val="0000FF"/>
                </a:solidFill>
              </a:rPr>
              <a:t>memories</a:t>
            </a:r>
            <a:r>
              <a:rPr lang="en-GB" sz="2200" dirty="0">
                <a:solidFill>
                  <a:srgbClr val="000000"/>
                </a:solidFill>
              </a:rPr>
              <a:t>, </a:t>
            </a:r>
            <a:r>
              <a:rPr lang="en-GB" sz="2200" dirty="0">
                <a:solidFill>
                  <a:srgbClr val="0000FF"/>
                </a:solidFill>
              </a:rPr>
              <a:t>understanding</a:t>
            </a:r>
            <a:r>
              <a:rPr lang="en-GB" sz="2200" dirty="0">
                <a:solidFill>
                  <a:srgbClr val="000000"/>
                </a:solidFill>
              </a:rPr>
              <a:t> of concepts &amp; </a:t>
            </a:r>
            <a:r>
              <a:rPr lang="en-GB" sz="2200" dirty="0">
                <a:solidFill>
                  <a:srgbClr val="0000FF"/>
                </a:solidFill>
              </a:rPr>
              <a:t>cognitive reasoning </a:t>
            </a:r>
            <a:r>
              <a:rPr lang="en-GB" sz="2200" dirty="0">
                <a:solidFill>
                  <a:srgbClr val="000000"/>
                </a:solidFill>
              </a:rPr>
              <a:t>develop</a:t>
            </a:r>
          </a:p>
          <a:p>
            <a:pPr marL="342900" indent="-342900" algn="just">
              <a:buFont typeface="Arial"/>
              <a:buChar char="•"/>
            </a:pPr>
            <a:endParaRPr lang="en-GB" sz="2200" dirty="0">
              <a:solidFill>
                <a:srgbClr val="000000"/>
              </a:solidFill>
            </a:endParaRPr>
          </a:p>
          <a:p>
            <a:pPr marL="342900" indent="-342900" algn="just">
              <a:buFont typeface="Arial"/>
              <a:buChar char="•"/>
            </a:pPr>
            <a:r>
              <a:rPr lang="en-GB" sz="2200" dirty="0">
                <a:solidFill>
                  <a:srgbClr val="000000"/>
                </a:solidFill>
              </a:rPr>
              <a:t>Children are not a homogenous group - you must </a:t>
            </a:r>
            <a:r>
              <a:rPr lang="en-GB" sz="2200" dirty="0">
                <a:solidFill>
                  <a:srgbClr val="0000FF"/>
                </a:solidFill>
              </a:rPr>
              <a:t>adapt to the child’s age and maturity</a:t>
            </a:r>
            <a:r>
              <a:rPr lang="en-GB" sz="2200" dirty="0">
                <a:solidFill>
                  <a:srgbClr val="000000"/>
                </a:solidFill>
              </a:rPr>
              <a:t>/not treat adolescents as you would young children</a:t>
            </a:r>
          </a:p>
        </p:txBody>
      </p:sp>
      <p:sp>
        <p:nvSpPr>
          <p:cNvPr id="2" name="TextBox 1"/>
          <p:cNvSpPr txBox="1"/>
          <p:nvPr/>
        </p:nvSpPr>
        <p:spPr>
          <a:xfrm>
            <a:off x="251520" y="1412776"/>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260-263</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11 </a:t>
            </a:r>
            <a:r>
              <a:rPr lang="mr-IN" sz="1600" dirty="0">
                <a:solidFill>
                  <a:srgbClr val="7F7F7F"/>
                </a:solidFill>
              </a:rPr>
              <a:t>–</a:t>
            </a:r>
            <a:r>
              <a:rPr lang="en-GB" sz="1600" dirty="0">
                <a:solidFill>
                  <a:srgbClr val="7F7F7F"/>
                </a:solidFill>
              </a:rPr>
              <a:t> Interviewing </a:t>
            </a:r>
          </a:p>
          <a:p>
            <a:pPr algn="ctr"/>
            <a:r>
              <a:rPr lang="en-GB" sz="1600" dirty="0">
                <a:solidFill>
                  <a:srgbClr val="7F7F7F"/>
                </a:solidFill>
              </a:rPr>
              <a:t>Module 15 </a:t>
            </a:r>
            <a:r>
              <a:rPr lang="mr-IN" sz="1600" dirty="0">
                <a:solidFill>
                  <a:srgbClr val="7F7F7F"/>
                </a:solidFill>
              </a:rPr>
              <a:t>–</a:t>
            </a:r>
            <a:r>
              <a:rPr lang="en-GB" sz="1600" dirty="0">
                <a:solidFill>
                  <a:srgbClr val="7F7F7F"/>
                </a:solidFill>
              </a:rPr>
              <a:t> Trauma and Module 17 </a:t>
            </a:r>
            <a:r>
              <a:rPr lang="mr-IN" sz="1600" dirty="0">
                <a:solidFill>
                  <a:srgbClr val="7F7F7F"/>
                </a:solidFill>
              </a:rPr>
              <a:t>–</a:t>
            </a:r>
            <a:r>
              <a:rPr lang="en-GB" sz="1600" dirty="0">
                <a:solidFill>
                  <a:srgbClr val="7F7F7F"/>
                </a:solidFill>
              </a:rPr>
              <a:t> Sexual Violence against Men and Boys</a:t>
            </a:r>
          </a:p>
        </p:txBody>
      </p:sp>
    </p:spTree>
    <p:extLst>
      <p:ext uri="{BB962C8B-B14F-4D97-AF65-F5344CB8AC3E}">
        <p14:creationId xmlns:p14="http://schemas.microsoft.com/office/powerpoint/2010/main" val="3838660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33</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2" name="TextBox 1"/>
          <p:cNvSpPr txBox="1"/>
          <p:nvPr/>
        </p:nvSpPr>
        <p:spPr>
          <a:xfrm>
            <a:off x="251520" y="1412776"/>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261-262</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11 </a:t>
            </a:r>
            <a:r>
              <a:rPr lang="mr-IN" sz="1600" dirty="0">
                <a:solidFill>
                  <a:srgbClr val="7F7F7F"/>
                </a:solidFill>
              </a:rPr>
              <a:t>–</a:t>
            </a:r>
            <a:r>
              <a:rPr lang="en-GB" sz="1600" dirty="0">
                <a:solidFill>
                  <a:srgbClr val="7F7F7F"/>
                </a:solidFill>
              </a:rPr>
              <a:t> Interviewing </a:t>
            </a:r>
          </a:p>
          <a:p>
            <a:pPr algn="ctr"/>
            <a:r>
              <a:rPr lang="en-GB" sz="1600" dirty="0">
                <a:solidFill>
                  <a:srgbClr val="7F7F7F"/>
                </a:solidFill>
              </a:rPr>
              <a:t>Module 15 </a:t>
            </a:r>
            <a:r>
              <a:rPr lang="mr-IN" sz="1600" dirty="0">
                <a:solidFill>
                  <a:srgbClr val="7F7F7F"/>
                </a:solidFill>
              </a:rPr>
              <a:t>–</a:t>
            </a:r>
            <a:r>
              <a:rPr lang="en-GB" sz="1600" dirty="0">
                <a:solidFill>
                  <a:srgbClr val="7F7F7F"/>
                </a:solidFill>
              </a:rPr>
              <a:t> Trauma and Module 17 </a:t>
            </a:r>
            <a:r>
              <a:rPr lang="mr-IN" sz="1600" dirty="0">
                <a:solidFill>
                  <a:srgbClr val="7F7F7F"/>
                </a:solidFill>
              </a:rPr>
              <a:t>–</a:t>
            </a:r>
            <a:r>
              <a:rPr lang="en-GB" sz="1600" dirty="0">
                <a:solidFill>
                  <a:srgbClr val="7F7F7F"/>
                </a:solidFill>
              </a:rPr>
              <a:t> Sexual Violence against Men and Boys</a:t>
            </a:r>
          </a:p>
        </p:txBody>
      </p:sp>
      <p:graphicFrame>
        <p:nvGraphicFramePr>
          <p:cNvPr id="8" name="Table 7"/>
          <p:cNvGraphicFramePr>
            <a:graphicFrameLocks noGrp="1"/>
          </p:cNvGraphicFramePr>
          <p:nvPr>
            <p:extLst>
              <p:ext uri="{D42A27DB-BD31-4B8C-83A1-F6EECF244321}">
                <p14:modId xmlns:p14="http://schemas.microsoft.com/office/powerpoint/2010/main" val="153432562"/>
              </p:ext>
            </p:extLst>
          </p:nvPr>
        </p:nvGraphicFramePr>
        <p:xfrm>
          <a:off x="251520" y="2780928"/>
          <a:ext cx="8496944" cy="3643613"/>
        </p:xfrm>
        <a:graphic>
          <a:graphicData uri="http://schemas.openxmlformats.org/drawingml/2006/table">
            <a:tbl>
              <a:tblPr firstRow="1" bandRow="1">
                <a:tableStyleId>{5C22544A-7EE6-4342-B048-85BDC9FD1C3A}</a:tableStyleId>
              </a:tblPr>
              <a:tblGrid>
                <a:gridCol w="4248472">
                  <a:extLst>
                    <a:ext uri="{9D8B030D-6E8A-4147-A177-3AD203B41FA5}">
                      <a16:colId xmlns:a16="http://schemas.microsoft.com/office/drawing/2014/main" xmlns="" val="20000"/>
                    </a:ext>
                  </a:extLst>
                </a:gridCol>
                <a:gridCol w="4248472">
                  <a:extLst>
                    <a:ext uri="{9D8B030D-6E8A-4147-A177-3AD203B41FA5}">
                      <a16:colId xmlns:a16="http://schemas.microsoft.com/office/drawing/2014/main" xmlns="" val="20001"/>
                    </a:ext>
                  </a:extLst>
                </a:gridCol>
              </a:tblGrid>
              <a:tr h="656573">
                <a:tc>
                  <a:txBody>
                    <a:bodyPr/>
                    <a:lstStyle/>
                    <a:p>
                      <a:pPr algn="ctr"/>
                      <a:r>
                        <a:rPr lang="en-GB" sz="2200" dirty="0">
                          <a:solidFill>
                            <a:schemeClr val="tx1"/>
                          </a:solidFill>
                        </a:rPr>
                        <a:t>Introduction</a:t>
                      </a:r>
                    </a:p>
                  </a:txBody>
                  <a:tcPr/>
                </a:tc>
                <a:tc>
                  <a:txBody>
                    <a:bodyPr/>
                    <a:lstStyle/>
                    <a:p>
                      <a:pPr algn="ctr"/>
                      <a:r>
                        <a:rPr lang="en-GB" sz="2200" dirty="0">
                          <a:solidFill>
                            <a:srgbClr val="000000"/>
                          </a:solidFill>
                        </a:rPr>
                        <a:t>Rapport building and trust</a:t>
                      </a:r>
                    </a:p>
                  </a:txBody>
                  <a:tcPr/>
                </a:tc>
                <a:extLst>
                  <a:ext uri="{0D108BD9-81ED-4DB2-BD59-A6C34878D82A}">
                    <a16:rowId xmlns:a16="http://schemas.microsoft.com/office/drawing/2014/main" xmlns="" val="10000"/>
                  </a:ext>
                </a:extLst>
              </a:tr>
              <a:tr h="2871819">
                <a:tc>
                  <a:txBody>
                    <a:bodyPr/>
                    <a:lstStyle/>
                    <a:p>
                      <a:pPr marL="285750" indent="-285750" algn="just">
                        <a:buFont typeface="Arial"/>
                        <a:buChar char="•"/>
                      </a:pPr>
                      <a:r>
                        <a:rPr lang="en-GB" sz="1900" dirty="0"/>
                        <a:t>Introduce yourself/team,</a:t>
                      </a:r>
                      <a:r>
                        <a:rPr lang="en-GB" sz="1900" baseline="0" dirty="0"/>
                        <a:t> purpose &amp; process of the interview in child-appropriate language</a:t>
                      </a:r>
                    </a:p>
                    <a:p>
                      <a:pPr marL="285750" indent="-285750" algn="just">
                        <a:buFont typeface="Arial"/>
                        <a:buChar char="•"/>
                      </a:pPr>
                      <a:r>
                        <a:rPr lang="en-GB" sz="1900" baseline="0" dirty="0"/>
                        <a:t>Explain the “</a:t>
                      </a:r>
                      <a:r>
                        <a:rPr lang="en-GB" sz="1900" b="1" baseline="0" dirty="0"/>
                        <a:t>instructions</a:t>
                      </a:r>
                      <a:r>
                        <a:rPr lang="en-GB" sz="1900" baseline="0" dirty="0"/>
                        <a:t>” or rules i.e. child should say the truth, say if they don’t understand or know answer and correct interviewer if s/he is wrong</a:t>
                      </a:r>
                    </a:p>
                    <a:p>
                      <a:pPr marL="285750" indent="-285750" algn="just">
                        <a:buFont typeface="Arial"/>
                        <a:buChar char="•"/>
                      </a:pPr>
                      <a:r>
                        <a:rPr lang="en-GB" sz="1900" baseline="0" dirty="0"/>
                        <a:t>Use </a:t>
                      </a:r>
                      <a:r>
                        <a:rPr lang="en-GB" sz="1900" b="1" baseline="0" dirty="0"/>
                        <a:t>examples</a:t>
                      </a:r>
                      <a:r>
                        <a:rPr lang="en-GB" sz="1900" baseline="0" dirty="0"/>
                        <a:t> and </a:t>
                      </a:r>
                      <a:r>
                        <a:rPr lang="en-GB" sz="1900" b="1" baseline="0" dirty="0"/>
                        <a:t>test</a:t>
                      </a:r>
                      <a:r>
                        <a:rPr lang="en-GB" sz="1900" baseline="0" dirty="0"/>
                        <a:t> the child’s understanding of the instructions</a:t>
                      </a:r>
                      <a:endParaRPr lang="en-GB" sz="1900" dirty="0"/>
                    </a:p>
                  </a:txBody>
                  <a:tcPr/>
                </a:tc>
                <a:tc>
                  <a:txBody>
                    <a:bodyPr/>
                    <a:lstStyle/>
                    <a:p>
                      <a:pPr marL="285750" indent="-285750" algn="just">
                        <a:buFont typeface="Arial"/>
                        <a:buChar char="•"/>
                      </a:pPr>
                      <a:r>
                        <a:rPr lang="en-GB" sz="1900" dirty="0"/>
                        <a:t>Take</a:t>
                      </a:r>
                      <a:r>
                        <a:rPr lang="en-GB" sz="1900" baseline="0" dirty="0"/>
                        <a:t> special care and as much time as necessary building a </a:t>
                      </a:r>
                      <a:r>
                        <a:rPr lang="en-GB" sz="1900" b="1" baseline="0" dirty="0"/>
                        <a:t>rapport</a:t>
                      </a:r>
                    </a:p>
                    <a:p>
                      <a:pPr marL="0" indent="0" algn="just">
                        <a:buFont typeface="Arial"/>
                        <a:buNone/>
                      </a:pPr>
                      <a:endParaRPr lang="en-GB" sz="1900" baseline="0" dirty="0"/>
                    </a:p>
                    <a:p>
                      <a:pPr marL="285750" indent="-285750" algn="just">
                        <a:buFont typeface="Arial"/>
                        <a:buChar char="•"/>
                      </a:pPr>
                      <a:r>
                        <a:rPr lang="en-GB" sz="1900" baseline="0" dirty="0"/>
                        <a:t>Use a </a:t>
                      </a:r>
                      <a:r>
                        <a:rPr lang="en-GB" sz="1900" b="1" baseline="0" dirty="0"/>
                        <a:t>positive activity or experience </a:t>
                      </a:r>
                      <a:r>
                        <a:rPr lang="en-GB" sz="1900" baseline="0" dirty="0"/>
                        <a:t>in the child’s life to use open prompts to generate a free narrative discussion and </a:t>
                      </a:r>
                      <a:r>
                        <a:rPr lang="en-GB" sz="1900" b="1" baseline="0" dirty="0"/>
                        <a:t>assess </a:t>
                      </a:r>
                      <a:r>
                        <a:rPr lang="en-GB" sz="1900" baseline="0" dirty="0"/>
                        <a:t>the </a:t>
                      </a:r>
                      <a:r>
                        <a:rPr lang="en-GB" sz="1900" b="1" baseline="0" dirty="0"/>
                        <a:t>child’s language use</a:t>
                      </a:r>
                      <a:r>
                        <a:rPr lang="en-GB" sz="1900" baseline="0" dirty="0"/>
                        <a:t> and ability to </a:t>
                      </a:r>
                      <a:r>
                        <a:rPr lang="en-GB" sz="1900" b="1" baseline="0" dirty="0"/>
                        <a:t>produce information</a:t>
                      </a:r>
                      <a:endParaRPr lang="en-GB" sz="1900" b="1" dirty="0"/>
                    </a:p>
                  </a:txBody>
                  <a:tcPr/>
                </a:tc>
                <a:extLst>
                  <a:ext uri="{0D108BD9-81ED-4DB2-BD59-A6C34878D82A}">
                    <a16:rowId xmlns:a16="http://schemas.microsoft.com/office/drawing/2014/main" xmlns="" val="10001"/>
                  </a:ext>
                </a:extLst>
              </a:tr>
            </a:tbl>
          </a:graphicData>
        </a:graphic>
      </p:graphicFrame>
      <p:sp>
        <p:nvSpPr>
          <p:cNvPr id="11" name="TextBox 10"/>
          <p:cNvSpPr txBox="1"/>
          <p:nvPr/>
        </p:nvSpPr>
        <p:spPr>
          <a:xfrm>
            <a:off x="251520" y="2276872"/>
            <a:ext cx="8424936" cy="430887"/>
          </a:xfrm>
          <a:prstGeom prst="rect">
            <a:avLst/>
          </a:prstGeom>
          <a:noFill/>
        </p:spPr>
        <p:txBody>
          <a:bodyPr wrap="square" rtlCol="0">
            <a:spAutoFit/>
          </a:bodyPr>
          <a:lstStyle/>
          <a:p>
            <a:pPr algn="ctr"/>
            <a:r>
              <a:rPr lang="en-GB" sz="2200" b="1" u="sng" dirty="0"/>
              <a:t>ENGAGE AND EXPLAIN PHASE</a:t>
            </a:r>
          </a:p>
        </p:txBody>
      </p:sp>
    </p:spTree>
    <p:extLst>
      <p:ext uri="{BB962C8B-B14F-4D97-AF65-F5344CB8AC3E}">
        <p14:creationId xmlns:p14="http://schemas.microsoft.com/office/powerpoint/2010/main" val="2635298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34</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2" name="TextBox 1"/>
          <p:cNvSpPr txBox="1"/>
          <p:nvPr/>
        </p:nvSpPr>
        <p:spPr>
          <a:xfrm>
            <a:off x="251520" y="1412776"/>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 262</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11 </a:t>
            </a:r>
            <a:r>
              <a:rPr lang="mr-IN" sz="1600" dirty="0">
                <a:solidFill>
                  <a:srgbClr val="7F7F7F"/>
                </a:solidFill>
              </a:rPr>
              <a:t>–</a:t>
            </a:r>
            <a:r>
              <a:rPr lang="en-GB" sz="1600" dirty="0">
                <a:solidFill>
                  <a:srgbClr val="7F7F7F"/>
                </a:solidFill>
              </a:rPr>
              <a:t> Interviewing </a:t>
            </a:r>
          </a:p>
          <a:p>
            <a:pPr algn="ctr"/>
            <a:r>
              <a:rPr lang="en-GB" sz="1600" dirty="0">
                <a:solidFill>
                  <a:srgbClr val="7F7F7F"/>
                </a:solidFill>
              </a:rPr>
              <a:t>Module 15 </a:t>
            </a:r>
            <a:r>
              <a:rPr lang="mr-IN" sz="1600" dirty="0">
                <a:solidFill>
                  <a:srgbClr val="7F7F7F"/>
                </a:solidFill>
              </a:rPr>
              <a:t>–</a:t>
            </a:r>
            <a:r>
              <a:rPr lang="en-GB" sz="1600" dirty="0">
                <a:solidFill>
                  <a:srgbClr val="7F7F7F"/>
                </a:solidFill>
              </a:rPr>
              <a:t> Trauma and Module 17 </a:t>
            </a:r>
            <a:r>
              <a:rPr lang="mr-IN" sz="1600" dirty="0">
                <a:solidFill>
                  <a:srgbClr val="7F7F7F"/>
                </a:solidFill>
              </a:rPr>
              <a:t>–</a:t>
            </a:r>
            <a:r>
              <a:rPr lang="en-GB" sz="1600" dirty="0">
                <a:solidFill>
                  <a:srgbClr val="7F7F7F"/>
                </a:solidFill>
              </a:rPr>
              <a:t> Sexual Violence against Men and Boys</a:t>
            </a:r>
          </a:p>
        </p:txBody>
      </p:sp>
      <p:graphicFrame>
        <p:nvGraphicFramePr>
          <p:cNvPr id="8" name="Table 7"/>
          <p:cNvGraphicFramePr>
            <a:graphicFrameLocks noGrp="1"/>
          </p:cNvGraphicFramePr>
          <p:nvPr>
            <p:extLst>
              <p:ext uri="{D42A27DB-BD31-4B8C-83A1-F6EECF244321}">
                <p14:modId xmlns:p14="http://schemas.microsoft.com/office/powerpoint/2010/main" val="2686100634"/>
              </p:ext>
            </p:extLst>
          </p:nvPr>
        </p:nvGraphicFramePr>
        <p:xfrm>
          <a:off x="251520" y="2780929"/>
          <a:ext cx="8496944" cy="3749040"/>
        </p:xfrm>
        <a:graphic>
          <a:graphicData uri="http://schemas.openxmlformats.org/drawingml/2006/table">
            <a:tbl>
              <a:tblPr firstRow="1" bandRow="1">
                <a:tableStyleId>{5C22544A-7EE6-4342-B048-85BDC9FD1C3A}</a:tableStyleId>
              </a:tblPr>
              <a:tblGrid>
                <a:gridCol w="4248472">
                  <a:extLst>
                    <a:ext uri="{9D8B030D-6E8A-4147-A177-3AD203B41FA5}">
                      <a16:colId xmlns:a16="http://schemas.microsoft.com/office/drawing/2014/main" xmlns="" val="20000"/>
                    </a:ext>
                  </a:extLst>
                </a:gridCol>
                <a:gridCol w="4248472">
                  <a:extLst>
                    <a:ext uri="{9D8B030D-6E8A-4147-A177-3AD203B41FA5}">
                      <a16:colId xmlns:a16="http://schemas.microsoft.com/office/drawing/2014/main" xmlns="" val="20001"/>
                    </a:ext>
                  </a:extLst>
                </a:gridCol>
              </a:tblGrid>
              <a:tr h="753244">
                <a:tc>
                  <a:txBody>
                    <a:bodyPr/>
                    <a:lstStyle/>
                    <a:p>
                      <a:pPr algn="ctr"/>
                      <a:r>
                        <a:rPr lang="en-GB" sz="2200" dirty="0">
                          <a:solidFill>
                            <a:schemeClr val="tx1"/>
                          </a:solidFill>
                        </a:rPr>
                        <a:t>Practice</a:t>
                      </a:r>
                      <a:r>
                        <a:rPr lang="en-GB" sz="2200" baseline="0" dirty="0">
                          <a:solidFill>
                            <a:schemeClr val="tx1"/>
                          </a:solidFill>
                        </a:rPr>
                        <a:t> episodic memory recall</a:t>
                      </a:r>
                      <a:endParaRPr lang="en-GB" sz="2200" dirty="0">
                        <a:solidFill>
                          <a:schemeClr val="tx1"/>
                        </a:solidFill>
                      </a:endParaRPr>
                    </a:p>
                  </a:txBody>
                  <a:tcPr/>
                </a:tc>
                <a:tc>
                  <a:txBody>
                    <a:bodyPr/>
                    <a:lstStyle/>
                    <a:p>
                      <a:pPr algn="ctr"/>
                      <a:r>
                        <a:rPr lang="en-GB" sz="2200" dirty="0">
                          <a:solidFill>
                            <a:srgbClr val="000000"/>
                          </a:solidFill>
                        </a:rPr>
                        <a:t>Transition</a:t>
                      </a:r>
                      <a:r>
                        <a:rPr lang="en-GB" sz="2200" baseline="0" dirty="0">
                          <a:solidFill>
                            <a:srgbClr val="000000"/>
                          </a:solidFill>
                        </a:rPr>
                        <a:t> to substantive issues</a:t>
                      </a:r>
                      <a:endParaRPr lang="en-GB" sz="2200" dirty="0">
                        <a:solidFill>
                          <a:srgbClr val="000000"/>
                        </a:solidFill>
                      </a:endParaRPr>
                    </a:p>
                  </a:txBody>
                  <a:tcPr/>
                </a:tc>
                <a:extLst>
                  <a:ext uri="{0D108BD9-81ED-4DB2-BD59-A6C34878D82A}">
                    <a16:rowId xmlns:a16="http://schemas.microsoft.com/office/drawing/2014/main" xmlns="" val="10000"/>
                  </a:ext>
                </a:extLst>
              </a:tr>
              <a:tr h="2847155">
                <a:tc>
                  <a:txBody>
                    <a:bodyPr/>
                    <a:lstStyle/>
                    <a:p>
                      <a:pPr marL="285750" indent="-285750" algn="just">
                        <a:buFont typeface="Arial"/>
                        <a:buChar char="•"/>
                      </a:pPr>
                      <a:r>
                        <a:rPr lang="en-GB" sz="1900" dirty="0"/>
                        <a:t>As</a:t>
                      </a:r>
                      <a:r>
                        <a:rPr lang="en-GB" sz="1900" baseline="0" dirty="0"/>
                        <a:t> </a:t>
                      </a:r>
                      <a:r>
                        <a:rPr lang="en-GB" sz="1900" baseline="0" dirty="0" smtClean="0"/>
                        <a:t>part of/in </a:t>
                      </a:r>
                      <a:r>
                        <a:rPr lang="en-GB" sz="1900" baseline="0" dirty="0"/>
                        <a:t>addition to the rapport building, identify a </a:t>
                      </a:r>
                      <a:r>
                        <a:rPr lang="en-GB" sz="1900" b="1" baseline="0" dirty="0"/>
                        <a:t>positive past event</a:t>
                      </a:r>
                      <a:r>
                        <a:rPr lang="en-GB" sz="1900" baseline="0" dirty="0"/>
                        <a:t> experienced by the child and </a:t>
                      </a:r>
                      <a:r>
                        <a:rPr lang="en-GB" sz="1900" b="1" baseline="0" dirty="0"/>
                        <a:t>ask questions </a:t>
                      </a:r>
                      <a:r>
                        <a:rPr lang="en-GB" sz="1900" b="0" baseline="0" dirty="0"/>
                        <a:t>about</a:t>
                      </a:r>
                      <a:r>
                        <a:rPr lang="en-GB" sz="1900" baseline="0" dirty="0"/>
                        <a:t> this event</a:t>
                      </a:r>
                    </a:p>
                    <a:p>
                      <a:pPr marL="285750" indent="-285750" algn="just">
                        <a:buFont typeface="Arial"/>
                        <a:buChar char="•"/>
                      </a:pPr>
                      <a:r>
                        <a:rPr lang="en-GB" sz="1900" baseline="0" dirty="0"/>
                        <a:t>This is particularly useful with young children &amp; will help the child </a:t>
                      </a:r>
                      <a:r>
                        <a:rPr lang="en-GB" sz="1900" b="1" baseline="0" dirty="0"/>
                        <a:t>understand the level of detail </a:t>
                      </a:r>
                      <a:r>
                        <a:rPr lang="en-GB" sz="1900" baseline="0" dirty="0"/>
                        <a:t>you will require when discussing other experiences later</a:t>
                      </a:r>
                      <a:endParaRPr lang="en-GB" sz="1900" dirty="0"/>
                    </a:p>
                  </a:txBody>
                  <a:tcPr/>
                </a:tc>
                <a:tc>
                  <a:txBody>
                    <a:bodyPr/>
                    <a:lstStyle/>
                    <a:p>
                      <a:pPr marL="285750" indent="-285750">
                        <a:buFont typeface="Arial"/>
                        <a:buChar char="•"/>
                      </a:pPr>
                      <a:r>
                        <a:rPr lang="en-GB" b="0" baseline="0" dirty="0"/>
                        <a:t>From this event, you can </a:t>
                      </a:r>
                      <a:r>
                        <a:rPr lang="en-GB" b="1" baseline="0" dirty="0"/>
                        <a:t>introduce the topic</a:t>
                      </a:r>
                      <a:r>
                        <a:rPr lang="en-GB" b="0" baseline="0" dirty="0"/>
                        <a:t> being documented</a:t>
                      </a:r>
                    </a:p>
                    <a:p>
                      <a:pPr marL="285750" indent="-285750">
                        <a:buFont typeface="Arial"/>
                        <a:buChar char="•"/>
                      </a:pPr>
                      <a:endParaRPr lang="en-GB" b="0" baseline="0" dirty="0"/>
                    </a:p>
                    <a:p>
                      <a:pPr marL="285750" indent="-285750">
                        <a:buFont typeface="Arial"/>
                        <a:buChar char="•"/>
                      </a:pPr>
                      <a:r>
                        <a:rPr lang="en-GB" b="0" baseline="0" dirty="0"/>
                        <a:t>Think in advance about how you will introduce the topic and </a:t>
                      </a:r>
                      <a:r>
                        <a:rPr lang="en-GB" b="1" baseline="0" dirty="0"/>
                        <a:t>frame it in general terms</a:t>
                      </a:r>
                      <a:r>
                        <a:rPr lang="en-GB" b="0" baseline="0" dirty="0"/>
                        <a:t> e.g. “bad” incidents in the community</a:t>
                      </a:r>
                    </a:p>
                    <a:p>
                      <a:pPr marL="285750" indent="-285750">
                        <a:buFont typeface="Arial"/>
                        <a:buChar char="•"/>
                      </a:pPr>
                      <a:endParaRPr lang="en-GB" b="0" baseline="0" dirty="0"/>
                    </a:p>
                    <a:p>
                      <a:pPr marL="285750" indent="-285750">
                        <a:buFont typeface="Arial"/>
                        <a:buChar char="•"/>
                      </a:pPr>
                      <a:r>
                        <a:rPr lang="en-GB" b="0" baseline="0" dirty="0"/>
                        <a:t>Do not reference specific concerns about sexual violence</a:t>
                      </a:r>
                      <a:endParaRPr lang="en-GB" b="1" baseline="0" dirty="0"/>
                    </a:p>
                  </a:txBody>
                  <a:tcPr/>
                </a:tc>
                <a:extLst>
                  <a:ext uri="{0D108BD9-81ED-4DB2-BD59-A6C34878D82A}">
                    <a16:rowId xmlns:a16="http://schemas.microsoft.com/office/drawing/2014/main" xmlns="" val="10001"/>
                  </a:ext>
                </a:extLst>
              </a:tr>
            </a:tbl>
          </a:graphicData>
        </a:graphic>
      </p:graphicFrame>
      <p:sp>
        <p:nvSpPr>
          <p:cNvPr id="11" name="TextBox 10"/>
          <p:cNvSpPr txBox="1"/>
          <p:nvPr/>
        </p:nvSpPr>
        <p:spPr>
          <a:xfrm>
            <a:off x="251520" y="2276872"/>
            <a:ext cx="8424936" cy="430887"/>
          </a:xfrm>
          <a:prstGeom prst="rect">
            <a:avLst/>
          </a:prstGeom>
          <a:noFill/>
        </p:spPr>
        <p:txBody>
          <a:bodyPr wrap="square" rtlCol="0">
            <a:spAutoFit/>
          </a:bodyPr>
          <a:lstStyle/>
          <a:p>
            <a:pPr algn="ctr"/>
            <a:r>
              <a:rPr lang="en-GB" sz="2200" b="1" u="sng" dirty="0"/>
              <a:t>ENGAGE AND EXPLAIN PHASE</a:t>
            </a:r>
          </a:p>
        </p:txBody>
      </p:sp>
    </p:spTree>
    <p:extLst>
      <p:ext uri="{BB962C8B-B14F-4D97-AF65-F5344CB8AC3E}">
        <p14:creationId xmlns:p14="http://schemas.microsoft.com/office/powerpoint/2010/main" val="59035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35</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0" y="2348880"/>
            <a:ext cx="8880896" cy="4154983"/>
          </a:xfrm>
          <a:prstGeom prst="rect">
            <a:avLst/>
          </a:prstGeom>
          <a:noFill/>
        </p:spPr>
        <p:txBody>
          <a:bodyPr wrap="square" rtlCol="0">
            <a:spAutoFit/>
          </a:bodyPr>
          <a:lstStyle/>
          <a:p>
            <a:pPr algn="ctr"/>
            <a:r>
              <a:rPr lang="en-GB" sz="2200" b="1" u="sng" dirty="0">
                <a:solidFill>
                  <a:srgbClr val="000000"/>
                </a:solidFill>
              </a:rPr>
              <a:t>ACCOUNT AND CLARIFICATION PHASE</a:t>
            </a:r>
          </a:p>
          <a:p>
            <a:pPr marL="342900" indent="-342900">
              <a:buFont typeface="Arial"/>
              <a:buChar char="•"/>
            </a:pPr>
            <a:r>
              <a:rPr lang="en-GB" sz="2200" dirty="0">
                <a:solidFill>
                  <a:srgbClr val="000000"/>
                </a:solidFill>
              </a:rPr>
              <a:t>Do not underestimate children’s </a:t>
            </a:r>
            <a:r>
              <a:rPr lang="en-GB" sz="2200" dirty="0">
                <a:solidFill>
                  <a:srgbClr val="0000FF"/>
                </a:solidFill>
              </a:rPr>
              <a:t>ability to discuss stressful events </a:t>
            </a:r>
            <a:r>
              <a:rPr lang="en-GB" sz="2200" dirty="0">
                <a:solidFill>
                  <a:srgbClr val="000000"/>
                </a:solidFill>
              </a:rPr>
              <a:t>and overall </a:t>
            </a:r>
            <a:r>
              <a:rPr lang="en-GB" sz="2200" dirty="0">
                <a:solidFill>
                  <a:srgbClr val="0000FF"/>
                </a:solidFill>
              </a:rPr>
              <a:t>resilience</a:t>
            </a:r>
            <a:r>
              <a:rPr lang="en-GB" sz="2200" dirty="0">
                <a:solidFill>
                  <a:srgbClr val="000000"/>
                </a:solidFill>
              </a:rPr>
              <a:t>, or overemphasise their fears</a:t>
            </a:r>
          </a:p>
          <a:p>
            <a:pPr marL="342900" indent="-342900" algn="just">
              <a:buFont typeface="Arial"/>
              <a:buChar char="•"/>
            </a:pPr>
            <a:endParaRPr lang="en-GB" sz="2200" dirty="0">
              <a:solidFill>
                <a:srgbClr val="000000"/>
              </a:solidFill>
            </a:endParaRPr>
          </a:p>
          <a:p>
            <a:pPr marL="342900" indent="-342900" algn="just">
              <a:buFont typeface="Arial"/>
              <a:buChar char="•"/>
            </a:pPr>
            <a:r>
              <a:rPr lang="en-GB" sz="2200" dirty="0">
                <a:solidFill>
                  <a:srgbClr val="000000"/>
                </a:solidFill>
              </a:rPr>
              <a:t>Use appropriate language that the </a:t>
            </a:r>
            <a:r>
              <a:rPr lang="en-GB" sz="2200" dirty="0">
                <a:solidFill>
                  <a:srgbClr val="0000FF"/>
                </a:solidFill>
              </a:rPr>
              <a:t>child understands</a:t>
            </a:r>
            <a:r>
              <a:rPr lang="en-GB" sz="2200" dirty="0">
                <a:solidFill>
                  <a:srgbClr val="000000"/>
                </a:solidFill>
              </a:rPr>
              <a:t>, using the </a:t>
            </a:r>
            <a:r>
              <a:rPr lang="en-GB" sz="2200" dirty="0">
                <a:solidFill>
                  <a:srgbClr val="0000FF"/>
                </a:solidFill>
              </a:rPr>
              <a:t>same words </a:t>
            </a:r>
            <a:r>
              <a:rPr lang="en-GB" sz="2200" dirty="0">
                <a:solidFill>
                  <a:srgbClr val="000000"/>
                </a:solidFill>
              </a:rPr>
              <a:t>that the child is using as much as possible </a:t>
            </a:r>
            <a:r>
              <a:rPr lang="mr-IN" sz="2200" dirty="0">
                <a:solidFill>
                  <a:srgbClr val="000000"/>
                </a:solidFill>
              </a:rPr>
              <a:t>–</a:t>
            </a:r>
            <a:r>
              <a:rPr lang="en-GB" sz="2200" dirty="0">
                <a:solidFill>
                  <a:srgbClr val="000000"/>
                </a:solidFill>
              </a:rPr>
              <a:t> stick to purely descriptive words used by the child (e.g. not qualifying act as rape/assault) and </a:t>
            </a:r>
            <a:r>
              <a:rPr lang="en-GB" sz="2200" dirty="0">
                <a:solidFill>
                  <a:srgbClr val="0000FF"/>
                </a:solidFill>
              </a:rPr>
              <a:t>simple open-ended questions </a:t>
            </a:r>
          </a:p>
          <a:p>
            <a:pPr marL="342900" indent="-342900" algn="just">
              <a:buFont typeface="Arial"/>
              <a:buChar char="•"/>
            </a:pPr>
            <a:endParaRPr lang="en-GB" sz="2200" dirty="0">
              <a:solidFill>
                <a:srgbClr val="0000FF"/>
              </a:solidFill>
            </a:endParaRPr>
          </a:p>
          <a:p>
            <a:pPr marL="342900" indent="-342900" algn="just">
              <a:buFont typeface="Arial"/>
              <a:buChar char="•"/>
            </a:pPr>
            <a:r>
              <a:rPr lang="en-GB" sz="2200" dirty="0"/>
              <a:t>Pay </a:t>
            </a:r>
            <a:r>
              <a:rPr lang="en-GB" sz="2200" dirty="0">
                <a:solidFill>
                  <a:srgbClr val="0000FF"/>
                </a:solidFill>
              </a:rPr>
              <a:t>extra attention </a:t>
            </a:r>
            <a:r>
              <a:rPr lang="en-GB" sz="2200" dirty="0"/>
              <a:t>to how you phrase your questions -  use </a:t>
            </a:r>
            <a:r>
              <a:rPr lang="en-GB" sz="2200" dirty="0">
                <a:solidFill>
                  <a:srgbClr val="0000FF"/>
                </a:solidFill>
              </a:rPr>
              <a:t>only open prompts</a:t>
            </a:r>
            <a:r>
              <a:rPr lang="en-GB" sz="2200" dirty="0"/>
              <a:t> without leading/suggestive questions </a:t>
            </a:r>
            <a:r>
              <a:rPr lang="fr-CH" sz="2200" dirty="0"/>
              <a:t>as</a:t>
            </a:r>
            <a:r>
              <a:rPr lang="en-GB" sz="2200" dirty="0"/>
              <a:t> children can be influenced more easily than adults</a:t>
            </a:r>
          </a:p>
        </p:txBody>
      </p:sp>
      <p:sp>
        <p:nvSpPr>
          <p:cNvPr id="2" name="TextBox 1"/>
          <p:cNvSpPr txBox="1"/>
          <p:nvPr/>
        </p:nvSpPr>
        <p:spPr>
          <a:xfrm>
            <a:off x="251520" y="1412776"/>
            <a:ext cx="8640960" cy="830997"/>
          </a:xfrm>
          <a:prstGeom prst="rect">
            <a:avLst/>
          </a:prstGeom>
          <a:noFill/>
        </p:spPr>
        <p:txBody>
          <a:bodyPr wrap="square" rtlCol="0">
            <a:spAutoFit/>
          </a:bodyPr>
          <a:lstStyle/>
          <a:p>
            <a:pPr algn="ctr"/>
            <a:r>
              <a:rPr lang="en-GB" sz="1600" dirty="0">
                <a:solidFill>
                  <a:srgbClr val="7F7F7F"/>
                </a:solidFill>
              </a:rPr>
              <a:t>International </a:t>
            </a:r>
            <a:r>
              <a:rPr lang="en-GB" sz="1600" dirty="0" smtClean="0">
                <a:solidFill>
                  <a:srgbClr val="7F7F7F"/>
                </a:solidFill>
              </a:rPr>
              <a:t>Protocol, </a:t>
            </a:r>
            <a:r>
              <a:rPr lang="en-GB" sz="1600" dirty="0">
                <a:solidFill>
                  <a:srgbClr val="7F7F7F"/>
                </a:solidFill>
              </a:rPr>
              <a:t>pages 260-263</a:t>
            </a:r>
          </a:p>
          <a:p>
            <a:pPr algn="ctr"/>
            <a:r>
              <a:rPr lang="en-GB" sz="1600" dirty="0">
                <a:solidFill>
                  <a:srgbClr val="7F7F7F"/>
                </a:solidFill>
              </a:rPr>
              <a:t>Module 7 </a:t>
            </a:r>
            <a:r>
              <a:rPr lang="mr-IN" sz="1600" dirty="0">
                <a:solidFill>
                  <a:srgbClr val="7F7F7F"/>
                </a:solidFill>
              </a:rPr>
              <a:t>–</a:t>
            </a:r>
            <a:r>
              <a:rPr lang="en-GB" sz="1600" dirty="0">
                <a:solidFill>
                  <a:srgbClr val="7F7F7F"/>
                </a:solidFill>
              </a:rPr>
              <a:t> Do No Harm and Module 11 </a:t>
            </a:r>
            <a:r>
              <a:rPr lang="mr-IN" sz="1600" dirty="0">
                <a:solidFill>
                  <a:srgbClr val="7F7F7F"/>
                </a:solidFill>
              </a:rPr>
              <a:t>–</a:t>
            </a:r>
            <a:r>
              <a:rPr lang="en-GB" sz="1600" dirty="0">
                <a:solidFill>
                  <a:srgbClr val="7F7F7F"/>
                </a:solidFill>
              </a:rPr>
              <a:t> Interviewing </a:t>
            </a:r>
          </a:p>
          <a:p>
            <a:pPr algn="ctr"/>
            <a:r>
              <a:rPr lang="en-GB" sz="1600" dirty="0">
                <a:solidFill>
                  <a:srgbClr val="7F7F7F"/>
                </a:solidFill>
              </a:rPr>
              <a:t>Module 15 </a:t>
            </a:r>
            <a:r>
              <a:rPr lang="mr-IN" sz="1600" dirty="0">
                <a:solidFill>
                  <a:srgbClr val="7F7F7F"/>
                </a:solidFill>
              </a:rPr>
              <a:t>–</a:t>
            </a:r>
            <a:r>
              <a:rPr lang="en-GB" sz="1600" dirty="0">
                <a:solidFill>
                  <a:srgbClr val="7F7F7F"/>
                </a:solidFill>
              </a:rPr>
              <a:t> Trauma and Module 17 </a:t>
            </a:r>
            <a:r>
              <a:rPr lang="mr-IN" sz="1600" dirty="0">
                <a:solidFill>
                  <a:srgbClr val="7F7F7F"/>
                </a:solidFill>
              </a:rPr>
              <a:t>–</a:t>
            </a:r>
            <a:r>
              <a:rPr lang="en-GB" sz="1600" dirty="0">
                <a:solidFill>
                  <a:srgbClr val="7F7F7F"/>
                </a:solidFill>
              </a:rPr>
              <a:t> Sexual Violence against Men and Boys</a:t>
            </a:r>
          </a:p>
        </p:txBody>
      </p:sp>
    </p:spTree>
    <p:extLst>
      <p:ext uri="{BB962C8B-B14F-4D97-AF65-F5344CB8AC3E}">
        <p14:creationId xmlns:p14="http://schemas.microsoft.com/office/powerpoint/2010/main" val="181137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C. Interviewing child victims/witnesses of CARSV</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36</a:t>
            </a:fld>
            <a:endParaRPr lang="en-US" sz="1800" b="1" dirty="0">
              <a:latin typeface="+mj-lt"/>
            </a:endParaRP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2" name="TextBox 1"/>
          <p:cNvSpPr txBox="1"/>
          <p:nvPr/>
        </p:nvSpPr>
        <p:spPr>
          <a:xfrm>
            <a:off x="251520" y="1412776"/>
            <a:ext cx="8640960" cy="646331"/>
          </a:xfrm>
          <a:prstGeom prst="rect">
            <a:avLst/>
          </a:prstGeom>
          <a:noFill/>
        </p:spPr>
        <p:txBody>
          <a:bodyPr wrap="square" rtlCol="0">
            <a:spAutoFit/>
          </a:bodyPr>
          <a:lstStyle/>
          <a:p>
            <a:pPr algn="ctr"/>
            <a:r>
              <a:rPr lang="en-GB" i="1" dirty="0"/>
              <a:t>Non-exhaustive list of </a:t>
            </a:r>
            <a:r>
              <a:rPr lang="en-GB" i="1" dirty="0">
                <a:solidFill>
                  <a:srgbClr val="0000FF"/>
                </a:solidFill>
              </a:rPr>
              <a:t>signs and symptoms </a:t>
            </a:r>
            <a:r>
              <a:rPr lang="en-GB" i="1" dirty="0">
                <a:solidFill>
                  <a:srgbClr val="000000"/>
                </a:solidFill>
              </a:rPr>
              <a:t>according to age </a:t>
            </a:r>
            <a:r>
              <a:rPr lang="en-GB" i="1" dirty="0"/>
              <a:t>which may indicate that a child has been victim of sexual violence or another form of trauma</a:t>
            </a:r>
          </a:p>
        </p:txBody>
      </p:sp>
      <p:graphicFrame>
        <p:nvGraphicFramePr>
          <p:cNvPr id="4" name="Table 3"/>
          <p:cNvGraphicFramePr>
            <a:graphicFrameLocks noGrp="1"/>
          </p:cNvGraphicFramePr>
          <p:nvPr>
            <p:extLst>
              <p:ext uri="{D42A27DB-BD31-4B8C-83A1-F6EECF244321}">
                <p14:modId xmlns:p14="http://schemas.microsoft.com/office/powerpoint/2010/main" val="1783887065"/>
              </p:ext>
            </p:extLst>
          </p:nvPr>
        </p:nvGraphicFramePr>
        <p:xfrm>
          <a:off x="323528" y="2060848"/>
          <a:ext cx="8496944" cy="4320480"/>
        </p:xfrm>
        <a:graphic>
          <a:graphicData uri="http://schemas.openxmlformats.org/drawingml/2006/table">
            <a:tbl>
              <a:tblPr firstRow="1" bandRow="1">
                <a:tableStyleId>{5C22544A-7EE6-4342-B048-85BDC9FD1C3A}</a:tableStyleId>
              </a:tblPr>
              <a:tblGrid>
                <a:gridCol w="2124236">
                  <a:extLst>
                    <a:ext uri="{9D8B030D-6E8A-4147-A177-3AD203B41FA5}">
                      <a16:colId xmlns:a16="http://schemas.microsoft.com/office/drawing/2014/main" xmlns="" val="20000"/>
                    </a:ext>
                  </a:extLst>
                </a:gridCol>
                <a:gridCol w="2124236">
                  <a:extLst>
                    <a:ext uri="{9D8B030D-6E8A-4147-A177-3AD203B41FA5}">
                      <a16:colId xmlns:a16="http://schemas.microsoft.com/office/drawing/2014/main" xmlns="" val="20001"/>
                    </a:ext>
                  </a:extLst>
                </a:gridCol>
                <a:gridCol w="2124236">
                  <a:extLst>
                    <a:ext uri="{9D8B030D-6E8A-4147-A177-3AD203B41FA5}">
                      <a16:colId xmlns:a16="http://schemas.microsoft.com/office/drawing/2014/main" xmlns="" val="20002"/>
                    </a:ext>
                  </a:extLst>
                </a:gridCol>
                <a:gridCol w="2124236">
                  <a:extLst>
                    <a:ext uri="{9D8B030D-6E8A-4147-A177-3AD203B41FA5}">
                      <a16:colId xmlns:a16="http://schemas.microsoft.com/office/drawing/2014/main" xmlns="" val="20003"/>
                    </a:ext>
                  </a:extLst>
                </a:gridCol>
              </a:tblGrid>
              <a:tr h="640080">
                <a:tc>
                  <a:txBody>
                    <a:bodyPr/>
                    <a:lstStyle/>
                    <a:p>
                      <a:pPr algn="ctr"/>
                      <a:r>
                        <a:rPr lang="en-GB" dirty="0">
                          <a:solidFill>
                            <a:schemeClr val="tx1"/>
                          </a:solidFill>
                        </a:rPr>
                        <a:t>Common across all ages</a:t>
                      </a:r>
                    </a:p>
                  </a:txBody>
                  <a:tcPr/>
                </a:tc>
                <a:tc>
                  <a:txBody>
                    <a:bodyPr/>
                    <a:lstStyle/>
                    <a:p>
                      <a:pPr algn="ctr"/>
                      <a:r>
                        <a:rPr lang="en-GB" dirty="0">
                          <a:solidFill>
                            <a:srgbClr val="000000"/>
                          </a:solidFill>
                        </a:rPr>
                        <a:t>Infants and toddlers</a:t>
                      </a:r>
                      <a:r>
                        <a:rPr lang="en-GB" baseline="0" dirty="0">
                          <a:solidFill>
                            <a:srgbClr val="000000"/>
                          </a:solidFill>
                        </a:rPr>
                        <a:t> (0-5)</a:t>
                      </a:r>
                      <a:endParaRPr lang="en-GB" dirty="0">
                        <a:solidFill>
                          <a:srgbClr val="000000"/>
                        </a:solidFill>
                      </a:endParaRPr>
                    </a:p>
                  </a:txBody>
                  <a:tcPr/>
                </a:tc>
                <a:tc>
                  <a:txBody>
                    <a:bodyPr/>
                    <a:lstStyle/>
                    <a:p>
                      <a:pPr algn="ctr"/>
                      <a:r>
                        <a:rPr lang="en-GB" dirty="0">
                          <a:solidFill>
                            <a:srgbClr val="000000"/>
                          </a:solidFill>
                        </a:rPr>
                        <a:t>Younger children (6-9)</a:t>
                      </a:r>
                    </a:p>
                  </a:txBody>
                  <a:tcPr/>
                </a:tc>
                <a:tc>
                  <a:txBody>
                    <a:bodyPr/>
                    <a:lstStyle/>
                    <a:p>
                      <a:pPr algn="ctr"/>
                      <a:r>
                        <a:rPr lang="en-GB" dirty="0">
                          <a:solidFill>
                            <a:srgbClr val="000000"/>
                          </a:solidFill>
                        </a:rPr>
                        <a:t>Adolescents (10-18)</a:t>
                      </a:r>
                    </a:p>
                  </a:txBody>
                  <a:tcPr/>
                </a:tc>
                <a:extLst>
                  <a:ext uri="{0D108BD9-81ED-4DB2-BD59-A6C34878D82A}">
                    <a16:rowId xmlns:a16="http://schemas.microsoft.com/office/drawing/2014/main" xmlns="" val="10000"/>
                  </a:ext>
                </a:extLst>
              </a:tr>
              <a:tr h="3680400">
                <a:tc>
                  <a:txBody>
                    <a:bodyPr/>
                    <a:lstStyle/>
                    <a:p>
                      <a:pPr marL="285750" indent="-285750" algn="l">
                        <a:buFont typeface="Arial"/>
                        <a:buChar char="•"/>
                      </a:pPr>
                      <a:r>
                        <a:rPr lang="en-GB" dirty="0"/>
                        <a:t>Nightmares,</a:t>
                      </a:r>
                      <a:r>
                        <a:rPr lang="en-GB" baseline="0" dirty="0"/>
                        <a:t> sleep disturbances or wanting to sleep all the time</a:t>
                      </a:r>
                    </a:p>
                    <a:p>
                      <a:pPr marL="285750" indent="-285750" algn="l">
                        <a:buFont typeface="Arial"/>
                        <a:buChar char="•"/>
                      </a:pPr>
                      <a:r>
                        <a:rPr lang="en-GB" baseline="0" dirty="0"/>
                        <a:t>Eating disorders</a:t>
                      </a:r>
                    </a:p>
                    <a:p>
                      <a:pPr marL="285750" indent="-285750" algn="l">
                        <a:buFont typeface="Arial"/>
                        <a:buChar char="•"/>
                      </a:pPr>
                      <a:r>
                        <a:rPr lang="en-GB" baseline="0" dirty="0"/>
                        <a:t>Displaying knowledge or interest in sexual acts inappropriate to their age</a:t>
                      </a:r>
                      <a:endParaRPr lang="en-GB" dirty="0"/>
                    </a:p>
                  </a:txBody>
                  <a:tcPr/>
                </a:tc>
                <a:tc>
                  <a:txBody>
                    <a:bodyPr/>
                    <a:lstStyle/>
                    <a:p>
                      <a:pPr marL="285750" indent="-285750">
                        <a:buFont typeface="Arial"/>
                        <a:buChar char="•"/>
                      </a:pPr>
                      <a:r>
                        <a:rPr lang="en-GB" dirty="0">
                          <a:solidFill>
                            <a:srgbClr val="000000"/>
                          </a:solidFill>
                        </a:rPr>
                        <a:t>Clinginess</a:t>
                      </a:r>
                      <a:r>
                        <a:rPr lang="en-GB" baseline="0" dirty="0" smtClean="0">
                          <a:solidFill>
                            <a:srgbClr val="000000"/>
                          </a:solidFill>
                        </a:rPr>
                        <a:t>/ unusual </a:t>
                      </a:r>
                      <a:r>
                        <a:rPr lang="en-GB" baseline="0" dirty="0"/>
                        <a:t>attachment to caregiver</a:t>
                      </a:r>
                    </a:p>
                    <a:p>
                      <a:pPr marL="285750" indent="-285750">
                        <a:buFont typeface="Arial"/>
                        <a:buChar char="•"/>
                      </a:pPr>
                      <a:r>
                        <a:rPr lang="en-GB" baseline="0" dirty="0"/>
                        <a:t>Refusing to leave “safe place”</a:t>
                      </a:r>
                    </a:p>
                    <a:p>
                      <a:pPr marL="285750" indent="-285750">
                        <a:buFont typeface="Arial"/>
                        <a:buChar char="•"/>
                      </a:pPr>
                      <a:r>
                        <a:rPr lang="en-GB" baseline="0" dirty="0"/>
                        <a:t>Developmental regression (e.g. loss of language, wetting/soiling accidents)</a:t>
                      </a:r>
                    </a:p>
                  </a:txBody>
                  <a:tcPr/>
                </a:tc>
                <a:tc>
                  <a:txBody>
                    <a:bodyPr/>
                    <a:lstStyle/>
                    <a:p>
                      <a:pPr marL="285750" indent="-285750">
                        <a:buFont typeface="Arial"/>
                        <a:buChar char="•"/>
                      </a:pPr>
                      <a:r>
                        <a:rPr lang="en-GB" dirty="0"/>
                        <a:t>Similar reactions to children aged 0-5</a:t>
                      </a:r>
                    </a:p>
                    <a:p>
                      <a:pPr marL="285750" indent="-285750">
                        <a:buFont typeface="Arial"/>
                        <a:buChar char="•"/>
                      </a:pPr>
                      <a:r>
                        <a:rPr lang="en-GB" dirty="0"/>
                        <a:t>Fear of particular</a:t>
                      </a:r>
                      <a:r>
                        <a:rPr lang="en-GB" baseline="0" dirty="0"/>
                        <a:t> people, places or activities</a:t>
                      </a:r>
                    </a:p>
                    <a:p>
                      <a:pPr marL="285750" indent="-285750">
                        <a:buFont typeface="Arial"/>
                        <a:buChar char="•"/>
                      </a:pPr>
                      <a:r>
                        <a:rPr lang="en-GB" baseline="0" dirty="0"/>
                        <a:t>Refusing to go to school</a:t>
                      </a:r>
                    </a:p>
                    <a:p>
                      <a:pPr marL="285750" indent="-285750">
                        <a:buFont typeface="Arial"/>
                        <a:buChar char="•"/>
                      </a:pPr>
                      <a:r>
                        <a:rPr lang="en-GB" baseline="0" dirty="0"/>
                        <a:t>Touching their private parts a lot</a:t>
                      </a:r>
                      <a:endParaRPr lang="en-GB" dirty="0"/>
                    </a:p>
                  </a:txBody>
                  <a:tcPr/>
                </a:tc>
                <a:tc>
                  <a:txBody>
                    <a:bodyPr/>
                    <a:lstStyle/>
                    <a:p>
                      <a:pPr marL="285750" indent="-285750">
                        <a:buFont typeface="Arial"/>
                        <a:buChar char="•"/>
                      </a:pPr>
                      <a:r>
                        <a:rPr lang="en-GB" dirty="0"/>
                        <a:t>Depression, emotional</a:t>
                      </a:r>
                      <a:r>
                        <a:rPr lang="en-GB" baseline="0" dirty="0"/>
                        <a:t> numbness, suicidal thoughts</a:t>
                      </a:r>
                    </a:p>
                    <a:p>
                      <a:pPr marL="285750" indent="-285750">
                        <a:buFont typeface="Arial"/>
                        <a:buChar char="•"/>
                      </a:pPr>
                      <a:r>
                        <a:rPr lang="en-GB" baseline="0" dirty="0"/>
                        <a:t>Changes in school performance</a:t>
                      </a:r>
                    </a:p>
                    <a:p>
                      <a:pPr marL="285750" indent="-285750">
                        <a:buFont typeface="Arial"/>
                        <a:buChar char="•"/>
                      </a:pPr>
                      <a:r>
                        <a:rPr lang="en-GB" baseline="0" dirty="0"/>
                        <a:t>Anger issues, disrespecting authority</a:t>
                      </a:r>
                    </a:p>
                    <a:p>
                      <a:pPr marL="285750" indent="-285750">
                        <a:buFont typeface="Arial"/>
                        <a:buChar char="•"/>
                      </a:pPr>
                      <a:r>
                        <a:rPr lang="en-GB" baseline="0" dirty="0"/>
                        <a:t>Pregnancy, STIs</a:t>
                      </a:r>
                      <a:endParaRPr lang="en-GB"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695064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Forms and scope of CARSV against children</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4</a:t>
            </a:fld>
            <a:endParaRPr lang="en-US" sz="1800" b="1" dirty="0">
              <a:latin typeface="+mj-lt"/>
            </a:endParaRPr>
          </a:p>
        </p:txBody>
      </p:sp>
      <p:sp>
        <p:nvSpPr>
          <p:cNvPr id="4" name="TextBox 3"/>
          <p:cNvSpPr txBox="1"/>
          <p:nvPr/>
        </p:nvSpPr>
        <p:spPr>
          <a:xfrm>
            <a:off x="107504" y="1340768"/>
            <a:ext cx="8928992" cy="1107996"/>
          </a:xfrm>
          <a:prstGeom prst="rect">
            <a:avLst/>
          </a:prstGeom>
          <a:noFill/>
        </p:spPr>
        <p:txBody>
          <a:bodyPr wrap="square" rtlCol="0">
            <a:spAutoFit/>
          </a:bodyPr>
          <a:lstStyle/>
          <a:p>
            <a:pPr algn="ctr"/>
            <a:r>
              <a:rPr lang="en-GB" sz="1600" dirty="0">
                <a:solidFill>
                  <a:schemeClr val="bg1">
                    <a:lumMod val="50000"/>
                  </a:schemeClr>
                </a:solidFill>
              </a:rPr>
              <a:t>International </a:t>
            </a:r>
            <a:r>
              <a:rPr lang="en-GB" sz="1600" dirty="0" smtClean="0">
                <a:solidFill>
                  <a:schemeClr val="bg1">
                    <a:lumMod val="50000"/>
                  </a:schemeClr>
                </a:solidFill>
              </a:rPr>
              <a:t>Protocol, </a:t>
            </a:r>
            <a:r>
              <a:rPr lang="en-GB" sz="1600" dirty="0">
                <a:solidFill>
                  <a:schemeClr val="bg1">
                    <a:lumMod val="50000"/>
                  </a:schemeClr>
                </a:solidFill>
              </a:rPr>
              <a:t>pages 245-247</a:t>
            </a:r>
          </a:p>
          <a:p>
            <a:pPr algn="ctr"/>
            <a:r>
              <a:rPr lang="en-GB" sz="1600" dirty="0">
                <a:solidFill>
                  <a:schemeClr val="bg1">
                    <a:lumMod val="50000"/>
                  </a:schemeClr>
                </a:solidFill>
              </a:rPr>
              <a:t>Module 2 </a:t>
            </a:r>
            <a:r>
              <a:rPr lang="mr-IN" sz="1600" dirty="0">
                <a:solidFill>
                  <a:schemeClr val="bg1">
                    <a:lumMod val="50000"/>
                  </a:schemeClr>
                </a:solidFill>
              </a:rPr>
              <a:t>–</a:t>
            </a:r>
            <a:r>
              <a:rPr lang="en-GB" sz="1600" dirty="0">
                <a:solidFill>
                  <a:schemeClr val="bg1">
                    <a:lumMod val="50000"/>
                  </a:schemeClr>
                </a:solidFill>
              </a:rPr>
              <a:t> Understanding Sexual Violence </a:t>
            </a:r>
          </a:p>
          <a:p>
            <a:pPr algn="ctr"/>
            <a:r>
              <a:rPr lang="en-GB" sz="1600" dirty="0">
                <a:solidFill>
                  <a:schemeClr val="bg1">
                    <a:lumMod val="50000"/>
                  </a:schemeClr>
                </a:solidFill>
              </a:rPr>
              <a:t>Module 17 </a:t>
            </a:r>
            <a:r>
              <a:rPr lang="mr-IN" sz="1600" dirty="0">
                <a:solidFill>
                  <a:schemeClr val="bg1">
                    <a:lumMod val="50000"/>
                  </a:schemeClr>
                </a:solidFill>
              </a:rPr>
              <a:t>–</a:t>
            </a:r>
            <a:r>
              <a:rPr lang="en-GB" sz="1600" dirty="0">
                <a:solidFill>
                  <a:schemeClr val="bg1">
                    <a:lumMod val="50000"/>
                  </a:schemeClr>
                </a:solidFill>
              </a:rPr>
              <a:t> Sexual Violence against Men and Boys</a:t>
            </a:r>
          </a:p>
          <a:p>
            <a:pPr algn="ctr"/>
            <a:r>
              <a:rPr lang="en-GB" dirty="0">
                <a:solidFill>
                  <a:schemeClr val="bg1">
                    <a:lumMod val="50000"/>
                  </a:schemeClr>
                </a:solidFill>
              </a:rPr>
              <a:t> </a:t>
            </a: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323528" y="5229200"/>
            <a:ext cx="8574980" cy="1064220"/>
          </a:xfrm>
          <a:prstGeom prst="rect">
            <a:avLst/>
          </a:prstGeom>
          <a:noFill/>
        </p:spPr>
        <p:txBody>
          <a:bodyPr wrap="square" rtlCol="0">
            <a:spAutoFit/>
          </a:bodyPr>
          <a:lstStyle/>
          <a:p>
            <a:endParaRPr lang="en-GB" dirty="0"/>
          </a:p>
        </p:txBody>
      </p:sp>
      <p:sp>
        <p:nvSpPr>
          <p:cNvPr id="2" name="TextBox 1"/>
          <p:cNvSpPr txBox="1"/>
          <p:nvPr/>
        </p:nvSpPr>
        <p:spPr>
          <a:xfrm>
            <a:off x="251520" y="2204864"/>
            <a:ext cx="8640960" cy="4493537"/>
          </a:xfrm>
          <a:prstGeom prst="rect">
            <a:avLst/>
          </a:prstGeom>
          <a:noFill/>
        </p:spPr>
        <p:txBody>
          <a:bodyPr wrap="square" rtlCol="0">
            <a:spAutoFit/>
          </a:bodyPr>
          <a:lstStyle/>
          <a:p>
            <a:pPr marL="285750" indent="-285750" algn="just">
              <a:buFont typeface="Arial"/>
              <a:buChar char="•"/>
            </a:pPr>
            <a:r>
              <a:rPr lang="en-GB" sz="2200" dirty="0" smtClean="0"/>
              <a:t>Due to the </a:t>
            </a:r>
            <a:r>
              <a:rPr lang="en-GB" sz="2200" dirty="0">
                <a:solidFill>
                  <a:srgbClr val="0000FF"/>
                </a:solidFill>
              </a:rPr>
              <a:t>power imbalance inherent </a:t>
            </a:r>
            <a:r>
              <a:rPr lang="en-GB" sz="2200" dirty="0"/>
              <a:t>in the status of children </a:t>
            </a:r>
            <a:r>
              <a:rPr lang="en-GB" sz="2200" dirty="0" smtClean="0"/>
              <a:t>boys </a:t>
            </a:r>
            <a:r>
              <a:rPr lang="en-GB" sz="2200" dirty="0"/>
              <a:t>and girls </a:t>
            </a:r>
            <a:r>
              <a:rPr lang="en-GB" sz="2200" dirty="0">
                <a:solidFill>
                  <a:srgbClr val="0000FF"/>
                </a:solidFill>
              </a:rPr>
              <a:t>in all settings</a:t>
            </a:r>
            <a:r>
              <a:rPr lang="en-GB" sz="2200" dirty="0"/>
              <a:t> are vulnerable to sexual violence</a:t>
            </a:r>
          </a:p>
          <a:p>
            <a:pPr marL="285750" indent="-285750" algn="just">
              <a:buFont typeface="Arial"/>
              <a:buChar char="•"/>
            </a:pPr>
            <a:endParaRPr lang="en-GB" sz="2200" dirty="0"/>
          </a:p>
          <a:p>
            <a:pPr marL="285750" indent="-285750" algn="just">
              <a:buFont typeface="Arial"/>
              <a:buChar char="•"/>
            </a:pPr>
            <a:r>
              <a:rPr lang="en-GB" sz="2200" dirty="0">
                <a:solidFill>
                  <a:srgbClr val="0000FF"/>
                </a:solidFill>
              </a:rPr>
              <a:t>Conflict</a:t>
            </a:r>
            <a:r>
              <a:rPr lang="en-GB" sz="2200" dirty="0"/>
              <a:t>, displacement and the breakdown of family and community protection structures put children at </a:t>
            </a:r>
            <a:r>
              <a:rPr lang="en-GB" sz="2200" dirty="0">
                <a:solidFill>
                  <a:srgbClr val="0000FF"/>
                </a:solidFill>
              </a:rPr>
              <a:t>heightened risk</a:t>
            </a:r>
          </a:p>
          <a:p>
            <a:pPr marL="285750" indent="-285750" algn="just">
              <a:buFont typeface="Arial"/>
              <a:buChar char="•"/>
            </a:pPr>
            <a:endParaRPr lang="en-GB" sz="2200" dirty="0">
              <a:solidFill>
                <a:srgbClr val="0000FF"/>
              </a:solidFill>
            </a:endParaRPr>
          </a:p>
          <a:p>
            <a:pPr marL="285750" indent="-285750" algn="just">
              <a:buFont typeface="Arial"/>
              <a:buChar char="•"/>
            </a:pPr>
            <a:r>
              <a:rPr lang="en-GB" sz="2200" dirty="0"/>
              <a:t>In some conflicts children account </a:t>
            </a:r>
            <a:r>
              <a:rPr lang="en-GB" sz="2200" dirty="0">
                <a:solidFill>
                  <a:srgbClr val="0000FF"/>
                </a:solidFill>
              </a:rPr>
              <a:t>for 50-70% of CARSV victims</a:t>
            </a:r>
            <a:r>
              <a:rPr lang="en-GB" sz="2200" dirty="0"/>
              <a:t> </a:t>
            </a:r>
          </a:p>
          <a:p>
            <a:pPr algn="just"/>
            <a:endParaRPr lang="en-GB" sz="2200" dirty="0">
              <a:solidFill>
                <a:srgbClr val="0000FF"/>
              </a:solidFill>
            </a:endParaRPr>
          </a:p>
          <a:p>
            <a:pPr marL="285750" indent="-285750" algn="just">
              <a:buFont typeface="Arial"/>
              <a:buChar char="•"/>
            </a:pPr>
            <a:r>
              <a:rPr lang="en-GB" sz="2200" dirty="0">
                <a:solidFill>
                  <a:srgbClr val="0000FF"/>
                </a:solidFill>
              </a:rPr>
              <a:t>Lack of age appropriate reporting mechanisms </a:t>
            </a:r>
            <a:r>
              <a:rPr lang="en-GB" sz="2200" dirty="0">
                <a:solidFill>
                  <a:srgbClr val="000000"/>
                </a:solidFill>
              </a:rPr>
              <a:t>and </a:t>
            </a:r>
            <a:r>
              <a:rPr lang="en-GB" sz="2200" dirty="0">
                <a:solidFill>
                  <a:srgbClr val="0000FF"/>
                </a:solidFill>
              </a:rPr>
              <a:t>age disaggregated data </a:t>
            </a:r>
            <a:r>
              <a:rPr lang="en-GB" sz="2200" dirty="0"/>
              <a:t>limit the ability to get a clear picture of the full scale of sexual violence against </a:t>
            </a:r>
            <a:r>
              <a:rPr lang="en-GB" sz="2200" dirty="0" smtClean="0"/>
              <a:t>children</a:t>
            </a:r>
            <a:r>
              <a:rPr lang="en-GB" sz="2200" dirty="0" smtClean="0">
                <a:solidFill>
                  <a:srgbClr val="000000"/>
                </a:solidFill>
              </a:rPr>
              <a:t>, and </a:t>
            </a:r>
            <a:r>
              <a:rPr lang="en-GB" sz="2200" dirty="0" smtClean="0"/>
              <a:t>statistics </a:t>
            </a:r>
            <a:r>
              <a:rPr lang="en-GB" sz="2200" dirty="0"/>
              <a:t>about boys victims </a:t>
            </a:r>
            <a:r>
              <a:rPr lang="en-GB" sz="2200" dirty="0" smtClean="0"/>
              <a:t>are </a:t>
            </a:r>
            <a:r>
              <a:rPr lang="en-GB" sz="2200" dirty="0"/>
              <a:t>almost non-existent </a:t>
            </a:r>
          </a:p>
          <a:p>
            <a:pPr marL="285750" indent="-285750" algn="just">
              <a:buFont typeface="Arial"/>
              <a:buChar char="•"/>
            </a:pPr>
            <a:endParaRPr lang="en-GB" sz="2200" dirty="0"/>
          </a:p>
        </p:txBody>
      </p:sp>
    </p:spTree>
    <p:extLst>
      <p:ext uri="{BB962C8B-B14F-4D97-AF65-F5344CB8AC3E}">
        <p14:creationId xmlns:p14="http://schemas.microsoft.com/office/powerpoint/2010/main" val="460669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Forms and scope of CARSV against children</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5</a:t>
            </a:fld>
            <a:endParaRPr lang="en-US" sz="1800" b="1" dirty="0">
              <a:latin typeface="+mj-lt"/>
            </a:endParaRPr>
          </a:p>
        </p:txBody>
      </p:sp>
      <p:sp>
        <p:nvSpPr>
          <p:cNvPr id="4" name="TextBox 3"/>
          <p:cNvSpPr txBox="1"/>
          <p:nvPr/>
        </p:nvSpPr>
        <p:spPr>
          <a:xfrm>
            <a:off x="107504" y="1340768"/>
            <a:ext cx="8928992" cy="1107996"/>
          </a:xfrm>
          <a:prstGeom prst="rect">
            <a:avLst/>
          </a:prstGeom>
          <a:noFill/>
        </p:spPr>
        <p:txBody>
          <a:bodyPr wrap="square" rtlCol="0">
            <a:spAutoFit/>
          </a:bodyPr>
          <a:lstStyle/>
          <a:p>
            <a:pPr algn="ctr"/>
            <a:r>
              <a:rPr lang="en-GB" sz="1600" dirty="0">
                <a:solidFill>
                  <a:schemeClr val="bg1">
                    <a:lumMod val="50000"/>
                  </a:schemeClr>
                </a:solidFill>
              </a:rPr>
              <a:t>International </a:t>
            </a:r>
            <a:r>
              <a:rPr lang="en-GB" sz="1600" dirty="0" smtClean="0">
                <a:solidFill>
                  <a:schemeClr val="bg1">
                    <a:lumMod val="50000"/>
                  </a:schemeClr>
                </a:solidFill>
              </a:rPr>
              <a:t>Protocol, </a:t>
            </a:r>
            <a:r>
              <a:rPr lang="en-GB" sz="1600" dirty="0">
                <a:solidFill>
                  <a:schemeClr val="bg1">
                    <a:lumMod val="50000"/>
                  </a:schemeClr>
                </a:solidFill>
              </a:rPr>
              <a:t>pages 245-247</a:t>
            </a:r>
          </a:p>
          <a:p>
            <a:pPr algn="ctr"/>
            <a:r>
              <a:rPr lang="en-GB" sz="1600" dirty="0">
                <a:solidFill>
                  <a:schemeClr val="bg1">
                    <a:lumMod val="50000"/>
                  </a:schemeClr>
                </a:solidFill>
              </a:rPr>
              <a:t>Module 2 </a:t>
            </a:r>
            <a:r>
              <a:rPr lang="mr-IN" sz="1600" dirty="0">
                <a:solidFill>
                  <a:schemeClr val="bg1">
                    <a:lumMod val="50000"/>
                  </a:schemeClr>
                </a:solidFill>
              </a:rPr>
              <a:t>–</a:t>
            </a:r>
            <a:r>
              <a:rPr lang="en-GB" sz="1600" dirty="0">
                <a:solidFill>
                  <a:schemeClr val="bg1">
                    <a:lumMod val="50000"/>
                  </a:schemeClr>
                </a:solidFill>
              </a:rPr>
              <a:t> Understanding Sexual Violence</a:t>
            </a:r>
          </a:p>
          <a:p>
            <a:pPr algn="ctr"/>
            <a:r>
              <a:rPr lang="en-GB" sz="1600" dirty="0">
                <a:solidFill>
                  <a:schemeClr val="bg1">
                    <a:lumMod val="50000"/>
                  </a:schemeClr>
                </a:solidFill>
              </a:rPr>
              <a:t>Module 17 </a:t>
            </a:r>
            <a:r>
              <a:rPr lang="mr-IN" sz="1600" dirty="0">
                <a:solidFill>
                  <a:schemeClr val="bg1">
                    <a:lumMod val="50000"/>
                  </a:schemeClr>
                </a:solidFill>
              </a:rPr>
              <a:t>–</a:t>
            </a:r>
            <a:r>
              <a:rPr lang="en-GB" sz="1600" dirty="0">
                <a:solidFill>
                  <a:schemeClr val="bg1">
                    <a:lumMod val="50000"/>
                  </a:schemeClr>
                </a:solidFill>
              </a:rPr>
              <a:t> Sexual Violence against Men and Boys</a:t>
            </a:r>
          </a:p>
          <a:p>
            <a:pPr algn="ctr"/>
            <a:r>
              <a:rPr lang="en-GB" dirty="0">
                <a:solidFill>
                  <a:schemeClr val="bg1">
                    <a:lumMod val="50000"/>
                  </a:schemeClr>
                </a:solidFill>
              </a:rPr>
              <a:t> </a:t>
            </a: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1115616" y="4797152"/>
            <a:ext cx="7638876" cy="1708160"/>
          </a:xfrm>
          <a:prstGeom prst="rect">
            <a:avLst/>
          </a:prstGeom>
          <a:noFill/>
        </p:spPr>
        <p:txBody>
          <a:bodyPr wrap="square" rtlCol="0">
            <a:spAutoFit/>
          </a:bodyPr>
          <a:lstStyle/>
          <a:p>
            <a:pPr marL="285750" indent="-285750" algn="just">
              <a:buFont typeface="Arial"/>
              <a:buChar char="•"/>
            </a:pPr>
            <a:r>
              <a:rPr lang="fr-CH" sz="2100" dirty="0">
                <a:solidFill>
                  <a:srgbClr val="0000FF"/>
                </a:solidFill>
              </a:rPr>
              <a:t>Child </a:t>
            </a:r>
            <a:r>
              <a:rPr lang="fr-CH" sz="2100" dirty="0" err="1" smtClean="0">
                <a:solidFill>
                  <a:srgbClr val="0000FF"/>
                </a:solidFill>
              </a:rPr>
              <a:t>marriage</a:t>
            </a:r>
            <a:r>
              <a:rPr lang="fr-CH" sz="2100" dirty="0" smtClean="0">
                <a:solidFill>
                  <a:srgbClr val="0000FF"/>
                </a:solidFill>
              </a:rPr>
              <a:t> and </a:t>
            </a:r>
            <a:r>
              <a:rPr lang="fr-CH" sz="2100" dirty="0" err="1" smtClean="0">
                <a:solidFill>
                  <a:srgbClr val="0000FF"/>
                </a:solidFill>
              </a:rPr>
              <a:t>child</a:t>
            </a:r>
            <a:r>
              <a:rPr lang="fr-CH" sz="2100" dirty="0" smtClean="0">
                <a:solidFill>
                  <a:srgbClr val="0000FF"/>
                </a:solidFill>
              </a:rPr>
              <a:t> </a:t>
            </a:r>
            <a:r>
              <a:rPr lang="fr-CH" sz="2100" dirty="0" err="1" smtClean="0">
                <a:solidFill>
                  <a:srgbClr val="0000FF"/>
                </a:solidFill>
              </a:rPr>
              <a:t>recruitment</a:t>
            </a:r>
            <a:r>
              <a:rPr lang="fr-CH" sz="2100" dirty="0" smtClean="0">
                <a:solidFill>
                  <a:srgbClr val="000000"/>
                </a:solidFill>
              </a:rPr>
              <a:t> are </a:t>
            </a:r>
            <a:r>
              <a:rPr lang="fr-CH" sz="2100" dirty="0" err="1">
                <a:solidFill>
                  <a:srgbClr val="0000FF"/>
                </a:solidFill>
              </a:rPr>
              <a:t>red</a:t>
            </a:r>
            <a:r>
              <a:rPr lang="fr-CH" sz="2100" dirty="0">
                <a:solidFill>
                  <a:srgbClr val="0000FF"/>
                </a:solidFill>
              </a:rPr>
              <a:t> </a:t>
            </a:r>
            <a:r>
              <a:rPr lang="fr-CH" sz="2100" dirty="0" smtClean="0">
                <a:solidFill>
                  <a:srgbClr val="0000FF"/>
                </a:solidFill>
              </a:rPr>
              <a:t>flags </a:t>
            </a:r>
            <a:r>
              <a:rPr lang="fr-CH" sz="2100" dirty="0">
                <a:solidFill>
                  <a:srgbClr val="000000"/>
                </a:solidFill>
              </a:rPr>
              <a:t>that sexual violence against children and </a:t>
            </a:r>
            <a:r>
              <a:rPr lang="fr-CH" sz="2100" dirty="0" err="1">
                <a:solidFill>
                  <a:srgbClr val="000000"/>
                </a:solidFill>
              </a:rPr>
              <a:t>adults</a:t>
            </a:r>
            <a:r>
              <a:rPr lang="fr-CH" sz="2100" dirty="0">
                <a:solidFill>
                  <a:srgbClr val="000000"/>
                </a:solidFill>
              </a:rPr>
              <a:t> </a:t>
            </a:r>
            <a:r>
              <a:rPr lang="fr-CH" sz="2100" dirty="0" err="1" smtClean="0">
                <a:solidFill>
                  <a:srgbClr val="000000"/>
                </a:solidFill>
              </a:rPr>
              <a:t>might</a:t>
            </a:r>
            <a:r>
              <a:rPr lang="fr-CH" sz="2100" dirty="0" smtClean="0">
                <a:solidFill>
                  <a:srgbClr val="000000"/>
                </a:solidFill>
              </a:rPr>
              <a:t> </a:t>
            </a:r>
            <a:r>
              <a:rPr lang="fr-CH" sz="2100" dirty="0" err="1" smtClean="0">
                <a:solidFill>
                  <a:srgbClr val="000000"/>
                </a:solidFill>
              </a:rPr>
              <a:t>take</a:t>
            </a:r>
            <a:r>
              <a:rPr lang="fr-CH" sz="2100" dirty="0" smtClean="0">
                <a:solidFill>
                  <a:srgbClr val="000000"/>
                </a:solidFill>
              </a:rPr>
              <a:t> </a:t>
            </a:r>
            <a:r>
              <a:rPr lang="fr-CH" sz="2100" dirty="0">
                <a:solidFill>
                  <a:srgbClr val="000000"/>
                </a:solidFill>
              </a:rPr>
              <a:t>place </a:t>
            </a:r>
            <a:r>
              <a:rPr lang="mr-IN" sz="2100" dirty="0">
                <a:solidFill>
                  <a:srgbClr val="000000"/>
                </a:solidFill>
              </a:rPr>
              <a:t>–</a:t>
            </a:r>
            <a:r>
              <a:rPr lang="fr-CH" sz="2100" dirty="0">
                <a:solidFill>
                  <a:srgbClr val="000000"/>
                </a:solidFill>
              </a:rPr>
              <a:t> children associated with armed groups </a:t>
            </a:r>
            <a:r>
              <a:rPr lang="fr-CH" sz="2100" dirty="0">
                <a:solidFill>
                  <a:srgbClr val="0000FF"/>
                </a:solidFill>
              </a:rPr>
              <a:t>in any capacity </a:t>
            </a:r>
            <a:r>
              <a:rPr lang="fr-CH" sz="2100" dirty="0">
                <a:solidFill>
                  <a:srgbClr val="000000"/>
                </a:solidFill>
              </a:rPr>
              <a:t>are likely to have </a:t>
            </a:r>
            <a:r>
              <a:rPr lang="fr-CH" sz="2100" dirty="0">
                <a:solidFill>
                  <a:srgbClr val="0000FF"/>
                </a:solidFill>
              </a:rPr>
              <a:t>witnessed, experienced</a:t>
            </a:r>
            <a:r>
              <a:rPr lang="fr-CH" sz="2100" dirty="0">
                <a:solidFill>
                  <a:srgbClr val="000000"/>
                </a:solidFill>
              </a:rPr>
              <a:t> or even possibly </a:t>
            </a:r>
            <a:r>
              <a:rPr lang="fr-CH" sz="2100" dirty="0">
                <a:solidFill>
                  <a:srgbClr val="0000FF"/>
                </a:solidFill>
              </a:rPr>
              <a:t>committed</a:t>
            </a:r>
            <a:r>
              <a:rPr lang="fr-CH" sz="2100" dirty="0">
                <a:solidFill>
                  <a:srgbClr val="000000"/>
                </a:solidFill>
              </a:rPr>
              <a:t> CARSV</a:t>
            </a:r>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251520" y="2204864"/>
            <a:ext cx="8640960" cy="2677656"/>
          </a:xfrm>
          <a:prstGeom prst="rect">
            <a:avLst/>
          </a:prstGeom>
          <a:noFill/>
        </p:spPr>
        <p:txBody>
          <a:bodyPr wrap="square" rtlCol="0">
            <a:spAutoFit/>
          </a:bodyPr>
          <a:lstStyle/>
          <a:p>
            <a:pPr marL="285750" indent="-285750" algn="just">
              <a:buFont typeface="Arial"/>
              <a:buChar char="•"/>
            </a:pPr>
            <a:r>
              <a:rPr lang="en-GB" sz="2100" dirty="0">
                <a:solidFill>
                  <a:srgbClr val="000000"/>
                </a:solidFill>
              </a:rPr>
              <a:t>The UN Convention on the Rights of the Child (CRC) defines a child as every human being </a:t>
            </a:r>
            <a:r>
              <a:rPr lang="en-GB" sz="2100" dirty="0">
                <a:solidFill>
                  <a:srgbClr val="0000FF"/>
                </a:solidFill>
              </a:rPr>
              <a:t>under</a:t>
            </a:r>
            <a:r>
              <a:rPr lang="en-GB" sz="2100" dirty="0">
                <a:solidFill>
                  <a:srgbClr val="000000"/>
                </a:solidFill>
              </a:rPr>
              <a:t> the age of </a:t>
            </a:r>
            <a:r>
              <a:rPr lang="en-GB" sz="2100" dirty="0">
                <a:solidFill>
                  <a:srgbClr val="0000FF"/>
                </a:solidFill>
              </a:rPr>
              <a:t>18 years old </a:t>
            </a:r>
            <a:r>
              <a:rPr lang="en-GB" sz="2100" dirty="0"/>
              <a:t>unless majority is attained earlier under relevant applicable law</a:t>
            </a:r>
          </a:p>
          <a:p>
            <a:pPr marL="285750" indent="-285750" algn="just">
              <a:buFont typeface="Arial"/>
              <a:buChar char="•"/>
            </a:pPr>
            <a:endParaRPr lang="en-GB" sz="2100" dirty="0">
              <a:solidFill>
                <a:srgbClr val="0000FF"/>
              </a:solidFill>
            </a:endParaRPr>
          </a:p>
          <a:p>
            <a:pPr marL="285750" indent="-285750" algn="just">
              <a:buFont typeface="Arial"/>
              <a:buChar char="•"/>
            </a:pPr>
            <a:r>
              <a:rPr lang="en-GB" sz="2100" dirty="0">
                <a:solidFill>
                  <a:srgbClr val="000000"/>
                </a:solidFill>
              </a:rPr>
              <a:t>While adolescent girls may represent an important proportion of child victims of CARSV, they are not the only victims </a:t>
            </a:r>
            <a:r>
              <a:rPr lang="fr-CH" sz="2100" dirty="0">
                <a:solidFill>
                  <a:srgbClr val="000000"/>
                </a:solidFill>
              </a:rPr>
              <a:t>- </a:t>
            </a:r>
            <a:r>
              <a:rPr lang="fr-CH" sz="2100" dirty="0">
                <a:solidFill>
                  <a:srgbClr val="0000FF"/>
                </a:solidFill>
              </a:rPr>
              <a:t>boys and girls of all ages</a:t>
            </a:r>
            <a:r>
              <a:rPr lang="fr-CH" sz="2100" dirty="0">
                <a:solidFill>
                  <a:srgbClr val="000000"/>
                </a:solidFill>
              </a:rPr>
              <a:t>, including </a:t>
            </a:r>
            <a:r>
              <a:rPr lang="fr-CH" sz="2100" dirty="0">
                <a:solidFill>
                  <a:srgbClr val="0000FF"/>
                </a:solidFill>
              </a:rPr>
              <a:t>babies</a:t>
            </a:r>
            <a:r>
              <a:rPr lang="fr-CH" sz="2100" dirty="0">
                <a:solidFill>
                  <a:srgbClr val="000000"/>
                </a:solidFill>
              </a:rPr>
              <a:t>, may be CARSV victims</a:t>
            </a:r>
          </a:p>
          <a:p>
            <a:pPr algn="just"/>
            <a:endParaRPr lang="fr-CH" sz="2100" dirty="0">
              <a:solidFill>
                <a:srgbClr val="000000"/>
              </a:solidFill>
            </a:endParaRPr>
          </a:p>
        </p:txBody>
      </p:sp>
      <p:pic>
        <p:nvPicPr>
          <p:cNvPr id="11" name="Picture 10" descr="vectorstock_8102791.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4941168"/>
            <a:ext cx="1152128" cy="914405"/>
          </a:xfrm>
          <a:prstGeom prst="rect">
            <a:avLst/>
          </a:prstGeom>
        </p:spPr>
      </p:pic>
    </p:spTree>
    <p:extLst>
      <p:ext uri="{BB962C8B-B14F-4D97-AF65-F5344CB8AC3E}">
        <p14:creationId xmlns:p14="http://schemas.microsoft.com/office/powerpoint/2010/main" val="3552794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259632" y="116632"/>
            <a:ext cx="7560840" cy="1200329"/>
          </a:xfrm>
          <a:prstGeom prst="rect">
            <a:avLst/>
          </a:prstGeom>
          <a:noFill/>
        </p:spPr>
        <p:txBody>
          <a:bodyPr wrap="square" rtlCol="0">
            <a:spAutoFit/>
          </a:bodyPr>
          <a:lstStyle/>
          <a:p>
            <a:pPr algn="ctr"/>
            <a:r>
              <a:rPr lang="en-US" sz="3600" b="1" dirty="0"/>
              <a:t>Who are child victims of </a:t>
            </a:r>
          </a:p>
          <a:p>
            <a:pPr algn="ctr"/>
            <a:r>
              <a:rPr lang="en-US" sz="3600" b="1" dirty="0"/>
              <a:t>sexual violence?</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6</a:t>
            </a:fld>
            <a:endParaRPr lang="en-US" sz="1800" b="1" dirty="0">
              <a:latin typeface="+mj-lt"/>
            </a:endParaRPr>
          </a:p>
        </p:txBody>
      </p:sp>
      <p:sp>
        <p:nvSpPr>
          <p:cNvPr id="4" name="TextBox 3"/>
          <p:cNvSpPr txBox="1"/>
          <p:nvPr/>
        </p:nvSpPr>
        <p:spPr>
          <a:xfrm>
            <a:off x="107504" y="1340768"/>
            <a:ext cx="8928992" cy="1200329"/>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245-247</a:t>
            </a:r>
          </a:p>
          <a:p>
            <a:pPr algn="ctr"/>
            <a:r>
              <a:rPr lang="en-GB" dirty="0">
                <a:solidFill>
                  <a:schemeClr val="bg1">
                    <a:lumMod val="50000"/>
                  </a:schemeClr>
                </a:solidFill>
              </a:rPr>
              <a:t>Module 2 </a:t>
            </a:r>
            <a:r>
              <a:rPr lang="mr-IN" dirty="0">
                <a:solidFill>
                  <a:schemeClr val="bg1">
                    <a:lumMod val="50000"/>
                  </a:schemeClr>
                </a:solidFill>
              </a:rPr>
              <a:t>–</a:t>
            </a:r>
            <a:r>
              <a:rPr lang="en-GB" dirty="0">
                <a:solidFill>
                  <a:schemeClr val="bg1">
                    <a:lumMod val="50000"/>
                  </a:schemeClr>
                </a:solidFill>
              </a:rPr>
              <a:t> Understanding Sexual Violence</a:t>
            </a:r>
          </a:p>
          <a:p>
            <a:pPr algn="ctr"/>
            <a:r>
              <a:rPr lang="en-GB" dirty="0">
                <a:solidFill>
                  <a:schemeClr val="bg1">
                    <a:lumMod val="50000"/>
                  </a:schemeClr>
                </a:solidFill>
              </a:rPr>
              <a:t>Module 17 </a:t>
            </a:r>
            <a:r>
              <a:rPr lang="mr-IN" dirty="0">
                <a:solidFill>
                  <a:schemeClr val="bg1">
                    <a:lumMod val="50000"/>
                  </a:schemeClr>
                </a:solidFill>
              </a:rPr>
              <a:t>–</a:t>
            </a:r>
            <a:r>
              <a:rPr lang="en-GB" dirty="0">
                <a:solidFill>
                  <a:schemeClr val="bg1">
                    <a:lumMod val="50000"/>
                  </a:schemeClr>
                </a:solidFill>
              </a:rPr>
              <a:t> Sexual Violence against Men and Boys</a:t>
            </a:r>
          </a:p>
          <a:p>
            <a:pPr algn="ctr"/>
            <a:r>
              <a:rPr lang="en-GB" dirty="0">
                <a:solidFill>
                  <a:schemeClr val="bg1">
                    <a:lumMod val="50000"/>
                  </a:schemeClr>
                </a:solidFill>
              </a:rPr>
              <a:t> </a:t>
            </a: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251520" y="2276872"/>
            <a:ext cx="8640960" cy="769441"/>
          </a:xfrm>
          <a:prstGeom prst="rect">
            <a:avLst/>
          </a:prstGeom>
          <a:noFill/>
        </p:spPr>
        <p:txBody>
          <a:bodyPr wrap="square" rtlCol="0">
            <a:spAutoFit/>
          </a:bodyPr>
          <a:lstStyle/>
          <a:p>
            <a:pPr algn="ctr"/>
            <a:r>
              <a:rPr lang="fr-CH" sz="2200" dirty="0">
                <a:solidFill>
                  <a:srgbClr val="000000"/>
                </a:solidFill>
              </a:rPr>
              <a:t>Children who are </a:t>
            </a:r>
            <a:r>
              <a:rPr lang="fr-CH" sz="2200" dirty="0">
                <a:solidFill>
                  <a:srgbClr val="0000FF"/>
                </a:solidFill>
              </a:rPr>
              <a:t>particularly vulnerable</a:t>
            </a:r>
            <a:r>
              <a:rPr lang="fr-CH" sz="2200" dirty="0">
                <a:solidFill>
                  <a:srgbClr val="000000"/>
                </a:solidFill>
              </a:rPr>
              <a:t> to CARSV may include: </a:t>
            </a:r>
          </a:p>
          <a:p>
            <a:endParaRPr lang="fr-CH" sz="2200" dirty="0">
              <a:solidFill>
                <a:srgbClr val="000000"/>
              </a:solidFill>
            </a:endParaRPr>
          </a:p>
        </p:txBody>
      </p:sp>
      <p:grpSp>
        <p:nvGrpSpPr>
          <p:cNvPr id="20" name="Group 19"/>
          <p:cNvGrpSpPr/>
          <p:nvPr/>
        </p:nvGrpSpPr>
        <p:grpSpPr>
          <a:xfrm>
            <a:off x="107504" y="2780928"/>
            <a:ext cx="8928992" cy="3528392"/>
            <a:chOff x="357809" y="3717348"/>
            <a:chExt cx="8572396" cy="2591655"/>
          </a:xfrm>
        </p:grpSpPr>
        <p:sp>
          <p:nvSpPr>
            <p:cNvPr id="21" name="Freeform 20"/>
            <p:cNvSpPr/>
            <p:nvPr/>
          </p:nvSpPr>
          <p:spPr>
            <a:xfrm>
              <a:off x="357809" y="3717348"/>
              <a:ext cx="1993580" cy="1196148"/>
            </a:xfrm>
            <a:custGeom>
              <a:avLst/>
              <a:gdLst>
                <a:gd name="connsiteX0" fmla="*/ 0 w 1993580"/>
                <a:gd name="connsiteY0" fmla="*/ 598074 h 1196148"/>
                <a:gd name="connsiteX1" fmla="*/ 996790 w 1993580"/>
                <a:gd name="connsiteY1" fmla="*/ 0 h 1196148"/>
                <a:gd name="connsiteX2" fmla="*/ 1993580 w 1993580"/>
                <a:gd name="connsiteY2" fmla="*/ 598074 h 1196148"/>
                <a:gd name="connsiteX3" fmla="*/ 996790 w 1993580"/>
                <a:gd name="connsiteY3" fmla="*/ 1196148 h 1196148"/>
                <a:gd name="connsiteX4" fmla="*/ 0 w 1993580"/>
                <a:gd name="connsiteY4" fmla="*/ 598074 h 119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3580" h="1196148">
                  <a:moveTo>
                    <a:pt x="0" y="598074"/>
                  </a:moveTo>
                  <a:cubicBezTo>
                    <a:pt x="0" y="267767"/>
                    <a:pt x="446278" y="0"/>
                    <a:pt x="996790" y="0"/>
                  </a:cubicBezTo>
                  <a:cubicBezTo>
                    <a:pt x="1547302" y="0"/>
                    <a:pt x="1993580" y="267767"/>
                    <a:pt x="1993580" y="598074"/>
                  </a:cubicBezTo>
                  <a:cubicBezTo>
                    <a:pt x="1993580" y="928381"/>
                    <a:pt x="1547302" y="1196148"/>
                    <a:pt x="996790" y="1196148"/>
                  </a:cubicBezTo>
                  <a:cubicBezTo>
                    <a:pt x="446278" y="1196148"/>
                    <a:pt x="0" y="928381"/>
                    <a:pt x="0" y="598074"/>
                  </a:cubicBezTo>
                  <a:close/>
                </a:path>
              </a:pathLst>
            </a:custGeom>
            <a:solidFill>
              <a:schemeClr val="accent6">
                <a:lumMod val="40000"/>
                <a:lumOff val="60000"/>
              </a:schemeClr>
            </a:solidFill>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fontRef>
          </p:style>
          <p:txBody>
            <a:bodyPr spcFirstLastPara="0" vert="horz" wrap="square" lIns="368153" tIns="251372" rIns="368153" bIns="251372" numCol="1" spcCol="1270" anchor="ctr" anchorCtr="0">
              <a:noAutofit/>
            </a:bodyPr>
            <a:lstStyle/>
            <a:p>
              <a:pPr lvl="0" algn="ctr" defTabSz="889000">
                <a:lnSpc>
                  <a:spcPct val="90000"/>
                </a:lnSpc>
                <a:spcBef>
                  <a:spcPct val="0"/>
                </a:spcBef>
                <a:spcAft>
                  <a:spcPct val="35000"/>
                </a:spcAft>
              </a:pPr>
              <a:r>
                <a:rPr lang="en-IE" sz="2200" dirty="0">
                  <a:solidFill>
                    <a:srgbClr val="000000"/>
                  </a:solidFill>
                </a:rPr>
                <a:t>Child refugees &amp; IDPs</a:t>
              </a:r>
              <a:endParaRPr lang="nl-NL" sz="2200" kern="1200" dirty="0">
                <a:solidFill>
                  <a:srgbClr val="000000"/>
                </a:solidFill>
              </a:endParaRPr>
            </a:p>
          </p:txBody>
        </p:sp>
        <p:sp>
          <p:nvSpPr>
            <p:cNvPr id="22" name="Freeform 21"/>
            <p:cNvSpPr/>
            <p:nvPr/>
          </p:nvSpPr>
          <p:spPr>
            <a:xfrm>
              <a:off x="2550748" y="3717348"/>
              <a:ext cx="1993580" cy="1196148"/>
            </a:xfrm>
            <a:custGeom>
              <a:avLst/>
              <a:gdLst>
                <a:gd name="connsiteX0" fmla="*/ 0 w 1993580"/>
                <a:gd name="connsiteY0" fmla="*/ 598074 h 1196148"/>
                <a:gd name="connsiteX1" fmla="*/ 996790 w 1993580"/>
                <a:gd name="connsiteY1" fmla="*/ 0 h 1196148"/>
                <a:gd name="connsiteX2" fmla="*/ 1993580 w 1993580"/>
                <a:gd name="connsiteY2" fmla="*/ 598074 h 1196148"/>
                <a:gd name="connsiteX3" fmla="*/ 996790 w 1993580"/>
                <a:gd name="connsiteY3" fmla="*/ 1196148 h 1196148"/>
                <a:gd name="connsiteX4" fmla="*/ 0 w 1993580"/>
                <a:gd name="connsiteY4" fmla="*/ 598074 h 119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3580" h="1196148">
                  <a:moveTo>
                    <a:pt x="0" y="598074"/>
                  </a:moveTo>
                  <a:cubicBezTo>
                    <a:pt x="0" y="267767"/>
                    <a:pt x="446278" y="0"/>
                    <a:pt x="996790" y="0"/>
                  </a:cubicBezTo>
                  <a:cubicBezTo>
                    <a:pt x="1547302" y="0"/>
                    <a:pt x="1993580" y="267767"/>
                    <a:pt x="1993580" y="598074"/>
                  </a:cubicBezTo>
                  <a:cubicBezTo>
                    <a:pt x="1993580" y="928381"/>
                    <a:pt x="1547302" y="1196148"/>
                    <a:pt x="996790" y="1196148"/>
                  </a:cubicBezTo>
                  <a:cubicBezTo>
                    <a:pt x="446278" y="1196148"/>
                    <a:pt x="0" y="928381"/>
                    <a:pt x="0" y="598074"/>
                  </a:cubicBezTo>
                  <a:close/>
                </a:path>
              </a:pathLst>
            </a:custGeom>
            <a:solidFill>
              <a:srgbClr val="9D6FBA"/>
            </a:solidFill>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spcFirstLastPara="0" vert="horz" wrap="square" lIns="368153" tIns="251372" rIns="368153" bIns="251372" numCol="1" spcCol="1270" anchor="ctr" anchorCtr="0">
              <a:noAutofit/>
            </a:bodyPr>
            <a:lstStyle/>
            <a:p>
              <a:pPr lvl="0" algn="ctr" defTabSz="889000">
                <a:lnSpc>
                  <a:spcPct val="90000"/>
                </a:lnSpc>
                <a:spcBef>
                  <a:spcPct val="0"/>
                </a:spcBef>
                <a:spcAft>
                  <a:spcPct val="35000"/>
                </a:spcAft>
              </a:pPr>
              <a:r>
                <a:rPr lang="en-IE" sz="2200" dirty="0">
                  <a:solidFill>
                    <a:srgbClr val="000000"/>
                  </a:solidFill>
                </a:rPr>
                <a:t>Child soldiers</a:t>
              </a:r>
              <a:endParaRPr lang="nl-NL" sz="2200" kern="1200" dirty="0">
                <a:solidFill>
                  <a:srgbClr val="000000"/>
                </a:solidFill>
              </a:endParaRPr>
            </a:p>
          </p:txBody>
        </p:sp>
        <p:sp>
          <p:nvSpPr>
            <p:cNvPr id="23" name="Freeform 22"/>
            <p:cNvSpPr/>
            <p:nvPr/>
          </p:nvSpPr>
          <p:spPr>
            <a:xfrm>
              <a:off x="4743687" y="3717348"/>
              <a:ext cx="1993580" cy="1196148"/>
            </a:xfrm>
            <a:custGeom>
              <a:avLst/>
              <a:gdLst>
                <a:gd name="connsiteX0" fmla="*/ 0 w 1993580"/>
                <a:gd name="connsiteY0" fmla="*/ 598074 h 1196148"/>
                <a:gd name="connsiteX1" fmla="*/ 996790 w 1993580"/>
                <a:gd name="connsiteY1" fmla="*/ 0 h 1196148"/>
                <a:gd name="connsiteX2" fmla="*/ 1993580 w 1993580"/>
                <a:gd name="connsiteY2" fmla="*/ 598074 h 1196148"/>
                <a:gd name="connsiteX3" fmla="*/ 996790 w 1993580"/>
                <a:gd name="connsiteY3" fmla="*/ 1196148 h 1196148"/>
                <a:gd name="connsiteX4" fmla="*/ 0 w 1993580"/>
                <a:gd name="connsiteY4" fmla="*/ 598074 h 119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3580" h="1196148">
                  <a:moveTo>
                    <a:pt x="0" y="598074"/>
                  </a:moveTo>
                  <a:cubicBezTo>
                    <a:pt x="0" y="267767"/>
                    <a:pt x="446278" y="0"/>
                    <a:pt x="996790" y="0"/>
                  </a:cubicBezTo>
                  <a:cubicBezTo>
                    <a:pt x="1547302" y="0"/>
                    <a:pt x="1993580" y="267767"/>
                    <a:pt x="1993580" y="598074"/>
                  </a:cubicBezTo>
                  <a:cubicBezTo>
                    <a:pt x="1993580" y="928381"/>
                    <a:pt x="1547302" y="1196148"/>
                    <a:pt x="996790" y="1196148"/>
                  </a:cubicBezTo>
                  <a:cubicBezTo>
                    <a:pt x="446278" y="1196148"/>
                    <a:pt x="0" y="928381"/>
                    <a:pt x="0" y="598074"/>
                  </a:cubicBezTo>
                  <a:close/>
                </a:path>
              </a:pathLst>
            </a:custGeom>
            <a:solidFill>
              <a:srgbClr val="7F7CFF"/>
            </a:solidFill>
          </p:spPr>
          <p:style>
            <a:lnRef idx="0">
              <a:schemeClr val="lt1">
                <a:hueOff val="0"/>
                <a:satOff val="0"/>
                <a:lumOff val="0"/>
                <a:alphaOff val="0"/>
              </a:schemeClr>
            </a:lnRef>
            <a:fillRef idx="3">
              <a:schemeClr val="accent4">
                <a:hueOff val="0"/>
                <a:satOff val="0"/>
                <a:lumOff val="0"/>
                <a:alphaOff val="0"/>
              </a:schemeClr>
            </a:fillRef>
            <a:effectRef idx="3">
              <a:schemeClr val="accent4">
                <a:hueOff val="0"/>
                <a:satOff val="0"/>
                <a:lumOff val="0"/>
                <a:alphaOff val="0"/>
              </a:schemeClr>
            </a:effectRef>
            <a:fontRef idx="minor">
              <a:schemeClr val="lt1"/>
            </a:fontRef>
          </p:style>
          <p:txBody>
            <a:bodyPr spcFirstLastPara="0" vert="horz" wrap="square" lIns="368153" tIns="251372" rIns="368153" bIns="251372" numCol="1" spcCol="1270" anchor="ctr" anchorCtr="0">
              <a:noAutofit/>
            </a:bodyPr>
            <a:lstStyle/>
            <a:p>
              <a:pPr lvl="0" algn="ctr" defTabSz="889000">
                <a:lnSpc>
                  <a:spcPct val="90000"/>
                </a:lnSpc>
                <a:spcBef>
                  <a:spcPct val="0"/>
                </a:spcBef>
                <a:spcAft>
                  <a:spcPct val="35000"/>
                </a:spcAft>
              </a:pPr>
              <a:r>
                <a:rPr lang="en-IE" sz="2200" dirty="0">
                  <a:solidFill>
                    <a:srgbClr val="000000"/>
                  </a:solidFill>
                </a:rPr>
                <a:t>Child-headed household members</a:t>
              </a:r>
              <a:endParaRPr lang="nl-NL" sz="2200" kern="1200" dirty="0">
                <a:solidFill>
                  <a:srgbClr val="000000"/>
                </a:solidFill>
              </a:endParaRPr>
            </a:p>
          </p:txBody>
        </p:sp>
        <p:sp>
          <p:nvSpPr>
            <p:cNvPr id="24" name="Freeform 23"/>
            <p:cNvSpPr/>
            <p:nvPr/>
          </p:nvSpPr>
          <p:spPr>
            <a:xfrm>
              <a:off x="6936625" y="3717348"/>
              <a:ext cx="1993580" cy="1196148"/>
            </a:xfrm>
            <a:custGeom>
              <a:avLst/>
              <a:gdLst>
                <a:gd name="connsiteX0" fmla="*/ 0 w 1993580"/>
                <a:gd name="connsiteY0" fmla="*/ 598074 h 1196148"/>
                <a:gd name="connsiteX1" fmla="*/ 996790 w 1993580"/>
                <a:gd name="connsiteY1" fmla="*/ 0 h 1196148"/>
                <a:gd name="connsiteX2" fmla="*/ 1993580 w 1993580"/>
                <a:gd name="connsiteY2" fmla="*/ 598074 h 1196148"/>
                <a:gd name="connsiteX3" fmla="*/ 996790 w 1993580"/>
                <a:gd name="connsiteY3" fmla="*/ 1196148 h 1196148"/>
                <a:gd name="connsiteX4" fmla="*/ 0 w 1993580"/>
                <a:gd name="connsiteY4" fmla="*/ 598074 h 119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3580" h="1196148">
                  <a:moveTo>
                    <a:pt x="0" y="598074"/>
                  </a:moveTo>
                  <a:cubicBezTo>
                    <a:pt x="0" y="267767"/>
                    <a:pt x="446278" y="0"/>
                    <a:pt x="996790" y="0"/>
                  </a:cubicBezTo>
                  <a:cubicBezTo>
                    <a:pt x="1547302" y="0"/>
                    <a:pt x="1993580" y="267767"/>
                    <a:pt x="1993580" y="598074"/>
                  </a:cubicBezTo>
                  <a:cubicBezTo>
                    <a:pt x="1993580" y="928381"/>
                    <a:pt x="1547302" y="1196148"/>
                    <a:pt x="996790" y="1196148"/>
                  </a:cubicBezTo>
                  <a:cubicBezTo>
                    <a:pt x="446278" y="1196148"/>
                    <a:pt x="0" y="928381"/>
                    <a:pt x="0" y="598074"/>
                  </a:cubicBezTo>
                  <a:close/>
                </a:path>
              </a:pathLst>
            </a:custGeom>
            <a:solidFill>
              <a:srgbClr val="93ADEF"/>
            </a:solidFill>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txBody>
            <a:bodyPr spcFirstLastPara="0" vert="horz" wrap="square" lIns="368153" tIns="251372" rIns="368153" bIns="251372" numCol="1" spcCol="1270" anchor="ctr" anchorCtr="0">
              <a:noAutofit/>
            </a:bodyPr>
            <a:lstStyle/>
            <a:p>
              <a:pPr lvl="0" algn="ctr" defTabSz="889000">
                <a:lnSpc>
                  <a:spcPct val="90000"/>
                </a:lnSpc>
                <a:spcBef>
                  <a:spcPct val="0"/>
                </a:spcBef>
                <a:spcAft>
                  <a:spcPct val="35000"/>
                </a:spcAft>
              </a:pPr>
              <a:r>
                <a:rPr lang="en-IE" sz="2200" dirty="0">
                  <a:solidFill>
                    <a:srgbClr val="000000"/>
                  </a:solidFill>
                </a:rPr>
                <a:t>Working children &amp; orphans</a:t>
              </a:r>
              <a:endParaRPr lang="nl-NL" sz="2200" kern="1200" dirty="0">
                <a:solidFill>
                  <a:srgbClr val="000000"/>
                </a:solidFill>
              </a:endParaRPr>
            </a:p>
          </p:txBody>
        </p:sp>
        <p:sp>
          <p:nvSpPr>
            <p:cNvPr id="25" name="Freeform 24"/>
            <p:cNvSpPr/>
            <p:nvPr/>
          </p:nvSpPr>
          <p:spPr>
            <a:xfrm>
              <a:off x="1403651" y="5112855"/>
              <a:ext cx="1993580" cy="1196148"/>
            </a:xfrm>
            <a:custGeom>
              <a:avLst/>
              <a:gdLst>
                <a:gd name="connsiteX0" fmla="*/ 0 w 1993580"/>
                <a:gd name="connsiteY0" fmla="*/ 598074 h 1196148"/>
                <a:gd name="connsiteX1" fmla="*/ 996790 w 1993580"/>
                <a:gd name="connsiteY1" fmla="*/ 0 h 1196148"/>
                <a:gd name="connsiteX2" fmla="*/ 1993580 w 1993580"/>
                <a:gd name="connsiteY2" fmla="*/ 598074 h 1196148"/>
                <a:gd name="connsiteX3" fmla="*/ 996790 w 1993580"/>
                <a:gd name="connsiteY3" fmla="*/ 1196148 h 1196148"/>
                <a:gd name="connsiteX4" fmla="*/ 0 w 1993580"/>
                <a:gd name="connsiteY4" fmla="*/ 598074 h 119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3580" h="1196148">
                  <a:moveTo>
                    <a:pt x="0" y="598074"/>
                  </a:moveTo>
                  <a:cubicBezTo>
                    <a:pt x="0" y="267767"/>
                    <a:pt x="446278" y="0"/>
                    <a:pt x="996790" y="0"/>
                  </a:cubicBezTo>
                  <a:cubicBezTo>
                    <a:pt x="1547302" y="0"/>
                    <a:pt x="1993580" y="267767"/>
                    <a:pt x="1993580" y="598074"/>
                  </a:cubicBezTo>
                  <a:cubicBezTo>
                    <a:pt x="1993580" y="928381"/>
                    <a:pt x="1547302" y="1196148"/>
                    <a:pt x="996790" y="1196148"/>
                  </a:cubicBezTo>
                  <a:cubicBezTo>
                    <a:pt x="446278" y="1196148"/>
                    <a:pt x="0" y="928381"/>
                    <a:pt x="0" y="598074"/>
                  </a:cubicBezTo>
                  <a:close/>
                </a:path>
              </a:pathLst>
            </a:custGeom>
            <a:solidFill>
              <a:srgbClr val="5A9BB5"/>
            </a:solidFill>
          </p:spPr>
          <p:style>
            <a:lnRef idx="0">
              <a:schemeClr val="lt1">
                <a:hueOff val="0"/>
                <a:satOff val="0"/>
                <a:lumOff val="0"/>
                <a:alphaOff val="0"/>
              </a:schemeClr>
            </a:lnRef>
            <a:fillRef idx="3">
              <a:schemeClr val="accent6">
                <a:hueOff val="0"/>
                <a:satOff val="0"/>
                <a:lumOff val="0"/>
                <a:alphaOff val="0"/>
              </a:schemeClr>
            </a:fillRef>
            <a:effectRef idx="3">
              <a:schemeClr val="accent6">
                <a:hueOff val="0"/>
                <a:satOff val="0"/>
                <a:lumOff val="0"/>
                <a:alphaOff val="0"/>
              </a:schemeClr>
            </a:effectRef>
            <a:fontRef idx="minor">
              <a:schemeClr val="lt1"/>
            </a:fontRef>
          </p:style>
          <p:txBody>
            <a:bodyPr spcFirstLastPara="0" vert="horz" wrap="square" lIns="368153" tIns="251372" rIns="368153" bIns="251372" numCol="1" spcCol="1270" anchor="ctr" anchorCtr="0">
              <a:noAutofit/>
            </a:bodyPr>
            <a:lstStyle/>
            <a:p>
              <a:pPr lvl="0" algn="ctr" defTabSz="889000">
                <a:lnSpc>
                  <a:spcPct val="90000"/>
                </a:lnSpc>
                <a:spcBef>
                  <a:spcPct val="0"/>
                </a:spcBef>
                <a:spcAft>
                  <a:spcPct val="35000"/>
                </a:spcAft>
              </a:pPr>
              <a:r>
                <a:rPr lang="en-IE" sz="2200" dirty="0">
                  <a:solidFill>
                    <a:srgbClr val="000000"/>
                  </a:solidFill>
                </a:rPr>
                <a:t>Young</a:t>
              </a:r>
              <a:r>
                <a:rPr lang="en-IE" sz="2200" dirty="0" smtClean="0">
                  <a:solidFill>
                    <a:srgbClr val="000000"/>
                  </a:solidFill>
                </a:rPr>
                <a:t>/ child </a:t>
              </a:r>
              <a:r>
                <a:rPr lang="en-IE" sz="2200" dirty="0">
                  <a:solidFill>
                    <a:srgbClr val="000000"/>
                  </a:solidFill>
                </a:rPr>
                <a:t>mothers</a:t>
              </a:r>
              <a:endParaRPr lang="nl-NL" sz="2200" kern="1200" dirty="0">
                <a:solidFill>
                  <a:srgbClr val="000000"/>
                </a:solidFill>
              </a:endParaRPr>
            </a:p>
          </p:txBody>
        </p:sp>
        <p:sp>
          <p:nvSpPr>
            <p:cNvPr id="26" name="Freeform 25"/>
            <p:cNvSpPr/>
            <p:nvPr/>
          </p:nvSpPr>
          <p:spPr>
            <a:xfrm>
              <a:off x="3596590" y="5112855"/>
              <a:ext cx="1993580" cy="1196148"/>
            </a:xfrm>
            <a:custGeom>
              <a:avLst/>
              <a:gdLst>
                <a:gd name="connsiteX0" fmla="*/ 0 w 1993580"/>
                <a:gd name="connsiteY0" fmla="*/ 598074 h 1196148"/>
                <a:gd name="connsiteX1" fmla="*/ 996790 w 1993580"/>
                <a:gd name="connsiteY1" fmla="*/ 0 h 1196148"/>
                <a:gd name="connsiteX2" fmla="*/ 1993580 w 1993580"/>
                <a:gd name="connsiteY2" fmla="*/ 598074 h 1196148"/>
                <a:gd name="connsiteX3" fmla="*/ 996790 w 1993580"/>
                <a:gd name="connsiteY3" fmla="*/ 1196148 h 1196148"/>
                <a:gd name="connsiteX4" fmla="*/ 0 w 1993580"/>
                <a:gd name="connsiteY4" fmla="*/ 598074 h 119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3580" h="1196148">
                  <a:moveTo>
                    <a:pt x="0" y="598074"/>
                  </a:moveTo>
                  <a:cubicBezTo>
                    <a:pt x="0" y="267767"/>
                    <a:pt x="446278" y="0"/>
                    <a:pt x="996790" y="0"/>
                  </a:cubicBezTo>
                  <a:cubicBezTo>
                    <a:pt x="1547302" y="0"/>
                    <a:pt x="1993580" y="267767"/>
                    <a:pt x="1993580" y="598074"/>
                  </a:cubicBezTo>
                  <a:cubicBezTo>
                    <a:pt x="1993580" y="928381"/>
                    <a:pt x="1547302" y="1196148"/>
                    <a:pt x="996790" y="1196148"/>
                  </a:cubicBezTo>
                  <a:cubicBezTo>
                    <a:pt x="446278" y="1196148"/>
                    <a:pt x="0" y="928381"/>
                    <a:pt x="0" y="598074"/>
                  </a:cubicBezTo>
                  <a:close/>
                </a:path>
              </a:pathLst>
            </a:custGeom>
            <a:solidFill>
              <a:srgbClr val="7BAFB7"/>
            </a:solidFill>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fontRef>
          </p:style>
          <p:txBody>
            <a:bodyPr spcFirstLastPara="0" vert="horz" wrap="square" lIns="360533" tIns="243752" rIns="360533" bIns="243752" numCol="1" spcCol="1270" anchor="ctr" anchorCtr="0">
              <a:noAutofit/>
            </a:bodyPr>
            <a:lstStyle/>
            <a:p>
              <a:pPr lvl="0" algn="ctr" defTabSz="800100">
                <a:lnSpc>
                  <a:spcPct val="90000"/>
                </a:lnSpc>
                <a:spcBef>
                  <a:spcPct val="0"/>
                </a:spcBef>
                <a:spcAft>
                  <a:spcPct val="35000"/>
                </a:spcAft>
              </a:pPr>
              <a:r>
                <a:rPr lang="en-IE" sz="2200" dirty="0">
                  <a:solidFill>
                    <a:srgbClr val="000000"/>
                  </a:solidFill>
                </a:rPr>
                <a:t>Children born of rape</a:t>
              </a:r>
              <a:endParaRPr lang="nl-NL" sz="2200" kern="1200" dirty="0">
                <a:solidFill>
                  <a:srgbClr val="000000"/>
                </a:solidFill>
              </a:endParaRPr>
            </a:p>
          </p:txBody>
        </p:sp>
        <p:sp>
          <p:nvSpPr>
            <p:cNvPr id="27" name="Freeform 26"/>
            <p:cNvSpPr/>
            <p:nvPr/>
          </p:nvSpPr>
          <p:spPr>
            <a:xfrm>
              <a:off x="5789529" y="5112855"/>
              <a:ext cx="2094834" cy="1196148"/>
            </a:xfrm>
            <a:custGeom>
              <a:avLst/>
              <a:gdLst>
                <a:gd name="connsiteX0" fmla="*/ 0 w 2094834"/>
                <a:gd name="connsiteY0" fmla="*/ 598074 h 1196148"/>
                <a:gd name="connsiteX1" fmla="*/ 1047417 w 2094834"/>
                <a:gd name="connsiteY1" fmla="*/ 0 h 1196148"/>
                <a:gd name="connsiteX2" fmla="*/ 2094834 w 2094834"/>
                <a:gd name="connsiteY2" fmla="*/ 598074 h 1196148"/>
                <a:gd name="connsiteX3" fmla="*/ 1047417 w 2094834"/>
                <a:gd name="connsiteY3" fmla="*/ 1196148 h 1196148"/>
                <a:gd name="connsiteX4" fmla="*/ 0 w 2094834"/>
                <a:gd name="connsiteY4" fmla="*/ 598074 h 119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4834" h="1196148">
                  <a:moveTo>
                    <a:pt x="0" y="598074"/>
                  </a:moveTo>
                  <a:cubicBezTo>
                    <a:pt x="0" y="267767"/>
                    <a:pt x="468945" y="0"/>
                    <a:pt x="1047417" y="0"/>
                  </a:cubicBezTo>
                  <a:cubicBezTo>
                    <a:pt x="1625889" y="0"/>
                    <a:pt x="2094834" y="267767"/>
                    <a:pt x="2094834" y="598074"/>
                  </a:cubicBezTo>
                  <a:cubicBezTo>
                    <a:pt x="2094834" y="928381"/>
                    <a:pt x="1625889" y="1196148"/>
                    <a:pt x="1047417" y="1196148"/>
                  </a:cubicBezTo>
                  <a:cubicBezTo>
                    <a:pt x="468945" y="1196148"/>
                    <a:pt x="0" y="928381"/>
                    <a:pt x="0" y="598074"/>
                  </a:cubicBezTo>
                  <a:close/>
                </a:path>
              </a:pathLst>
            </a:custGeom>
            <a:solidFill>
              <a:srgbClr val="8866D6"/>
            </a:solidFill>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spcFirstLastPara="0" vert="horz" wrap="square" lIns="180000" tIns="243752" rIns="180000" bIns="243752" numCol="1" spcCol="1270" anchor="ctr" anchorCtr="0">
              <a:noAutofit/>
            </a:bodyPr>
            <a:lstStyle/>
            <a:p>
              <a:pPr lvl="0" algn="ctr" defTabSz="800100">
                <a:lnSpc>
                  <a:spcPct val="90000"/>
                </a:lnSpc>
                <a:spcBef>
                  <a:spcPct val="0"/>
                </a:spcBef>
                <a:spcAft>
                  <a:spcPct val="35000"/>
                </a:spcAft>
              </a:pPr>
              <a:r>
                <a:rPr lang="en-IE" sz="2200" dirty="0">
                  <a:solidFill>
                    <a:srgbClr val="000000"/>
                  </a:solidFill>
                </a:rPr>
                <a:t>Other children associated with armed groups</a:t>
              </a:r>
              <a:endParaRPr lang="nl-NL" sz="2200" kern="1200" dirty="0">
                <a:solidFill>
                  <a:srgbClr val="000000"/>
                </a:solidFill>
              </a:endParaRPr>
            </a:p>
          </p:txBody>
        </p:sp>
      </p:grpSp>
    </p:spTree>
    <p:extLst>
      <p:ext uri="{BB962C8B-B14F-4D97-AF65-F5344CB8AC3E}">
        <p14:creationId xmlns:p14="http://schemas.microsoft.com/office/powerpoint/2010/main" val="131917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Who may commit sexual violence against children?</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7</a:t>
            </a:fld>
            <a:endParaRPr lang="en-US" sz="1800" b="1" dirty="0">
              <a:latin typeface="+mj-lt"/>
            </a:endParaRPr>
          </a:p>
        </p:txBody>
      </p:sp>
      <p:sp>
        <p:nvSpPr>
          <p:cNvPr id="4" name="TextBox 3"/>
          <p:cNvSpPr txBox="1"/>
          <p:nvPr/>
        </p:nvSpPr>
        <p:spPr>
          <a:xfrm>
            <a:off x="107504" y="1412776"/>
            <a:ext cx="8928992" cy="1200329"/>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245-247</a:t>
            </a:r>
          </a:p>
          <a:p>
            <a:pPr algn="ctr"/>
            <a:r>
              <a:rPr lang="en-GB" dirty="0">
                <a:solidFill>
                  <a:schemeClr val="bg1">
                    <a:lumMod val="50000"/>
                  </a:schemeClr>
                </a:solidFill>
              </a:rPr>
              <a:t>Module 2 </a:t>
            </a:r>
            <a:r>
              <a:rPr lang="mr-IN" dirty="0">
                <a:solidFill>
                  <a:schemeClr val="bg1">
                    <a:lumMod val="50000"/>
                  </a:schemeClr>
                </a:solidFill>
              </a:rPr>
              <a:t>–</a:t>
            </a:r>
            <a:r>
              <a:rPr lang="en-GB" dirty="0">
                <a:solidFill>
                  <a:schemeClr val="bg1">
                    <a:lumMod val="50000"/>
                  </a:schemeClr>
                </a:solidFill>
              </a:rPr>
              <a:t> Understanding Sexual Violence</a:t>
            </a:r>
          </a:p>
          <a:p>
            <a:pPr algn="ctr"/>
            <a:r>
              <a:rPr lang="en-GB" dirty="0">
                <a:solidFill>
                  <a:schemeClr val="bg1">
                    <a:lumMod val="50000"/>
                  </a:schemeClr>
                </a:solidFill>
              </a:rPr>
              <a:t>Module 17 </a:t>
            </a:r>
            <a:r>
              <a:rPr lang="mr-IN" dirty="0">
                <a:solidFill>
                  <a:schemeClr val="bg1">
                    <a:lumMod val="50000"/>
                  </a:schemeClr>
                </a:solidFill>
              </a:rPr>
              <a:t>–</a:t>
            </a:r>
            <a:r>
              <a:rPr lang="en-GB" dirty="0">
                <a:solidFill>
                  <a:schemeClr val="bg1">
                    <a:lumMod val="50000"/>
                  </a:schemeClr>
                </a:solidFill>
              </a:rPr>
              <a:t> Sexual Violence against Men and Boys</a:t>
            </a:r>
          </a:p>
          <a:p>
            <a:pPr algn="ctr"/>
            <a:r>
              <a:rPr lang="en-GB" dirty="0">
                <a:solidFill>
                  <a:schemeClr val="bg1">
                    <a:lumMod val="50000"/>
                  </a:schemeClr>
                </a:solidFill>
              </a:rPr>
              <a:t> </a:t>
            </a: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251520" y="2348880"/>
            <a:ext cx="8640960" cy="769441"/>
          </a:xfrm>
          <a:prstGeom prst="rect">
            <a:avLst/>
          </a:prstGeom>
          <a:noFill/>
        </p:spPr>
        <p:txBody>
          <a:bodyPr wrap="square" rtlCol="0">
            <a:spAutoFit/>
          </a:bodyPr>
          <a:lstStyle/>
          <a:p>
            <a:pPr algn="ctr"/>
            <a:r>
              <a:rPr lang="fr-CH" sz="2200" dirty="0">
                <a:solidFill>
                  <a:srgbClr val="0000FF"/>
                </a:solidFill>
              </a:rPr>
              <a:t>Perpetartors</a:t>
            </a:r>
            <a:r>
              <a:rPr lang="fr-CH" sz="2200" dirty="0">
                <a:solidFill>
                  <a:srgbClr val="000000"/>
                </a:solidFill>
              </a:rPr>
              <a:t> of CARSV against children may include: </a:t>
            </a:r>
          </a:p>
          <a:p>
            <a:endParaRPr lang="fr-CH" sz="2200" dirty="0">
              <a:solidFill>
                <a:srgbClr val="000000"/>
              </a:solidFill>
            </a:endParaRPr>
          </a:p>
        </p:txBody>
      </p:sp>
      <p:grpSp>
        <p:nvGrpSpPr>
          <p:cNvPr id="13" name="Group 12"/>
          <p:cNvGrpSpPr/>
          <p:nvPr/>
        </p:nvGrpSpPr>
        <p:grpSpPr>
          <a:xfrm>
            <a:off x="179512" y="3068960"/>
            <a:ext cx="8784976" cy="1872208"/>
            <a:chOff x="314437" y="2631321"/>
            <a:chExt cx="8431558" cy="1608885"/>
          </a:xfrm>
        </p:grpSpPr>
        <p:sp>
          <p:nvSpPr>
            <p:cNvPr id="14" name="Freeform 13"/>
            <p:cNvSpPr/>
            <p:nvPr/>
          </p:nvSpPr>
          <p:spPr>
            <a:xfrm>
              <a:off x="314437" y="2631321"/>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chemeClr val="accent1"/>
            </a:solidFill>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IE" sz="2400" b="1" dirty="0">
                  <a:solidFill>
                    <a:srgbClr val="000000"/>
                  </a:solidFill>
                </a:rPr>
                <a:t>Members of armed forces</a:t>
              </a:r>
              <a:r>
                <a:rPr lang="en-IE" sz="2400" b="1" dirty="0" smtClean="0">
                  <a:solidFill>
                    <a:srgbClr val="000000"/>
                  </a:solidFill>
                </a:rPr>
                <a:t>/ groups</a:t>
              </a:r>
              <a:endParaRPr lang="nl-NL" sz="2400" b="1" kern="1200" dirty="0">
                <a:solidFill>
                  <a:srgbClr val="000000"/>
                </a:solidFill>
              </a:endParaRPr>
            </a:p>
          </p:txBody>
        </p:sp>
        <p:sp>
          <p:nvSpPr>
            <p:cNvPr id="16" name="Freeform 15"/>
            <p:cNvSpPr/>
            <p:nvPr/>
          </p:nvSpPr>
          <p:spPr>
            <a:xfrm>
              <a:off x="2479949" y="2636912"/>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5A9BB5"/>
            </a:solidFill>
          </p:spPr>
          <p:style>
            <a:lnRef idx="0">
              <a:schemeClr val="lt1">
                <a:hueOff val="0"/>
                <a:satOff val="0"/>
                <a:lumOff val="0"/>
                <a:alphaOff val="0"/>
              </a:schemeClr>
            </a:lnRef>
            <a:fillRef idx="3">
              <a:schemeClr val="accent5">
                <a:hueOff val="858671"/>
                <a:satOff val="-3769"/>
                <a:lumOff val="1120"/>
                <a:alphaOff val="0"/>
              </a:schemeClr>
            </a:fillRef>
            <a:effectRef idx="3">
              <a:schemeClr val="accent5">
                <a:hueOff val="858671"/>
                <a:satOff val="-3769"/>
                <a:lumOff val="1120"/>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IE" sz="2300" b="1" dirty="0">
                  <a:solidFill>
                    <a:srgbClr val="000000"/>
                  </a:solidFill>
                </a:rPr>
                <a:t>Humanita-rians/other civilians</a:t>
              </a:r>
              <a:endParaRPr lang="nl-NL" sz="2400" b="1" kern="1200" dirty="0">
                <a:solidFill>
                  <a:srgbClr val="000000"/>
                </a:solidFill>
              </a:endParaRPr>
            </a:p>
          </p:txBody>
        </p:sp>
        <p:sp>
          <p:nvSpPr>
            <p:cNvPr id="17" name="Freeform 16"/>
            <p:cNvSpPr/>
            <p:nvPr/>
          </p:nvSpPr>
          <p:spPr>
            <a:xfrm>
              <a:off x="4633903" y="2636912"/>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7F7CFF"/>
            </a:solidFill>
          </p:spPr>
          <p:style>
            <a:lnRef idx="0">
              <a:schemeClr val="lt1">
                <a:hueOff val="0"/>
                <a:satOff val="0"/>
                <a:lumOff val="0"/>
                <a:alphaOff val="0"/>
              </a:schemeClr>
            </a:lnRef>
            <a:fillRef idx="3">
              <a:schemeClr val="accent5">
                <a:hueOff val="1717343"/>
                <a:satOff val="-7537"/>
                <a:lumOff val="2241"/>
                <a:alphaOff val="0"/>
              </a:schemeClr>
            </a:fillRef>
            <a:effectRef idx="3">
              <a:schemeClr val="accent5">
                <a:hueOff val="1717343"/>
                <a:satOff val="-7537"/>
                <a:lumOff val="2241"/>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GB" sz="2400" b="1" dirty="0">
                  <a:solidFill>
                    <a:srgbClr val="000000"/>
                  </a:solidFill>
                </a:rPr>
                <a:t>Family members/acquaint-</a:t>
              </a:r>
              <a:r>
                <a:rPr lang="en-GB" sz="2400" b="1" dirty="0" err="1">
                  <a:solidFill>
                    <a:srgbClr val="000000"/>
                  </a:solidFill>
                </a:rPr>
                <a:t>ances</a:t>
              </a:r>
              <a:endParaRPr lang="en-GB" sz="2400" b="1" kern="1200" dirty="0">
                <a:solidFill>
                  <a:srgbClr val="000000"/>
                </a:solidFill>
              </a:endParaRPr>
            </a:p>
          </p:txBody>
        </p:sp>
        <p:sp>
          <p:nvSpPr>
            <p:cNvPr id="18" name="Freeform 17"/>
            <p:cNvSpPr/>
            <p:nvPr/>
          </p:nvSpPr>
          <p:spPr>
            <a:xfrm>
              <a:off x="6787856" y="2636912"/>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8866D6"/>
            </a:solidFill>
          </p:spPr>
          <p:style>
            <a:lnRef idx="0">
              <a:schemeClr val="lt1">
                <a:hueOff val="0"/>
                <a:satOff val="0"/>
                <a:lumOff val="0"/>
                <a:alphaOff val="0"/>
              </a:schemeClr>
            </a:lnRef>
            <a:fillRef idx="3">
              <a:schemeClr val="accent5">
                <a:hueOff val="2576014"/>
                <a:satOff val="-11306"/>
                <a:lumOff val="3361"/>
                <a:alphaOff val="0"/>
              </a:schemeClr>
            </a:fillRef>
            <a:effectRef idx="3">
              <a:schemeClr val="accent5">
                <a:hueOff val="2576014"/>
                <a:satOff val="-11306"/>
                <a:lumOff val="3361"/>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GB" sz="2400" b="1" dirty="0">
                  <a:solidFill>
                    <a:srgbClr val="000000"/>
                  </a:solidFill>
                </a:rPr>
                <a:t>Other children</a:t>
              </a:r>
              <a:endParaRPr lang="en-GB" sz="2400" b="1" kern="1200" dirty="0">
                <a:solidFill>
                  <a:srgbClr val="000000"/>
                </a:solidFill>
              </a:endParaRPr>
            </a:p>
          </p:txBody>
        </p:sp>
      </p:grpSp>
      <p:sp>
        <p:nvSpPr>
          <p:cNvPr id="19" name="Flowchart: Alternate Process 22"/>
          <p:cNvSpPr/>
          <p:nvPr/>
        </p:nvSpPr>
        <p:spPr>
          <a:xfrm>
            <a:off x="755576" y="5301208"/>
            <a:ext cx="7632848" cy="792088"/>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2200" dirty="0">
                <a:solidFill>
                  <a:schemeClr val="tx1"/>
                </a:solidFill>
              </a:rPr>
              <a:t>Remember that children who are forced to commit sexual violence (e.g. child soldiers) are </a:t>
            </a:r>
            <a:r>
              <a:rPr lang="en-GB" sz="2200" b="1" dirty="0">
                <a:solidFill>
                  <a:schemeClr val="tx1"/>
                </a:solidFill>
              </a:rPr>
              <a:t>victims themselves</a:t>
            </a:r>
          </a:p>
        </p:txBody>
      </p:sp>
    </p:spTree>
    <p:extLst>
      <p:ext uri="{BB962C8B-B14F-4D97-AF65-F5344CB8AC3E}">
        <p14:creationId xmlns:p14="http://schemas.microsoft.com/office/powerpoint/2010/main" val="4148073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47664" y="-497470"/>
            <a:ext cx="7139137" cy="2308324"/>
          </a:xfrm>
          <a:noFill/>
        </p:spPr>
        <p:txBody>
          <a:bodyPr/>
          <a:lstStyle/>
          <a:p>
            <a:r>
              <a:rPr lang="en-US" b="1" dirty="0"/>
              <a:t/>
            </a:r>
            <a:br>
              <a:rPr lang="en-US" b="1" dirty="0"/>
            </a:br>
            <a:r>
              <a:rPr lang="en-US" b="1" dirty="0"/>
              <a:t>What is the impact of  CARSV </a:t>
            </a:r>
            <a:br>
              <a:rPr lang="en-US" b="1" dirty="0"/>
            </a:br>
            <a:r>
              <a:rPr lang="en-US" b="1" dirty="0"/>
              <a:t>on children?</a:t>
            </a:r>
            <a:br>
              <a:rPr lang="en-US" b="1" dirty="0"/>
            </a:br>
            <a:endParaRPr lang="en-AU" altLang="en-US" sz="3600" b="1" dirty="0"/>
          </a:p>
        </p:txBody>
      </p:sp>
      <p:sp>
        <p:nvSpPr>
          <p:cNvPr id="8196" name="Footer Placeholder 1"/>
          <p:cNvSpPr>
            <a:spLocks noGrp="1"/>
          </p:cNvSpPr>
          <p:nvPr>
            <p:ph type="ftr" sz="quarter" idx="11"/>
          </p:nvPr>
        </p:nvSpPr>
        <p:spPr>
          <a:xfrm>
            <a:off x="2483768" y="6453336"/>
            <a:ext cx="4608512" cy="26813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defRPr/>
            </a:pPr>
            <a:r>
              <a:rPr lang="en-US" sz="1400" i="1" dirty="0">
                <a:latin typeface="Candara" panose="020E0502030303020204" pitchFamily="34" charset="0"/>
              </a:rPr>
              <a:t>© Institute for International Criminal Investigations 2018</a:t>
            </a:r>
          </a:p>
        </p:txBody>
      </p:sp>
      <p:sp>
        <p:nvSpPr>
          <p:cNvPr id="2" name="Slide Number Placeholder 1"/>
          <p:cNvSpPr>
            <a:spLocks noGrp="1"/>
          </p:cNvSpPr>
          <p:nvPr>
            <p:ph type="sldNum" sz="quarter" idx="12"/>
          </p:nvPr>
        </p:nvSpPr>
        <p:spPr>
          <a:xfrm>
            <a:off x="8460432" y="6309320"/>
            <a:ext cx="504056" cy="412154"/>
          </a:xfrm>
        </p:spPr>
        <p:txBody>
          <a:bodyPr/>
          <a:lstStyle/>
          <a:p>
            <a:pPr>
              <a:defRPr/>
            </a:pPr>
            <a:fld id="{3BB6D6E2-DCB7-42FD-84B7-70AFD2F29FBD}" type="slidenum">
              <a:rPr lang="en-US" sz="1800" b="1" smtClean="0">
                <a:latin typeface="Candara" panose="020E0502030303020204" pitchFamily="34" charset="0"/>
              </a:rPr>
              <a:pPr>
                <a:defRPr/>
              </a:pPr>
              <a:t>8</a:t>
            </a:fld>
            <a:endParaRPr lang="en-US" sz="1800" b="1" dirty="0">
              <a:latin typeface="Candara" panose="020E0502030303020204" pitchFamily="34" charset="0"/>
            </a:endParaRPr>
          </a:p>
        </p:txBody>
      </p:sp>
      <p:sp>
        <p:nvSpPr>
          <p:cNvPr id="3" name="TextBox 2"/>
          <p:cNvSpPr txBox="1"/>
          <p:nvPr/>
        </p:nvSpPr>
        <p:spPr>
          <a:xfrm>
            <a:off x="467544" y="1412776"/>
            <a:ext cx="8208912" cy="792088"/>
          </a:xfrm>
          <a:prstGeom prst="rect">
            <a:avLst/>
          </a:prstGeom>
          <a:noFill/>
        </p:spPr>
        <p:txBody>
          <a:bodyPr wrap="square" rtlCol="0">
            <a:spAutoFit/>
          </a:bodyPr>
          <a:lstStyle/>
          <a:p>
            <a:endParaRPr lang="en-US" dirty="0"/>
          </a:p>
        </p:txBody>
      </p:sp>
      <p:sp>
        <p:nvSpPr>
          <p:cNvPr id="35" name="TextBox 34"/>
          <p:cNvSpPr txBox="1"/>
          <p:nvPr/>
        </p:nvSpPr>
        <p:spPr>
          <a:xfrm>
            <a:off x="467544" y="1412776"/>
            <a:ext cx="8352928" cy="1354217"/>
          </a:xfrm>
          <a:prstGeom prst="rect">
            <a:avLst/>
          </a:prstGeom>
          <a:noFill/>
        </p:spPr>
        <p:txBody>
          <a:bodyPr wrap="square" rtlCol="0">
            <a:spAutoFit/>
          </a:bodyPr>
          <a:lstStyle/>
          <a:p>
            <a:pPr algn="ctr"/>
            <a:r>
              <a:rPr lang="en-US" sz="1600" dirty="0">
                <a:solidFill>
                  <a:schemeClr val="bg1">
                    <a:lumMod val="50000"/>
                  </a:schemeClr>
                </a:solidFill>
              </a:rPr>
              <a:t>International </a:t>
            </a:r>
            <a:r>
              <a:rPr lang="en-US" sz="1600" dirty="0" smtClean="0">
                <a:solidFill>
                  <a:schemeClr val="bg1">
                    <a:lumMod val="50000"/>
                  </a:schemeClr>
                </a:solidFill>
              </a:rPr>
              <a:t>Protocol, </a:t>
            </a:r>
            <a:r>
              <a:rPr lang="en-US" sz="1600" dirty="0">
                <a:solidFill>
                  <a:schemeClr val="bg1">
                    <a:lumMod val="50000"/>
                  </a:schemeClr>
                </a:solidFill>
              </a:rPr>
              <a:t>pages 247-248</a:t>
            </a:r>
          </a:p>
          <a:p>
            <a:pPr algn="ctr"/>
            <a:r>
              <a:rPr lang="en-US" sz="1600" dirty="0">
                <a:solidFill>
                  <a:schemeClr val="bg1">
                    <a:lumMod val="50000"/>
                  </a:schemeClr>
                </a:solidFill>
              </a:rPr>
              <a:t>Module 2 </a:t>
            </a:r>
            <a:r>
              <a:rPr lang="mr-IN" sz="1600" dirty="0">
                <a:solidFill>
                  <a:schemeClr val="bg1">
                    <a:lumMod val="50000"/>
                  </a:schemeClr>
                </a:solidFill>
              </a:rPr>
              <a:t>–</a:t>
            </a:r>
            <a:r>
              <a:rPr lang="en-US" sz="1600" dirty="0">
                <a:solidFill>
                  <a:schemeClr val="bg1">
                    <a:lumMod val="50000"/>
                  </a:schemeClr>
                </a:solidFill>
              </a:rPr>
              <a:t> Understanding Sexual Violence and Module 7 </a:t>
            </a:r>
            <a:r>
              <a:rPr lang="mr-IN" sz="1600" dirty="0">
                <a:solidFill>
                  <a:schemeClr val="bg1">
                    <a:lumMod val="50000"/>
                  </a:schemeClr>
                </a:solidFill>
              </a:rPr>
              <a:t>–</a:t>
            </a:r>
            <a:r>
              <a:rPr lang="en-US" sz="1600" dirty="0">
                <a:solidFill>
                  <a:schemeClr val="bg1">
                    <a:lumMod val="50000"/>
                  </a:schemeClr>
                </a:solidFill>
              </a:rPr>
              <a:t> Do No Harm </a:t>
            </a:r>
          </a:p>
          <a:p>
            <a:pPr algn="ctr"/>
            <a:r>
              <a:rPr lang="en-US" sz="1600" dirty="0">
                <a:solidFill>
                  <a:schemeClr val="bg1">
                    <a:lumMod val="50000"/>
                  </a:schemeClr>
                </a:solidFill>
              </a:rPr>
              <a:t>Module 9 - Planning, Module 11 </a:t>
            </a:r>
            <a:r>
              <a:rPr lang="mr-IN" sz="1600" dirty="0">
                <a:solidFill>
                  <a:schemeClr val="bg1">
                    <a:lumMod val="50000"/>
                  </a:schemeClr>
                </a:solidFill>
              </a:rPr>
              <a:t>–</a:t>
            </a:r>
            <a:r>
              <a:rPr lang="en-US" sz="1600" dirty="0">
                <a:solidFill>
                  <a:schemeClr val="bg1">
                    <a:lumMod val="50000"/>
                  </a:schemeClr>
                </a:solidFill>
              </a:rPr>
              <a:t> Interviewing and Module 15 </a:t>
            </a:r>
            <a:r>
              <a:rPr lang="mr-IN" sz="1600" dirty="0">
                <a:solidFill>
                  <a:schemeClr val="bg1">
                    <a:lumMod val="50000"/>
                  </a:schemeClr>
                </a:solidFill>
              </a:rPr>
              <a:t>–</a:t>
            </a:r>
            <a:r>
              <a:rPr lang="en-US" sz="1600" dirty="0">
                <a:solidFill>
                  <a:schemeClr val="bg1">
                    <a:lumMod val="50000"/>
                  </a:schemeClr>
                </a:solidFill>
              </a:rPr>
              <a:t> Trauma</a:t>
            </a:r>
          </a:p>
          <a:p>
            <a:pPr algn="ctr"/>
            <a:r>
              <a:rPr lang="en-US" sz="1600" dirty="0">
                <a:solidFill>
                  <a:schemeClr val="bg1">
                    <a:lumMod val="50000"/>
                  </a:schemeClr>
                </a:solidFill>
              </a:rPr>
              <a:t>Module 17 - Sexual violence against Men </a:t>
            </a:r>
            <a:r>
              <a:rPr lang="en-US" sz="1600" dirty="0" smtClean="0">
                <a:solidFill>
                  <a:schemeClr val="bg1">
                    <a:lumMod val="50000"/>
                  </a:schemeClr>
                </a:solidFill>
              </a:rPr>
              <a:t>and </a:t>
            </a:r>
            <a:r>
              <a:rPr lang="en-US" sz="1600" dirty="0">
                <a:solidFill>
                  <a:schemeClr val="bg1">
                    <a:lumMod val="50000"/>
                  </a:schemeClr>
                </a:solidFill>
              </a:rPr>
              <a:t>Boys</a:t>
            </a:r>
          </a:p>
          <a:p>
            <a:pPr algn="ctr"/>
            <a:endParaRPr lang="en-US" dirty="0">
              <a:solidFill>
                <a:schemeClr val="bg1">
                  <a:lumMod val="65000"/>
                </a:schemeClr>
              </a:solidFill>
            </a:endParaRPr>
          </a:p>
        </p:txBody>
      </p:sp>
      <p:sp>
        <p:nvSpPr>
          <p:cNvPr id="4" name="TextBox 3"/>
          <p:cNvSpPr txBox="1"/>
          <p:nvPr/>
        </p:nvSpPr>
        <p:spPr>
          <a:xfrm>
            <a:off x="323528" y="2564904"/>
            <a:ext cx="8496944" cy="1446550"/>
          </a:xfrm>
          <a:prstGeom prst="rect">
            <a:avLst/>
          </a:prstGeom>
          <a:noFill/>
        </p:spPr>
        <p:txBody>
          <a:bodyPr wrap="square" rtlCol="0">
            <a:spAutoFit/>
          </a:bodyPr>
          <a:lstStyle/>
          <a:p>
            <a:pPr algn="ctr"/>
            <a:r>
              <a:rPr lang="en-GB" sz="2200" dirty="0"/>
              <a:t>Due to their </a:t>
            </a:r>
            <a:r>
              <a:rPr lang="en-GB" sz="2200" dirty="0">
                <a:solidFill>
                  <a:srgbClr val="0000FF"/>
                </a:solidFill>
              </a:rPr>
              <a:t>age</a:t>
            </a:r>
            <a:r>
              <a:rPr lang="en-GB" sz="2200" dirty="0"/>
              <a:t>, </a:t>
            </a:r>
            <a:r>
              <a:rPr lang="en-GB" sz="2200" dirty="0">
                <a:solidFill>
                  <a:srgbClr val="0000FF"/>
                </a:solidFill>
              </a:rPr>
              <a:t>physical size</a:t>
            </a:r>
            <a:r>
              <a:rPr lang="en-GB" sz="2200" dirty="0"/>
              <a:t> and </a:t>
            </a:r>
            <a:r>
              <a:rPr lang="en-GB" sz="2200" dirty="0">
                <a:solidFill>
                  <a:srgbClr val="0000FF"/>
                </a:solidFill>
              </a:rPr>
              <a:t>development stage, </a:t>
            </a:r>
            <a:r>
              <a:rPr lang="en-GB" sz="2200" dirty="0">
                <a:solidFill>
                  <a:srgbClr val="000000"/>
                </a:solidFill>
              </a:rPr>
              <a:t>chi</a:t>
            </a:r>
            <a:r>
              <a:rPr lang="en-GB" sz="2200" dirty="0"/>
              <a:t>ldren who experience CARSV may suffer from </a:t>
            </a:r>
            <a:r>
              <a:rPr lang="en-GB" sz="2200" dirty="0">
                <a:solidFill>
                  <a:srgbClr val="0000FF"/>
                </a:solidFill>
              </a:rPr>
              <a:t>distinct or more severe impacts </a:t>
            </a:r>
            <a:r>
              <a:rPr lang="en-GB" sz="2200" dirty="0"/>
              <a:t>than adult victims, including:</a:t>
            </a:r>
          </a:p>
          <a:p>
            <a:endParaRPr lang="en-GB" sz="2200" dirty="0"/>
          </a:p>
        </p:txBody>
      </p:sp>
      <p:graphicFrame>
        <p:nvGraphicFramePr>
          <p:cNvPr id="9" name="Diagram 8"/>
          <p:cNvGraphicFramePr/>
          <p:nvPr>
            <p:extLst>
              <p:ext uri="{D42A27DB-BD31-4B8C-83A1-F6EECF244321}">
                <p14:modId xmlns:p14="http://schemas.microsoft.com/office/powerpoint/2010/main" val="892456547"/>
              </p:ext>
            </p:extLst>
          </p:nvPr>
        </p:nvGraphicFramePr>
        <p:xfrm>
          <a:off x="539552" y="3789040"/>
          <a:ext cx="8064896" cy="2592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3001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a:t>
            </a:r>
            <a:r>
              <a:rPr lang="en-US" i="1" dirty="0" smtClean="0">
                <a:latin typeface="Candara" panose="020E0502030303020204" pitchFamily="34" charset="0"/>
              </a:rPr>
              <a:t>Protocol</a:t>
            </a: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560840" cy="1200329"/>
          </a:xfrm>
          <a:prstGeom prst="rect">
            <a:avLst/>
          </a:prstGeom>
          <a:noFill/>
        </p:spPr>
        <p:txBody>
          <a:bodyPr wrap="square" rtlCol="0">
            <a:spAutoFit/>
          </a:bodyPr>
          <a:lstStyle/>
          <a:p>
            <a:pPr algn="ctr"/>
            <a:r>
              <a:rPr lang="en-US" sz="3600" b="1" dirty="0"/>
              <a:t> A. Legal and procedural framework</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9</a:t>
            </a:fld>
            <a:endParaRPr lang="en-US" sz="1800" b="1" dirty="0">
              <a:latin typeface="+mj-lt"/>
            </a:endParaRPr>
          </a:p>
        </p:txBody>
      </p:sp>
      <p:sp>
        <p:nvSpPr>
          <p:cNvPr id="4" name="TextBox 3"/>
          <p:cNvSpPr txBox="1"/>
          <p:nvPr/>
        </p:nvSpPr>
        <p:spPr>
          <a:xfrm>
            <a:off x="107504" y="1340768"/>
            <a:ext cx="8928992" cy="1107996"/>
          </a:xfrm>
          <a:prstGeom prst="rect">
            <a:avLst/>
          </a:prstGeom>
          <a:noFill/>
        </p:spPr>
        <p:txBody>
          <a:bodyPr wrap="square" rtlCol="0">
            <a:spAutoFit/>
          </a:bodyPr>
          <a:lstStyle/>
          <a:p>
            <a:pPr algn="ctr"/>
            <a:r>
              <a:rPr lang="en-GB" sz="1600" dirty="0">
                <a:solidFill>
                  <a:schemeClr val="bg1">
                    <a:lumMod val="50000"/>
                  </a:schemeClr>
                </a:solidFill>
              </a:rPr>
              <a:t>International </a:t>
            </a:r>
            <a:r>
              <a:rPr lang="en-GB" sz="1600" dirty="0" smtClean="0">
                <a:solidFill>
                  <a:schemeClr val="bg1">
                    <a:lumMod val="50000"/>
                  </a:schemeClr>
                </a:solidFill>
              </a:rPr>
              <a:t>Protocol, </a:t>
            </a:r>
            <a:r>
              <a:rPr lang="en-GB" sz="1600" dirty="0">
                <a:solidFill>
                  <a:schemeClr val="bg1">
                    <a:lumMod val="50000"/>
                  </a:schemeClr>
                </a:solidFill>
              </a:rPr>
              <a:t>pages 249-250</a:t>
            </a:r>
          </a:p>
          <a:p>
            <a:pPr algn="ctr"/>
            <a:r>
              <a:rPr lang="en-GB" sz="1600" dirty="0">
                <a:solidFill>
                  <a:schemeClr val="bg1">
                    <a:lumMod val="50000"/>
                  </a:schemeClr>
                </a:solidFill>
              </a:rPr>
              <a:t>Module 4 </a:t>
            </a:r>
            <a:r>
              <a:rPr lang="mr-IN" sz="1600" dirty="0">
                <a:solidFill>
                  <a:schemeClr val="bg1">
                    <a:lumMod val="50000"/>
                  </a:schemeClr>
                </a:solidFill>
              </a:rPr>
              <a:t>–</a:t>
            </a:r>
            <a:r>
              <a:rPr lang="en-GB" sz="1600" dirty="0">
                <a:solidFill>
                  <a:schemeClr val="bg1">
                    <a:lumMod val="50000"/>
                  </a:schemeClr>
                </a:solidFill>
              </a:rPr>
              <a:t> Individual Criminal Responsibility and Module 5 </a:t>
            </a:r>
            <a:r>
              <a:rPr lang="mr-IN" sz="1600" dirty="0">
                <a:solidFill>
                  <a:schemeClr val="bg1">
                    <a:lumMod val="50000"/>
                  </a:schemeClr>
                </a:solidFill>
              </a:rPr>
              <a:t>–</a:t>
            </a:r>
            <a:r>
              <a:rPr lang="en-GB" sz="1600" dirty="0">
                <a:solidFill>
                  <a:schemeClr val="bg1">
                    <a:lumMod val="50000"/>
                  </a:schemeClr>
                </a:solidFill>
              </a:rPr>
              <a:t> State Responsibility</a:t>
            </a:r>
          </a:p>
          <a:p>
            <a:pPr algn="ctr"/>
            <a:r>
              <a:rPr lang="en-GB" sz="1600" dirty="0">
                <a:solidFill>
                  <a:schemeClr val="bg1">
                    <a:lumMod val="50000"/>
                  </a:schemeClr>
                </a:solidFill>
              </a:rPr>
              <a:t>Module 17 </a:t>
            </a:r>
            <a:r>
              <a:rPr lang="mr-IN" sz="1600" dirty="0">
                <a:solidFill>
                  <a:schemeClr val="bg1">
                    <a:lumMod val="50000"/>
                  </a:schemeClr>
                </a:solidFill>
              </a:rPr>
              <a:t>–</a:t>
            </a:r>
            <a:r>
              <a:rPr lang="en-GB" sz="1600" dirty="0">
                <a:solidFill>
                  <a:schemeClr val="bg1">
                    <a:lumMod val="50000"/>
                  </a:schemeClr>
                </a:solidFill>
              </a:rPr>
              <a:t> Sexual Violence against Men and Boys</a:t>
            </a:r>
          </a:p>
          <a:p>
            <a:pPr algn="ctr"/>
            <a:r>
              <a:rPr lang="en-GB" dirty="0">
                <a:solidFill>
                  <a:schemeClr val="bg1">
                    <a:lumMod val="50000"/>
                  </a:schemeClr>
                </a:solidFill>
              </a:rPr>
              <a:t> </a:t>
            </a: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323528" y="5229200"/>
            <a:ext cx="8574980" cy="1064220"/>
          </a:xfrm>
          <a:prstGeom prst="rect">
            <a:avLst/>
          </a:prstGeom>
          <a:noFill/>
        </p:spPr>
        <p:txBody>
          <a:bodyPr wrap="square" rtlCol="0">
            <a:spAutoFit/>
          </a:bodyPr>
          <a:lstStyle/>
          <a:p>
            <a:endParaRPr lang="en-GB" dirty="0"/>
          </a:p>
        </p:txBody>
      </p:sp>
      <p:sp>
        <p:nvSpPr>
          <p:cNvPr id="15" name="TextBox 14"/>
          <p:cNvSpPr txBox="1"/>
          <p:nvPr/>
        </p:nvSpPr>
        <p:spPr>
          <a:xfrm>
            <a:off x="179512" y="2348880"/>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251520" y="2204864"/>
            <a:ext cx="8640960" cy="3816429"/>
          </a:xfrm>
          <a:prstGeom prst="rect">
            <a:avLst/>
          </a:prstGeom>
          <a:noFill/>
        </p:spPr>
        <p:txBody>
          <a:bodyPr wrap="square" rtlCol="0">
            <a:spAutoFit/>
          </a:bodyPr>
          <a:lstStyle/>
          <a:p>
            <a:pPr marL="285750" indent="-285750" algn="just">
              <a:buFont typeface="Arial"/>
              <a:buChar char="•"/>
            </a:pPr>
            <a:r>
              <a:rPr lang="en-GB" sz="2200" dirty="0">
                <a:solidFill>
                  <a:srgbClr val="000000"/>
                </a:solidFill>
              </a:rPr>
              <a:t>The </a:t>
            </a:r>
            <a:r>
              <a:rPr lang="en-GB" sz="2200" dirty="0">
                <a:solidFill>
                  <a:srgbClr val="0000FF"/>
                </a:solidFill>
              </a:rPr>
              <a:t>UN CRC </a:t>
            </a:r>
            <a:r>
              <a:rPr lang="en-GB" sz="2200" dirty="0" smtClean="0"/>
              <a:t>and other international instruments </a:t>
            </a:r>
            <a:r>
              <a:rPr lang="en-GB" sz="2200" dirty="0" smtClean="0">
                <a:solidFill>
                  <a:srgbClr val="0000FF"/>
                </a:solidFill>
              </a:rPr>
              <a:t>expressly</a:t>
            </a:r>
            <a:r>
              <a:rPr lang="en-GB" sz="2200" dirty="0" smtClean="0">
                <a:solidFill>
                  <a:srgbClr val="000000"/>
                </a:solidFill>
              </a:rPr>
              <a:t> provide </a:t>
            </a:r>
            <a:r>
              <a:rPr lang="en-GB" sz="2200" dirty="0">
                <a:solidFill>
                  <a:srgbClr val="000000"/>
                </a:solidFill>
              </a:rPr>
              <a:t>that states must </a:t>
            </a:r>
            <a:r>
              <a:rPr lang="en-GB" sz="2200" dirty="0">
                <a:solidFill>
                  <a:srgbClr val="0000FF"/>
                </a:solidFill>
              </a:rPr>
              <a:t>protect children </a:t>
            </a:r>
            <a:r>
              <a:rPr lang="en-GB" sz="2200" dirty="0"/>
              <a:t>from</a:t>
            </a:r>
            <a:r>
              <a:rPr lang="en-GB" sz="2200" dirty="0">
                <a:solidFill>
                  <a:srgbClr val="0000FF"/>
                </a:solidFill>
              </a:rPr>
              <a:t> all forms of sexual exploitation and abuse</a:t>
            </a:r>
          </a:p>
          <a:p>
            <a:pPr marL="285750" indent="-285750" algn="just">
              <a:buFont typeface="Arial"/>
              <a:buChar char="•"/>
            </a:pPr>
            <a:endParaRPr lang="en-GB" sz="2200" dirty="0">
              <a:solidFill>
                <a:srgbClr val="0000FF"/>
              </a:solidFill>
            </a:endParaRPr>
          </a:p>
          <a:p>
            <a:pPr marL="285750" indent="-285750" algn="just">
              <a:buFont typeface="Arial"/>
              <a:buChar char="•"/>
            </a:pPr>
            <a:r>
              <a:rPr lang="en-GB" sz="2200" dirty="0">
                <a:solidFill>
                  <a:srgbClr val="000000"/>
                </a:solidFill>
              </a:rPr>
              <a:t>Sexual violence is one of the six “</a:t>
            </a:r>
            <a:r>
              <a:rPr lang="en-GB" sz="2200" dirty="0">
                <a:solidFill>
                  <a:srgbClr val="0000FF"/>
                </a:solidFill>
              </a:rPr>
              <a:t>grave violations</a:t>
            </a:r>
            <a:r>
              <a:rPr lang="en-GB" sz="2200" dirty="0">
                <a:solidFill>
                  <a:srgbClr val="000000"/>
                </a:solidFill>
              </a:rPr>
              <a:t>” against children in armed conflict which may lead to listing in the UN SRSG for Children and Armed Conflict’s report</a:t>
            </a:r>
          </a:p>
          <a:p>
            <a:pPr marL="285750" indent="-285750" algn="just">
              <a:buFont typeface="Arial"/>
              <a:buChar char="•"/>
            </a:pPr>
            <a:endParaRPr lang="en-GB" sz="2200" dirty="0">
              <a:solidFill>
                <a:srgbClr val="000000"/>
              </a:solidFill>
            </a:endParaRPr>
          </a:p>
          <a:p>
            <a:pPr marL="285750" indent="-285750" algn="just">
              <a:buFont typeface="Arial"/>
              <a:buChar char="•"/>
            </a:pPr>
            <a:r>
              <a:rPr lang="en-GB" sz="2200" dirty="0" smtClean="0">
                <a:solidFill>
                  <a:srgbClr val="000000"/>
                </a:solidFill>
              </a:rPr>
              <a:t>Monitoring </a:t>
            </a:r>
            <a:r>
              <a:rPr lang="en-GB" sz="2200" dirty="0">
                <a:solidFill>
                  <a:srgbClr val="000000"/>
                </a:solidFill>
              </a:rPr>
              <a:t>and Reporting Mechanism on Children in Armed Conflict (</a:t>
            </a:r>
            <a:r>
              <a:rPr lang="en-GB" sz="2200" dirty="0">
                <a:solidFill>
                  <a:srgbClr val="0000FF"/>
                </a:solidFill>
              </a:rPr>
              <a:t>MRM</a:t>
            </a:r>
            <a:r>
              <a:rPr lang="en-GB" sz="2200" dirty="0">
                <a:solidFill>
                  <a:srgbClr val="000000"/>
                </a:solidFill>
              </a:rPr>
              <a:t>) </a:t>
            </a:r>
            <a:r>
              <a:rPr lang="en-GB" sz="2200" dirty="0" smtClean="0">
                <a:solidFill>
                  <a:srgbClr val="000000"/>
                </a:solidFill>
              </a:rPr>
              <a:t>- may </a:t>
            </a:r>
            <a:r>
              <a:rPr lang="en-GB" sz="2200" dirty="0">
                <a:solidFill>
                  <a:srgbClr val="000000"/>
                </a:solidFill>
              </a:rPr>
              <a:t>provide you with useful information on CARSV </a:t>
            </a:r>
            <a:r>
              <a:rPr lang="en-GB" sz="2200" dirty="0" smtClean="0">
                <a:solidFill>
                  <a:srgbClr val="000000"/>
                </a:solidFill>
              </a:rPr>
              <a:t>and other grave violations against </a:t>
            </a:r>
            <a:r>
              <a:rPr lang="en-GB" sz="2200" dirty="0">
                <a:solidFill>
                  <a:srgbClr val="000000"/>
                </a:solidFill>
              </a:rPr>
              <a:t>children </a:t>
            </a:r>
            <a:endParaRPr lang="fr-CH" sz="2200" dirty="0">
              <a:solidFill>
                <a:srgbClr val="000000"/>
              </a:solidFill>
            </a:endParaRPr>
          </a:p>
        </p:txBody>
      </p:sp>
    </p:spTree>
    <p:extLst>
      <p:ext uri="{BB962C8B-B14F-4D97-AF65-F5344CB8AC3E}">
        <p14:creationId xmlns:p14="http://schemas.microsoft.com/office/powerpoint/2010/main" val="1057035219"/>
      </p:ext>
    </p:extLst>
  </p:cSld>
  <p:clrMapOvr>
    <a:masterClrMapping/>
  </p:clrMapOvr>
</p:sld>
</file>

<file path=ppt/theme/theme1.xml><?xml version="1.0" encoding="utf-8"?>
<a:theme xmlns:a="http://schemas.openxmlformats.org/drawingml/2006/main" name="IICI Powerpoint template">
  <a:themeElements>
    <a:clrScheme name="IICI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ICI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ICI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ICI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ICI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ICI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ICI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ICI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ICI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ICI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ICI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ICI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ICI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IICI Powerpoint template</Template>
  <TotalTime>82651</TotalTime>
  <Words>4648</Words>
  <PresentationFormat>On-screen Show (4:3)</PresentationFormat>
  <Paragraphs>550</Paragraphs>
  <Slides>36</Slides>
  <Notes>36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ＭＳ ゴシック</vt:lpstr>
      <vt:lpstr>Arial</vt:lpstr>
      <vt:lpstr>Arial (Headings)</vt:lpstr>
      <vt:lpstr>Calibri</vt:lpstr>
      <vt:lpstr>Candara</vt:lpstr>
      <vt:lpstr>Mangal</vt:lpstr>
      <vt:lpstr>Times New Roman</vt:lpstr>
      <vt:lpstr>IICI Powerpoint template</vt:lpstr>
      <vt:lpstr>Module 16</vt:lpstr>
      <vt:lpstr>PowerPoint Presentation</vt:lpstr>
      <vt:lpstr>PowerPoint Presentation</vt:lpstr>
      <vt:lpstr>PowerPoint Presentation</vt:lpstr>
      <vt:lpstr>PowerPoint Presentation</vt:lpstr>
      <vt:lpstr>PowerPoint Presentation</vt:lpstr>
      <vt:lpstr>PowerPoint Presentation</vt:lpstr>
      <vt:lpstr> What is the impact of  CARSV  on children?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IICI</dc:creator>
  <cp:lastPrinted>2018-02-19T15:17:47Z</cp:lastPrinted>
  <dcterms:created xsi:type="dcterms:W3CDTF">2012-04-10T06:25:38Z</dcterms:created>
  <dcterms:modified xsi:type="dcterms:W3CDTF">2018-05-10T12:04:20Z</dcterms:modified>
</cp:coreProperties>
</file>