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8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2"/>
  </p:notesMasterIdLst>
  <p:handoutMasterIdLst>
    <p:handoutMasterId r:id="rId23"/>
  </p:handoutMasterIdLst>
  <p:sldIdLst>
    <p:sldId id="281" r:id="rId2"/>
    <p:sldId id="303" r:id="rId3"/>
    <p:sldId id="304" r:id="rId4"/>
    <p:sldId id="323" r:id="rId5"/>
    <p:sldId id="305" r:id="rId6"/>
    <p:sldId id="306" r:id="rId7"/>
    <p:sldId id="316" r:id="rId8"/>
    <p:sldId id="283" r:id="rId9"/>
    <p:sldId id="322" r:id="rId10"/>
    <p:sldId id="310" r:id="rId11"/>
    <p:sldId id="312" r:id="rId12"/>
    <p:sldId id="318" r:id="rId13"/>
    <p:sldId id="289" r:id="rId14"/>
    <p:sldId id="315" r:id="rId15"/>
    <p:sldId id="317" r:id="rId16"/>
    <p:sldId id="324" r:id="rId17"/>
    <p:sldId id="319" r:id="rId18"/>
    <p:sldId id="321" r:id="rId19"/>
    <p:sldId id="307" r:id="rId20"/>
    <p:sldId id="300" r:id="rId21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09FF"/>
    <a:srgbClr val="2611FF"/>
    <a:srgbClr val="CC9900"/>
    <a:srgbClr val="808080"/>
    <a:srgbClr val="3366FF"/>
    <a:srgbClr val="CC6600"/>
    <a:srgbClr val="FFCC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3" autoAdjust="0"/>
    <p:restoredTop sz="88215" autoAdjust="0"/>
  </p:normalViewPr>
  <p:slideViewPr>
    <p:cSldViewPr>
      <p:cViewPr varScale="1">
        <p:scale>
          <a:sx n="49" d="100"/>
          <a:sy n="49" d="100"/>
        </p:scale>
        <p:origin x="1698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8B104-90D0-7C4E-88F3-3C91887B0204}" type="doc">
      <dgm:prSet loTypeId="urn:microsoft.com/office/officeart/2005/8/layout/vList2" loCatId="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8A1DAD83-92A2-F44F-BB49-8CE29989EBFD}">
      <dgm:prSet phldrT="[Text]" custT="1"/>
      <dgm:spPr/>
      <dgm:t>
        <a:bodyPr/>
        <a:lstStyle/>
        <a:p>
          <a:r>
            <a:rPr lang="en-US" sz="3200" dirty="0"/>
            <a:t>Define sexual violence as </a:t>
          </a:r>
          <a:r>
            <a:rPr lang="en-US" sz="3200" dirty="0" smtClean="0"/>
            <a:t>a violation or crime under international law</a:t>
          </a:r>
          <a:endParaRPr lang="en-US" sz="3200" strike="sngStrike" dirty="0"/>
        </a:p>
      </dgm:t>
    </dgm:pt>
    <dgm:pt modelId="{AB8226B4-DC4F-7E43-90F9-688C9640E1B3}" type="parTrans" cxnId="{4B218C30-979A-9B4E-B819-CAC1E6CEA3A1}">
      <dgm:prSet/>
      <dgm:spPr/>
      <dgm:t>
        <a:bodyPr/>
        <a:lstStyle/>
        <a:p>
          <a:endParaRPr lang="en-US"/>
        </a:p>
      </dgm:t>
    </dgm:pt>
    <dgm:pt modelId="{1FB017C7-6A70-F24F-A3ED-FBA7DFAF26FC}" type="sibTrans" cxnId="{4B218C30-979A-9B4E-B819-CAC1E6CEA3A1}">
      <dgm:prSet/>
      <dgm:spPr/>
      <dgm:t>
        <a:bodyPr/>
        <a:lstStyle/>
        <a:p>
          <a:endParaRPr lang="en-US"/>
        </a:p>
      </dgm:t>
    </dgm:pt>
    <dgm:pt modelId="{CBDC5A21-356D-7445-A39E-7C443F582D15}">
      <dgm:prSet phldrT="[Text]" custT="1"/>
      <dgm:spPr/>
      <dgm:t>
        <a:bodyPr/>
        <a:lstStyle/>
        <a:p>
          <a:r>
            <a:rPr lang="en-US" sz="3200" dirty="0"/>
            <a:t>Describe rights of CARSV victims and key accountability avenues/remedies available</a:t>
          </a:r>
        </a:p>
      </dgm:t>
    </dgm:pt>
    <dgm:pt modelId="{1E1FA121-165E-324C-A201-7CA4DAAE62E1}" type="parTrans" cxnId="{7B5E05B2-AD62-BD45-B960-D4DB4E53DC31}">
      <dgm:prSet/>
      <dgm:spPr/>
    </dgm:pt>
    <dgm:pt modelId="{6BF0A404-A417-A94A-90B2-287DDF6259F5}" type="sibTrans" cxnId="{7B5E05B2-AD62-BD45-B960-D4DB4E53DC31}">
      <dgm:prSet/>
      <dgm:spPr/>
    </dgm:pt>
    <dgm:pt modelId="{77333FC7-D9D0-324E-A7B0-7780B3F71CC2}">
      <dgm:prSet phldrT="[Text]" custT="1"/>
      <dgm:spPr/>
      <dgm:t>
        <a:bodyPr/>
        <a:lstStyle/>
        <a:p>
          <a:r>
            <a:rPr lang="en-US" sz="3200" dirty="0"/>
            <a:t>Explain different legal frameworks applicable to CARSV and their interplay</a:t>
          </a:r>
        </a:p>
      </dgm:t>
    </dgm:pt>
    <dgm:pt modelId="{41848E2B-653B-DE4A-89E0-F75A8D80ABC9}" type="parTrans" cxnId="{9F7AB9EB-9494-8A4C-BFAE-13DC2C6268BC}">
      <dgm:prSet/>
      <dgm:spPr/>
    </dgm:pt>
    <dgm:pt modelId="{AAAF6233-391E-AC4B-8082-150FDEDEBE42}" type="sibTrans" cxnId="{9F7AB9EB-9494-8A4C-BFAE-13DC2C6268BC}">
      <dgm:prSet/>
      <dgm:spPr/>
    </dgm:pt>
    <dgm:pt modelId="{7D1A884F-0458-884B-9AC6-061EA8E16002}" type="pres">
      <dgm:prSet presAssocID="{AF58B104-90D0-7C4E-88F3-3C91887B02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A31ACF3-DDD7-3642-8380-07A79243BF07}" type="pres">
      <dgm:prSet presAssocID="{8A1DAD83-92A2-F44F-BB49-8CE29989EB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032BB9-B179-3E4F-8540-A7EDA6589A6E}" type="pres">
      <dgm:prSet presAssocID="{1FB017C7-6A70-F24F-A3ED-FBA7DFAF26FC}" presName="spacer" presStyleCnt="0"/>
      <dgm:spPr/>
    </dgm:pt>
    <dgm:pt modelId="{B98CD20C-D67B-E94F-9CBF-23354048A697}" type="pres">
      <dgm:prSet presAssocID="{77333FC7-D9D0-324E-A7B0-7780B3F71CC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55DFD7-4023-F948-9756-88DD623C3DD8}" type="pres">
      <dgm:prSet presAssocID="{AAAF6233-391E-AC4B-8082-150FDEDEBE42}" presName="spacer" presStyleCnt="0"/>
      <dgm:spPr/>
    </dgm:pt>
    <dgm:pt modelId="{1BDB3A8F-9747-144C-891B-1BB53422AFAE}" type="pres">
      <dgm:prSet presAssocID="{CBDC5A21-356D-7445-A39E-7C443F582D1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F7AB9EB-9494-8A4C-BFAE-13DC2C6268BC}" srcId="{AF58B104-90D0-7C4E-88F3-3C91887B0204}" destId="{77333FC7-D9D0-324E-A7B0-7780B3F71CC2}" srcOrd="1" destOrd="0" parTransId="{41848E2B-653B-DE4A-89E0-F75A8D80ABC9}" sibTransId="{AAAF6233-391E-AC4B-8082-150FDEDEBE42}"/>
    <dgm:cxn modelId="{7B5E05B2-AD62-BD45-B960-D4DB4E53DC31}" srcId="{AF58B104-90D0-7C4E-88F3-3C91887B0204}" destId="{CBDC5A21-356D-7445-A39E-7C443F582D15}" srcOrd="2" destOrd="0" parTransId="{1E1FA121-165E-324C-A201-7CA4DAAE62E1}" sibTransId="{6BF0A404-A417-A94A-90B2-287DDF6259F5}"/>
    <dgm:cxn modelId="{C7444C80-9548-884D-9934-5B1CD0D83923}" type="presOf" srcId="{CBDC5A21-356D-7445-A39E-7C443F582D15}" destId="{1BDB3A8F-9747-144C-891B-1BB53422AFAE}" srcOrd="0" destOrd="0" presId="urn:microsoft.com/office/officeart/2005/8/layout/vList2"/>
    <dgm:cxn modelId="{9CFA75F6-E322-8843-8A9E-1D493668D3B5}" type="presOf" srcId="{AF58B104-90D0-7C4E-88F3-3C91887B0204}" destId="{7D1A884F-0458-884B-9AC6-061EA8E16002}" srcOrd="0" destOrd="0" presId="urn:microsoft.com/office/officeart/2005/8/layout/vList2"/>
    <dgm:cxn modelId="{C0A8A619-E229-A147-A644-0864E603FBCF}" type="presOf" srcId="{77333FC7-D9D0-324E-A7B0-7780B3F71CC2}" destId="{B98CD20C-D67B-E94F-9CBF-23354048A697}" srcOrd="0" destOrd="0" presId="urn:microsoft.com/office/officeart/2005/8/layout/vList2"/>
    <dgm:cxn modelId="{4B218C30-979A-9B4E-B819-CAC1E6CEA3A1}" srcId="{AF58B104-90D0-7C4E-88F3-3C91887B0204}" destId="{8A1DAD83-92A2-F44F-BB49-8CE29989EBFD}" srcOrd="0" destOrd="0" parTransId="{AB8226B4-DC4F-7E43-90F9-688C9640E1B3}" sibTransId="{1FB017C7-6A70-F24F-A3ED-FBA7DFAF26FC}"/>
    <dgm:cxn modelId="{6DEEBB87-4F7D-7A44-9392-01220B39CB1D}" type="presOf" srcId="{8A1DAD83-92A2-F44F-BB49-8CE29989EBFD}" destId="{8A31ACF3-DDD7-3642-8380-07A79243BF07}" srcOrd="0" destOrd="0" presId="urn:microsoft.com/office/officeart/2005/8/layout/vList2"/>
    <dgm:cxn modelId="{620176F9-6584-144B-8DAD-BD7CF3748B00}" type="presParOf" srcId="{7D1A884F-0458-884B-9AC6-061EA8E16002}" destId="{8A31ACF3-DDD7-3642-8380-07A79243BF07}" srcOrd="0" destOrd="0" presId="urn:microsoft.com/office/officeart/2005/8/layout/vList2"/>
    <dgm:cxn modelId="{BBC6875D-4B17-C947-9201-5AA353355BA5}" type="presParOf" srcId="{7D1A884F-0458-884B-9AC6-061EA8E16002}" destId="{F6032BB9-B179-3E4F-8540-A7EDA6589A6E}" srcOrd="1" destOrd="0" presId="urn:microsoft.com/office/officeart/2005/8/layout/vList2"/>
    <dgm:cxn modelId="{5443B4D8-4908-BC4E-A096-22CA9EED6955}" type="presParOf" srcId="{7D1A884F-0458-884B-9AC6-061EA8E16002}" destId="{B98CD20C-D67B-E94F-9CBF-23354048A697}" srcOrd="2" destOrd="0" presId="urn:microsoft.com/office/officeart/2005/8/layout/vList2"/>
    <dgm:cxn modelId="{72157A91-C7D8-2841-826B-F5C3B1590382}" type="presParOf" srcId="{7D1A884F-0458-884B-9AC6-061EA8E16002}" destId="{AD55DFD7-4023-F948-9756-88DD623C3DD8}" srcOrd="3" destOrd="0" presId="urn:microsoft.com/office/officeart/2005/8/layout/vList2"/>
    <dgm:cxn modelId="{CC2802A6-6847-CC47-8E51-ECCCCF175623}" type="presParOf" srcId="{7D1A884F-0458-884B-9AC6-061EA8E16002}" destId="{1BDB3A8F-9747-144C-891B-1BB53422AFA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96692BB-0354-5D49-84A4-3DE3BC800C83}" type="doc">
      <dgm:prSet loTypeId="urn:microsoft.com/office/officeart/2005/8/layout/lProcess2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D5B01E61-2298-FB4F-9C8C-803320FC9DBE}">
      <dgm:prSet phldrT="[Text]" custT="1"/>
      <dgm:spPr/>
      <dgm:t>
        <a:bodyPr/>
        <a:lstStyle/>
        <a:p>
          <a:r>
            <a:rPr lang="en-US" sz="2800" b="1" dirty="0">
              <a:solidFill>
                <a:schemeClr val="tx1"/>
              </a:solidFill>
            </a:rPr>
            <a:t>Judicial</a:t>
          </a:r>
          <a:r>
            <a:rPr lang="en-US" sz="2800" dirty="0">
              <a:solidFill>
                <a:schemeClr val="tx1"/>
              </a:solidFill>
            </a:rPr>
            <a:t>   </a:t>
          </a:r>
        </a:p>
        <a:p>
          <a:r>
            <a:rPr lang="en-US" sz="2400" dirty="0">
              <a:solidFill>
                <a:schemeClr val="tx1"/>
              </a:solidFill>
            </a:rPr>
            <a:t>legally binding decisions</a:t>
          </a:r>
        </a:p>
      </dgm:t>
    </dgm:pt>
    <dgm:pt modelId="{E6DDF207-2F2E-F247-9BC0-5F1A4E284908}" type="parTrans" cxnId="{784F088A-62F1-9349-8782-2DCF58F1BD4C}">
      <dgm:prSet/>
      <dgm:spPr/>
      <dgm:t>
        <a:bodyPr/>
        <a:lstStyle/>
        <a:p>
          <a:endParaRPr lang="en-US"/>
        </a:p>
      </dgm:t>
    </dgm:pt>
    <dgm:pt modelId="{92A85FA8-D0BB-5149-B905-C4165E4E899A}" type="sibTrans" cxnId="{784F088A-62F1-9349-8782-2DCF58F1BD4C}">
      <dgm:prSet/>
      <dgm:spPr/>
      <dgm:t>
        <a:bodyPr/>
        <a:lstStyle/>
        <a:p>
          <a:endParaRPr lang="en-US"/>
        </a:p>
      </dgm:t>
    </dgm:pt>
    <dgm:pt modelId="{8A22C83E-BEE5-9D44-92E7-4A94F3533122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Regional human rights courts e.g. </a:t>
          </a:r>
          <a:r>
            <a:rPr lang="en-US" dirty="0" err="1">
              <a:solidFill>
                <a:schemeClr val="tx1"/>
              </a:solidFill>
            </a:rPr>
            <a:t>ACtHR</a:t>
          </a:r>
          <a:r>
            <a:rPr lang="en-US" dirty="0">
              <a:solidFill>
                <a:schemeClr val="tx1"/>
              </a:solidFill>
            </a:rPr>
            <a:t>, </a:t>
          </a:r>
          <a:r>
            <a:rPr lang="en-US" dirty="0" err="1">
              <a:solidFill>
                <a:schemeClr val="tx1"/>
              </a:solidFill>
            </a:rPr>
            <a:t>ECtHR</a:t>
          </a:r>
          <a:r>
            <a:rPr lang="en-US" dirty="0">
              <a:solidFill>
                <a:schemeClr val="tx1"/>
              </a:solidFill>
            </a:rPr>
            <a:t>, </a:t>
          </a:r>
          <a:r>
            <a:rPr lang="en-US" dirty="0" err="1">
              <a:solidFill>
                <a:schemeClr val="tx1"/>
              </a:solidFill>
            </a:rPr>
            <a:t>IACtHR</a:t>
          </a:r>
          <a:endParaRPr lang="en-US" dirty="0">
            <a:solidFill>
              <a:schemeClr val="tx1"/>
            </a:solidFill>
          </a:endParaRPr>
        </a:p>
      </dgm:t>
    </dgm:pt>
    <dgm:pt modelId="{6951BE6D-72A7-3643-B317-FC1165D56066}" type="parTrans" cxnId="{ECA6BDB3-9B3E-DC44-9725-80091C1DE18D}">
      <dgm:prSet/>
      <dgm:spPr/>
      <dgm:t>
        <a:bodyPr/>
        <a:lstStyle/>
        <a:p>
          <a:endParaRPr lang="en-US"/>
        </a:p>
      </dgm:t>
    </dgm:pt>
    <dgm:pt modelId="{A49C6992-3E73-5045-B64E-5DE5EA10FBEA}" type="sibTrans" cxnId="{ECA6BDB3-9B3E-DC44-9725-80091C1DE18D}">
      <dgm:prSet/>
      <dgm:spPr/>
      <dgm:t>
        <a:bodyPr/>
        <a:lstStyle/>
        <a:p>
          <a:endParaRPr lang="en-US"/>
        </a:p>
      </dgm:t>
    </dgm:pt>
    <dgm:pt modelId="{A2DBB8A1-0787-CD45-AD9C-33D9C1AC8050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Sub-regional human rights courts e.g. ECOWAS Court</a:t>
          </a:r>
        </a:p>
      </dgm:t>
    </dgm:pt>
    <dgm:pt modelId="{4E71C77C-1EA0-504C-AD21-1EAD15AED6A3}" type="parTrans" cxnId="{F8AAE6FD-823F-9045-A6DA-4220CA53A8CC}">
      <dgm:prSet/>
      <dgm:spPr/>
      <dgm:t>
        <a:bodyPr/>
        <a:lstStyle/>
        <a:p>
          <a:endParaRPr lang="en-US"/>
        </a:p>
      </dgm:t>
    </dgm:pt>
    <dgm:pt modelId="{50D0604B-A3E3-6546-925C-D67AA94D5300}" type="sibTrans" cxnId="{F8AAE6FD-823F-9045-A6DA-4220CA53A8CC}">
      <dgm:prSet/>
      <dgm:spPr/>
      <dgm:t>
        <a:bodyPr/>
        <a:lstStyle/>
        <a:p>
          <a:endParaRPr lang="en-US"/>
        </a:p>
      </dgm:t>
    </dgm:pt>
    <dgm:pt modelId="{8016E63E-0413-6C4A-B32A-EF70C3D29DD0}">
      <dgm:prSet phldrT="[Text]" custT="1"/>
      <dgm:spPr/>
      <dgm:t>
        <a:bodyPr/>
        <a:lstStyle/>
        <a:p>
          <a:r>
            <a:rPr lang="en-US" sz="2800" b="1" dirty="0">
              <a:solidFill>
                <a:schemeClr val="tx1"/>
              </a:solidFill>
            </a:rPr>
            <a:t>Quasi-judicial </a:t>
          </a:r>
          <a:r>
            <a:rPr lang="en-US" sz="2400" dirty="0">
              <a:solidFill>
                <a:schemeClr val="tx1"/>
              </a:solidFill>
            </a:rPr>
            <a:t>broad</a:t>
          </a:r>
          <a:r>
            <a:rPr lang="en-US" sz="2300" dirty="0">
              <a:solidFill>
                <a:schemeClr val="tx1"/>
              </a:solidFill>
            </a:rPr>
            <a:t> recommendations</a:t>
          </a:r>
        </a:p>
      </dgm:t>
    </dgm:pt>
    <dgm:pt modelId="{A99F0341-0660-EB4E-9B28-5ADDD1C8FA67}" type="parTrans" cxnId="{41E83ED8-DAF7-F643-BD7B-F32A52B7CE81}">
      <dgm:prSet/>
      <dgm:spPr/>
      <dgm:t>
        <a:bodyPr/>
        <a:lstStyle/>
        <a:p>
          <a:endParaRPr lang="en-US"/>
        </a:p>
      </dgm:t>
    </dgm:pt>
    <dgm:pt modelId="{CF8B9FD7-2C73-404A-9D80-A344C2BC60D8}" type="sibTrans" cxnId="{41E83ED8-DAF7-F643-BD7B-F32A52B7CE81}">
      <dgm:prSet/>
      <dgm:spPr/>
      <dgm:t>
        <a:bodyPr/>
        <a:lstStyle/>
        <a:p>
          <a:endParaRPr lang="en-US"/>
        </a:p>
      </dgm:t>
    </dgm:pt>
    <dgm:pt modelId="{C6CC23B6-8664-554F-80D9-E97952DAFF79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UN Treaty Bodies e.g. HRC, CAT, CEDAW, CRC</a:t>
          </a:r>
        </a:p>
      </dgm:t>
    </dgm:pt>
    <dgm:pt modelId="{C213DCAA-2140-AF4F-A3B7-A3C75195B14A}" type="parTrans" cxnId="{B485B369-0DAD-EB4D-B156-18FB93F38C28}">
      <dgm:prSet/>
      <dgm:spPr/>
      <dgm:t>
        <a:bodyPr/>
        <a:lstStyle/>
        <a:p>
          <a:endParaRPr lang="en-US"/>
        </a:p>
      </dgm:t>
    </dgm:pt>
    <dgm:pt modelId="{D5F8F837-2D20-EA4B-90D3-62EF54470F6B}" type="sibTrans" cxnId="{B485B369-0DAD-EB4D-B156-18FB93F38C28}">
      <dgm:prSet/>
      <dgm:spPr/>
      <dgm:t>
        <a:bodyPr/>
        <a:lstStyle/>
        <a:p>
          <a:endParaRPr lang="en-US"/>
        </a:p>
      </dgm:t>
    </dgm:pt>
    <dgm:pt modelId="{28938174-DB4A-B347-AC7F-6178C3E2FD10}">
      <dgm:prSet phldrT="[Text]" custT="1"/>
      <dgm:spPr/>
      <dgm:t>
        <a:bodyPr/>
        <a:lstStyle/>
        <a:p>
          <a:r>
            <a:rPr lang="en-US" sz="2800" b="1" dirty="0">
              <a:solidFill>
                <a:schemeClr val="tx1"/>
              </a:solidFill>
            </a:rPr>
            <a:t>Non-judicial </a:t>
          </a:r>
          <a:r>
            <a:rPr lang="en-US" sz="2400" dirty="0">
              <a:solidFill>
                <a:schemeClr val="tx1"/>
              </a:solidFill>
            </a:rPr>
            <a:t>non-binding communications </a:t>
          </a:r>
        </a:p>
      </dgm:t>
    </dgm:pt>
    <dgm:pt modelId="{88226009-6A11-1144-AD08-9CF67A45C045}" type="parTrans" cxnId="{B43C4462-A370-A446-B714-5616C23ECB0E}">
      <dgm:prSet/>
      <dgm:spPr/>
      <dgm:t>
        <a:bodyPr/>
        <a:lstStyle/>
        <a:p>
          <a:endParaRPr lang="en-US"/>
        </a:p>
      </dgm:t>
    </dgm:pt>
    <dgm:pt modelId="{111412D1-4BFD-3842-B022-7BE53727A518}" type="sibTrans" cxnId="{B43C4462-A370-A446-B714-5616C23ECB0E}">
      <dgm:prSet/>
      <dgm:spPr/>
      <dgm:t>
        <a:bodyPr/>
        <a:lstStyle/>
        <a:p>
          <a:endParaRPr lang="en-US"/>
        </a:p>
      </dgm:t>
    </dgm:pt>
    <dgm:pt modelId="{1DB5B627-16B0-0C4C-882D-C6AE3FA0C451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UN Special Procedures e.g. special rapporteurs</a:t>
          </a:r>
        </a:p>
      </dgm:t>
    </dgm:pt>
    <dgm:pt modelId="{3A0BE462-5F5F-9F41-AE17-678C7D0AF2B5}" type="parTrans" cxnId="{F49A2DD8-86A3-E340-924B-25B1C2709C83}">
      <dgm:prSet/>
      <dgm:spPr/>
      <dgm:t>
        <a:bodyPr/>
        <a:lstStyle/>
        <a:p>
          <a:endParaRPr lang="en-US"/>
        </a:p>
      </dgm:t>
    </dgm:pt>
    <dgm:pt modelId="{D56E169E-2049-2946-8058-48E42FF9574A}" type="sibTrans" cxnId="{F49A2DD8-86A3-E340-924B-25B1C2709C83}">
      <dgm:prSet/>
      <dgm:spPr/>
      <dgm:t>
        <a:bodyPr/>
        <a:lstStyle/>
        <a:p>
          <a:endParaRPr lang="en-US"/>
        </a:p>
      </dgm:t>
    </dgm:pt>
    <dgm:pt modelId="{68BEF7BB-8A3B-8249-897A-E0107A653CA2}">
      <dgm:prSet phldrT="[Text]"/>
      <dgm:spPr/>
      <dgm:t>
        <a:bodyPr/>
        <a:lstStyle/>
        <a:p>
          <a:r>
            <a:rPr lang="en-US" dirty="0">
              <a:solidFill>
                <a:srgbClr val="000000"/>
              </a:solidFill>
            </a:rPr>
            <a:t>Universal Periodic Review</a:t>
          </a:r>
        </a:p>
      </dgm:t>
    </dgm:pt>
    <dgm:pt modelId="{1F6A6786-2665-DC4B-A6C9-42C88C7D1CB5}" type="parTrans" cxnId="{11BB6F14-9F59-524B-91CE-F8DB4CF6CDE7}">
      <dgm:prSet/>
      <dgm:spPr/>
      <dgm:t>
        <a:bodyPr/>
        <a:lstStyle/>
        <a:p>
          <a:endParaRPr lang="en-US"/>
        </a:p>
      </dgm:t>
    </dgm:pt>
    <dgm:pt modelId="{C14C9511-C42E-204D-BBF1-41860E5FAC39}" type="sibTrans" cxnId="{11BB6F14-9F59-524B-91CE-F8DB4CF6CDE7}">
      <dgm:prSet/>
      <dgm:spPr/>
      <dgm:t>
        <a:bodyPr/>
        <a:lstStyle/>
        <a:p>
          <a:endParaRPr lang="en-US"/>
        </a:p>
      </dgm:t>
    </dgm:pt>
    <dgm:pt modelId="{E821C8BB-923B-F147-A3DF-35F0CAF8C2C4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Regional </a:t>
          </a:r>
          <a:r>
            <a:rPr lang="en-US" dirty="0" smtClean="0">
              <a:solidFill>
                <a:schemeClr val="tx1"/>
              </a:solidFill>
            </a:rPr>
            <a:t>human rights commissions </a:t>
          </a:r>
          <a:r>
            <a:rPr lang="en-US" dirty="0">
              <a:solidFill>
                <a:schemeClr val="tx1"/>
              </a:solidFill>
            </a:rPr>
            <a:t>e.g. ACHPR, IACHR</a:t>
          </a:r>
        </a:p>
      </dgm:t>
    </dgm:pt>
    <dgm:pt modelId="{0340DC4A-A020-EE41-97A1-0810524EE206}" type="parTrans" cxnId="{A39CE8AF-6E1F-9645-9E6E-56089445577A}">
      <dgm:prSet/>
      <dgm:spPr/>
      <dgm:t>
        <a:bodyPr/>
        <a:lstStyle/>
        <a:p>
          <a:endParaRPr lang="en-US"/>
        </a:p>
      </dgm:t>
    </dgm:pt>
    <dgm:pt modelId="{27608B82-0621-2744-97B0-43F3F756D9A1}" type="sibTrans" cxnId="{A39CE8AF-6E1F-9645-9E6E-56089445577A}">
      <dgm:prSet/>
      <dgm:spPr/>
      <dgm:t>
        <a:bodyPr/>
        <a:lstStyle/>
        <a:p>
          <a:endParaRPr lang="en-US"/>
        </a:p>
      </dgm:t>
    </dgm:pt>
    <dgm:pt modelId="{AE61D3E1-BF43-F547-B0CD-F0EB389742AD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Committees/working groups of regional systems</a:t>
          </a:r>
        </a:p>
      </dgm:t>
    </dgm:pt>
    <dgm:pt modelId="{A09EEFEA-3EC1-964C-9C64-6C3414CBEBC2}" type="parTrans" cxnId="{32FBB58B-18E5-8D42-8AE1-CFCB39D12B98}">
      <dgm:prSet/>
      <dgm:spPr/>
      <dgm:t>
        <a:bodyPr/>
        <a:lstStyle/>
        <a:p>
          <a:endParaRPr lang="en-US"/>
        </a:p>
      </dgm:t>
    </dgm:pt>
    <dgm:pt modelId="{6EA451ED-C5B9-594A-9533-C8D6FAF5FE8C}" type="sibTrans" cxnId="{32FBB58B-18E5-8D42-8AE1-CFCB39D12B98}">
      <dgm:prSet/>
      <dgm:spPr/>
      <dgm:t>
        <a:bodyPr/>
        <a:lstStyle/>
        <a:p>
          <a:endParaRPr lang="en-US"/>
        </a:p>
      </dgm:t>
    </dgm:pt>
    <dgm:pt modelId="{C66867EE-A454-9B49-9447-248B105456D0}" type="pres">
      <dgm:prSet presAssocID="{696692BB-0354-5D49-84A4-3DE3BC800C83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D13AC95-A066-0649-8DFB-E95B64E4482E}" type="pres">
      <dgm:prSet presAssocID="{D5B01E61-2298-FB4F-9C8C-803320FC9DBE}" presName="compNode" presStyleCnt="0"/>
      <dgm:spPr/>
    </dgm:pt>
    <dgm:pt modelId="{DB60B071-1998-2948-917E-070F2E10C83A}" type="pres">
      <dgm:prSet presAssocID="{D5B01E61-2298-FB4F-9C8C-803320FC9DBE}" presName="aNode" presStyleLbl="bgShp" presStyleIdx="0" presStyleCnt="3"/>
      <dgm:spPr/>
      <dgm:t>
        <a:bodyPr/>
        <a:lstStyle/>
        <a:p>
          <a:endParaRPr lang="en-GB"/>
        </a:p>
      </dgm:t>
    </dgm:pt>
    <dgm:pt modelId="{B8F248BE-44A2-B54C-8970-314EC1EC8A47}" type="pres">
      <dgm:prSet presAssocID="{D5B01E61-2298-FB4F-9C8C-803320FC9DBE}" presName="textNode" presStyleLbl="bgShp" presStyleIdx="0" presStyleCnt="3"/>
      <dgm:spPr/>
      <dgm:t>
        <a:bodyPr/>
        <a:lstStyle/>
        <a:p>
          <a:endParaRPr lang="en-GB"/>
        </a:p>
      </dgm:t>
    </dgm:pt>
    <dgm:pt modelId="{AFD3A0FE-AE35-9E47-84A2-5C4FFE408F65}" type="pres">
      <dgm:prSet presAssocID="{D5B01E61-2298-FB4F-9C8C-803320FC9DBE}" presName="compChildNode" presStyleCnt="0"/>
      <dgm:spPr/>
    </dgm:pt>
    <dgm:pt modelId="{B24C8F45-A714-4A4B-8C8D-BC33D09CA187}" type="pres">
      <dgm:prSet presAssocID="{D5B01E61-2298-FB4F-9C8C-803320FC9DBE}" presName="theInnerList" presStyleCnt="0"/>
      <dgm:spPr/>
    </dgm:pt>
    <dgm:pt modelId="{34C1417D-77CB-7548-8639-ADF2442609E0}" type="pres">
      <dgm:prSet presAssocID="{8A22C83E-BEE5-9D44-92E7-4A94F3533122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9C0444E-F041-0644-88FD-D581EA9BFD65}" type="pres">
      <dgm:prSet presAssocID="{8A22C83E-BEE5-9D44-92E7-4A94F3533122}" presName="aSpace2" presStyleCnt="0"/>
      <dgm:spPr/>
    </dgm:pt>
    <dgm:pt modelId="{E71773C8-1C3B-7A47-9696-032FE769396E}" type="pres">
      <dgm:prSet presAssocID="{A2DBB8A1-0787-CD45-AD9C-33D9C1AC8050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848539C-6750-4F4D-BC93-2A29096EB52D}" type="pres">
      <dgm:prSet presAssocID="{D5B01E61-2298-FB4F-9C8C-803320FC9DBE}" presName="aSpace" presStyleCnt="0"/>
      <dgm:spPr/>
    </dgm:pt>
    <dgm:pt modelId="{D3AFA907-B6D0-BE43-8B5A-C67C08046B28}" type="pres">
      <dgm:prSet presAssocID="{8016E63E-0413-6C4A-B32A-EF70C3D29DD0}" presName="compNode" presStyleCnt="0"/>
      <dgm:spPr/>
    </dgm:pt>
    <dgm:pt modelId="{25790197-F9FA-7649-8EE9-FD594E849622}" type="pres">
      <dgm:prSet presAssocID="{8016E63E-0413-6C4A-B32A-EF70C3D29DD0}" presName="aNode" presStyleLbl="bgShp" presStyleIdx="1" presStyleCnt="3"/>
      <dgm:spPr/>
      <dgm:t>
        <a:bodyPr/>
        <a:lstStyle/>
        <a:p>
          <a:endParaRPr lang="en-GB"/>
        </a:p>
      </dgm:t>
    </dgm:pt>
    <dgm:pt modelId="{12F12545-F534-8D46-A210-655D361B80EC}" type="pres">
      <dgm:prSet presAssocID="{8016E63E-0413-6C4A-B32A-EF70C3D29DD0}" presName="textNode" presStyleLbl="bgShp" presStyleIdx="1" presStyleCnt="3"/>
      <dgm:spPr/>
      <dgm:t>
        <a:bodyPr/>
        <a:lstStyle/>
        <a:p>
          <a:endParaRPr lang="en-GB"/>
        </a:p>
      </dgm:t>
    </dgm:pt>
    <dgm:pt modelId="{6B3D1791-D25F-304A-B1A5-B6C3BC848C49}" type="pres">
      <dgm:prSet presAssocID="{8016E63E-0413-6C4A-B32A-EF70C3D29DD0}" presName="compChildNode" presStyleCnt="0"/>
      <dgm:spPr/>
    </dgm:pt>
    <dgm:pt modelId="{C59AF49B-C4AD-2243-8C74-8762D6970B8E}" type="pres">
      <dgm:prSet presAssocID="{8016E63E-0413-6C4A-B32A-EF70C3D29DD0}" presName="theInnerList" presStyleCnt="0"/>
      <dgm:spPr/>
    </dgm:pt>
    <dgm:pt modelId="{9C248452-399D-9740-9795-AE588E6A8ED3}" type="pres">
      <dgm:prSet presAssocID="{C6CC23B6-8664-554F-80D9-E97952DAFF79}" presName="child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73DB88-F74E-114D-89EF-3DE972F77FC4}" type="pres">
      <dgm:prSet presAssocID="{C6CC23B6-8664-554F-80D9-E97952DAFF79}" presName="aSpace2" presStyleCnt="0"/>
      <dgm:spPr/>
    </dgm:pt>
    <dgm:pt modelId="{75140DFF-9068-F64E-9F44-C8BA4E9F784E}" type="pres">
      <dgm:prSet presAssocID="{E821C8BB-923B-F147-A3DF-35F0CAF8C2C4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9880E3-8238-4244-AEA5-B69BA4A47204}" type="pres">
      <dgm:prSet presAssocID="{8016E63E-0413-6C4A-B32A-EF70C3D29DD0}" presName="aSpace" presStyleCnt="0"/>
      <dgm:spPr/>
    </dgm:pt>
    <dgm:pt modelId="{3E87E74A-5C8B-B144-9BC4-2B02B7C59244}" type="pres">
      <dgm:prSet presAssocID="{28938174-DB4A-B347-AC7F-6178C3E2FD10}" presName="compNode" presStyleCnt="0"/>
      <dgm:spPr/>
    </dgm:pt>
    <dgm:pt modelId="{1411E356-1F20-1944-AE9E-44D2DD081BF6}" type="pres">
      <dgm:prSet presAssocID="{28938174-DB4A-B347-AC7F-6178C3E2FD10}" presName="aNode" presStyleLbl="bgShp" presStyleIdx="2" presStyleCnt="3" custLinFactNeighborX="18988" custLinFactNeighborY="9311"/>
      <dgm:spPr/>
      <dgm:t>
        <a:bodyPr/>
        <a:lstStyle/>
        <a:p>
          <a:endParaRPr lang="en-GB"/>
        </a:p>
      </dgm:t>
    </dgm:pt>
    <dgm:pt modelId="{3EFCCA61-5CDF-3F4D-AF3E-6848B6D552DD}" type="pres">
      <dgm:prSet presAssocID="{28938174-DB4A-B347-AC7F-6178C3E2FD10}" presName="textNode" presStyleLbl="bgShp" presStyleIdx="2" presStyleCnt="3"/>
      <dgm:spPr/>
      <dgm:t>
        <a:bodyPr/>
        <a:lstStyle/>
        <a:p>
          <a:endParaRPr lang="en-GB"/>
        </a:p>
      </dgm:t>
    </dgm:pt>
    <dgm:pt modelId="{EE456BBB-709A-2049-86C8-2560419BCB34}" type="pres">
      <dgm:prSet presAssocID="{28938174-DB4A-B347-AC7F-6178C3E2FD10}" presName="compChildNode" presStyleCnt="0"/>
      <dgm:spPr/>
    </dgm:pt>
    <dgm:pt modelId="{E718A207-E834-464F-A120-F7B4500250CC}" type="pres">
      <dgm:prSet presAssocID="{28938174-DB4A-B347-AC7F-6178C3E2FD10}" presName="theInnerList" presStyleCnt="0"/>
      <dgm:spPr/>
    </dgm:pt>
    <dgm:pt modelId="{5BB80DEB-3FA4-6645-AD33-2A7B3941C609}" type="pres">
      <dgm:prSet presAssocID="{1DB5B627-16B0-0C4C-882D-C6AE3FA0C451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F838F0-FF73-B444-AE30-9C03CD269A61}" type="pres">
      <dgm:prSet presAssocID="{1DB5B627-16B0-0C4C-882D-C6AE3FA0C451}" presName="aSpace2" presStyleCnt="0"/>
      <dgm:spPr/>
    </dgm:pt>
    <dgm:pt modelId="{96FD1E42-220C-5049-B7D5-61D235CB8181}" type="pres">
      <dgm:prSet presAssocID="{AE61D3E1-BF43-F547-B0CD-F0EB389742AD}" presName="child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E578000-0E3E-4546-917F-363AD0140B89}" type="pres">
      <dgm:prSet presAssocID="{AE61D3E1-BF43-F547-B0CD-F0EB389742AD}" presName="aSpace2" presStyleCnt="0"/>
      <dgm:spPr/>
    </dgm:pt>
    <dgm:pt modelId="{67E56D82-F056-4C4E-93CE-2536E559758F}" type="pres">
      <dgm:prSet presAssocID="{68BEF7BB-8A3B-8249-897A-E0107A653CA2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3C62192-CE07-F849-B6ED-E465FBDCE0B4}" type="presOf" srcId="{D5B01E61-2298-FB4F-9C8C-803320FC9DBE}" destId="{DB60B071-1998-2948-917E-070F2E10C83A}" srcOrd="0" destOrd="0" presId="urn:microsoft.com/office/officeart/2005/8/layout/lProcess2"/>
    <dgm:cxn modelId="{32FBB58B-18E5-8D42-8AE1-CFCB39D12B98}" srcId="{28938174-DB4A-B347-AC7F-6178C3E2FD10}" destId="{AE61D3E1-BF43-F547-B0CD-F0EB389742AD}" srcOrd="1" destOrd="0" parTransId="{A09EEFEA-3EC1-964C-9C64-6C3414CBEBC2}" sibTransId="{6EA451ED-C5B9-594A-9533-C8D6FAF5FE8C}"/>
    <dgm:cxn modelId="{17E304EB-4E2A-B349-85B9-254FFFFB99EA}" type="presOf" srcId="{AE61D3E1-BF43-F547-B0CD-F0EB389742AD}" destId="{96FD1E42-220C-5049-B7D5-61D235CB8181}" srcOrd="0" destOrd="0" presId="urn:microsoft.com/office/officeart/2005/8/layout/lProcess2"/>
    <dgm:cxn modelId="{F49A2DD8-86A3-E340-924B-25B1C2709C83}" srcId="{28938174-DB4A-B347-AC7F-6178C3E2FD10}" destId="{1DB5B627-16B0-0C4C-882D-C6AE3FA0C451}" srcOrd="0" destOrd="0" parTransId="{3A0BE462-5F5F-9F41-AE17-678C7D0AF2B5}" sibTransId="{D56E169E-2049-2946-8058-48E42FF9574A}"/>
    <dgm:cxn modelId="{B43C4462-A370-A446-B714-5616C23ECB0E}" srcId="{696692BB-0354-5D49-84A4-3DE3BC800C83}" destId="{28938174-DB4A-B347-AC7F-6178C3E2FD10}" srcOrd="2" destOrd="0" parTransId="{88226009-6A11-1144-AD08-9CF67A45C045}" sibTransId="{111412D1-4BFD-3842-B022-7BE53727A518}"/>
    <dgm:cxn modelId="{1DEDB7B9-03AE-A74D-BDD9-ECFB0379270F}" type="presOf" srcId="{28938174-DB4A-B347-AC7F-6178C3E2FD10}" destId="{3EFCCA61-5CDF-3F4D-AF3E-6848B6D552DD}" srcOrd="1" destOrd="0" presId="urn:microsoft.com/office/officeart/2005/8/layout/lProcess2"/>
    <dgm:cxn modelId="{784F088A-62F1-9349-8782-2DCF58F1BD4C}" srcId="{696692BB-0354-5D49-84A4-3DE3BC800C83}" destId="{D5B01E61-2298-FB4F-9C8C-803320FC9DBE}" srcOrd="0" destOrd="0" parTransId="{E6DDF207-2F2E-F247-9BC0-5F1A4E284908}" sibTransId="{92A85FA8-D0BB-5149-B905-C4165E4E899A}"/>
    <dgm:cxn modelId="{A2370993-F7FF-B247-ACE2-F15B83436121}" type="presOf" srcId="{1DB5B627-16B0-0C4C-882D-C6AE3FA0C451}" destId="{5BB80DEB-3FA4-6645-AD33-2A7B3941C609}" srcOrd="0" destOrd="0" presId="urn:microsoft.com/office/officeart/2005/8/layout/lProcess2"/>
    <dgm:cxn modelId="{11BB6F14-9F59-524B-91CE-F8DB4CF6CDE7}" srcId="{28938174-DB4A-B347-AC7F-6178C3E2FD10}" destId="{68BEF7BB-8A3B-8249-897A-E0107A653CA2}" srcOrd="2" destOrd="0" parTransId="{1F6A6786-2665-DC4B-A6C9-42C88C7D1CB5}" sibTransId="{C14C9511-C42E-204D-BBF1-41860E5FAC39}"/>
    <dgm:cxn modelId="{947428E8-F7DC-0241-B889-0ED88A9B60B9}" type="presOf" srcId="{8016E63E-0413-6C4A-B32A-EF70C3D29DD0}" destId="{12F12545-F534-8D46-A210-655D361B80EC}" srcOrd="1" destOrd="0" presId="urn:microsoft.com/office/officeart/2005/8/layout/lProcess2"/>
    <dgm:cxn modelId="{523EC5F4-C0E6-7947-8E1F-B3DD85C0631C}" type="presOf" srcId="{68BEF7BB-8A3B-8249-897A-E0107A653CA2}" destId="{67E56D82-F056-4C4E-93CE-2536E559758F}" srcOrd="0" destOrd="0" presId="urn:microsoft.com/office/officeart/2005/8/layout/lProcess2"/>
    <dgm:cxn modelId="{982806D1-CF95-B94B-88F5-1CAA1516DD75}" type="presOf" srcId="{8016E63E-0413-6C4A-B32A-EF70C3D29DD0}" destId="{25790197-F9FA-7649-8EE9-FD594E849622}" srcOrd="0" destOrd="0" presId="urn:microsoft.com/office/officeart/2005/8/layout/lProcess2"/>
    <dgm:cxn modelId="{41E83ED8-DAF7-F643-BD7B-F32A52B7CE81}" srcId="{696692BB-0354-5D49-84A4-3DE3BC800C83}" destId="{8016E63E-0413-6C4A-B32A-EF70C3D29DD0}" srcOrd="1" destOrd="0" parTransId="{A99F0341-0660-EB4E-9B28-5ADDD1C8FA67}" sibTransId="{CF8B9FD7-2C73-404A-9D80-A344C2BC60D8}"/>
    <dgm:cxn modelId="{B485B369-0DAD-EB4D-B156-18FB93F38C28}" srcId="{8016E63E-0413-6C4A-B32A-EF70C3D29DD0}" destId="{C6CC23B6-8664-554F-80D9-E97952DAFF79}" srcOrd="0" destOrd="0" parTransId="{C213DCAA-2140-AF4F-A3B7-A3C75195B14A}" sibTransId="{D5F8F837-2D20-EA4B-90D3-62EF54470F6B}"/>
    <dgm:cxn modelId="{B924F18E-F6D1-884D-A995-90239604441C}" type="presOf" srcId="{A2DBB8A1-0787-CD45-AD9C-33D9C1AC8050}" destId="{E71773C8-1C3B-7A47-9696-032FE769396E}" srcOrd="0" destOrd="0" presId="urn:microsoft.com/office/officeart/2005/8/layout/lProcess2"/>
    <dgm:cxn modelId="{F8AAE6FD-823F-9045-A6DA-4220CA53A8CC}" srcId="{D5B01E61-2298-FB4F-9C8C-803320FC9DBE}" destId="{A2DBB8A1-0787-CD45-AD9C-33D9C1AC8050}" srcOrd="1" destOrd="0" parTransId="{4E71C77C-1EA0-504C-AD21-1EAD15AED6A3}" sibTransId="{50D0604B-A3E3-6546-925C-D67AA94D5300}"/>
    <dgm:cxn modelId="{5ABD2A79-3AB1-9543-82B4-5CD3C6CFF1E1}" type="presOf" srcId="{D5B01E61-2298-FB4F-9C8C-803320FC9DBE}" destId="{B8F248BE-44A2-B54C-8970-314EC1EC8A47}" srcOrd="1" destOrd="0" presId="urn:microsoft.com/office/officeart/2005/8/layout/lProcess2"/>
    <dgm:cxn modelId="{A39CE8AF-6E1F-9645-9E6E-56089445577A}" srcId="{8016E63E-0413-6C4A-B32A-EF70C3D29DD0}" destId="{E821C8BB-923B-F147-A3DF-35F0CAF8C2C4}" srcOrd="1" destOrd="0" parTransId="{0340DC4A-A020-EE41-97A1-0810524EE206}" sibTransId="{27608B82-0621-2744-97B0-43F3F756D9A1}"/>
    <dgm:cxn modelId="{ECA6BDB3-9B3E-DC44-9725-80091C1DE18D}" srcId="{D5B01E61-2298-FB4F-9C8C-803320FC9DBE}" destId="{8A22C83E-BEE5-9D44-92E7-4A94F3533122}" srcOrd="0" destOrd="0" parTransId="{6951BE6D-72A7-3643-B317-FC1165D56066}" sibTransId="{A49C6992-3E73-5045-B64E-5DE5EA10FBEA}"/>
    <dgm:cxn modelId="{2D3B2D5D-50F8-D045-BE08-26CCAE8AB5BA}" type="presOf" srcId="{8A22C83E-BEE5-9D44-92E7-4A94F3533122}" destId="{34C1417D-77CB-7548-8639-ADF2442609E0}" srcOrd="0" destOrd="0" presId="urn:microsoft.com/office/officeart/2005/8/layout/lProcess2"/>
    <dgm:cxn modelId="{9E2D67F7-9A2F-2F4C-9EDF-DD935E4500B8}" type="presOf" srcId="{C6CC23B6-8664-554F-80D9-E97952DAFF79}" destId="{9C248452-399D-9740-9795-AE588E6A8ED3}" srcOrd="0" destOrd="0" presId="urn:microsoft.com/office/officeart/2005/8/layout/lProcess2"/>
    <dgm:cxn modelId="{1DCC858E-F2D4-D34A-8661-413E86508CF4}" type="presOf" srcId="{28938174-DB4A-B347-AC7F-6178C3E2FD10}" destId="{1411E356-1F20-1944-AE9E-44D2DD081BF6}" srcOrd="0" destOrd="0" presId="urn:microsoft.com/office/officeart/2005/8/layout/lProcess2"/>
    <dgm:cxn modelId="{058EB28F-0A4B-D445-8A74-D754FB54AAE1}" type="presOf" srcId="{696692BB-0354-5D49-84A4-3DE3BC800C83}" destId="{C66867EE-A454-9B49-9447-248B105456D0}" srcOrd="0" destOrd="0" presId="urn:microsoft.com/office/officeart/2005/8/layout/lProcess2"/>
    <dgm:cxn modelId="{989CE215-D7F3-EE42-BC4E-5C18DD31C362}" type="presOf" srcId="{E821C8BB-923B-F147-A3DF-35F0CAF8C2C4}" destId="{75140DFF-9068-F64E-9F44-C8BA4E9F784E}" srcOrd="0" destOrd="0" presId="urn:microsoft.com/office/officeart/2005/8/layout/lProcess2"/>
    <dgm:cxn modelId="{8332646C-1ABC-8047-8063-DEC5B3186998}" type="presParOf" srcId="{C66867EE-A454-9B49-9447-248B105456D0}" destId="{9D13AC95-A066-0649-8DFB-E95B64E4482E}" srcOrd="0" destOrd="0" presId="urn:microsoft.com/office/officeart/2005/8/layout/lProcess2"/>
    <dgm:cxn modelId="{848BA823-7854-3E46-97FE-816527756902}" type="presParOf" srcId="{9D13AC95-A066-0649-8DFB-E95B64E4482E}" destId="{DB60B071-1998-2948-917E-070F2E10C83A}" srcOrd="0" destOrd="0" presId="urn:microsoft.com/office/officeart/2005/8/layout/lProcess2"/>
    <dgm:cxn modelId="{47C669BA-CD40-4949-9446-C3CEB32FB3D0}" type="presParOf" srcId="{9D13AC95-A066-0649-8DFB-E95B64E4482E}" destId="{B8F248BE-44A2-B54C-8970-314EC1EC8A47}" srcOrd="1" destOrd="0" presId="urn:microsoft.com/office/officeart/2005/8/layout/lProcess2"/>
    <dgm:cxn modelId="{391F1665-477E-7C40-A01C-2B5D58876742}" type="presParOf" srcId="{9D13AC95-A066-0649-8DFB-E95B64E4482E}" destId="{AFD3A0FE-AE35-9E47-84A2-5C4FFE408F65}" srcOrd="2" destOrd="0" presId="urn:microsoft.com/office/officeart/2005/8/layout/lProcess2"/>
    <dgm:cxn modelId="{E0C0D724-292B-C84F-8DD6-1B8F6E1E5727}" type="presParOf" srcId="{AFD3A0FE-AE35-9E47-84A2-5C4FFE408F65}" destId="{B24C8F45-A714-4A4B-8C8D-BC33D09CA187}" srcOrd="0" destOrd="0" presId="urn:microsoft.com/office/officeart/2005/8/layout/lProcess2"/>
    <dgm:cxn modelId="{AF45169E-6E2F-7442-9509-3E03955F1911}" type="presParOf" srcId="{B24C8F45-A714-4A4B-8C8D-BC33D09CA187}" destId="{34C1417D-77CB-7548-8639-ADF2442609E0}" srcOrd="0" destOrd="0" presId="urn:microsoft.com/office/officeart/2005/8/layout/lProcess2"/>
    <dgm:cxn modelId="{FD8BCAE1-93FD-4545-BAA3-5C2D7ADE2B30}" type="presParOf" srcId="{B24C8F45-A714-4A4B-8C8D-BC33D09CA187}" destId="{89C0444E-F041-0644-88FD-D581EA9BFD65}" srcOrd="1" destOrd="0" presId="urn:microsoft.com/office/officeart/2005/8/layout/lProcess2"/>
    <dgm:cxn modelId="{AF2A2817-8555-704B-B80B-0DB6EC36011E}" type="presParOf" srcId="{B24C8F45-A714-4A4B-8C8D-BC33D09CA187}" destId="{E71773C8-1C3B-7A47-9696-032FE769396E}" srcOrd="2" destOrd="0" presId="urn:microsoft.com/office/officeart/2005/8/layout/lProcess2"/>
    <dgm:cxn modelId="{5809408E-4E83-7D43-8314-A10E9D1BA0EC}" type="presParOf" srcId="{C66867EE-A454-9B49-9447-248B105456D0}" destId="{C848539C-6750-4F4D-BC93-2A29096EB52D}" srcOrd="1" destOrd="0" presId="urn:microsoft.com/office/officeart/2005/8/layout/lProcess2"/>
    <dgm:cxn modelId="{27C4123B-1994-0146-B6CE-E9C5495F9911}" type="presParOf" srcId="{C66867EE-A454-9B49-9447-248B105456D0}" destId="{D3AFA907-B6D0-BE43-8B5A-C67C08046B28}" srcOrd="2" destOrd="0" presId="urn:microsoft.com/office/officeart/2005/8/layout/lProcess2"/>
    <dgm:cxn modelId="{4EF3D87F-2F20-4549-936F-10353D106125}" type="presParOf" srcId="{D3AFA907-B6D0-BE43-8B5A-C67C08046B28}" destId="{25790197-F9FA-7649-8EE9-FD594E849622}" srcOrd="0" destOrd="0" presId="urn:microsoft.com/office/officeart/2005/8/layout/lProcess2"/>
    <dgm:cxn modelId="{CEF95B87-3FE6-6F45-8F17-2560FEDBF369}" type="presParOf" srcId="{D3AFA907-B6D0-BE43-8B5A-C67C08046B28}" destId="{12F12545-F534-8D46-A210-655D361B80EC}" srcOrd="1" destOrd="0" presId="urn:microsoft.com/office/officeart/2005/8/layout/lProcess2"/>
    <dgm:cxn modelId="{752F8240-69FC-714B-9BA0-B13DD2D747CD}" type="presParOf" srcId="{D3AFA907-B6D0-BE43-8B5A-C67C08046B28}" destId="{6B3D1791-D25F-304A-B1A5-B6C3BC848C49}" srcOrd="2" destOrd="0" presId="urn:microsoft.com/office/officeart/2005/8/layout/lProcess2"/>
    <dgm:cxn modelId="{C046CA75-FDD2-F94C-8638-841FC7463FCA}" type="presParOf" srcId="{6B3D1791-D25F-304A-B1A5-B6C3BC848C49}" destId="{C59AF49B-C4AD-2243-8C74-8762D6970B8E}" srcOrd="0" destOrd="0" presId="urn:microsoft.com/office/officeart/2005/8/layout/lProcess2"/>
    <dgm:cxn modelId="{2EFDC139-C769-3144-A953-A2DDAC66CAF7}" type="presParOf" srcId="{C59AF49B-C4AD-2243-8C74-8762D6970B8E}" destId="{9C248452-399D-9740-9795-AE588E6A8ED3}" srcOrd="0" destOrd="0" presId="urn:microsoft.com/office/officeart/2005/8/layout/lProcess2"/>
    <dgm:cxn modelId="{A6AE61EA-8C40-724C-B89C-2E21B1BA0C4D}" type="presParOf" srcId="{C59AF49B-C4AD-2243-8C74-8762D6970B8E}" destId="{1873DB88-F74E-114D-89EF-3DE972F77FC4}" srcOrd="1" destOrd="0" presId="urn:microsoft.com/office/officeart/2005/8/layout/lProcess2"/>
    <dgm:cxn modelId="{3F069665-C335-6C49-A0B1-96931BC527A9}" type="presParOf" srcId="{C59AF49B-C4AD-2243-8C74-8762D6970B8E}" destId="{75140DFF-9068-F64E-9F44-C8BA4E9F784E}" srcOrd="2" destOrd="0" presId="urn:microsoft.com/office/officeart/2005/8/layout/lProcess2"/>
    <dgm:cxn modelId="{9308AB28-99C1-7C49-88E1-4019574FB8D5}" type="presParOf" srcId="{C66867EE-A454-9B49-9447-248B105456D0}" destId="{579880E3-8238-4244-AEA5-B69BA4A47204}" srcOrd="3" destOrd="0" presId="urn:microsoft.com/office/officeart/2005/8/layout/lProcess2"/>
    <dgm:cxn modelId="{1E16254E-33AC-8D4C-86FA-DC2C5BCA9784}" type="presParOf" srcId="{C66867EE-A454-9B49-9447-248B105456D0}" destId="{3E87E74A-5C8B-B144-9BC4-2B02B7C59244}" srcOrd="4" destOrd="0" presId="urn:microsoft.com/office/officeart/2005/8/layout/lProcess2"/>
    <dgm:cxn modelId="{DF7070AA-005F-1642-B364-30BD90639B72}" type="presParOf" srcId="{3E87E74A-5C8B-B144-9BC4-2B02B7C59244}" destId="{1411E356-1F20-1944-AE9E-44D2DD081BF6}" srcOrd="0" destOrd="0" presId="urn:microsoft.com/office/officeart/2005/8/layout/lProcess2"/>
    <dgm:cxn modelId="{76956C63-601C-5542-AF12-E8E8E72C912B}" type="presParOf" srcId="{3E87E74A-5C8B-B144-9BC4-2B02B7C59244}" destId="{3EFCCA61-5CDF-3F4D-AF3E-6848B6D552DD}" srcOrd="1" destOrd="0" presId="urn:microsoft.com/office/officeart/2005/8/layout/lProcess2"/>
    <dgm:cxn modelId="{581862F5-66C7-824D-B6C2-67EFA403F38D}" type="presParOf" srcId="{3E87E74A-5C8B-B144-9BC4-2B02B7C59244}" destId="{EE456BBB-709A-2049-86C8-2560419BCB34}" srcOrd="2" destOrd="0" presId="urn:microsoft.com/office/officeart/2005/8/layout/lProcess2"/>
    <dgm:cxn modelId="{F77E9E67-DAB1-534D-A647-E3544BA9C5AF}" type="presParOf" srcId="{EE456BBB-709A-2049-86C8-2560419BCB34}" destId="{E718A207-E834-464F-A120-F7B4500250CC}" srcOrd="0" destOrd="0" presId="urn:microsoft.com/office/officeart/2005/8/layout/lProcess2"/>
    <dgm:cxn modelId="{F553AC2C-E3E5-D343-9CBC-7CBF4DABA00B}" type="presParOf" srcId="{E718A207-E834-464F-A120-F7B4500250CC}" destId="{5BB80DEB-3FA4-6645-AD33-2A7B3941C609}" srcOrd="0" destOrd="0" presId="urn:microsoft.com/office/officeart/2005/8/layout/lProcess2"/>
    <dgm:cxn modelId="{7A9A96D1-8D60-2844-9CAA-0AEEFF012ED7}" type="presParOf" srcId="{E718A207-E834-464F-A120-F7B4500250CC}" destId="{D9F838F0-FF73-B444-AE30-9C03CD269A61}" srcOrd="1" destOrd="0" presId="urn:microsoft.com/office/officeart/2005/8/layout/lProcess2"/>
    <dgm:cxn modelId="{53669920-6933-1E4E-BBA0-850BD7C390A2}" type="presParOf" srcId="{E718A207-E834-464F-A120-F7B4500250CC}" destId="{96FD1E42-220C-5049-B7D5-61D235CB8181}" srcOrd="2" destOrd="0" presId="urn:microsoft.com/office/officeart/2005/8/layout/lProcess2"/>
    <dgm:cxn modelId="{A0EF5418-54D1-5B46-A7E3-77BEF12A07FB}" type="presParOf" srcId="{E718A207-E834-464F-A120-F7B4500250CC}" destId="{BE578000-0E3E-4546-917F-363AD0140B89}" srcOrd="3" destOrd="0" presId="urn:microsoft.com/office/officeart/2005/8/layout/lProcess2"/>
    <dgm:cxn modelId="{D59495AF-0F30-4D49-B2C9-672A484DDBCC}" type="presParOf" srcId="{E718A207-E834-464F-A120-F7B4500250CC}" destId="{67E56D82-F056-4C4E-93CE-2536E559758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96692BB-0354-5D49-84A4-3DE3BC800C83}" type="doc">
      <dgm:prSet loTypeId="urn:microsoft.com/office/officeart/2005/8/layout/lProcess2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D5B01E61-2298-FB4F-9C8C-803320FC9DBE}">
      <dgm:prSet phldrT="[Text]" custT="1"/>
      <dgm:spPr/>
      <dgm:t>
        <a:bodyPr/>
        <a:lstStyle/>
        <a:p>
          <a:r>
            <a:rPr lang="en-US" sz="2400" b="1" dirty="0">
              <a:solidFill>
                <a:schemeClr val="tx1"/>
              </a:solidFill>
            </a:rPr>
            <a:t>International Criminal Court   </a:t>
          </a:r>
        </a:p>
      </dgm:t>
    </dgm:pt>
    <dgm:pt modelId="{E6DDF207-2F2E-F247-9BC0-5F1A4E284908}" type="parTrans" cxnId="{784F088A-62F1-9349-8782-2DCF58F1BD4C}">
      <dgm:prSet/>
      <dgm:spPr/>
      <dgm:t>
        <a:bodyPr/>
        <a:lstStyle/>
        <a:p>
          <a:endParaRPr lang="en-US"/>
        </a:p>
      </dgm:t>
    </dgm:pt>
    <dgm:pt modelId="{92A85FA8-D0BB-5149-B905-C4165E4E899A}" type="sibTrans" cxnId="{784F088A-62F1-9349-8782-2DCF58F1BD4C}">
      <dgm:prSet/>
      <dgm:spPr/>
      <dgm:t>
        <a:bodyPr/>
        <a:lstStyle/>
        <a:p>
          <a:endParaRPr lang="en-US"/>
        </a:p>
      </dgm:t>
    </dgm:pt>
    <dgm:pt modelId="{8A22C83E-BEE5-9D44-92E7-4A94F3533122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Permanent court of last resort </a:t>
          </a:r>
          <a:r>
            <a:rPr lang="mr-IN" sz="1800" dirty="0">
              <a:solidFill>
                <a:schemeClr val="tx1"/>
              </a:solidFill>
            </a:rPr>
            <a:t>–</a:t>
          </a:r>
          <a:r>
            <a:rPr lang="en-US" sz="1800" dirty="0">
              <a:solidFill>
                <a:schemeClr val="tx1"/>
              </a:solidFill>
            </a:rPr>
            <a:t> principle of complementarity</a:t>
          </a:r>
        </a:p>
      </dgm:t>
    </dgm:pt>
    <dgm:pt modelId="{6951BE6D-72A7-3643-B317-FC1165D56066}" type="parTrans" cxnId="{ECA6BDB3-9B3E-DC44-9725-80091C1DE18D}">
      <dgm:prSet/>
      <dgm:spPr/>
      <dgm:t>
        <a:bodyPr/>
        <a:lstStyle/>
        <a:p>
          <a:endParaRPr lang="en-US"/>
        </a:p>
      </dgm:t>
    </dgm:pt>
    <dgm:pt modelId="{A49C6992-3E73-5045-B64E-5DE5EA10FBEA}" type="sibTrans" cxnId="{ECA6BDB3-9B3E-DC44-9725-80091C1DE18D}">
      <dgm:prSet/>
      <dgm:spPr/>
      <dgm:t>
        <a:bodyPr/>
        <a:lstStyle/>
        <a:p>
          <a:endParaRPr lang="en-US"/>
        </a:p>
      </dgm:t>
    </dgm:pt>
    <dgm:pt modelId="{A2DBB8A1-0787-CD45-AD9C-33D9C1AC8050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Jurisdiction for international crimes committed after 1.07.02 </a:t>
          </a:r>
        </a:p>
      </dgm:t>
    </dgm:pt>
    <dgm:pt modelId="{4E71C77C-1EA0-504C-AD21-1EAD15AED6A3}" type="parTrans" cxnId="{F8AAE6FD-823F-9045-A6DA-4220CA53A8CC}">
      <dgm:prSet/>
      <dgm:spPr/>
      <dgm:t>
        <a:bodyPr/>
        <a:lstStyle/>
        <a:p>
          <a:endParaRPr lang="en-US"/>
        </a:p>
      </dgm:t>
    </dgm:pt>
    <dgm:pt modelId="{50D0604B-A3E3-6546-925C-D67AA94D5300}" type="sibTrans" cxnId="{F8AAE6FD-823F-9045-A6DA-4220CA53A8CC}">
      <dgm:prSet/>
      <dgm:spPr/>
      <dgm:t>
        <a:bodyPr/>
        <a:lstStyle/>
        <a:p>
          <a:endParaRPr lang="en-US"/>
        </a:p>
      </dgm:t>
    </dgm:pt>
    <dgm:pt modelId="{8016E63E-0413-6C4A-B32A-EF70C3D29DD0}">
      <dgm:prSet phldrT="[Text]" custT="1"/>
      <dgm:spPr/>
      <dgm:t>
        <a:bodyPr/>
        <a:lstStyle/>
        <a:p>
          <a:r>
            <a:rPr lang="en-US" sz="2400" b="1" dirty="0">
              <a:solidFill>
                <a:schemeClr val="tx1"/>
              </a:solidFill>
            </a:rPr>
            <a:t>Ad hoc &amp; Hybrid Tribunals</a:t>
          </a:r>
        </a:p>
      </dgm:t>
    </dgm:pt>
    <dgm:pt modelId="{A99F0341-0660-EB4E-9B28-5ADDD1C8FA67}" type="parTrans" cxnId="{41E83ED8-DAF7-F643-BD7B-F32A52B7CE81}">
      <dgm:prSet/>
      <dgm:spPr/>
      <dgm:t>
        <a:bodyPr/>
        <a:lstStyle/>
        <a:p>
          <a:endParaRPr lang="en-US"/>
        </a:p>
      </dgm:t>
    </dgm:pt>
    <dgm:pt modelId="{CF8B9FD7-2C73-404A-9D80-A344C2BC60D8}" type="sibTrans" cxnId="{41E83ED8-DAF7-F643-BD7B-F32A52B7CE81}">
      <dgm:prSet/>
      <dgm:spPr/>
      <dgm:t>
        <a:bodyPr/>
        <a:lstStyle/>
        <a:p>
          <a:endParaRPr lang="en-US"/>
        </a:p>
      </dgm:t>
    </dgm:pt>
    <dgm:pt modelId="{28938174-DB4A-B347-AC7F-6178C3E2FD10}">
      <dgm:prSet phldrT="[Text]" custT="1"/>
      <dgm:spPr/>
      <dgm:t>
        <a:bodyPr/>
        <a:lstStyle/>
        <a:p>
          <a:r>
            <a:rPr lang="en-US" sz="2400" b="1" dirty="0">
              <a:solidFill>
                <a:schemeClr val="tx1"/>
              </a:solidFill>
            </a:rPr>
            <a:t>International Court of Justice </a:t>
          </a:r>
        </a:p>
      </dgm:t>
    </dgm:pt>
    <dgm:pt modelId="{88226009-6A11-1144-AD08-9CF67A45C045}" type="parTrans" cxnId="{B43C4462-A370-A446-B714-5616C23ECB0E}">
      <dgm:prSet/>
      <dgm:spPr/>
      <dgm:t>
        <a:bodyPr/>
        <a:lstStyle/>
        <a:p>
          <a:endParaRPr lang="en-US"/>
        </a:p>
      </dgm:t>
    </dgm:pt>
    <dgm:pt modelId="{111412D1-4BFD-3842-B022-7BE53727A518}" type="sibTrans" cxnId="{B43C4462-A370-A446-B714-5616C23ECB0E}">
      <dgm:prSet/>
      <dgm:spPr/>
      <dgm:t>
        <a:bodyPr/>
        <a:lstStyle/>
        <a:p>
          <a:endParaRPr lang="en-US"/>
        </a:p>
      </dgm:t>
    </dgm:pt>
    <dgm:pt modelId="{1DB5B627-16B0-0C4C-882D-C6AE3FA0C451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UN judicial organ - deals with interstate disputes</a:t>
          </a:r>
        </a:p>
      </dgm:t>
    </dgm:pt>
    <dgm:pt modelId="{3A0BE462-5F5F-9F41-AE17-678C7D0AF2B5}" type="parTrans" cxnId="{F49A2DD8-86A3-E340-924B-25B1C2709C83}">
      <dgm:prSet/>
      <dgm:spPr/>
      <dgm:t>
        <a:bodyPr/>
        <a:lstStyle/>
        <a:p>
          <a:endParaRPr lang="en-US"/>
        </a:p>
      </dgm:t>
    </dgm:pt>
    <dgm:pt modelId="{D56E169E-2049-2946-8058-48E42FF9574A}" type="sibTrans" cxnId="{F49A2DD8-86A3-E340-924B-25B1C2709C83}">
      <dgm:prSet/>
      <dgm:spPr/>
      <dgm:t>
        <a:bodyPr/>
        <a:lstStyle/>
        <a:p>
          <a:endParaRPr lang="en-US"/>
        </a:p>
      </dgm:t>
    </dgm:pt>
    <dgm:pt modelId="{E821C8BB-923B-F147-A3DF-35F0CAF8C2C4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Created </a:t>
          </a:r>
          <a:r>
            <a:rPr lang="en-US" sz="1800" dirty="0" smtClean="0">
              <a:solidFill>
                <a:srgbClr val="000000"/>
              </a:solidFill>
            </a:rPr>
            <a:t>by UN Security Council or </a:t>
          </a:r>
          <a:r>
            <a:rPr lang="en-US" sz="1800" dirty="0" smtClean="0">
              <a:solidFill>
                <a:schemeClr val="tx1"/>
              </a:solidFill>
            </a:rPr>
            <a:t>agreement </a:t>
          </a:r>
          <a:r>
            <a:rPr lang="en-US" sz="1800" dirty="0">
              <a:solidFill>
                <a:schemeClr val="tx1"/>
              </a:solidFill>
            </a:rPr>
            <a:t>between a state and UN or regional </a:t>
          </a:r>
          <a:r>
            <a:rPr lang="en-GB" sz="1800" noProof="0" dirty="0">
              <a:solidFill>
                <a:schemeClr val="tx1"/>
              </a:solidFill>
            </a:rPr>
            <a:t>organisation</a:t>
          </a:r>
        </a:p>
      </dgm:t>
    </dgm:pt>
    <dgm:pt modelId="{0340DC4A-A020-EE41-97A1-0810524EE206}" type="parTrans" cxnId="{A39CE8AF-6E1F-9645-9E6E-56089445577A}">
      <dgm:prSet/>
      <dgm:spPr/>
      <dgm:t>
        <a:bodyPr/>
        <a:lstStyle/>
        <a:p>
          <a:endParaRPr lang="en-US"/>
        </a:p>
      </dgm:t>
    </dgm:pt>
    <dgm:pt modelId="{27608B82-0621-2744-97B0-43F3F756D9A1}" type="sibTrans" cxnId="{A39CE8AF-6E1F-9645-9E6E-56089445577A}">
      <dgm:prSet/>
      <dgm:spPr/>
      <dgm:t>
        <a:bodyPr/>
        <a:lstStyle/>
        <a:p>
          <a:endParaRPr lang="en-US"/>
        </a:p>
      </dgm:t>
    </dgm:pt>
    <dgm:pt modelId="{AE61D3E1-BF43-F547-B0CD-F0EB389742AD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Not generally available to individuals or groups</a:t>
          </a:r>
        </a:p>
      </dgm:t>
    </dgm:pt>
    <dgm:pt modelId="{A09EEFEA-3EC1-964C-9C64-6C3414CBEBC2}" type="parTrans" cxnId="{32FBB58B-18E5-8D42-8AE1-CFCB39D12B98}">
      <dgm:prSet/>
      <dgm:spPr/>
      <dgm:t>
        <a:bodyPr/>
        <a:lstStyle/>
        <a:p>
          <a:endParaRPr lang="en-US"/>
        </a:p>
      </dgm:t>
    </dgm:pt>
    <dgm:pt modelId="{6EA451ED-C5B9-594A-9533-C8D6FAF5FE8C}" type="sibTrans" cxnId="{32FBB58B-18E5-8D42-8AE1-CFCB39D12B98}">
      <dgm:prSet/>
      <dgm:spPr/>
      <dgm:t>
        <a:bodyPr/>
        <a:lstStyle/>
        <a:p>
          <a:endParaRPr lang="en-US"/>
        </a:p>
      </dgm:t>
    </dgm:pt>
    <dgm:pt modelId="{C6CC23B6-8664-554F-80D9-E97952DAFF79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Temporary criminal courts - deal with specific situations</a:t>
          </a:r>
        </a:p>
      </dgm:t>
    </dgm:pt>
    <dgm:pt modelId="{D5F8F837-2D20-EA4B-90D3-62EF54470F6B}" type="sibTrans" cxnId="{B485B369-0DAD-EB4D-B156-18FB93F38C28}">
      <dgm:prSet/>
      <dgm:spPr/>
      <dgm:t>
        <a:bodyPr/>
        <a:lstStyle/>
        <a:p>
          <a:endParaRPr lang="en-US"/>
        </a:p>
      </dgm:t>
    </dgm:pt>
    <dgm:pt modelId="{C213DCAA-2140-AF4F-A3B7-A3C75195B14A}" type="parTrans" cxnId="{B485B369-0DAD-EB4D-B156-18FB93F38C28}">
      <dgm:prSet/>
      <dgm:spPr/>
      <dgm:t>
        <a:bodyPr/>
        <a:lstStyle/>
        <a:p>
          <a:endParaRPr lang="en-US"/>
        </a:p>
      </dgm:t>
    </dgm:pt>
    <dgm:pt modelId="{C66867EE-A454-9B49-9447-248B105456D0}" type="pres">
      <dgm:prSet presAssocID="{696692BB-0354-5D49-84A4-3DE3BC800C83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D13AC95-A066-0649-8DFB-E95B64E4482E}" type="pres">
      <dgm:prSet presAssocID="{D5B01E61-2298-FB4F-9C8C-803320FC9DBE}" presName="compNode" presStyleCnt="0"/>
      <dgm:spPr/>
    </dgm:pt>
    <dgm:pt modelId="{DB60B071-1998-2948-917E-070F2E10C83A}" type="pres">
      <dgm:prSet presAssocID="{D5B01E61-2298-FB4F-9C8C-803320FC9DBE}" presName="aNode" presStyleLbl="bgShp" presStyleIdx="0" presStyleCnt="3"/>
      <dgm:spPr/>
      <dgm:t>
        <a:bodyPr/>
        <a:lstStyle/>
        <a:p>
          <a:endParaRPr lang="en-GB"/>
        </a:p>
      </dgm:t>
    </dgm:pt>
    <dgm:pt modelId="{B8F248BE-44A2-B54C-8970-314EC1EC8A47}" type="pres">
      <dgm:prSet presAssocID="{D5B01E61-2298-FB4F-9C8C-803320FC9DBE}" presName="textNode" presStyleLbl="bgShp" presStyleIdx="0" presStyleCnt="3"/>
      <dgm:spPr/>
      <dgm:t>
        <a:bodyPr/>
        <a:lstStyle/>
        <a:p>
          <a:endParaRPr lang="en-GB"/>
        </a:p>
      </dgm:t>
    </dgm:pt>
    <dgm:pt modelId="{AFD3A0FE-AE35-9E47-84A2-5C4FFE408F65}" type="pres">
      <dgm:prSet presAssocID="{D5B01E61-2298-FB4F-9C8C-803320FC9DBE}" presName="compChildNode" presStyleCnt="0"/>
      <dgm:spPr/>
    </dgm:pt>
    <dgm:pt modelId="{B24C8F45-A714-4A4B-8C8D-BC33D09CA187}" type="pres">
      <dgm:prSet presAssocID="{D5B01E61-2298-FB4F-9C8C-803320FC9DBE}" presName="theInnerList" presStyleCnt="0"/>
      <dgm:spPr/>
    </dgm:pt>
    <dgm:pt modelId="{34C1417D-77CB-7548-8639-ADF2442609E0}" type="pres">
      <dgm:prSet presAssocID="{8A22C83E-BEE5-9D44-92E7-4A94F3533122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9C0444E-F041-0644-88FD-D581EA9BFD65}" type="pres">
      <dgm:prSet presAssocID="{8A22C83E-BEE5-9D44-92E7-4A94F3533122}" presName="aSpace2" presStyleCnt="0"/>
      <dgm:spPr/>
    </dgm:pt>
    <dgm:pt modelId="{E71773C8-1C3B-7A47-9696-032FE769396E}" type="pres">
      <dgm:prSet presAssocID="{A2DBB8A1-0787-CD45-AD9C-33D9C1AC8050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848539C-6750-4F4D-BC93-2A29096EB52D}" type="pres">
      <dgm:prSet presAssocID="{D5B01E61-2298-FB4F-9C8C-803320FC9DBE}" presName="aSpace" presStyleCnt="0"/>
      <dgm:spPr/>
    </dgm:pt>
    <dgm:pt modelId="{D3AFA907-B6D0-BE43-8B5A-C67C08046B28}" type="pres">
      <dgm:prSet presAssocID="{8016E63E-0413-6C4A-B32A-EF70C3D29DD0}" presName="compNode" presStyleCnt="0"/>
      <dgm:spPr/>
    </dgm:pt>
    <dgm:pt modelId="{25790197-F9FA-7649-8EE9-FD594E849622}" type="pres">
      <dgm:prSet presAssocID="{8016E63E-0413-6C4A-B32A-EF70C3D29DD0}" presName="aNode" presStyleLbl="bgShp" presStyleIdx="1" presStyleCnt="3"/>
      <dgm:spPr/>
      <dgm:t>
        <a:bodyPr/>
        <a:lstStyle/>
        <a:p>
          <a:endParaRPr lang="en-GB"/>
        </a:p>
      </dgm:t>
    </dgm:pt>
    <dgm:pt modelId="{12F12545-F534-8D46-A210-655D361B80EC}" type="pres">
      <dgm:prSet presAssocID="{8016E63E-0413-6C4A-B32A-EF70C3D29DD0}" presName="textNode" presStyleLbl="bgShp" presStyleIdx="1" presStyleCnt="3"/>
      <dgm:spPr/>
      <dgm:t>
        <a:bodyPr/>
        <a:lstStyle/>
        <a:p>
          <a:endParaRPr lang="en-GB"/>
        </a:p>
      </dgm:t>
    </dgm:pt>
    <dgm:pt modelId="{6B3D1791-D25F-304A-B1A5-B6C3BC848C49}" type="pres">
      <dgm:prSet presAssocID="{8016E63E-0413-6C4A-B32A-EF70C3D29DD0}" presName="compChildNode" presStyleCnt="0"/>
      <dgm:spPr/>
    </dgm:pt>
    <dgm:pt modelId="{C59AF49B-C4AD-2243-8C74-8762D6970B8E}" type="pres">
      <dgm:prSet presAssocID="{8016E63E-0413-6C4A-B32A-EF70C3D29DD0}" presName="theInnerList" presStyleCnt="0"/>
      <dgm:spPr/>
    </dgm:pt>
    <dgm:pt modelId="{9C248452-399D-9740-9795-AE588E6A8ED3}" type="pres">
      <dgm:prSet presAssocID="{C6CC23B6-8664-554F-80D9-E97952DAFF79}" presName="childNode" presStyleLbl="node1" presStyleIdx="2" presStyleCnt="6" custScaleY="6379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73DB88-F74E-114D-89EF-3DE972F77FC4}" type="pres">
      <dgm:prSet presAssocID="{C6CC23B6-8664-554F-80D9-E97952DAFF79}" presName="aSpace2" presStyleCnt="0"/>
      <dgm:spPr/>
    </dgm:pt>
    <dgm:pt modelId="{75140DFF-9068-F64E-9F44-C8BA4E9F784E}" type="pres">
      <dgm:prSet presAssocID="{E821C8BB-923B-F147-A3DF-35F0CAF8C2C4}" presName="childNode" presStyleLbl="node1" presStyleIdx="3" presStyleCnt="6" custScaleY="13912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9880E3-8238-4244-AEA5-B69BA4A47204}" type="pres">
      <dgm:prSet presAssocID="{8016E63E-0413-6C4A-B32A-EF70C3D29DD0}" presName="aSpace" presStyleCnt="0"/>
      <dgm:spPr/>
    </dgm:pt>
    <dgm:pt modelId="{3E87E74A-5C8B-B144-9BC4-2B02B7C59244}" type="pres">
      <dgm:prSet presAssocID="{28938174-DB4A-B347-AC7F-6178C3E2FD10}" presName="compNode" presStyleCnt="0"/>
      <dgm:spPr/>
    </dgm:pt>
    <dgm:pt modelId="{1411E356-1F20-1944-AE9E-44D2DD081BF6}" type="pres">
      <dgm:prSet presAssocID="{28938174-DB4A-B347-AC7F-6178C3E2FD10}" presName="aNode" presStyleLbl="bgShp" presStyleIdx="2" presStyleCnt="3" custLinFactNeighborX="18988" custLinFactNeighborY="9311"/>
      <dgm:spPr/>
      <dgm:t>
        <a:bodyPr/>
        <a:lstStyle/>
        <a:p>
          <a:endParaRPr lang="en-GB"/>
        </a:p>
      </dgm:t>
    </dgm:pt>
    <dgm:pt modelId="{3EFCCA61-5CDF-3F4D-AF3E-6848B6D552DD}" type="pres">
      <dgm:prSet presAssocID="{28938174-DB4A-B347-AC7F-6178C3E2FD10}" presName="textNode" presStyleLbl="bgShp" presStyleIdx="2" presStyleCnt="3"/>
      <dgm:spPr/>
      <dgm:t>
        <a:bodyPr/>
        <a:lstStyle/>
        <a:p>
          <a:endParaRPr lang="en-GB"/>
        </a:p>
      </dgm:t>
    </dgm:pt>
    <dgm:pt modelId="{EE456BBB-709A-2049-86C8-2560419BCB34}" type="pres">
      <dgm:prSet presAssocID="{28938174-DB4A-B347-AC7F-6178C3E2FD10}" presName="compChildNode" presStyleCnt="0"/>
      <dgm:spPr/>
    </dgm:pt>
    <dgm:pt modelId="{E718A207-E834-464F-A120-F7B4500250CC}" type="pres">
      <dgm:prSet presAssocID="{28938174-DB4A-B347-AC7F-6178C3E2FD10}" presName="theInnerList" presStyleCnt="0"/>
      <dgm:spPr/>
    </dgm:pt>
    <dgm:pt modelId="{5BB80DEB-3FA4-6645-AD33-2A7B3941C609}" type="pres">
      <dgm:prSet presAssocID="{1DB5B627-16B0-0C4C-882D-C6AE3FA0C451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F838F0-FF73-B444-AE30-9C03CD269A61}" type="pres">
      <dgm:prSet presAssocID="{1DB5B627-16B0-0C4C-882D-C6AE3FA0C451}" presName="aSpace2" presStyleCnt="0"/>
      <dgm:spPr/>
    </dgm:pt>
    <dgm:pt modelId="{96FD1E42-220C-5049-B7D5-61D235CB8181}" type="pres">
      <dgm:prSet presAssocID="{AE61D3E1-BF43-F547-B0CD-F0EB389742AD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1030B7D-B0E1-AF42-851F-D7D89310A144}" type="presOf" srcId="{E821C8BB-923B-F147-A3DF-35F0CAF8C2C4}" destId="{75140DFF-9068-F64E-9F44-C8BA4E9F784E}" srcOrd="0" destOrd="0" presId="urn:microsoft.com/office/officeart/2005/8/layout/lProcess2"/>
    <dgm:cxn modelId="{32FBB58B-18E5-8D42-8AE1-CFCB39D12B98}" srcId="{28938174-DB4A-B347-AC7F-6178C3E2FD10}" destId="{AE61D3E1-BF43-F547-B0CD-F0EB389742AD}" srcOrd="1" destOrd="0" parTransId="{A09EEFEA-3EC1-964C-9C64-6C3414CBEBC2}" sibTransId="{6EA451ED-C5B9-594A-9533-C8D6FAF5FE8C}"/>
    <dgm:cxn modelId="{F49A2DD8-86A3-E340-924B-25B1C2709C83}" srcId="{28938174-DB4A-B347-AC7F-6178C3E2FD10}" destId="{1DB5B627-16B0-0C4C-882D-C6AE3FA0C451}" srcOrd="0" destOrd="0" parTransId="{3A0BE462-5F5F-9F41-AE17-678C7D0AF2B5}" sibTransId="{D56E169E-2049-2946-8058-48E42FF9574A}"/>
    <dgm:cxn modelId="{B43C4462-A370-A446-B714-5616C23ECB0E}" srcId="{696692BB-0354-5D49-84A4-3DE3BC800C83}" destId="{28938174-DB4A-B347-AC7F-6178C3E2FD10}" srcOrd="2" destOrd="0" parTransId="{88226009-6A11-1144-AD08-9CF67A45C045}" sibTransId="{111412D1-4BFD-3842-B022-7BE53727A518}"/>
    <dgm:cxn modelId="{784F088A-62F1-9349-8782-2DCF58F1BD4C}" srcId="{696692BB-0354-5D49-84A4-3DE3BC800C83}" destId="{D5B01E61-2298-FB4F-9C8C-803320FC9DBE}" srcOrd="0" destOrd="0" parTransId="{E6DDF207-2F2E-F247-9BC0-5F1A4E284908}" sibTransId="{92A85FA8-D0BB-5149-B905-C4165E4E899A}"/>
    <dgm:cxn modelId="{4ECDC68A-1977-814B-99C0-E90D4534C1E6}" type="presOf" srcId="{8016E63E-0413-6C4A-B32A-EF70C3D29DD0}" destId="{25790197-F9FA-7649-8EE9-FD594E849622}" srcOrd="0" destOrd="0" presId="urn:microsoft.com/office/officeart/2005/8/layout/lProcess2"/>
    <dgm:cxn modelId="{7E371E8D-1283-054E-A7CF-9FCB37416734}" type="presOf" srcId="{AE61D3E1-BF43-F547-B0CD-F0EB389742AD}" destId="{96FD1E42-220C-5049-B7D5-61D235CB8181}" srcOrd="0" destOrd="0" presId="urn:microsoft.com/office/officeart/2005/8/layout/lProcess2"/>
    <dgm:cxn modelId="{41E83ED8-DAF7-F643-BD7B-F32A52B7CE81}" srcId="{696692BB-0354-5D49-84A4-3DE3BC800C83}" destId="{8016E63E-0413-6C4A-B32A-EF70C3D29DD0}" srcOrd="1" destOrd="0" parTransId="{A99F0341-0660-EB4E-9B28-5ADDD1C8FA67}" sibTransId="{CF8B9FD7-2C73-404A-9D80-A344C2BC60D8}"/>
    <dgm:cxn modelId="{2DECC024-7C2D-F24D-8F4A-5A8E07337558}" type="presOf" srcId="{28938174-DB4A-B347-AC7F-6178C3E2FD10}" destId="{3EFCCA61-5CDF-3F4D-AF3E-6848B6D552DD}" srcOrd="1" destOrd="0" presId="urn:microsoft.com/office/officeart/2005/8/layout/lProcess2"/>
    <dgm:cxn modelId="{B485B369-0DAD-EB4D-B156-18FB93F38C28}" srcId="{8016E63E-0413-6C4A-B32A-EF70C3D29DD0}" destId="{C6CC23B6-8664-554F-80D9-E97952DAFF79}" srcOrd="0" destOrd="0" parTransId="{C213DCAA-2140-AF4F-A3B7-A3C75195B14A}" sibTransId="{D5F8F837-2D20-EA4B-90D3-62EF54470F6B}"/>
    <dgm:cxn modelId="{4D3AFEAC-2E5B-104E-B583-171A22BCF961}" type="presOf" srcId="{D5B01E61-2298-FB4F-9C8C-803320FC9DBE}" destId="{B8F248BE-44A2-B54C-8970-314EC1EC8A47}" srcOrd="1" destOrd="0" presId="urn:microsoft.com/office/officeart/2005/8/layout/lProcess2"/>
    <dgm:cxn modelId="{F8AAE6FD-823F-9045-A6DA-4220CA53A8CC}" srcId="{D5B01E61-2298-FB4F-9C8C-803320FC9DBE}" destId="{A2DBB8A1-0787-CD45-AD9C-33D9C1AC8050}" srcOrd="1" destOrd="0" parTransId="{4E71C77C-1EA0-504C-AD21-1EAD15AED6A3}" sibTransId="{50D0604B-A3E3-6546-925C-D67AA94D5300}"/>
    <dgm:cxn modelId="{A5CB062F-560F-8E44-86A1-A850F50E1672}" type="presOf" srcId="{8A22C83E-BEE5-9D44-92E7-4A94F3533122}" destId="{34C1417D-77CB-7548-8639-ADF2442609E0}" srcOrd="0" destOrd="0" presId="urn:microsoft.com/office/officeart/2005/8/layout/lProcess2"/>
    <dgm:cxn modelId="{A62064E2-F992-FA48-A19F-7C891FD6849F}" type="presOf" srcId="{D5B01E61-2298-FB4F-9C8C-803320FC9DBE}" destId="{DB60B071-1998-2948-917E-070F2E10C83A}" srcOrd="0" destOrd="0" presId="urn:microsoft.com/office/officeart/2005/8/layout/lProcess2"/>
    <dgm:cxn modelId="{A39CE8AF-6E1F-9645-9E6E-56089445577A}" srcId="{8016E63E-0413-6C4A-B32A-EF70C3D29DD0}" destId="{E821C8BB-923B-F147-A3DF-35F0CAF8C2C4}" srcOrd="1" destOrd="0" parTransId="{0340DC4A-A020-EE41-97A1-0810524EE206}" sibTransId="{27608B82-0621-2744-97B0-43F3F756D9A1}"/>
    <dgm:cxn modelId="{ECA6BDB3-9B3E-DC44-9725-80091C1DE18D}" srcId="{D5B01E61-2298-FB4F-9C8C-803320FC9DBE}" destId="{8A22C83E-BEE5-9D44-92E7-4A94F3533122}" srcOrd="0" destOrd="0" parTransId="{6951BE6D-72A7-3643-B317-FC1165D56066}" sibTransId="{A49C6992-3E73-5045-B64E-5DE5EA10FBEA}"/>
    <dgm:cxn modelId="{1A3C11C3-C04F-2C49-9DE6-F26057B05256}" type="presOf" srcId="{8016E63E-0413-6C4A-B32A-EF70C3D29DD0}" destId="{12F12545-F534-8D46-A210-655D361B80EC}" srcOrd="1" destOrd="0" presId="urn:microsoft.com/office/officeart/2005/8/layout/lProcess2"/>
    <dgm:cxn modelId="{19ADCA38-B5F5-6B47-A6C6-1354317860C2}" type="presOf" srcId="{A2DBB8A1-0787-CD45-AD9C-33D9C1AC8050}" destId="{E71773C8-1C3B-7A47-9696-032FE769396E}" srcOrd="0" destOrd="0" presId="urn:microsoft.com/office/officeart/2005/8/layout/lProcess2"/>
    <dgm:cxn modelId="{FD5DA138-80CA-9445-944F-4125F943A2C1}" type="presOf" srcId="{1DB5B627-16B0-0C4C-882D-C6AE3FA0C451}" destId="{5BB80DEB-3FA4-6645-AD33-2A7B3941C609}" srcOrd="0" destOrd="0" presId="urn:microsoft.com/office/officeart/2005/8/layout/lProcess2"/>
    <dgm:cxn modelId="{5C9B78FC-670E-4B43-AA2B-FAD8C4A89253}" type="presOf" srcId="{696692BB-0354-5D49-84A4-3DE3BC800C83}" destId="{C66867EE-A454-9B49-9447-248B105456D0}" srcOrd="0" destOrd="0" presId="urn:microsoft.com/office/officeart/2005/8/layout/lProcess2"/>
    <dgm:cxn modelId="{1C1CDC2F-17CE-674A-A0B9-514CBE8DFCC1}" type="presOf" srcId="{28938174-DB4A-B347-AC7F-6178C3E2FD10}" destId="{1411E356-1F20-1944-AE9E-44D2DD081BF6}" srcOrd="0" destOrd="0" presId="urn:microsoft.com/office/officeart/2005/8/layout/lProcess2"/>
    <dgm:cxn modelId="{B85EB8E6-EBBF-A442-8401-536F4AA20F64}" type="presOf" srcId="{C6CC23B6-8664-554F-80D9-E97952DAFF79}" destId="{9C248452-399D-9740-9795-AE588E6A8ED3}" srcOrd="0" destOrd="0" presId="urn:microsoft.com/office/officeart/2005/8/layout/lProcess2"/>
    <dgm:cxn modelId="{E382255B-43B9-5A4B-8FFB-B74F2C0B6952}" type="presParOf" srcId="{C66867EE-A454-9B49-9447-248B105456D0}" destId="{9D13AC95-A066-0649-8DFB-E95B64E4482E}" srcOrd="0" destOrd="0" presId="urn:microsoft.com/office/officeart/2005/8/layout/lProcess2"/>
    <dgm:cxn modelId="{7C9B4CA4-0311-4542-BD34-8CAD8D66F215}" type="presParOf" srcId="{9D13AC95-A066-0649-8DFB-E95B64E4482E}" destId="{DB60B071-1998-2948-917E-070F2E10C83A}" srcOrd="0" destOrd="0" presId="urn:microsoft.com/office/officeart/2005/8/layout/lProcess2"/>
    <dgm:cxn modelId="{D65EF386-D832-2349-8296-A00F542FB31A}" type="presParOf" srcId="{9D13AC95-A066-0649-8DFB-E95B64E4482E}" destId="{B8F248BE-44A2-B54C-8970-314EC1EC8A47}" srcOrd="1" destOrd="0" presId="urn:microsoft.com/office/officeart/2005/8/layout/lProcess2"/>
    <dgm:cxn modelId="{65979239-FCCD-BE44-8436-25A54DB14F3E}" type="presParOf" srcId="{9D13AC95-A066-0649-8DFB-E95B64E4482E}" destId="{AFD3A0FE-AE35-9E47-84A2-5C4FFE408F65}" srcOrd="2" destOrd="0" presId="urn:microsoft.com/office/officeart/2005/8/layout/lProcess2"/>
    <dgm:cxn modelId="{40EFCE45-D8D4-2C40-8DF8-681B2CBBA142}" type="presParOf" srcId="{AFD3A0FE-AE35-9E47-84A2-5C4FFE408F65}" destId="{B24C8F45-A714-4A4B-8C8D-BC33D09CA187}" srcOrd="0" destOrd="0" presId="urn:microsoft.com/office/officeart/2005/8/layout/lProcess2"/>
    <dgm:cxn modelId="{347AC58A-B1ED-9644-B4F1-D7FD29398A2D}" type="presParOf" srcId="{B24C8F45-A714-4A4B-8C8D-BC33D09CA187}" destId="{34C1417D-77CB-7548-8639-ADF2442609E0}" srcOrd="0" destOrd="0" presId="urn:microsoft.com/office/officeart/2005/8/layout/lProcess2"/>
    <dgm:cxn modelId="{1DF0EE57-81DD-3845-9E75-405A41FC7642}" type="presParOf" srcId="{B24C8F45-A714-4A4B-8C8D-BC33D09CA187}" destId="{89C0444E-F041-0644-88FD-D581EA9BFD65}" srcOrd="1" destOrd="0" presId="urn:microsoft.com/office/officeart/2005/8/layout/lProcess2"/>
    <dgm:cxn modelId="{D4F235A4-A4B1-9D47-8342-101D356555B3}" type="presParOf" srcId="{B24C8F45-A714-4A4B-8C8D-BC33D09CA187}" destId="{E71773C8-1C3B-7A47-9696-032FE769396E}" srcOrd="2" destOrd="0" presId="urn:microsoft.com/office/officeart/2005/8/layout/lProcess2"/>
    <dgm:cxn modelId="{B409580A-94D2-1B49-AD6F-A4F52952BE33}" type="presParOf" srcId="{C66867EE-A454-9B49-9447-248B105456D0}" destId="{C848539C-6750-4F4D-BC93-2A29096EB52D}" srcOrd="1" destOrd="0" presId="urn:microsoft.com/office/officeart/2005/8/layout/lProcess2"/>
    <dgm:cxn modelId="{12EE9BA1-CB93-114D-857D-8C8A9CB751D6}" type="presParOf" srcId="{C66867EE-A454-9B49-9447-248B105456D0}" destId="{D3AFA907-B6D0-BE43-8B5A-C67C08046B28}" srcOrd="2" destOrd="0" presId="urn:microsoft.com/office/officeart/2005/8/layout/lProcess2"/>
    <dgm:cxn modelId="{36973C1E-720B-034D-9845-03FFCD4EDDD1}" type="presParOf" srcId="{D3AFA907-B6D0-BE43-8B5A-C67C08046B28}" destId="{25790197-F9FA-7649-8EE9-FD594E849622}" srcOrd="0" destOrd="0" presId="urn:microsoft.com/office/officeart/2005/8/layout/lProcess2"/>
    <dgm:cxn modelId="{CAD3FBF9-161E-3147-BA93-D220BB81698C}" type="presParOf" srcId="{D3AFA907-B6D0-BE43-8B5A-C67C08046B28}" destId="{12F12545-F534-8D46-A210-655D361B80EC}" srcOrd="1" destOrd="0" presId="urn:microsoft.com/office/officeart/2005/8/layout/lProcess2"/>
    <dgm:cxn modelId="{7B503B81-E3EA-8B49-81B1-DFAB9D5F77E5}" type="presParOf" srcId="{D3AFA907-B6D0-BE43-8B5A-C67C08046B28}" destId="{6B3D1791-D25F-304A-B1A5-B6C3BC848C49}" srcOrd="2" destOrd="0" presId="urn:microsoft.com/office/officeart/2005/8/layout/lProcess2"/>
    <dgm:cxn modelId="{EE0CDFA5-0BC0-8D46-A32E-21CB133CCE02}" type="presParOf" srcId="{6B3D1791-D25F-304A-B1A5-B6C3BC848C49}" destId="{C59AF49B-C4AD-2243-8C74-8762D6970B8E}" srcOrd="0" destOrd="0" presId="urn:microsoft.com/office/officeart/2005/8/layout/lProcess2"/>
    <dgm:cxn modelId="{50FED2DB-95C7-054A-A633-BC8F721A2FE7}" type="presParOf" srcId="{C59AF49B-C4AD-2243-8C74-8762D6970B8E}" destId="{9C248452-399D-9740-9795-AE588E6A8ED3}" srcOrd="0" destOrd="0" presId="urn:microsoft.com/office/officeart/2005/8/layout/lProcess2"/>
    <dgm:cxn modelId="{AE949F22-71CE-A644-A358-D4E43878D5C9}" type="presParOf" srcId="{C59AF49B-C4AD-2243-8C74-8762D6970B8E}" destId="{1873DB88-F74E-114D-89EF-3DE972F77FC4}" srcOrd="1" destOrd="0" presId="urn:microsoft.com/office/officeart/2005/8/layout/lProcess2"/>
    <dgm:cxn modelId="{4E3DCFCA-4CB7-0442-8898-6C1580E6C7A9}" type="presParOf" srcId="{C59AF49B-C4AD-2243-8C74-8762D6970B8E}" destId="{75140DFF-9068-F64E-9F44-C8BA4E9F784E}" srcOrd="2" destOrd="0" presId="urn:microsoft.com/office/officeart/2005/8/layout/lProcess2"/>
    <dgm:cxn modelId="{8DED5B81-0171-8E47-B12C-DC6F6CDB386D}" type="presParOf" srcId="{C66867EE-A454-9B49-9447-248B105456D0}" destId="{579880E3-8238-4244-AEA5-B69BA4A47204}" srcOrd="3" destOrd="0" presId="urn:microsoft.com/office/officeart/2005/8/layout/lProcess2"/>
    <dgm:cxn modelId="{A216E641-B5A9-B74D-B73A-FE156B7B0487}" type="presParOf" srcId="{C66867EE-A454-9B49-9447-248B105456D0}" destId="{3E87E74A-5C8B-B144-9BC4-2B02B7C59244}" srcOrd="4" destOrd="0" presId="urn:microsoft.com/office/officeart/2005/8/layout/lProcess2"/>
    <dgm:cxn modelId="{4DE15DEF-A571-374C-BD0F-9BE69A86E9E7}" type="presParOf" srcId="{3E87E74A-5C8B-B144-9BC4-2B02B7C59244}" destId="{1411E356-1F20-1944-AE9E-44D2DD081BF6}" srcOrd="0" destOrd="0" presId="urn:microsoft.com/office/officeart/2005/8/layout/lProcess2"/>
    <dgm:cxn modelId="{154449D8-BEF5-8B4E-9474-2F8C7CD3AEEF}" type="presParOf" srcId="{3E87E74A-5C8B-B144-9BC4-2B02B7C59244}" destId="{3EFCCA61-5CDF-3F4D-AF3E-6848B6D552DD}" srcOrd="1" destOrd="0" presId="urn:microsoft.com/office/officeart/2005/8/layout/lProcess2"/>
    <dgm:cxn modelId="{C3505B71-FC9E-6F4E-AD4B-E6E9C00205DC}" type="presParOf" srcId="{3E87E74A-5C8B-B144-9BC4-2B02B7C59244}" destId="{EE456BBB-709A-2049-86C8-2560419BCB34}" srcOrd="2" destOrd="0" presId="urn:microsoft.com/office/officeart/2005/8/layout/lProcess2"/>
    <dgm:cxn modelId="{03F886A4-5888-824D-AF39-B087D9FB39F0}" type="presParOf" srcId="{EE456BBB-709A-2049-86C8-2560419BCB34}" destId="{E718A207-E834-464F-A120-F7B4500250CC}" srcOrd="0" destOrd="0" presId="urn:microsoft.com/office/officeart/2005/8/layout/lProcess2"/>
    <dgm:cxn modelId="{C3B24F8E-D6F8-5245-AABC-8F7CDF3F522C}" type="presParOf" srcId="{E718A207-E834-464F-A120-F7B4500250CC}" destId="{5BB80DEB-3FA4-6645-AD33-2A7B3941C609}" srcOrd="0" destOrd="0" presId="urn:microsoft.com/office/officeart/2005/8/layout/lProcess2"/>
    <dgm:cxn modelId="{83CFC248-5BEA-0548-9E59-29CDF225620B}" type="presParOf" srcId="{E718A207-E834-464F-A120-F7B4500250CC}" destId="{D9F838F0-FF73-B444-AE30-9C03CD269A61}" srcOrd="1" destOrd="0" presId="urn:microsoft.com/office/officeart/2005/8/layout/lProcess2"/>
    <dgm:cxn modelId="{62C6BD27-9C9C-0D42-A7DB-C1837DF49C3B}" type="presParOf" srcId="{E718A207-E834-464F-A120-F7B4500250CC}" destId="{96FD1E42-220C-5049-B7D5-61D235CB818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244ABEB-E427-1744-AA12-F8FD3B4CD8FF}" type="doc">
      <dgm:prSet loTypeId="urn:microsoft.com/office/officeart/2005/8/layout/venn2" loCatId="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A3BDBCA8-60A8-EC48-B43F-67C94994A0CC}" type="pres">
      <dgm:prSet presAssocID="{6244ABEB-E427-1744-AA12-F8FD3B4CD8FF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CE25A9A0-CFBB-8046-B06F-427B70C5EA68}" type="presOf" srcId="{6244ABEB-E427-1744-AA12-F8FD3B4CD8FF}" destId="{A3BDBCA8-60A8-EC48-B43F-67C94994A0CC}" srcOrd="0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CA92FB-23FE-734F-A077-DC8DD1F9F674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D99FB4C-0363-F04C-9F62-A2B7141E8AF6}">
      <dgm:prSet phldrT="[Text]" custT="1"/>
      <dgm:spPr/>
      <dgm:t>
        <a:bodyPr/>
        <a:lstStyle/>
        <a:p>
          <a:pPr algn="ctr"/>
          <a:r>
            <a:rPr lang="en-GB" sz="2200" b="1" dirty="0" smtClean="0">
              <a:solidFill>
                <a:srgbClr val="000000"/>
              </a:solidFill>
            </a:rPr>
            <a:t>International criminal law</a:t>
          </a:r>
          <a:endParaRPr lang="en-GB" sz="2200" b="1" dirty="0">
            <a:solidFill>
              <a:srgbClr val="000000"/>
            </a:solidFill>
          </a:endParaRPr>
        </a:p>
      </dgm:t>
    </dgm:pt>
    <dgm:pt modelId="{0DEB3732-0C0A-AC4C-9546-0E0D63ECB387}" type="parTrans" cxnId="{2F9611EC-7674-B24A-82EB-94C3D1E55ECD}">
      <dgm:prSet/>
      <dgm:spPr/>
      <dgm:t>
        <a:bodyPr/>
        <a:lstStyle/>
        <a:p>
          <a:endParaRPr lang="en-GB"/>
        </a:p>
      </dgm:t>
    </dgm:pt>
    <dgm:pt modelId="{C030E933-E648-3745-B04E-B160D45FEC7B}" type="sibTrans" cxnId="{2F9611EC-7674-B24A-82EB-94C3D1E55ECD}">
      <dgm:prSet/>
      <dgm:spPr/>
      <dgm:t>
        <a:bodyPr/>
        <a:lstStyle/>
        <a:p>
          <a:endParaRPr lang="en-GB"/>
        </a:p>
      </dgm:t>
    </dgm:pt>
    <dgm:pt modelId="{8CE54641-7DCE-094B-AFAF-CA2629604AAD}">
      <dgm:prSet phldrT="[Text]" custT="1"/>
      <dgm:spPr/>
      <dgm:t>
        <a:bodyPr/>
        <a:lstStyle/>
        <a:p>
          <a:pPr algn="l"/>
          <a:r>
            <a:rPr lang="en-GB" sz="1800" dirty="0" smtClean="0"/>
            <a:t>Individual criminal responsibility</a:t>
          </a:r>
          <a:endParaRPr lang="en-GB" sz="1800" dirty="0"/>
        </a:p>
      </dgm:t>
    </dgm:pt>
    <dgm:pt modelId="{6CD75A1B-16C8-EA41-8291-DF2A4BB6660A}" type="parTrans" cxnId="{0C98C6F4-D93D-4340-B646-E191CB051C37}">
      <dgm:prSet/>
      <dgm:spPr/>
      <dgm:t>
        <a:bodyPr/>
        <a:lstStyle/>
        <a:p>
          <a:endParaRPr lang="en-GB"/>
        </a:p>
      </dgm:t>
    </dgm:pt>
    <dgm:pt modelId="{DD71D409-62D3-4B48-9E98-5ADD7DAC51A8}" type="sibTrans" cxnId="{0C98C6F4-D93D-4340-B646-E191CB051C37}">
      <dgm:prSet/>
      <dgm:spPr/>
      <dgm:t>
        <a:bodyPr/>
        <a:lstStyle/>
        <a:p>
          <a:endParaRPr lang="en-GB"/>
        </a:p>
      </dgm:t>
    </dgm:pt>
    <dgm:pt modelId="{837E6523-C2C4-2D42-9FB7-ACB1F4821A93}">
      <dgm:prSet phldrT="[Text]" custT="1"/>
      <dgm:spPr/>
      <dgm:t>
        <a:bodyPr/>
        <a:lstStyle/>
        <a:p>
          <a:pPr algn="l"/>
          <a:r>
            <a:rPr lang="en-GB" sz="1800" dirty="0" smtClean="0"/>
            <a:t>War crimes, crimes against humanity or genocide</a:t>
          </a:r>
          <a:endParaRPr lang="en-GB" sz="1800" dirty="0"/>
        </a:p>
      </dgm:t>
    </dgm:pt>
    <dgm:pt modelId="{7D15F11F-9332-484F-BB6B-CF3143ED5AB9}" type="parTrans" cxnId="{DBDBECC0-1F45-0D41-8277-6AD1A3760968}">
      <dgm:prSet/>
      <dgm:spPr/>
      <dgm:t>
        <a:bodyPr/>
        <a:lstStyle/>
        <a:p>
          <a:endParaRPr lang="en-GB"/>
        </a:p>
      </dgm:t>
    </dgm:pt>
    <dgm:pt modelId="{AF11BBC3-92C3-BD42-86E6-1CB4D343577B}" type="sibTrans" cxnId="{DBDBECC0-1F45-0D41-8277-6AD1A3760968}">
      <dgm:prSet/>
      <dgm:spPr/>
      <dgm:t>
        <a:bodyPr/>
        <a:lstStyle/>
        <a:p>
          <a:endParaRPr lang="en-GB"/>
        </a:p>
      </dgm:t>
    </dgm:pt>
    <dgm:pt modelId="{1E6E9DD9-5E7E-A341-B8AE-3CEEFCCD6354}">
      <dgm:prSet phldrT="[Text]" custT="1"/>
      <dgm:spPr/>
      <dgm:t>
        <a:bodyPr/>
        <a:lstStyle/>
        <a:p>
          <a:r>
            <a:rPr lang="en-GB" sz="2200" b="1" dirty="0" smtClean="0">
              <a:solidFill>
                <a:srgbClr val="000000"/>
              </a:solidFill>
            </a:rPr>
            <a:t>International human rights law</a:t>
          </a:r>
          <a:endParaRPr lang="en-GB" sz="2200" b="1" dirty="0">
            <a:solidFill>
              <a:srgbClr val="000000"/>
            </a:solidFill>
          </a:endParaRPr>
        </a:p>
      </dgm:t>
    </dgm:pt>
    <dgm:pt modelId="{44CCCFDC-A991-3F4E-85CF-1433196521B0}" type="parTrans" cxnId="{009B4394-4EA8-0146-8C0D-A979D7F0411C}">
      <dgm:prSet/>
      <dgm:spPr/>
      <dgm:t>
        <a:bodyPr/>
        <a:lstStyle/>
        <a:p>
          <a:endParaRPr lang="en-GB"/>
        </a:p>
      </dgm:t>
    </dgm:pt>
    <dgm:pt modelId="{CAEBB417-2CD6-BF42-BF6F-2BDBAC45D60F}" type="sibTrans" cxnId="{009B4394-4EA8-0146-8C0D-A979D7F0411C}">
      <dgm:prSet/>
      <dgm:spPr/>
      <dgm:t>
        <a:bodyPr/>
        <a:lstStyle/>
        <a:p>
          <a:endParaRPr lang="en-GB"/>
        </a:p>
      </dgm:t>
    </dgm:pt>
    <dgm:pt modelId="{24556590-3F7D-5844-8BE3-3D258303D3F4}">
      <dgm:prSet phldrT="[Text]" custT="1"/>
      <dgm:spPr/>
      <dgm:t>
        <a:bodyPr/>
        <a:lstStyle/>
        <a:p>
          <a:r>
            <a:rPr lang="en-GB" sz="1800" dirty="0" smtClean="0"/>
            <a:t>State responsibility for acts or omissions, incl. failure to prevent or respond to violations</a:t>
          </a:r>
          <a:endParaRPr lang="en-GB" sz="1800" dirty="0"/>
        </a:p>
      </dgm:t>
    </dgm:pt>
    <dgm:pt modelId="{5B014673-010B-7B45-9483-4FD9018A668F}" type="parTrans" cxnId="{F89A407C-C642-7447-8962-6121EC8ABF0F}">
      <dgm:prSet/>
      <dgm:spPr/>
      <dgm:t>
        <a:bodyPr/>
        <a:lstStyle/>
        <a:p>
          <a:endParaRPr lang="en-GB"/>
        </a:p>
      </dgm:t>
    </dgm:pt>
    <dgm:pt modelId="{0FAB6347-DAA0-5A48-82FE-37E277DC709F}" type="sibTrans" cxnId="{F89A407C-C642-7447-8962-6121EC8ABF0F}">
      <dgm:prSet/>
      <dgm:spPr/>
      <dgm:t>
        <a:bodyPr/>
        <a:lstStyle/>
        <a:p>
          <a:endParaRPr lang="en-GB"/>
        </a:p>
      </dgm:t>
    </dgm:pt>
    <dgm:pt modelId="{8F5F136C-0B03-1640-84A1-2EE3B2A2C141}">
      <dgm:prSet phldrT="[Text]" custT="1"/>
      <dgm:spPr/>
      <dgm:t>
        <a:bodyPr/>
        <a:lstStyle/>
        <a:p>
          <a:r>
            <a:rPr lang="en-GB" sz="1800" dirty="0" smtClean="0"/>
            <a:t>Human rights violations</a:t>
          </a:r>
          <a:endParaRPr lang="en-GB" sz="1800" dirty="0"/>
        </a:p>
      </dgm:t>
    </dgm:pt>
    <dgm:pt modelId="{09009499-E28B-DB47-8684-C8A7FDB8D4BA}" type="parTrans" cxnId="{A2654F39-9E4F-3E4F-85F9-ABFCEEF2043D}">
      <dgm:prSet/>
      <dgm:spPr/>
      <dgm:t>
        <a:bodyPr/>
        <a:lstStyle/>
        <a:p>
          <a:endParaRPr lang="en-GB"/>
        </a:p>
      </dgm:t>
    </dgm:pt>
    <dgm:pt modelId="{F813B00D-3879-134C-AA51-C16B9C541A14}" type="sibTrans" cxnId="{A2654F39-9E4F-3E4F-85F9-ABFCEEF2043D}">
      <dgm:prSet/>
      <dgm:spPr/>
      <dgm:t>
        <a:bodyPr/>
        <a:lstStyle/>
        <a:p>
          <a:endParaRPr lang="en-GB"/>
        </a:p>
      </dgm:t>
    </dgm:pt>
    <dgm:pt modelId="{B867E206-10FA-7D4D-91A2-4B54E7188DB7}">
      <dgm:prSet phldrT="[Text]"/>
      <dgm:spPr/>
      <dgm:t>
        <a:bodyPr/>
        <a:lstStyle/>
        <a:p>
          <a:r>
            <a:rPr lang="en-GB" b="1" dirty="0" smtClean="0">
              <a:solidFill>
                <a:srgbClr val="000000"/>
              </a:solidFill>
            </a:rPr>
            <a:t>International humanitarian law</a:t>
          </a:r>
          <a:endParaRPr lang="en-GB" b="1" dirty="0">
            <a:solidFill>
              <a:srgbClr val="000000"/>
            </a:solidFill>
          </a:endParaRPr>
        </a:p>
      </dgm:t>
    </dgm:pt>
    <dgm:pt modelId="{292EAB7C-10CF-D045-98DC-BFD7BC44FC49}" type="parTrans" cxnId="{B0975DF5-9199-8E45-BC18-7E3695245381}">
      <dgm:prSet/>
      <dgm:spPr/>
      <dgm:t>
        <a:bodyPr/>
        <a:lstStyle/>
        <a:p>
          <a:endParaRPr lang="en-GB"/>
        </a:p>
      </dgm:t>
    </dgm:pt>
    <dgm:pt modelId="{8BA2269C-C651-F144-A0D8-36548EE6572F}" type="sibTrans" cxnId="{B0975DF5-9199-8E45-BC18-7E3695245381}">
      <dgm:prSet/>
      <dgm:spPr/>
      <dgm:t>
        <a:bodyPr/>
        <a:lstStyle/>
        <a:p>
          <a:endParaRPr lang="en-GB"/>
        </a:p>
      </dgm:t>
    </dgm:pt>
    <dgm:pt modelId="{0F20A9B9-E3EA-074F-B23C-9BE154669FA3}">
      <dgm:prSet phldrT="[Text]" custT="1"/>
      <dgm:spPr/>
      <dgm:t>
        <a:bodyPr/>
        <a:lstStyle/>
        <a:p>
          <a:r>
            <a:rPr lang="en-GB" sz="1700" dirty="0" smtClean="0"/>
            <a:t>Governs the conduct of hostilities</a:t>
          </a:r>
          <a:endParaRPr lang="en-GB" sz="1700" dirty="0"/>
        </a:p>
      </dgm:t>
    </dgm:pt>
    <dgm:pt modelId="{4A52B09C-922A-9341-A3FB-C237986F4895}" type="parTrans" cxnId="{20434598-2BF4-0247-A090-9A467B5D82A5}">
      <dgm:prSet/>
      <dgm:spPr/>
      <dgm:t>
        <a:bodyPr/>
        <a:lstStyle/>
        <a:p>
          <a:endParaRPr lang="en-GB"/>
        </a:p>
      </dgm:t>
    </dgm:pt>
    <dgm:pt modelId="{A1621014-3F71-F843-A2CE-05A680E93661}" type="sibTrans" cxnId="{20434598-2BF4-0247-A090-9A467B5D82A5}">
      <dgm:prSet/>
      <dgm:spPr/>
      <dgm:t>
        <a:bodyPr/>
        <a:lstStyle/>
        <a:p>
          <a:endParaRPr lang="en-GB"/>
        </a:p>
      </dgm:t>
    </dgm:pt>
    <dgm:pt modelId="{1F8DDB3A-0873-A242-B301-09D185281308}">
      <dgm:prSet phldrT="[Text]" custT="1"/>
      <dgm:spPr/>
      <dgm:t>
        <a:bodyPr/>
        <a:lstStyle/>
        <a:p>
          <a:pPr algn="l"/>
          <a:endParaRPr lang="en-GB" sz="1800" dirty="0"/>
        </a:p>
      </dgm:t>
    </dgm:pt>
    <dgm:pt modelId="{78FAB68E-AB89-4543-BE31-1A420F820992}" type="parTrans" cxnId="{3FF9E23F-C9C5-724D-B9F2-54FA572B593F}">
      <dgm:prSet/>
      <dgm:spPr/>
      <dgm:t>
        <a:bodyPr/>
        <a:lstStyle/>
        <a:p>
          <a:endParaRPr lang="en-GB"/>
        </a:p>
      </dgm:t>
    </dgm:pt>
    <dgm:pt modelId="{DCCF9166-4FEE-C345-B4AA-2310351AFBCC}" type="sibTrans" cxnId="{3FF9E23F-C9C5-724D-B9F2-54FA572B593F}">
      <dgm:prSet/>
      <dgm:spPr/>
      <dgm:t>
        <a:bodyPr/>
        <a:lstStyle/>
        <a:p>
          <a:endParaRPr lang="en-GB"/>
        </a:p>
      </dgm:t>
    </dgm:pt>
    <dgm:pt modelId="{766FC624-4024-3547-BF55-B6359114CBD1}">
      <dgm:prSet phldrT="[Text]" custT="1"/>
      <dgm:spPr/>
      <dgm:t>
        <a:bodyPr/>
        <a:lstStyle/>
        <a:p>
          <a:pPr algn="l"/>
          <a:r>
            <a:rPr lang="en-US" sz="1800" dirty="0" smtClean="0">
              <a:solidFill>
                <a:srgbClr val="000000"/>
              </a:solidFill>
            </a:rPr>
            <a:t>Remedy can be criminal prosecution of individual perpetrators and awards of damages</a:t>
          </a:r>
          <a:endParaRPr lang="en-GB" sz="1800" dirty="0">
            <a:solidFill>
              <a:srgbClr val="000000"/>
            </a:solidFill>
          </a:endParaRPr>
        </a:p>
      </dgm:t>
    </dgm:pt>
    <dgm:pt modelId="{06D8DD72-3967-B749-B49B-D50AD718C8F3}" type="parTrans" cxnId="{B6D8E48F-3078-6D4E-A24E-DD0ABB41DE1D}">
      <dgm:prSet/>
      <dgm:spPr/>
      <dgm:t>
        <a:bodyPr/>
        <a:lstStyle/>
        <a:p>
          <a:endParaRPr lang="en-GB"/>
        </a:p>
      </dgm:t>
    </dgm:pt>
    <dgm:pt modelId="{A6F58E52-91B5-DC4B-A0CA-3B23456142FB}" type="sibTrans" cxnId="{B6D8E48F-3078-6D4E-A24E-DD0ABB41DE1D}">
      <dgm:prSet/>
      <dgm:spPr/>
      <dgm:t>
        <a:bodyPr/>
        <a:lstStyle/>
        <a:p>
          <a:endParaRPr lang="en-GB"/>
        </a:p>
      </dgm:t>
    </dgm:pt>
    <dgm:pt modelId="{4BFB5B5A-0191-B54A-BF52-7E5CC849F656}">
      <dgm:prSet phldrT="[Text]" custT="1"/>
      <dgm:spPr/>
      <dgm:t>
        <a:bodyPr/>
        <a:lstStyle/>
        <a:p>
          <a:r>
            <a:rPr lang="en-GB" sz="1800" dirty="0" smtClean="0"/>
            <a:t>Remedy can be an action against the responsible state and reparations</a:t>
          </a:r>
          <a:endParaRPr lang="en-GB" sz="1800" dirty="0"/>
        </a:p>
      </dgm:t>
    </dgm:pt>
    <dgm:pt modelId="{6A3A1946-116F-6F47-BA82-37888B8083C3}" type="parTrans" cxnId="{E5408F6B-EEB9-464C-B292-80E624243AF9}">
      <dgm:prSet/>
      <dgm:spPr/>
      <dgm:t>
        <a:bodyPr/>
        <a:lstStyle/>
        <a:p>
          <a:endParaRPr lang="en-GB"/>
        </a:p>
      </dgm:t>
    </dgm:pt>
    <dgm:pt modelId="{98107B84-AAD0-EE4D-A69A-FFC900682B6F}" type="sibTrans" cxnId="{E5408F6B-EEB9-464C-B292-80E624243AF9}">
      <dgm:prSet/>
      <dgm:spPr/>
      <dgm:t>
        <a:bodyPr/>
        <a:lstStyle/>
        <a:p>
          <a:endParaRPr lang="en-GB"/>
        </a:p>
      </dgm:t>
    </dgm:pt>
    <dgm:pt modelId="{DB08049E-C208-9747-ACEE-D110E43717CD}">
      <dgm:prSet phldrT="[Text]" custT="1"/>
      <dgm:spPr/>
      <dgm:t>
        <a:bodyPr/>
        <a:lstStyle/>
        <a:p>
          <a:r>
            <a:rPr lang="en-US" sz="1700" dirty="0" smtClean="0">
              <a:solidFill>
                <a:schemeClr val="tx1"/>
              </a:solidFill>
            </a:rPr>
            <a:t>Serious violations of IHL constitute war crimes under int. criminal law</a:t>
          </a:r>
          <a:endParaRPr lang="en-GB" sz="1700" dirty="0"/>
        </a:p>
      </dgm:t>
    </dgm:pt>
    <dgm:pt modelId="{104D7FD5-0C6A-9C4A-95E5-E2E1230BFADC}" type="parTrans" cxnId="{62F90179-9EB0-3641-A079-25D7EA1664F1}">
      <dgm:prSet/>
      <dgm:spPr/>
      <dgm:t>
        <a:bodyPr/>
        <a:lstStyle/>
        <a:p>
          <a:endParaRPr lang="en-GB"/>
        </a:p>
      </dgm:t>
    </dgm:pt>
    <dgm:pt modelId="{A1072565-CF77-AD47-A7BE-B4127B2D3848}" type="sibTrans" cxnId="{62F90179-9EB0-3641-A079-25D7EA1664F1}">
      <dgm:prSet/>
      <dgm:spPr/>
      <dgm:t>
        <a:bodyPr/>
        <a:lstStyle/>
        <a:p>
          <a:endParaRPr lang="en-GB"/>
        </a:p>
      </dgm:t>
    </dgm:pt>
    <dgm:pt modelId="{58D90D2B-4C59-6D4A-83B4-84CC98FD486F}">
      <dgm:prSet phldrT="[Text]" custT="1"/>
      <dgm:spPr/>
      <dgm:t>
        <a:bodyPr/>
        <a:lstStyle/>
        <a:p>
          <a:r>
            <a:rPr lang="en-GB" sz="1700" dirty="0" smtClean="0"/>
            <a:t>Remedy can be criminal prosecution of individuals or civil action against the state</a:t>
          </a:r>
          <a:endParaRPr lang="en-GB" sz="1700" dirty="0"/>
        </a:p>
      </dgm:t>
    </dgm:pt>
    <dgm:pt modelId="{72A11CA5-191E-8648-B97D-A1551DC056C5}" type="parTrans" cxnId="{5EF1DD8E-85ED-FE41-9781-D7CE27FFADE8}">
      <dgm:prSet/>
      <dgm:spPr/>
      <dgm:t>
        <a:bodyPr/>
        <a:lstStyle/>
        <a:p>
          <a:endParaRPr lang="en-GB"/>
        </a:p>
      </dgm:t>
    </dgm:pt>
    <dgm:pt modelId="{2E9A0786-CDAC-104D-AD6F-67FD40CCBB89}" type="sibTrans" cxnId="{5EF1DD8E-85ED-FE41-9781-D7CE27FFADE8}">
      <dgm:prSet/>
      <dgm:spPr/>
      <dgm:t>
        <a:bodyPr/>
        <a:lstStyle/>
        <a:p>
          <a:endParaRPr lang="en-GB"/>
        </a:p>
      </dgm:t>
    </dgm:pt>
    <dgm:pt modelId="{8CBEF22D-F177-7344-A1E1-B55D36CEC743}">
      <dgm:prSet phldrT="[Text]" custT="1"/>
      <dgm:spPr/>
      <dgm:t>
        <a:bodyPr/>
        <a:lstStyle/>
        <a:p>
          <a:r>
            <a:rPr lang="en-US" sz="1700" dirty="0" smtClean="0">
              <a:solidFill>
                <a:schemeClr val="tx1"/>
              </a:solidFill>
            </a:rPr>
            <a:t>Responsibility of parties to a conflict (states/non-state </a:t>
          </a:r>
          <a:r>
            <a:rPr lang="en-GB" sz="1700" noProof="0" dirty="0" smtClean="0">
              <a:solidFill>
                <a:schemeClr val="tx1"/>
              </a:solidFill>
            </a:rPr>
            <a:t>organised</a:t>
          </a:r>
          <a:r>
            <a:rPr lang="en-US" sz="1700" dirty="0" smtClean="0">
              <a:solidFill>
                <a:schemeClr val="tx1"/>
              </a:solidFill>
            </a:rPr>
            <a:t> groups)</a:t>
          </a:r>
          <a:endParaRPr lang="en-GB" sz="1700" dirty="0"/>
        </a:p>
      </dgm:t>
    </dgm:pt>
    <dgm:pt modelId="{6DB6EAED-FE30-054E-8922-50F0A8C3C567}" type="sibTrans" cxnId="{90D866E8-DFBF-0348-AFE7-17071B80A395}">
      <dgm:prSet/>
      <dgm:spPr/>
      <dgm:t>
        <a:bodyPr/>
        <a:lstStyle/>
        <a:p>
          <a:endParaRPr lang="en-GB"/>
        </a:p>
      </dgm:t>
    </dgm:pt>
    <dgm:pt modelId="{4557B40F-567A-A241-A07C-137E68DCB5AD}" type="parTrans" cxnId="{90D866E8-DFBF-0348-AFE7-17071B80A395}">
      <dgm:prSet/>
      <dgm:spPr/>
      <dgm:t>
        <a:bodyPr/>
        <a:lstStyle/>
        <a:p>
          <a:endParaRPr lang="en-GB"/>
        </a:p>
      </dgm:t>
    </dgm:pt>
    <dgm:pt modelId="{114F75E0-4223-3B4A-AE8D-7460B0006F09}">
      <dgm:prSet phldrT="[Text]" custT="1"/>
      <dgm:spPr/>
      <dgm:t>
        <a:bodyPr/>
        <a:lstStyle/>
        <a:p>
          <a:pPr algn="l"/>
          <a:endParaRPr lang="en-GB" sz="1800" dirty="0"/>
        </a:p>
      </dgm:t>
    </dgm:pt>
    <dgm:pt modelId="{3BEAA0D4-8974-B14E-B2EF-A0910C51AF1C}" type="parTrans" cxnId="{2D080447-8F0F-CA41-ABED-D7F7C3AFE605}">
      <dgm:prSet/>
      <dgm:spPr/>
      <dgm:t>
        <a:bodyPr/>
        <a:lstStyle/>
        <a:p>
          <a:endParaRPr lang="en-GB"/>
        </a:p>
      </dgm:t>
    </dgm:pt>
    <dgm:pt modelId="{67FFF464-0EEB-8A49-A5A7-ECB72BDDC2A3}" type="sibTrans" cxnId="{2D080447-8F0F-CA41-ABED-D7F7C3AFE605}">
      <dgm:prSet/>
      <dgm:spPr/>
      <dgm:t>
        <a:bodyPr/>
        <a:lstStyle/>
        <a:p>
          <a:endParaRPr lang="en-GB"/>
        </a:p>
      </dgm:t>
    </dgm:pt>
    <dgm:pt modelId="{066D6724-C897-D843-848E-2949610E242D}">
      <dgm:prSet phldrT="[Text]" custT="1"/>
      <dgm:spPr/>
      <dgm:t>
        <a:bodyPr/>
        <a:lstStyle/>
        <a:p>
          <a:pPr algn="l"/>
          <a:endParaRPr lang="en-GB" sz="1800" dirty="0"/>
        </a:p>
      </dgm:t>
    </dgm:pt>
    <dgm:pt modelId="{79D64FFA-8530-5844-80F0-48BAC8733304}" type="parTrans" cxnId="{C2122ACA-2FBC-A849-9668-08D538DF842E}">
      <dgm:prSet/>
      <dgm:spPr/>
      <dgm:t>
        <a:bodyPr/>
        <a:lstStyle/>
        <a:p>
          <a:endParaRPr lang="en-GB"/>
        </a:p>
      </dgm:t>
    </dgm:pt>
    <dgm:pt modelId="{31CAB1B7-6C54-AB48-B8FA-671DD49F7C81}" type="sibTrans" cxnId="{C2122ACA-2FBC-A849-9668-08D538DF842E}">
      <dgm:prSet/>
      <dgm:spPr/>
      <dgm:t>
        <a:bodyPr/>
        <a:lstStyle/>
        <a:p>
          <a:endParaRPr lang="en-GB"/>
        </a:p>
      </dgm:t>
    </dgm:pt>
    <dgm:pt modelId="{7C194C60-7331-8041-85C2-F7F6C9B4AFB3}">
      <dgm:prSet phldrT="[Text]" custT="1"/>
      <dgm:spPr/>
      <dgm:t>
        <a:bodyPr/>
        <a:lstStyle/>
        <a:p>
          <a:endParaRPr lang="en-GB" sz="1800" dirty="0"/>
        </a:p>
      </dgm:t>
    </dgm:pt>
    <dgm:pt modelId="{678A8DF3-AE45-744C-BAF2-9A6D95F09669}" type="parTrans" cxnId="{F8AC9E45-B386-7843-8C7C-968D9F9036C1}">
      <dgm:prSet/>
      <dgm:spPr/>
      <dgm:t>
        <a:bodyPr/>
        <a:lstStyle/>
        <a:p>
          <a:endParaRPr lang="en-GB"/>
        </a:p>
      </dgm:t>
    </dgm:pt>
    <dgm:pt modelId="{46CBE6E6-8F28-C841-85FE-008672120603}" type="sibTrans" cxnId="{F8AC9E45-B386-7843-8C7C-968D9F9036C1}">
      <dgm:prSet/>
      <dgm:spPr/>
      <dgm:t>
        <a:bodyPr/>
        <a:lstStyle/>
        <a:p>
          <a:endParaRPr lang="en-GB"/>
        </a:p>
      </dgm:t>
    </dgm:pt>
    <dgm:pt modelId="{4CE916D6-9376-394D-B5EC-9F8259B4102A}">
      <dgm:prSet phldrT="[Text]" custT="1"/>
      <dgm:spPr/>
      <dgm:t>
        <a:bodyPr/>
        <a:lstStyle/>
        <a:p>
          <a:endParaRPr lang="en-GB" sz="1800" dirty="0"/>
        </a:p>
      </dgm:t>
    </dgm:pt>
    <dgm:pt modelId="{BD1BF1B2-D86B-1743-8D43-6A94DC529574}" type="parTrans" cxnId="{58B6CECC-AF29-454E-AF49-E922ED6EC08C}">
      <dgm:prSet/>
      <dgm:spPr/>
      <dgm:t>
        <a:bodyPr/>
        <a:lstStyle/>
        <a:p>
          <a:endParaRPr lang="en-GB"/>
        </a:p>
      </dgm:t>
    </dgm:pt>
    <dgm:pt modelId="{5D57BDDB-F59B-5F41-8A9E-B7AC92CE72F4}" type="sibTrans" cxnId="{58B6CECC-AF29-454E-AF49-E922ED6EC08C}">
      <dgm:prSet/>
      <dgm:spPr/>
      <dgm:t>
        <a:bodyPr/>
        <a:lstStyle/>
        <a:p>
          <a:endParaRPr lang="en-GB"/>
        </a:p>
      </dgm:t>
    </dgm:pt>
    <dgm:pt modelId="{9788A34C-078B-1E43-A4FB-1E4BDAF53D05}" type="pres">
      <dgm:prSet presAssocID="{AECA92FB-23FE-734F-A077-DC8DD1F9F67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B723B49-BF04-A540-8653-8E053882825C}" type="pres">
      <dgm:prSet presAssocID="{FD99FB4C-0363-F04C-9F62-A2B7141E8AF6}" presName="composite" presStyleCnt="0"/>
      <dgm:spPr/>
    </dgm:pt>
    <dgm:pt modelId="{8DFF77E3-1130-4242-90E9-52AA18CA8A99}" type="pres">
      <dgm:prSet presAssocID="{FD99FB4C-0363-F04C-9F62-A2B7141E8AF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BD7735-E1C1-6349-B158-A455A1505E70}" type="pres">
      <dgm:prSet presAssocID="{FD99FB4C-0363-F04C-9F62-A2B7141E8AF6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4D27BA-EFB8-5846-8670-83C037DC7CC2}" type="pres">
      <dgm:prSet presAssocID="{C030E933-E648-3745-B04E-B160D45FEC7B}" presName="space" presStyleCnt="0"/>
      <dgm:spPr/>
    </dgm:pt>
    <dgm:pt modelId="{54B05EB1-62DA-344C-BD2B-1747D03C6EF6}" type="pres">
      <dgm:prSet presAssocID="{1E6E9DD9-5E7E-A341-B8AE-3CEEFCCD6354}" presName="composite" presStyleCnt="0"/>
      <dgm:spPr/>
    </dgm:pt>
    <dgm:pt modelId="{E59D4148-D96A-8843-8468-0187468C9110}" type="pres">
      <dgm:prSet presAssocID="{1E6E9DD9-5E7E-A341-B8AE-3CEEFCCD635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E43CAA-7305-4342-9E5D-ED7D2C84F625}" type="pres">
      <dgm:prSet presAssocID="{1E6E9DD9-5E7E-A341-B8AE-3CEEFCCD635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CCA5CEE-18C9-C241-BFC7-1370AB406224}" type="pres">
      <dgm:prSet presAssocID="{CAEBB417-2CD6-BF42-BF6F-2BDBAC45D60F}" presName="space" presStyleCnt="0"/>
      <dgm:spPr/>
    </dgm:pt>
    <dgm:pt modelId="{E05448D0-E264-2343-8973-687DB4EDBB4B}" type="pres">
      <dgm:prSet presAssocID="{B867E206-10FA-7D4D-91A2-4B54E7188DB7}" presName="composite" presStyleCnt="0"/>
      <dgm:spPr/>
    </dgm:pt>
    <dgm:pt modelId="{5973B87A-A04E-ED49-A4D0-CC3FDBE9C64B}" type="pres">
      <dgm:prSet presAssocID="{B867E206-10FA-7D4D-91A2-4B54E7188DB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5E99EF-5CEB-DF4C-B245-03DC858DF9C0}" type="pres">
      <dgm:prSet presAssocID="{B867E206-10FA-7D4D-91A2-4B54E7188DB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59886EC-E4B7-464C-9D1A-58859A509F14}" type="presOf" srcId="{1E6E9DD9-5E7E-A341-B8AE-3CEEFCCD6354}" destId="{E59D4148-D96A-8843-8468-0187468C9110}" srcOrd="0" destOrd="0" presId="urn:microsoft.com/office/officeart/2005/8/layout/hList1"/>
    <dgm:cxn modelId="{6BF0D1D0-1BFE-D041-8D81-FBA77CB98C2A}" type="presOf" srcId="{4CE916D6-9376-394D-B5EC-9F8259B4102A}" destId="{51E43CAA-7305-4342-9E5D-ED7D2C84F625}" srcOrd="0" destOrd="3" presId="urn:microsoft.com/office/officeart/2005/8/layout/hList1"/>
    <dgm:cxn modelId="{440100B3-726C-1B42-B2D7-26044A12FE52}" type="presOf" srcId="{8CBEF22D-F177-7344-A1E1-B55D36CEC743}" destId="{D65E99EF-5CEB-DF4C-B245-03DC858DF9C0}" srcOrd="0" destOrd="1" presId="urn:microsoft.com/office/officeart/2005/8/layout/hList1"/>
    <dgm:cxn modelId="{22A3F4C1-ED90-EA44-A9BF-230B57DC58BF}" type="presOf" srcId="{8CE54641-7DCE-094B-AFAF-CA2629604AAD}" destId="{47BD7735-E1C1-6349-B158-A455A1505E70}" srcOrd="0" destOrd="0" presId="urn:microsoft.com/office/officeart/2005/8/layout/hList1"/>
    <dgm:cxn modelId="{08140FC0-BE0E-F447-AC3A-D3F1874BED65}" type="presOf" srcId="{114F75E0-4223-3B4A-AE8D-7460B0006F09}" destId="{47BD7735-E1C1-6349-B158-A455A1505E70}" srcOrd="0" destOrd="1" presId="urn:microsoft.com/office/officeart/2005/8/layout/hList1"/>
    <dgm:cxn modelId="{059B3B3A-6713-4245-8FE2-915C08263D81}" type="presOf" srcId="{8F5F136C-0B03-1640-84A1-2EE3B2A2C141}" destId="{51E43CAA-7305-4342-9E5D-ED7D2C84F625}" srcOrd="0" destOrd="2" presId="urn:microsoft.com/office/officeart/2005/8/layout/hList1"/>
    <dgm:cxn modelId="{90FF229D-840D-9647-A8AD-7470BAE2C2D8}" type="presOf" srcId="{1F8DDB3A-0873-A242-B301-09D185281308}" destId="{47BD7735-E1C1-6349-B158-A455A1505E70}" srcOrd="0" destOrd="5" presId="urn:microsoft.com/office/officeart/2005/8/layout/hList1"/>
    <dgm:cxn modelId="{009B4394-4EA8-0146-8C0D-A979D7F0411C}" srcId="{AECA92FB-23FE-734F-A077-DC8DD1F9F674}" destId="{1E6E9DD9-5E7E-A341-B8AE-3CEEFCCD6354}" srcOrd="1" destOrd="0" parTransId="{44CCCFDC-A991-3F4E-85CF-1433196521B0}" sibTransId="{CAEBB417-2CD6-BF42-BF6F-2BDBAC45D60F}"/>
    <dgm:cxn modelId="{58B6CECC-AF29-454E-AF49-E922ED6EC08C}" srcId="{1E6E9DD9-5E7E-A341-B8AE-3CEEFCCD6354}" destId="{4CE916D6-9376-394D-B5EC-9F8259B4102A}" srcOrd="3" destOrd="0" parTransId="{BD1BF1B2-D86B-1743-8D43-6A94DC529574}" sibTransId="{5D57BDDB-F59B-5F41-8A9E-B7AC92CE72F4}"/>
    <dgm:cxn modelId="{A2654F39-9E4F-3E4F-85F9-ABFCEEF2043D}" srcId="{1E6E9DD9-5E7E-A341-B8AE-3CEEFCCD6354}" destId="{8F5F136C-0B03-1640-84A1-2EE3B2A2C141}" srcOrd="2" destOrd="0" parTransId="{09009499-E28B-DB47-8684-C8A7FDB8D4BA}" sibTransId="{F813B00D-3879-134C-AA51-C16B9C541A14}"/>
    <dgm:cxn modelId="{B6E9AC70-8E3D-F049-9D37-038FB9003799}" type="presOf" srcId="{066D6724-C897-D843-848E-2949610E242D}" destId="{47BD7735-E1C1-6349-B158-A455A1505E70}" srcOrd="0" destOrd="3" presId="urn:microsoft.com/office/officeart/2005/8/layout/hList1"/>
    <dgm:cxn modelId="{2F9611EC-7674-B24A-82EB-94C3D1E55ECD}" srcId="{AECA92FB-23FE-734F-A077-DC8DD1F9F674}" destId="{FD99FB4C-0363-F04C-9F62-A2B7141E8AF6}" srcOrd="0" destOrd="0" parTransId="{0DEB3732-0C0A-AC4C-9546-0E0D63ECB387}" sibTransId="{C030E933-E648-3745-B04E-B160D45FEC7B}"/>
    <dgm:cxn modelId="{385FE281-51C2-4A48-A122-B329A596A5CC}" type="presOf" srcId="{4BFB5B5A-0191-B54A-BF52-7E5CC849F656}" destId="{51E43CAA-7305-4342-9E5D-ED7D2C84F625}" srcOrd="0" destOrd="4" presId="urn:microsoft.com/office/officeart/2005/8/layout/hList1"/>
    <dgm:cxn modelId="{F8AC9E45-B386-7843-8C7C-968D9F9036C1}" srcId="{1E6E9DD9-5E7E-A341-B8AE-3CEEFCCD6354}" destId="{7C194C60-7331-8041-85C2-F7F6C9B4AFB3}" srcOrd="1" destOrd="0" parTransId="{678A8DF3-AE45-744C-BAF2-9A6D95F09669}" sibTransId="{46CBE6E6-8F28-C841-85FE-008672120603}"/>
    <dgm:cxn modelId="{2D080447-8F0F-CA41-ABED-D7F7C3AFE605}" srcId="{FD99FB4C-0363-F04C-9F62-A2B7141E8AF6}" destId="{114F75E0-4223-3B4A-AE8D-7460B0006F09}" srcOrd="1" destOrd="0" parTransId="{3BEAA0D4-8974-B14E-B2EF-A0910C51AF1C}" sibTransId="{67FFF464-0EEB-8A49-A5A7-ECB72BDDC2A3}"/>
    <dgm:cxn modelId="{C2122ACA-2FBC-A849-9668-08D538DF842E}" srcId="{FD99FB4C-0363-F04C-9F62-A2B7141E8AF6}" destId="{066D6724-C897-D843-848E-2949610E242D}" srcOrd="3" destOrd="0" parTransId="{79D64FFA-8530-5844-80F0-48BAC8733304}" sibTransId="{31CAB1B7-6C54-AB48-B8FA-671DD49F7C81}"/>
    <dgm:cxn modelId="{0C98C6F4-D93D-4340-B646-E191CB051C37}" srcId="{FD99FB4C-0363-F04C-9F62-A2B7141E8AF6}" destId="{8CE54641-7DCE-094B-AFAF-CA2629604AAD}" srcOrd="0" destOrd="0" parTransId="{6CD75A1B-16C8-EA41-8291-DF2A4BB6660A}" sibTransId="{DD71D409-62D3-4B48-9E98-5ADD7DAC51A8}"/>
    <dgm:cxn modelId="{F89A407C-C642-7447-8962-6121EC8ABF0F}" srcId="{1E6E9DD9-5E7E-A341-B8AE-3CEEFCCD6354}" destId="{24556590-3F7D-5844-8BE3-3D258303D3F4}" srcOrd="0" destOrd="0" parTransId="{5B014673-010B-7B45-9483-4FD9018A668F}" sibTransId="{0FAB6347-DAA0-5A48-82FE-37E277DC709F}"/>
    <dgm:cxn modelId="{F7FB24AF-A43D-5542-8ADF-842021186D74}" type="presOf" srcId="{B867E206-10FA-7D4D-91A2-4B54E7188DB7}" destId="{5973B87A-A04E-ED49-A4D0-CC3FDBE9C64B}" srcOrd="0" destOrd="0" presId="urn:microsoft.com/office/officeart/2005/8/layout/hList1"/>
    <dgm:cxn modelId="{1E4CC6DA-34CD-194A-A32D-EED80306B9A5}" type="presOf" srcId="{0F20A9B9-E3EA-074F-B23C-9BE154669FA3}" destId="{D65E99EF-5CEB-DF4C-B245-03DC858DF9C0}" srcOrd="0" destOrd="0" presId="urn:microsoft.com/office/officeart/2005/8/layout/hList1"/>
    <dgm:cxn modelId="{9444C99F-2357-6E47-B1B8-6B7E37DFC887}" type="presOf" srcId="{FD99FB4C-0363-F04C-9F62-A2B7141E8AF6}" destId="{8DFF77E3-1130-4242-90E9-52AA18CA8A99}" srcOrd="0" destOrd="0" presId="urn:microsoft.com/office/officeart/2005/8/layout/hList1"/>
    <dgm:cxn modelId="{3FF9E23F-C9C5-724D-B9F2-54FA572B593F}" srcId="{FD99FB4C-0363-F04C-9F62-A2B7141E8AF6}" destId="{1F8DDB3A-0873-A242-B301-09D185281308}" srcOrd="5" destOrd="0" parTransId="{78FAB68E-AB89-4543-BE31-1A420F820992}" sibTransId="{DCCF9166-4FEE-C345-B4AA-2310351AFBCC}"/>
    <dgm:cxn modelId="{795ED2C5-5CFE-CB4F-93D2-8B5D0299FB30}" type="presOf" srcId="{766FC624-4024-3547-BF55-B6359114CBD1}" destId="{47BD7735-E1C1-6349-B158-A455A1505E70}" srcOrd="0" destOrd="4" presId="urn:microsoft.com/office/officeart/2005/8/layout/hList1"/>
    <dgm:cxn modelId="{DBDBECC0-1F45-0D41-8277-6AD1A3760968}" srcId="{FD99FB4C-0363-F04C-9F62-A2B7141E8AF6}" destId="{837E6523-C2C4-2D42-9FB7-ACB1F4821A93}" srcOrd="2" destOrd="0" parTransId="{7D15F11F-9332-484F-BB6B-CF3143ED5AB9}" sibTransId="{AF11BBC3-92C3-BD42-86E6-1CB4D343577B}"/>
    <dgm:cxn modelId="{C3851B26-96D6-E84E-8CAE-7FAC162AC014}" type="presOf" srcId="{837E6523-C2C4-2D42-9FB7-ACB1F4821A93}" destId="{47BD7735-E1C1-6349-B158-A455A1505E70}" srcOrd="0" destOrd="2" presId="urn:microsoft.com/office/officeart/2005/8/layout/hList1"/>
    <dgm:cxn modelId="{90D866E8-DFBF-0348-AFE7-17071B80A395}" srcId="{B867E206-10FA-7D4D-91A2-4B54E7188DB7}" destId="{8CBEF22D-F177-7344-A1E1-B55D36CEC743}" srcOrd="1" destOrd="0" parTransId="{4557B40F-567A-A241-A07C-137E68DCB5AD}" sibTransId="{6DB6EAED-FE30-054E-8922-50F0A8C3C567}"/>
    <dgm:cxn modelId="{5EF1DD8E-85ED-FE41-9781-D7CE27FFADE8}" srcId="{B867E206-10FA-7D4D-91A2-4B54E7188DB7}" destId="{58D90D2B-4C59-6D4A-83B4-84CC98FD486F}" srcOrd="3" destOrd="0" parTransId="{72A11CA5-191E-8648-B97D-A1551DC056C5}" sibTransId="{2E9A0786-CDAC-104D-AD6F-67FD40CCBB89}"/>
    <dgm:cxn modelId="{E2C4E703-932B-984D-9E96-4C230D2AA205}" type="presOf" srcId="{DB08049E-C208-9747-ACEE-D110E43717CD}" destId="{D65E99EF-5CEB-DF4C-B245-03DC858DF9C0}" srcOrd="0" destOrd="2" presId="urn:microsoft.com/office/officeart/2005/8/layout/hList1"/>
    <dgm:cxn modelId="{1195E357-F1CF-2147-868C-45A08AB3F6EB}" type="presOf" srcId="{AECA92FB-23FE-734F-A077-DC8DD1F9F674}" destId="{9788A34C-078B-1E43-A4FB-1E4BDAF53D05}" srcOrd="0" destOrd="0" presId="urn:microsoft.com/office/officeart/2005/8/layout/hList1"/>
    <dgm:cxn modelId="{62F90179-9EB0-3641-A079-25D7EA1664F1}" srcId="{B867E206-10FA-7D4D-91A2-4B54E7188DB7}" destId="{DB08049E-C208-9747-ACEE-D110E43717CD}" srcOrd="2" destOrd="0" parTransId="{104D7FD5-0C6A-9C4A-95E5-E2E1230BFADC}" sibTransId="{A1072565-CF77-AD47-A7BE-B4127B2D3848}"/>
    <dgm:cxn modelId="{E5408F6B-EEB9-464C-B292-80E624243AF9}" srcId="{1E6E9DD9-5E7E-A341-B8AE-3CEEFCCD6354}" destId="{4BFB5B5A-0191-B54A-BF52-7E5CC849F656}" srcOrd="4" destOrd="0" parTransId="{6A3A1946-116F-6F47-BA82-37888B8083C3}" sibTransId="{98107B84-AAD0-EE4D-A69A-FFC900682B6F}"/>
    <dgm:cxn modelId="{20434598-2BF4-0247-A090-9A467B5D82A5}" srcId="{B867E206-10FA-7D4D-91A2-4B54E7188DB7}" destId="{0F20A9B9-E3EA-074F-B23C-9BE154669FA3}" srcOrd="0" destOrd="0" parTransId="{4A52B09C-922A-9341-A3FB-C237986F4895}" sibTransId="{A1621014-3F71-F843-A2CE-05A680E93661}"/>
    <dgm:cxn modelId="{B6D8E48F-3078-6D4E-A24E-DD0ABB41DE1D}" srcId="{FD99FB4C-0363-F04C-9F62-A2B7141E8AF6}" destId="{766FC624-4024-3547-BF55-B6359114CBD1}" srcOrd="4" destOrd="0" parTransId="{06D8DD72-3967-B749-B49B-D50AD718C8F3}" sibTransId="{A6F58E52-91B5-DC4B-A0CA-3B23456142FB}"/>
    <dgm:cxn modelId="{4087BDF6-DF5B-7A44-BA01-90682FB462C6}" type="presOf" srcId="{24556590-3F7D-5844-8BE3-3D258303D3F4}" destId="{51E43CAA-7305-4342-9E5D-ED7D2C84F625}" srcOrd="0" destOrd="0" presId="urn:microsoft.com/office/officeart/2005/8/layout/hList1"/>
    <dgm:cxn modelId="{A6C1D4C4-6756-AC4C-B6E8-316F92A5343E}" type="presOf" srcId="{58D90D2B-4C59-6D4A-83B4-84CC98FD486F}" destId="{D65E99EF-5CEB-DF4C-B245-03DC858DF9C0}" srcOrd="0" destOrd="3" presId="urn:microsoft.com/office/officeart/2005/8/layout/hList1"/>
    <dgm:cxn modelId="{B0975DF5-9199-8E45-BC18-7E3695245381}" srcId="{AECA92FB-23FE-734F-A077-DC8DD1F9F674}" destId="{B867E206-10FA-7D4D-91A2-4B54E7188DB7}" srcOrd="2" destOrd="0" parTransId="{292EAB7C-10CF-D045-98DC-BFD7BC44FC49}" sibTransId="{8BA2269C-C651-F144-A0D8-36548EE6572F}"/>
    <dgm:cxn modelId="{FF7878CE-CC6B-C348-8816-FF0659FF9E2A}" type="presOf" srcId="{7C194C60-7331-8041-85C2-F7F6C9B4AFB3}" destId="{51E43CAA-7305-4342-9E5D-ED7D2C84F625}" srcOrd="0" destOrd="1" presId="urn:microsoft.com/office/officeart/2005/8/layout/hList1"/>
    <dgm:cxn modelId="{23EBF91A-6469-0A4A-AC80-3F0AC4E5AB29}" type="presParOf" srcId="{9788A34C-078B-1E43-A4FB-1E4BDAF53D05}" destId="{FB723B49-BF04-A540-8653-8E053882825C}" srcOrd="0" destOrd="0" presId="urn:microsoft.com/office/officeart/2005/8/layout/hList1"/>
    <dgm:cxn modelId="{683216EE-0A0A-154E-8E45-BBA719EADE31}" type="presParOf" srcId="{FB723B49-BF04-A540-8653-8E053882825C}" destId="{8DFF77E3-1130-4242-90E9-52AA18CA8A99}" srcOrd="0" destOrd="0" presId="urn:microsoft.com/office/officeart/2005/8/layout/hList1"/>
    <dgm:cxn modelId="{036E0F24-C66D-3341-A147-1BFD5595F1E4}" type="presParOf" srcId="{FB723B49-BF04-A540-8653-8E053882825C}" destId="{47BD7735-E1C1-6349-B158-A455A1505E70}" srcOrd="1" destOrd="0" presId="urn:microsoft.com/office/officeart/2005/8/layout/hList1"/>
    <dgm:cxn modelId="{61CA1F6D-DEB9-AE4F-B110-3A66F5DCE6C4}" type="presParOf" srcId="{9788A34C-078B-1E43-A4FB-1E4BDAF53D05}" destId="{8D4D27BA-EFB8-5846-8670-83C037DC7CC2}" srcOrd="1" destOrd="0" presId="urn:microsoft.com/office/officeart/2005/8/layout/hList1"/>
    <dgm:cxn modelId="{5F6E42E8-6A8C-514E-AAB8-FD5B1BC3B77D}" type="presParOf" srcId="{9788A34C-078B-1E43-A4FB-1E4BDAF53D05}" destId="{54B05EB1-62DA-344C-BD2B-1747D03C6EF6}" srcOrd="2" destOrd="0" presId="urn:microsoft.com/office/officeart/2005/8/layout/hList1"/>
    <dgm:cxn modelId="{CA518940-4E9E-9E4F-9644-D5BEF8A43E0D}" type="presParOf" srcId="{54B05EB1-62DA-344C-BD2B-1747D03C6EF6}" destId="{E59D4148-D96A-8843-8468-0187468C9110}" srcOrd="0" destOrd="0" presId="urn:microsoft.com/office/officeart/2005/8/layout/hList1"/>
    <dgm:cxn modelId="{8DDCB835-2E52-7147-AD35-9060B1A89DAD}" type="presParOf" srcId="{54B05EB1-62DA-344C-BD2B-1747D03C6EF6}" destId="{51E43CAA-7305-4342-9E5D-ED7D2C84F625}" srcOrd="1" destOrd="0" presId="urn:microsoft.com/office/officeart/2005/8/layout/hList1"/>
    <dgm:cxn modelId="{324F4071-271F-4643-A6D0-C91BCC550AF9}" type="presParOf" srcId="{9788A34C-078B-1E43-A4FB-1E4BDAF53D05}" destId="{ECCA5CEE-18C9-C241-BFC7-1370AB406224}" srcOrd="3" destOrd="0" presId="urn:microsoft.com/office/officeart/2005/8/layout/hList1"/>
    <dgm:cxn modelId="{693A4528-44B6-8C46-AEA5-841E4FC74397}" type="presParOf" srcId="{9788A34C-078B-1E43-A4FB-1E4BDAF53D05}" destId="{E05448D0-E264-2343-8973-687DB4EDBB4B}" srcOrd="4" destOrd="0" presId="urn:microsoft.com/office/officeart/2005/8/layout/hList1"/>
    <dgm:cxn modelId="{5500225B-1925-3E44-82B4-3D09842BD7EE}" type="presParOf" srcId="{E05448D0-E264-2343-8973-687DB4EDBB4B}" destId="{5973B87A-A04E-ED49-A4D0-CC3FDBE9C64B}" srcOrd="0" destOrd="0" presId="urn:microsoft.com/office/officeart/2005/8/layout/hList1"/>
    <dgm:cxn modelId="{80F0E196-734B-FE48-819D-163E0996B25A}" type="presParOf" srcId="{E05448D0-E264-2343-8973-687DB4EDBB4B}" destId="{D65E99EF-5CEB-DF4C-B245-03DC858DF9C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F68A05-AD4F-8747-99CA-AA00E9B3B0F5}" type="doc">
      <dgm:prSet loTypeId="urn:microsoft.com/office/officeart/2005/8/layout/vList2" loCatId="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A26F8B10-A4E4-9B43-B473-9D1EB11CC72B}">
      <dgm:prSet custT="1"/>
      <dgm:spPr/>
      <dgm:t>
        <a:bodyPr/>
        <a:lstStyle/>
        <a:p>
          <a:pPr rtl="0"/>
          <a:r>
            <a:rPr lang="en-GB" sz="2200" dirty="0" smtClean="0"/>
            <a:t>States </a:t>
          </a:r>
          <a:r>
            <a:rPr lang="en-GB" sz="2200" dirty="0">
              <a:solidFill>
                <a:srgbClr val="000000"/>
              </a:solidFill>
            </a:rPr>
            <a:t>are obliged </a:t>
          </a:r>
          <a:r>
            <a:rPr lang="en-GB" sz="2200" dirty="0"/>
            <a:t>to </a:t>
          </a:r>
          <a:r>
            <a:rPr lang="en-GB" sz="2200" b="1" dirty="0"/>
            <a:t>respect, protect and fulfil </a:t>
          </a:r>
          <a:r>
            <a:rPr lang="en-GB" sz="2200" dirty="0"/>
            <a:t>the rights guaranteed in human rights treaties which they have </a:t>
          </a:r>
          <a:r>
            <a:rPr lang="en-GB" sz="2200" dirty="0" smtClean="0">
              <a:solidFill>
                <a:srgbClr val="000000"/>
              </a:solidFill>
            </a:rPr>
            <a:t>ratified or in customary international law</a:t>
          </a:r>
          <a:endParaRPr lang="en-US" sz="2200" dirty="0">
            <a:solidFill>
              <a:srgbClr val="000000"/>
            </a:solidFill>
          </a:endParaRPr>
        </a:p>
      </dgm:t>
    </dgm:pt>
    <dgm:pt modelId="{7D852CAA-2A6B-5A43-B205-79CED37ECD6B}" type="parTrans" cxnId="{FFAE4218-C6C1-1D4A-8AEE-A1BEFA440565}">
      <dgm:prSet/>
      <dgm:spPr/>
      <dgm:t>
        <a:bodyPr/>
        <a:lstStyle/>
        <a:p>
          <a:endParaRPr lang="en-US"/>
        </a:p>
      </dgm:t>
    </dgm:pt>
    <dgm:pt modelId="{9E674E89-4F40-E543-ACC8-982053050466}" type="sibTrans" cxnId="{FFAE4218-C6C1-1D4A-8AEE-A1BEFA440565}">
      <dgm:prSet/>
      <dgm:spPr/>
      <dgm:t>
        <a:bodyPr/>
        <a:lstStyle/>
        <a:p>
          <a:endParaRPr lang="en-US"/>
        </a:p>
      </dgm:t>
    </dgm:pt>
    <dgm:pt modelId="{9234DC91-9387-FB4B-A83D-CCEE1D4C24F7}">
      <dgm:prSet custT="1"/>
      <dgm:spPr/>
      <dgm:t>
        <a:bodyPr/>
        <a:lstStyle/>
        <a:p>
          <a:pPr rtl="0"/>
          <a:r>
            <a:rPr lang="en-GB" sz="2200" dirty="0"/>
            <a:t>States bear the </a:t>
          </a:r>
          <a:r>
            <a:rPr lang="en-GB" sz="2200" b="1" dirty="0"/>
            <a:t>primary responsibility to investigate and prosecute</a:t>
          </a:r>
          <a:r>
            <a:rPr lang="en-GB" sz="2200" dirty="0"/>
            <a:t> perpetrators of sexual violence, including CARSV - </a:t>
          </a:r>
          <a:r>
            <a:rPr lang="en-GB" sz="2200" i="1" dirty="0">
              <a:solidFill>
                <a:srgbClr val="000000"/>
              </a:solidFill>
            </a:rPr>
            <a:t>complementary</a:t>
          </a:r>
          <a:r>
            <a:rPr lang="en-GB" sz="2200" dirty="0"/>
            <a:t> role of the </a:t>
          </a:r>
          <a:r>
            <a:rPr lang="en-GB" sz="2200" dirty="0" smtClean="0"/>
            <a:t>ICC </a:t>
          </a:r>
          <a:r>
            <a:rPr lang="en-GB" sz="2200" dirty="0" smtClean="0">
              <a:solidFill>
                <a:srgbClr val="000000"/>
              </a:solidFill>
            </a:rPr>
            <a:t>(but relationship between states and other international or hybrid courts may be different)</a:t>
          </a:r>
          <a:endParaRPr lang="en-US" sz="2200" dirty="0">
            <a:solidFill>
              <a:srgbClr val="000000"/>
            </a:solidFill>
          </a:endParaRPr>
        </a:p>
      </dgm:t>
    </dgm:pt>
    <dgm:pt modelId="{33FD525D-2CB9-C24F-9A57-8E6C5CBDD20D}" type="parTrans" cxnId="{9B6F34B3-A66C-8E4B-B1D3-A6E52015F44D}">
      <dgm:prSet/>
      <dgm:spPr/>
      <dgm:t>
        <a:bodyPr/>
        <a:lstStyle/>
        <a:p>
          <a:endParaRPr lang="en-US"/>
        </a:p>
      </dgm:t>
    </dgm:pt>
    <dgm:pt modelId="{6CCEC9AC-BE01-E648-9CB9-4121F6F1613D}" type="sibTrans" cxnId="{9B6F34B3-A66C-8E4B-B1D3-A6E52015F44D}">
      <dgm:prSet/>
      <dgm:spPr/>
      <dgm:t>
        <a:bodyPr/>
        <a:lstStyle/>
        <a:p>
          <a:endParaRPr lang="en-US"/>
        </a:p>
      </dgm:t>
    </dgm:pt>
    <dgm:pt modelId="{E51C2FB1-4D64-5E48-B8A0-F3E6F16835F8}">
      <dgm:prSet custT="1"/>
      <dgm:spPr/>
      <dgm:t>
        <a:bodyPr/>
        <a:lstStyle/>
        <a:p>
          <a:pPr rtl="0"/>
          <a:r>
            <a:rPr lang="en-GB" sz="2200" dirty="0" smtClean="0"/>
            <a:t>States </a:t>
          </a:r>
          <a:r>
            <a:rPr lang="en-GB" sz="2200" dirty="0"/>
            <a:t>also have the obligation to provide </a:t>
          </a:r>
          <a:r>
            <a:rPr lang="en-GB" sz="2200" b="1" dirty="0"/>
            <a:t>effective remedies and reparations</a:t>
          </a:r>
          <a:r>
            <a:rPr lang="en-GB" sz="2200" dirty="0"/>
            <a:t> to victims of CARSV for acts </a:t>
          </a:r>
          <a:r>
            <a:rPr lang="en-GB" sz="2200" dirty="0">
              <a:solidFill>
                <a:srgbClr val="000000"/>
              </a:solidFill>
            </a:rPr>
            <a:t>or omissions </a:t>
          </a:r>
          <a:r>
            <a:rPr lang="en-GB" sz="2200" dirty="0"/>
            <a:t>which can be attributed to them</a:t>
          </a:r>
          <a:endParaRPr lang="en-US" sz="2200" dirty="0"/>
        </a:p>
      </dgm:t>
    </dgm:pt>
    <dgm:pt modelId="{B56F4B1D-5151-8F4D-A8AA-82E40C6FAFD8}" type="parTrans" cxnId="{AFF44534-B80C-2446-A48B-4E7AC1257325}">
      <dgm:prSet/>
      <dgm:spPr/>
      <dgm:t>
        <a:bodyPr/>
        <a:lstStyle/>
        <a:p>
          <a:endParaRPr lang="en-US"/>
        </a:p>
      </dgm:t>
    </dgm:pt>
    <dgm:pt modelId="{847C70C1-9D01-DF46-B112-812B76F0EC3C}" type="sibTrans" cxnId="{AFF44534-B80C-2446-A48B-4E7AC1257325}">
      <dgm:prSet/>
      <dgm:spPr/>
      <dgm:t>
        <a:bodyPr/>
        <a:lstStyle/>
        <a:p>
          <a:endParaRPr lang="en-US"/>
        </a:p>
      </dgm:t>
    </dgm:pt>
    <dgm:pt modelId="{838AE74A-96DB-954E-AA93-EE5BD91F82D4}" type="pres">
      <dgm:prSet presAssocID="{92F68A05-AD4F-8747-99CA-AA00E9B3B0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4620EE4-D56E-5B49-B378-FB53FD77E951}" type="pres">
      <dgm:prSet presAssocID="{9234DC91-9387-FB4B-A83D-CCEE1D4C24F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38B7E1-DCEF-324B-8F29-618780BEE536}" type="pres">
      <dgm:prSet presAssocID="{6CCEC9AC-BE01-E648-9CB9-4121F6F1613D}" presName="spacer" presStyleCnt="0"/>
      <dgm:spPr/>
    </dgm:pt>
    <dgm:pt modelId="{B7FEC8DA-882F-BC46-B7E0-BBDD356B3067}" type="pres">
      <dgm:prSet presAssocID="{E51C2FB1-4D64-5E48-B8A0-F3E6F16835F8}" presName="parentText" presStyleLbl="node1" presStyleIdx="1" presStyleCnt="3" custLinFactNeighborY="20849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5044B6-2A63-4045-919F-CCFB14AF4FDB}" type="pres">
      <dgm:prSet presAssocID="{847C70C1-9D01-DF46-B112-812B76F0EC3C}" presName="spacer" presStyleCnt="0"/>
      <dgm:spPr/>
    </dgm:pt>
    <dgm:pt modelId="{E78F8BE5-3701-9748-956B-3401E47A42B3}" type="pres">
      <dgm:prSet presAssocID="{A26F8B10-A4E4-9B43-B473-9D1EB11CC72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8693905-0951-6144-A55C-3B53E7E4CF5E}" type="presOf" srcId="{A26F8B10-A4E4-9B43-B473-9D1EB11CC72B}" destId="{E78F8BE5-3701-9748-956B-3401E47A42B3}" srcOrd="0" destOrd="0" presId="urn:microsoft.com/office/officeart/2005/8/layout/vList2"/>
    <dgm:cxn modelId="{9B6F34B3-A66C-8E4B-B1D3-A6E52015F44D}" srcId="{92F68A05-AD4F-8747-99CA-AA00E9B3B0F5}" destId="{9234DC91-9387-FB4B-A83D-CCEE1D4C24F7}" srcOrd="0" destOrd="0" parTransId="{33FD525D-2CB9-C24F-9A57-8E6C5CBDD20D}" sibTransId="{6CCEC9AC-BE01-E648-9CB9-4121F6F1613D}"/>
    <dgm:cxn modelId="{F2D85326-8D1D-8D4E-8445-96F5CA784B44}" type="presOf" srcId="{92F68A05-AD4F-8747-99CA-AA00E9B3B0F5}" destId="{838AE74A-96DB-954E-AA93-EE5BD91F82D4}" srcOrd="0" destOrd="0" presId="urn:microsoft.com/office/officeart/2005/8/layout/vList2"/>
    <dgm:cxn modelId="{FFAE4218-C6C1-1D4A-8AEE-A1BEFA440565}" srcId="{92F68A05-AD4F-8747-99CA-AA00E9B3B0F5}" destId="{A26F8B10-A4E4-9B43-B473-9D1EB11CC72B}" srcOrd="2" destOrd="0" parTransId="{7D852CAA-2A6B-5A43-B205-79CED37ECD6B}" sibTransId="{9E674E89-4F40-E543-ACC8-982053050466}"/>
    <dgm:cxn modelId="{AFF44534-B80C-2446-A48B-4E7AC1257325}" srcId="{92F68A05-AD4F-8747-99CA-AA00E9B3B0F5}" destId="{E51C2FB1-4D64-5E48-B8A0-F3E6F16835F8}" srcOrd="1" destOrd="0" parTransId="{B56F4B1D-5151-8F4D-A8AA-82E40C6FAFD8}" sibTransId="{847C70C1-9D01-DF46-B112-812B76F0EC3C}"/>
    <dgm:cxn modelId="{A0ACD736-6056-164C-B6D5-148DF597438E}" type="presOf" srcId="{9234DC91-9387-FB4B-A83D-CCEE1D4C24F7}" destId="{34620EE4-D56E-5B49-B378-FB53FD77E951}" srcOrd="0" destOrd="0" presId="urn:microsoft.com/office/officeart/2005/8/layout/vList2"/>
    <dgm:cxn modelId="{5724D8AD-2732-C940-9CB1-13F3771DFB02}" type="presOf" srcId="{E51C2FB1-4D64-5E48-B8A0-F3E6F16835F8}" destId="{B7FEC8DA-882F-BC46-B7E0-BBDD356B3067}" srcOrd="0" destOrd="0" presId="urn:microsoft.com/office/officeart/2005/8/layout/vList2"/>
    <dgm:cxn modelId="{BF2DC487-1CFB-5149-B4BF-0024B6029B1B}" type="presParOf" srcId="{838AE74A-96DB-954E-AA93-EE5BD91F82D4}" destId="{34620EE4-D56E-5B49-B378-FB53FD77E951}" srcOrd="0" destOrd="0" presId="urn:microsoft.com/office/officeart/2005/8/layout/vList2"/>
    <dgm:cxn modelId="{A6DCFD85-2CC1-B64C-8882-A87254CC7ECC}" type="presParOf" srcId="{838AE74A-96DB-954E-AA93-EE5BD91F82D4}" destId="{F838B7E1-DCEF-324B-8F29-618780BEE536}" srcOrd="1" destOrd="0" presId="urn:microsoft.com/office/officeart/2005/8/layout/vList2"/>
    <dgm:cxn modelId="{4F0126DE-61C1-D14B-9041-979B58372BC7}" type="presParOf" srcId="{838AE74A-96DB-954E-AA93-EE5BD91F82D4}" destId="{B7FEC8DA-882F-BC46-B7E0-BBDD356B3067}" srcOrd="2" destOrd="0" presId="urn:microsoft.com/office/officeart/2005/8/layout/vList2"/>
    <dgm:cxn modelId="{E1ED969B-B521-E74D-92C6-397B7E80D40E}" type="presParOf" srcId="{838AE74A-96DB-954E-AA93-EE5BD91F82D4}" destId="{E55044B6-2A63-4045-919F-CCFB14AF4FDB}" srcOrd="3" destOrd="0" presId="urn:microsoft.com/office/officeart/2005/8/layout/vList2"/>
    <dgm:cxn modelId="{0BE878EF-731D-0B42-8699-AEB8D1887C01}" type="presParOf" srcId="{838AE74A-96DB-954E-AA93-EE5BD91F82D4}" destId="{E78F8BE5-3701-9748-956B-3401E47A42B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44ABEB-E427-1744-AA12-F8FD3B4CD8FF}" type="doc">
      <dgm:prSet loTypeId="urn:microsoft.com/office/officeart/2005/8/layout/venn2" loCatId="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A3BDBCA8-60A8-EC48-B43F-67C94994A0CC}" type="pres">
      <dgm:prSet presAssocID="{6244ABEB-E427-1744-AA12-F8FD3B4CD8FF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3508E504-4676-454E-BA59-3B36138DDD28}" type="presOf" srcId="{6244ABEB-E427-1744-AA12-F8FD3B4CD8FF}" destId="{A3BDBCA8-60A8-EC48-B43F-67C94994A0CC}" srcOrd="0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07DE84-F57A-D443-9A35-3BB118278E15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FA7496-E267-9547-9D75-DBF41E5834A2}">
      <dgm:prSet phldrT="[Text]" custT="1"/>
      <dgm:spPr/>
      <dgm:t>
        <a:bodyPr/>
        <a:lstStyle/>
        <a:p>
          <a:r>
            <a:rPr lang="en-US" sz="2400" b="1" dirty="0">
              <a:solidFill>
                <a:schemeClr val="tx1"/>
              </a:solidFill>
            </a:rPr>
            <a:t>Accountability mechanisms</a:t>
          </a:r>
          <a:r>
            <a:rPr lang="en-US" sz="2400" b="1" baseline="0" dirty="0">
              <a:solidFill>
                <a:schemeClr val="tx1"/>
              </a:solidFill>
            </a:rPr>
            <a:t> available to CARSV victims may depend on the following</a:t>
          </a:r>
          <a:endParaRPr lang="en-US" sz="2400" b="1" dirty="0">
            <a:solidFill>
              <a:schemeClr val="tx1"/>
            </a:solidFill>
          </a:endParaRPr>
        </a:p>
      </dgm:t>
    </dgm:pt>
    <dgm:pt modelId="{07C9D191-08B2-A244-84FC-B3B08240B300}" type="parTrans" cxnId="{3EDEA899-05CF-A145-B24E-C89F8716225E}">
      <dgm:prSet/>
      <dgm:spPr/>
      <dgm:t>
        <a:bodyPr/>
        <a:lstStyle/>
        <a:p>
          <a:endParaRPr lang="en-US"/>
        </a:p>
      </dgm:t>
    </dgm:pt>
    <dgm:pt modelId="{30B6D53F-E6A2-A54A-8927-878F29E83B41}" type="sibTrans" cxnId="{3EDEA899-05CF-A145-B24E-C89F8716225E}">
      <dgm:prSet/>
      <dgm:spPr/>
      <dgm:t>
        <a:bodyPr/>
        <a:lstStyle/>
        <a:p>
          <a:endParaRPr lang="en-US"/>
        </a:p>
      </dgm:t>
    </dgm:pt>
    <dgm:pt modelId="{912C9C17-5B04-384B-9FE7-F0E35208D1EF}">
      <dgm:prSet phldrT="[Text]" custT="1"/>
      <dgm:spPr/>
      <dgm:t>
        <a:bodyPr/>
        <a:lstStyle/>
        <a:p>
          <a:r>
            <a:rPr lang="en-US" sz="2200" dirty="0"/>
            <a:t>Applicable legal framework in the country where the crimes took place</a:t>
          </a:r>
        </a:p>
      </dgm:t>
    </dgm:pt>
    <dgm:pt modelId="{0E8023DC-9BD8-ED46-AFD7-4D1BD00CEDB3}" type="parTrans" cxnId="{BA754C2C-DCBA-B041-BA28-C86E917B2C2B}">
      <dgm:prSet/>
      <dgm:spPr/>
      <dgm:t>
        <a:bodyPr/>
        <a:lstStyle/>
        <a:p>
          <a:endParaRPr lang="en-US"/>
        </a:p>
      </dgm:t>
    </dgm:pt>
    <dgm:pt modelId="{0C2E13C4-9CC0-4248-9BF4-13E9F31630C2}" type="sibTrans" cxnId="{BA754C2C-DCBA-B041-BA28-C86E917B2C2B}">
      <dgm:prSet/>
      <dgm:spPr/>
      <dgm:t>
        <a:bodyPr/>
        <a:lstStyle/>
        <a:p>
          <a:endParaRPr lang="en-US"/>
        </a:p>
      </dgm:t>
    </dgm:pt>
    <dgm:pt modelId="{DD9F2BC6-8704-3145-B0AD-296D95DAA07D}">
      <dgm:prSet phldrT="[Text]" custT="1"/>
      <dgm:spPr/>
      <dgm:t>
        <a:bodyPr/>
        <a:lstStyle/>
        <a:p>
          <a:r>
            <a:rPr lang="en-US" sz="2200" dirty="0"/>
            <a:t>Other regional/international instruments </a:t>
          </a:r>
          <a:r>
            <a:rPr lang="en-US" sz="2200" dirty="0" smtClean="0"/>
            <a:t>ratified</a:t>
          </a:r>
          <a:endParaRPr lang="en-US" sz="2200" dirty="0"/>
        </a:p>
      </dgm:t>
    </dgm:pt>
    <dgm:pt modelId="{BDAC1EEA-2929-4741-BCB5-ADBD1E3AD86A}" type="parTrans" cxnId="{DAC8C128-3733-2B4A-992C-A3C893EA990B}">
      <dgm:prSet/>
      <dgm:spPr/>
      <dgm:t>
        <a:bodyPr/>
        <a:lstStyle/>
        <a:p>
          <a:endParaRPr lang="en-US"/>
        </a:p>
      </dgm:t>
    </dgm:pt>
    <dgm:pt modelId="{67C39154-9055-CF45-9993-B5EF24920185}" type="sibTrans" cxnId="{DAC8C128-3733-2B4A-992C-A3C893EA990B}">
      <dgm:prSet/>
      <dgm:spPr/>
      <dgm:t>
        <a:bodyPr/>
        <a:lstStyle/>
        <a:p>
          <a:endParaRPr lang="en-US"/>
        </a:p>
      </dgm:t>
    </dgm:pt>
    <dgm:pt modelId="{4B16A777-1C8F-C140-85F7-C080977B1B9C}">
      <dgm:prSet phldrT="[Text]" custT="1"/>
      <dgm:spPr/>
      <dgm:t>
        <a:bodyPr/>
        <a:lstStyle/>
        <a:p>
          <a:r>
            <a:rPr lang="en-US" sz="2200" dirty="0"/>
            <a:t>Possible exhaustion of domestic remedies</a:t>
          </a:r>
        </a:p>
      </dgm:t>
    </dgm:pt>
    <dgm:pt modelId="{F3EF7E32-CDAC-2045-B276-D6777039DFBC}" type="parTrans" cxnId="{FEAFDA34-4F00-304C-8D00-562E15BAE2F6}">
      <dgm:prSet/>
      <dgm:spPr/>
      <dgm:t>
        <a:bodyPr/>
        <a:lstStyle/>
        <a:p>
          <a:endParaRPr lang="en-US"/>
        </a:p>
      </dgm:t>
    </dgm:pt>
    <dgm:pt modelId="{FA2885DB-292D-0347-A8CE-F5F9FB42CF3F}" type="sibTrans" cxnId="{FEAFDA34-4F00-304C-8D00-562E15BAE2F6}">
      <dgm:prSet/>
      <dgm:spPr/>
      <dgm:t>
        <a:bodyPr/>
        <a:lstStyle/>
        <a:p>
          <a:endParaRPr lang="en-US"/>
        </a:p>
      </dgm:t>
    </dgm:pt>
    <dgm:pt modelId="{11F3479D-046D-1545-80DB-EE48341573DC}">
      <dgm:prSet phldrT="[Text]" custT="1"/>
      <dgm:spPr/>
      <dgm:t>
        <a:bodyPr/>
        <a:lstStyle/>
        <a:p>
          <a:r>
            <a:rPr lang="en-US" sz="2200" dirty="0"/>
            <a:t>Response by the international community (e.g. hybrid tribunal, commission of </a:t>
          </a:r>
          <a:r>
            <a:rPr lang="en-US" sz="2200" dirty="0" smtClean="0"/>
            <a:t>inquiry, </a:t>
          </a:r>
          <a:r>
            <a:rPr lang="en-US" sz="2200" dirty="0"/>
            <a:t>etc.)</a:t>
          </a:r>
        </a:p>
      </dgm:t>
    </dgm:pt>
    <dgm:pt modelId="{BCFFD72B-ECE8-064E-AF9D-E043F4707D53}" type="parTrans" cxnId="{9AA2722C-B09A-A84B-A485-932F960938DB}">
      <dgm:prSet/>
      <dgm:spPr/>
      <dgm:t>
        <a:bodyPr/>
        <a:lstStyle/>
        <a:p>
          <a:endParaRPr lang="en-US"/>
        </a:p>
      </dgm:t>
    </dgm:pt>
    <dgm:pt modelId="{33459835-BAB0-6D49-BF38-F44F1D390F14}" type="sibTrans" cxnId="{9AA2722C-B09A-A84B-A485-932F960938DB}">
      <dgm:prSet/>
      <dgm:spPr/>
      <dgm:t>
        <a:bodyPr/>
        <a:lstStyle/>
        <a:p>
          <a:endParaRPr lang="en-US"/>
        </a:p>
      </dgm:t>
    </dgm:pt>
    <dgm:pt modelId="{5A254437-94EC-B042-995D-122BA2C746B0}">
      <dgm:prSet phldrT="[Text]" custT="1"/>
      <dgm:spPr/>
      <dgm:t>
        <a:bodyPr/>
        <a:lstStyle/>
        <a:p>
          <a:r>
            <a:rPr lang="en-US" sz="2200" dirty="0"/>
            <a:t>Ratification of the Rome Statute of the ICC </a:t>
          </a:r>
        </a:p>
      </dgm:t>
    </dgm:pt>
    <dgm:pt modelId="{988ACCFE-98E9-604E-ACD4-F63917723166}" type="parTrans" cxnId="{D47DA39C-2453-B846-AC26-D8B3286BFC30}">
      <dgm:prSet/>
      <dgm:spPr/>
      <dgm:t>
        <a:bodyPr/>
        <a:lstStyle/>
        <a:p>
          <a:endParaRPr lang="en-US"/>
        </a:p>
      </dgm:t>
    </dgm:pt>
    <dgm:pt modelId="{3AC20D18-812C-DC4E-83D6-02A03F8B588D}" type="sibTrans" cxnId="{D47DA39C-2453-B846-AC26-D8B3286BFC30}">
      <dgm:prSet/>
      <dgm:spPr/>
      <dgm:t>
        <a:bodyPr/>
        <a:lstStyle/>
        <a:p>
          <a:endParaRPr lang="en-US"/>
        </a:p>
      </dgm:t>
    </dgm:pt>
    <dgm:pt modelId="{E08C6402-D47D-0449-98EC-7E85BA8DB1A2}">
      <dgm:prSet phldrT="[Text]" custT="1"/>
      <dgm:spPr/>
      <dgm:t>
        <a:bodyPr/>
        <a:lstStyle/>
        <a:p>
          <a:r>
            <a:rPr lang="en-US" sz="2200" dirty="0" smtClean="0"/>
            <a:t>Date </a:t>
          </a:r>
          <a:r>
            <a:rPr lang="en-US" sz="2200" dirty="0"/>
            <a:t>of commission of the </a:t>
          </a:r>
          <a:r>
            <a:rPr lang="en-US" sz="2200" dirty="0" smtClean="0"/>
            <a:t>crimes, circumstances </a:t>
          </a:r>
          <a:r>
            <a:rPr lang="en-US" sz="2200" dirty="0"/>
            <a:t>of the </a:t>
          </a:r>
          <a:r>
            <a:rPr lang="en-US" sz="2200" dirty="0" smtClean="0"/>
            <a:t>act and type of victim (e.g. CEDAW not open to male victims)</a:t>
          </a:r>
          <a:endParaRPr lang="en-US" sz="2200" dirty="0"/>
        </a:p>
      </dgm:t>
    </dgm:pt>
    <dgm:pt modelId="{231498CB-868B-D043-9F0A-6BE9BC00C72E}" type="parTrans" cxnId="{1B2801AC-723B-DD4C-9C48-90EFE38A1481}">
      <dgm:prSet/>
      <dgm:spPr/>
      <dgm:t>
        <a:bodyPr/>
        <a:lstStyle/>
        <a:p>
          <a:endParaRPr lang="en-US"/>
        </a:p>
      </dgm:t>
    </dgm:pt>
    <dgm:pt modelId="{54E97C9F-6B8D-9F4C-A9B7-BF0D1C2E268F}" type="sibTrans" cxnId="{1B2801AC-723B-DD4C-9C48-90EFE38A1481}">
      <dgm:prSet/>
      <dgm:spPr/>
      <dgm:t>
        <a:bodyPr/>
        <a:lstStyle/>
        <a:p>
          <a:endParaRPr lang="en-US"/>
        </a:p>
      </dgm:t>
    </dgm:pt>
    <dgm:pt modelId="{9E018C60-C1B8-5948-9CC0-FC0FAB04B4CC}" type="pres">
      <dgm:prSet presAssocID="{D207DE84-F57A-D443-9A35-3BB118278E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740198D-E88F-2144-9222-9EAF896C7329}" type="pres">
      <dgm:prSet presAssocID="{66FA7496-E267-9547-9D75-DBF41E5834A2}" presName="composite" presStyleCnt="0"/>
      <dgm:spPr/>
    </dgm:pt>
    <dgm:pt modelId="{7317B150-0870-EE4C-A2FE-E778DF6AADE2}" type="pres">
      <dgm:prSet presAssocID="{66FA7496-E267-9547-9D75-DBF41E5834A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CA1C46-2479-F645-8B5E-2060F6D868BD}" type="pres">
      <dgm:prSet presAssocID="{66FA7496-E267-9547-9D75-DBF41E5834A2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1167401-A0C4-6845-B3FC-9324B7BC7B64}" type="presOf" srcId="{912C9C17-5B04-384B-9FE7-F0E35208D1EF}" destId="{42CA1C46-2479-F645-8B5E-2060F6D868BD}" srcOrd="0" destOrd="0" presId="urn:microsoft.com/office/officeart/2005/8/layout/hList1"/>
    <dgm:cxn modelId="{0703A028-4A23-034A-8FFA-79E7F5CC7BAB}" type="presOf" srcId="{66FA7496-E267-9547-9D75-DBF41E5834A2}" destId="{7317B150-0870-EE4C-A2FE-E778DF6AADE2}" srcOrd="0" destOrd="0" presId="urn:microsoft.com/office/officeart/2005/8/layout/hList1"/>
    <dgm:cxn modelId="{FEAFDA34-4F00-304C-8D00-562E15BAE2F6}" srcId="{66FA7496-E267-9547-9D75-DBF41E5834A2}" destId="{4B16A777-1C8F-C140-85F7-C080977B1B9C}" srcOrd="3" destOrd="0" parTransId="{F3EF7E32-CDAC-2045-B276-D6777039DFBC}" sibTransId="{FA2885DB-292D-0347-A8CE-F5F9FB42CF3F}"/>
    <dgm:cxn modelId="{4B01DB0C-8A88-9540-A28F-0B4AE83743C6}" type="presOf" srcId="{11F3479D-046D-1545-80DB-EE48341573DC}" destId="{42CA1C46-2479-F645-8B5E-2060F6D868BD}" srcOrd="0" destOrd="4" presId="urn:microsoft.com/office/officeart/2005/8/layout/hList1"/>
    <dgm:cxn modelId="{D47DA39C-2453-B846-AC26-D8B3286BFC30}" srcId="{66FA7496-E267-9547-9D75-DBF41E5834A2}" destId="{5A254437-94EC-B042-995D-122BA2C746B0}" srcOrd="1" destOrd="0" parTransId="{988ACCFE-98E9-604E-ACD4-F63917723166}" sibTransId="{3AC20D18-812C-DC4E-83D6-02A03F8B588D}"/>
    <dgm:cxn modelId="{C8641001-8482-E048-B124-55E7B7D3EF6C}" type="presOf" srcId="{5A254437-94EC-B042-995D-122BA2C746B0}" destId="{42CA1C46-2479-F645-8B5E-2060F6D868BD}" srcOrd="0" destOrd="1" presId="urn:microsoft.com/office/officeart/2005/8/layout/hList1"/>
    <dgm:cxn modelId="{3EDEA899-05CF-A145-B24E-C89F8716225E}" srcId="{D207DE84-F57A-D443-9A35-3BB118278E15}" destId="{66FA7496-E267-9547-9D75-DBF41E5834A2}" srcOrd="0" destOrd="0" parTransId="{07C9D191-08B2-A244-84FC-B3B08240B300}" sibTransId="{30B6D53F-E6A2-A54A-8927-878F29E83B41}"/>
    <dgm:cxn modelId="{E9CC2B26-BA84-6E44-B98D-E87C8F16064A}" type="presOf" srcId="{D207DE84-F57A-D443-9A35-3BB118278E15}" destId="{9E018C60-C1B8-5948-9CC0-FC0FAB04B4CC}" srcOrd="0" destOrd="0" presId="urn:microsoft.com/office/officeart/2005/8/layout/hList1"/>
    <dgm:cxn modelId="{DC2AE05C-4428-7042-BED2-798050522D70}" type="presOf" srcId="{E08C6402-D47D-0449-98EC-7E85BA8DB1A2}" destId="{42CA1C46-2479-F645-8B5E-2060F6D868BD}" srcOrd="0" destOrd="5" presId="urn:microsoft.com/office/officeart/2005/8/layout/hList1"/>
    <dgm:cxn modelId="{43C4B3B4-5030-8C45-A215-3892EACAE45C}" type="presOf" srcId="{4B16A777-1C8F-C140-85F7-C080977B1B9C}" destId="{42CA1C46-2479-F645-8B5E-2060F6D868BD}" srcOrd="0" destOrd="3" presId="urn:microsoft.com/office/officeart/2005/8/layout/hList1"/>
    <dgm:cxn modelId="{9622C207-5D38-D744-A594-9BDC29CF4074}" type="presOf" srcId="{DD9F2BC6-8704-3145-B0AD-296D95DAA07D}" destId="{42CA1C46-2479-F645-8B5E-2060F6D868BD}" srcOrd="0" destOrd="2" presId="urn:microsoft.com/office/officeart/2005/8/layout/hList1"/>
    <dgm:cxn modelId="{BA754C2C-DCBA-B041-BA28-C86E917B2C2B}" srcId="{66FA7496-E267-9547-9D75-DBF41E5834A2}" destId="{912C9C17-5B04-384B-9FE7-F0E35208D1EF}" srcOrd="0" destOrd="0" parTransId="{0E8023DC-9BD8-ED46-AFD7-4D1BD00CEDB3}" sibTransId="{0C2E13C4-9CC0-4248-9BF4-13E9F31630C2}"/>
    <dgm:cxn modelId="{9AA2722C-B09A-A84B-A485-932F960938DB}" srcId="{66FA7496-E267-9547-9D75-DBF41E5834A2}" destId="{11F3479D-046D-1545-80DB-EE48341573DC}" srcOrd="4" destOrd="0" parTransId="{BCFFD72B-ECE8-064E-AF9D-E043F4707D53}" sibTransId="{33459835-BAB0-6D49-BF38-F44F1D390F14}"/>
    <dgm:cxn modelId="{DAC8C128-3733-2B4A-992C-A3C893EA990B}" srcId="{66FA7496-E267-9547-9D75-DBF41E5834A2}" destId="{DD9F2BC6-8704-3145-B0AD-296D95DAA07D}" srcOrd="2" destOrd="0" parTransId="{BDAC1EEA-2929-4741-BCB5-ADBD1E3AD86A}" sibTransId="{67C39154-9055-CF45-9993-B5EF24920185}"/>
    <dgm:cxn modelId="{1B2801AC-723B-DD4C-9C48-90EFE38A1481}" srcId="{66FA7496-E267-9547-9D75-DBF41E5834A2}" destId="{E08C6402-D47D-0449-98EC-7E85BA8DB1A2}" srcOrd="5" destOrd="0" parTransId="{231498CB-868B-D043-9F0A-6BE9BC00C72E}" sibTransId="{54E97C9F-6B8D-9F4C-A9B7-BF0D1C2E268F}"/>
    <dgm:cxn modelId="{3A449863-2E6A-4945-B8B6-A866B3486E05}" type="presParOf" srcId="{9E018C60-C1B8-5948-9CC0-FC0FAB04B4CC}" destId="{A740198D-E88F-2144-9222-9EAF896C7329}" srcOrd="0" destOrd="0" presId="urn:microsoft.com/office/officeart/2005/8/layout/hList1"/>
    <dgm:cxn modelId="{B8D00C64-FCB8-8647-9CE4-C04AF660D36C}" type="presParOf" srcId="{A740198D-E88F-2144-9222-9EAF896C7329}" destId="{7317B150-0870-EE4C-A2FE-E778DF6AADE2}" srcOrd="0" destOrd="0" presId="urn:microsoft.com/office/officeart/2005/8/layout/hList1"/>
    <dgm:cxn modelId="{1963F8B7-9D1E-B04A-9D3B-C4DDDCC79CE4}" type="presParOf" srcId="{A740198D-E88F-2144-9222-9EAF896C7329}" destId="{42CA1C46-2479-F645-8B5E-2060F6D868B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244ABEB-E427-1744-AA12-F8FD3B4CD8FF}" type="doc">
      <dgm:prSet loTypeId="urn:microsoft.com/office/officeart/2005/8/layout/venn2" loCatId="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A3BDBCA8-60A8-EC48-B43F-67C94994A0CC}" type="pres">
      <dgm:prSet presAssocID="{6244ABEB-E427-1744-AA12-F8FD3B4CD8FF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0EFA0CFA-7E86-6F4B-8473-1AB75CFB3EFD}" type="presOf" srcId="{6244ABEB-E427-1744-AA12-F8FD3B4CD8FF}" destId="{A3BDBCA8-60A8-EC48-B43F-67C94994A0CC}" srcOrd="0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12940D3-60A2-5A45-9D07-2B1657692277}" type="doc">
      <dgm:prSet loTypeId="urn:microsoft.com/office/officeart/2009/3/layout/IncreasingArrowsProcess" loCatId="" qsTypeId="urn:microsoft.com/office/officeart/2005/8/quickstyle/3D1" qsCatId="3D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6603A36D-32E7-0F4B-B230-9338738D9153}">
      <dgm:prSet phldrT="[Text]" custT="1"/>
      <dgm:spPr/>
      <dgm:t>
        <a:bodyPr/>
        <a:lstStyle/>
        <a:p>
          <a:r>
            <a:rPr lang="en-US" sz="2800" dirty="0"/>
            <a:t>Non-judicial</a:t>
          </a:r>
        </a:p>
      </dgm:t>
    </dgm:pt>
    <dgm:pt modelId="{D45E68AD-F614-AD45-BDB3-B9FC5D55D089}" type="parTrans" cxnId="{9E13B68F-949B-C448-B297-389A395056C3}">
      <dgm:prSet/>
      <dgm:spPr/>
      <dgm:t>
        <a:bodyPr/>
        <a:lstStyle/>
        <a:p>
          <a:endParaRPr lang="en-US" sz="2000"/>
        </a:p>
      </dgm:t>
    </dgm:pt>
    <dgm:pt modelId="{A2D709F4-EDC9-DE4C-AAF9-6DB13C64CDC8}" type="sibTrans" cxnId="{9E13B68F-949B-C448-B297-389A395056C3}">
      <dgm:prSet/>
      <dgm:spPr/>
      <dgm:t>
        <a:bodyPr/>
        <a:lstStyle/>
        <a:p>
          <a:endParaRPr lang="en-US" sz="2000"/>
        </a:p>
      </dgm:t>
    </dgm:pt>
    <dgm:pt modelId="{BA3A40C8-0365-604E-8A85-46776167A996}">
      <dgm:prSet phldrT="[Text]" custT="1"/>
      <dgm:spPr/>
      <dgm:t>
        <a:bodyPr/>
        <a:lstStyle/>
        <a:p>
          <a:r>
            <a:rPr lang="en-US" sz="1800" dirty="0"/>
            <a:t>- Commissions of </a:t>
          </a:r>
          <a:r>
            <a:rPr lang="en-US" sz="1800" dirty="0" smtClean="0"/>
            <a:t>inquiry</a:t>
          </a:r>
          <a:endParaRPr lang="en-US" sz="1800" strike="sngStrike" dirty="0"/>
        </a:p>
        <a:p>
          <a:r>
            <a:rPr lang="en-US" sz="1800" dirty="0"/>
            <a:t>- Special </a:t>
          </a:r>
          <a:r>
            <a:rPr lang="en-US" sz="1800" dirty="0" smtClean="0"/>
            <a:t>rapporteurs, UPR, </a:t>
          </a:r>
          <a:r>
            <a:rPr lang="en-US" sz="1800" dirty="0" smtClean="0">
              <a:solidFill>
                <a:srgbClr val="000000"/>
              </a:solidFill>
            </a:rPr>
            <a:t>listing by the SRSG SVC/CAC</a:t>
          </a:r>
          <a:endParaRPr lang="en-US" sz="1800" dirty="0">
            <a:solidFill>
              <a:srgbClr val="000000"/>
            </a:solidFill>
          </a:endParaRPr>
        </a:p>
        <a:p>
          <a:r>
            <a:rPr lang="en-US" sz="1800" dirty="0" smtClean="0">
              <a:solidFill>
                <a:srgbClr val="000000"/>
              </a:solidFill>
            </a:rPr>
            <a:t>- NGO documentation  and advocacy</a:t>
          </a:r>
        </a:p>
        <a:p>
          <a:r>
            <a:rPr lang="en-US" sz="1800" dirty="0" smtClean="0">
              <a:solidFill>
                <a:srgbClr val="000000"/>
              </a:solidFill>
            </a:rPr>
            <a:t>- Missing </a:t>
          </a:r>
          <a:r>
            <a:rPr lang="en-US" sz="1800" dirty="0">
              <a:solidFill>
                <a:srgbClr val="000000"/>
              </a:solidFill>
            </a:rPr>
            <a:t>persons identification processes</a:t>
          </a:r>
        </a:p>
        <a:p>
          <a:r>
            <a:rPr lang="en-US" sz="1800" dirty="0" smtClean="0">
              <a:solidFill>
                <a:srgbClr val="000000"/>
              </a:solidFill>
            </a:rPr>
            <a:t>- Security sector vetting and reform</a:t>
          </a:r>
          <a:endParaRPr lang="en-US" sz="1800" dirty="0">
            <a:solidFill>
              <a:srgbClr val="000000"/>
            </a:solidFill>
          </a:endParaRPr>
        </a:p>
        <a:p>
          <a:endParaRPr lang="en-US" sz="1800" dirty="0">
            <a:solidFill>
              <a:srgbClr val="000000"/>
            </a:solidFill>
          </a:endParaRPr>
        </a:p>
      </dgm:t>
    </dgm:pt>
    <dgm:pt modelId="{BD8B7B1B-7FBC-8044-8F93-C673AB76F116}" type="parTrans" cxnId="{8A10882D-69F6-4B43-9DF8-BEE8000B90BD}">
      <dgm:prSet/>
      <dgm:spPr/>
      <dgm:t>
        <a:bodyPr/>
        <a:lstStyle/>
        <a:p>
          <a:endParaRPr lang="en-US" sz="2000"/>
        </a:p>
      </dgm:t>
    </dgm:pt>
    <dgm:pt modelId="{81560719-3DFE-3840-8FA7-D7F290A71D0F}" type="sibTrans" cxnId="{8A10882D-69F6-4B43-9DF8-BEE8000B90BD}">
      <dgm:prSet/>
      <dgm:spPr/>
      <dgm:t>
        <a:bodyPr/>
        <a:lstStyle/>
        <a:p>
          <a:endParaRPr lang="en-US" sz="2000"/>
        </a:p>
      </dgm:t>
    </dgm:pt>
    <dgm:pt modelId="{5C7AA69C-6FC1-3647-A385-71A0BDCA0AC4}">
      <dgm:prSet phldrT="[Text]" custT="1"/>
      <dgm:spPr/>
      <dgm:t>
        <a:bodyPr/>
        <a:lstStyle/>
        <a:p>
          <a:r>
            <a:rPr lang="en-US" sz="2800" dirty="0"/>
            <a:t>Quasi-judicial</a:t>
          </a:r>
        </a:p>
      </dgm:t>
    </dgm:pt>
    <dgm:pt modelId="{A6E1A019-4472-F649-8544-301E88D79204}" type="parTrans" cxnId="{77D7B1ED-D898-FE4A-ACB5-F8CFE71DE69A}">
      <dgm:prSet/>
      <dgm:spPr/>
      <dgm:t>
        <a:bodyPr/>
        <a:lstStyle/>
        <a:p>
          <a:endParaRPr lang="en-US" sz="2000"/>
        </a:p>
      </dgm:t>
    </dgm:pt>
    <dgm:pt modelId="{8FBD52EB-0117-1247-8A05-AB58C7590030}" type="sibTrans" cxnId="{77D7B1ED-D898-FE4A-ACB5-F8CFE71DE69A}">
      <dgm:prSet/>
      <dgm:spPr/>
      <dgm:t>
        <a:bodyPr/>
        <a:lstStyle/>
        <a:p>
          <a:endParaRPr lang="en-US" sz="2000"/>
        </a:p>
      </dgm:t>
    </dgm:pt>
    <dgm:pt modelId="{046A3EB8-06E2-A84F-A6EF-72282A70EFF8}">
      <dgm:prSet phldrT="[Text]" custT="1"/>
      <dgm:spPr/>
      <dgm:t>
        <a:bodyPr/>
        <a:lstStyle/>
        <a:p>
          <a:r>
            <a:rPr lang="en-US" sz="1800" dirty="0"/>
            <a:t>- National human rights institutions</a:t>
          </a:r>
        </a:p>
        <a:p>
          <a:r>
            <a:rPr lang="en-US" sz="1800" dirty="0"/>
            <a:t>- </a:t>
          </a:r>
          <a:r>
            <a:rPr lang="en-GB" sz="1800" dirty="0" smtClean="0"/>
            <a:t>R</a:t>
          </a:r>
          <a:r>
            <a:rPr lang="en-GB" sz="1800" noProof="0" dirty="0" err="1" smtClean="0"/>
            <a:t>eparation</a:t>
          </a:r>
          <a:r>
            <a:rPr lang="en-GB" sz="1800" noProof="0" dirty="0" err="1" smtClean="0">
              <a:solidFill>
                <a:srgbClr val="000000"/>
              </a:solidFill>
            </a:rPr>
            <a:t>s</a:t>
          </a:r>
          <a:r>
            <a:rPr lang="en-GB" sz="1800" noProof="0" dirty="0" smtClean="0"/>
            <a:t> </a:t>
          </a:r>
          <a:r>
            <a:rPr lang="en-GB" sz="1800" noProof="0" dirty="0"/>
            <a:t>programmes</a:t>
          </a:r>
        </a:p>
        <a:p>
          <a:r>
            <a:rPr lang="en-GB" sz="1800" noProof="0" dirty="0"/>
            <a:t>- Regional human </a:t>
          </a:r>
          <a:r>
            <a:rPr lang="en-US" sz="1800" dirty="0"/>
            <a:t>rights mechanisms</a:t>
          </a:r>
        </a:p>
        <a:p>
          <a:r>
            <a:rPr lang="en-US" sz="1800" dirty="0"/>
            <a:t>- UN Treaty Bodies</a:t>
          </a:r>
        </a:p>
        <a:p>
          <a:r>
            <a:rPr lang="en-US" sz="1800" dirty="0">
              <a:solidFill>
                <a:srgbClr val="000000"/>
              </a:solidFill>
            </a:rPr>
            <a:t>- Truth and reconciliation processes</a:t>
          </a:r>
        </a:p>
      </dgm:t>
    </dgm:pt>
    <dgm:pt modelId="{BE703D46-3517-3F41-AEC6-1D45D00537A0}" type="parTrans" cxnId="{4600DE9D-BDDC-2545-998A-B3378B7D5F85}">
      <dgm:prSet/>
      <dgm:spPr/>
      <dgm:t>
        <a:bodyPr/>
        <a:lstStyle/>
        <a:p>
          <a:endParaRPr lang="en-US" sz="2000"/>
        </a:p>
      </dgm:t>
    </dgm:pt>
    <dgm:pt modelId="{19DF8998-47D7-D344-A865-4EBC4F0E4992}" type="sibTrans" cxnId="{4600DE9D-BDDC-2545-998A-B3378B7D5F85}">
      <dgm:prSet/>
      <dgm:spPr/>
      <dgm:t>
        <a:bodyPr/>
        <a:lstStyle/>
        <a:p>
          <a:endParaRPr lang="en-US" sz="2000"/>
        </a:p>
      </dgm:t>
    </dgm:pt>
    <dgm:pt modelId="{DAD9F89F-E666-AB40-8F34-C24BE680D8AD}">
      <dgm:prSet phldrT="[Text]" custT="1"/>
      <dgm:spPr/>
      <dgm:t>
        <a:bodyPr/>
        <a:lstStyle/>
        <a:p>
          <a:r>
            <a:rPr lang="en-US" sz="2800" dirty="0"/>
            <a:t>Judicial</a:t>
          </a:r>
        </a:p>
      </dgm:t>
    </dgm:pt>
    <dgm:pt modelId="{6AB3B389-F03D-F248-9EA2-C5FC18A84915}" type="parTrans" cxnId="{92BC040A-08F5-364E-86AB-10C062894568}">
      <dgm:prSet/>
      <dgm:spPr/>
      <dgm:t>
        <a:bodyPr/>
        <a:lstStyle/>
        <a:p>
          <a:endParaRPr lang="en-US" sz="2000"/>
        </a:p>
      </dgm:t>
    </dgm:pt>
    <dgm:pt modelId="{2B7EA9E2-D1CB-6B4C-95B0-8DDEE502A05B}" type="sibTrans" cxnId="{92BC040A-08F5-364E-86AB-10C062894568}">
      <dgm:prSet/>
      <dgm:spPr/>
      <dgm:t>
        <a:bodyPr/>
        <a:lstStyle/>
        <a:p>
          <a:endParaRPr lang="en-US" sz="2000"/>
        </a:p>
      </dgm:t>
    </dgm:pt>
    <dgm:pt modelId="{7CB4D3AD-C73E-CB45-9AA6-B0ECC0A1C3D0}">
      <dgm:prSet phldrT="[Text]" custT="1"/>
      <dgm:spPr/>
      <dgm:t>
        <a:bodyPr/>
        <a:lstStyle/>
        <a:p>
          <a:r>
            <a:rPr lang="en-US" sz="1800" dirty="0"/>
            <a:t>- Domestic criminal, civil or constitutional </a:t>
          </a:r>
          <a:r>
            <a:rPr lang="en-US" sz="1800" dirty="0" smtClean="0"/>
            <a:t>courts</a:t>
          </a:r>
        </a:p>
        <a:p>
          <a:endParaRPr lang="en-US" sz="1800" dirty="0"/>
        </a:p>
        <a:p>
          <a:r>
            <a:rPr lang="en-US" sz="1800" dirty="0"/>
            <a:t>- Regional human rights </a:t>
          </a:r>
          <a:r>
            <a:rPr lang="en-US" sz="1800" dirty="0" smtClean="0"/>
            <a:t>courts</a:t>
          </a:r>
        </a:p>
        <a:p>
          <a:endParaRPr lang="en-US" sz="1800" dirty="0"/>
        </a:p>
        <a:p>
          <a:r>
            <a:rPr lang="en-US" sz="1800" dirty="0"/>
            <a:t>- International and hybrid courts and tribunals</a:t>
          </a:r>
        </a:p>
      </dgm:t>
    </dgm:pt>
    <dgm:pt modelId="{28049711-5595-9040-957D-F3CBCDDC6B7E}" type="parTrans" cxnId="{A5C50DFC-1E5F-4A44-8DC0-A8CC1F95DE1E}">
      <dgm:prSet/>
      <dgm:spPr/>
      <dgm:t>
        <a:bodyPr/>
        <a:lstStyle/>
        <a:p>
          <a:endParaRPr lang="en-US" sz="2000"/>
        </a:p>
      </dgm:t>
    </dgm:pt>
    <dgm:pt modelId="{0847D64B-34EC-8449-BEE2-837726702D96}" type="sibTrans" cxnId="{A5C50DFC-1E5F-4A44-8DC0-A8CC1F95DE1E}">
      <dgm:prSet/>
      <dgm:spPr/>
      <dgm:t>
        <a:bodyPr/>
        <a:lstStyle/>
        <a:p>
          <a:endParaRPr lang="en-US" sz="2000"/>
        </a:p>
      </dgm:t>
    </dgm:pt>
    <dgm:pt modelId="{4DE35D9C-D30E-424E-8F9A-F72D9ADEE01E}" type="pres">
      <dgm:prSet presAssocID="{912940D3-60A2-5A45-9D07-2B1657692277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90FE4993-6801-3C45-AD33-411830B358AE}" type="pres">
      <dgm:prSet presAssocID="{6603A36D-32E7-0F4B-B230-9338738D9153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65A9640-8DA8-624F-A301-F7E7EE413187}" type="pres">
      <dgm:prSet presAssocID="{6603A36D-32E7-0F4B-B230-9338738D9153}" presName="childText1" presStyleLbl="solidAlignAcc1" presStyleIdx="0" presStyleCnt="3" custScaleY="119028" custLinFactNeighborX="-1781" custLinFactNeighborY="56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EACE08-B263-2F4D-87CF-C94436ECCEC6}" type="pres">
      <dgm:prSet presAssocID="{5C7AA69C-6FC1-3647-A385-71A0BDCA0AC4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96A81D1-BA3D-F140-852E-3421BB8CC952}" type="pres">
      <dgm:prSet presAssocID="{5C7AA69C-6FC1-3647-A385-71A0BDCA0AC4}" presName="childText2" presStyleLbl="solidAlignAcc1" presStyleIdx="1" presStyleCnt="3" custScaleY="111322" custLinFactNeighborX="41" custLinFactNeighborY="43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825B122-0A71-094F-B82C-FB181EC497CC}" type="pres">
      <dgm:prSet presAssocID="{DAD9F89F-E666-AB40-8F34-C24BE680D8AD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8783E2-7A9D-3742-81F0-BCC66C4A9889}" type="pres">
      <dgm:prSet presAssocID="{DAD9F89F-E666-AB40-8F34-C24BE680D8AD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6467CFC-DDE7-4342-A14B-A12D18486830}" type="presOf" srcId="{6603A36D-32E7-0F4B-B230-9338738D9153}" destId="{90FE4993-6801-3C45-AD33-411830B358AE}" srcOrd="0" destOrd="0" presId="urn:microsoft.com/office/officeart/2009/3/layout/IncreasingArrowsProcess"/>
    <dgm:cxn modelId="{8A10882D-69F6-4B43-9DF8-BEE8000B90BD}" srcId="{6603A36D-32E7-0F4B-B230-9338738D9153}" destId="{BA3A40C8-0365-604E-8A85-46776167A996}" srcOrd="0" destOrd="0" parTransId="{BD8B7B1B-7FBC-8044-8F93-C673AB76F116}" sibTransId="{81560719-3DFE-3840-8FA7-D7F290A71D0F}"/>
    <dgm:cxn modelId="{A5C50DFC-1E5F-4A44-8DC0-A8CC1F95DE1E}" srcId="{DAD9F89F-E666-AB40-8F34-C24BE680D8AD}" destId="{7CB4D3AD-C73E-CB45-9AA6-B0ECC0A1C3D0}" srcOrd="0" destOrd="0" parTransId="{28049711-5595-9040-957D-F3CBCDDC6B7E}" sibTransId="{0847D64B-34EC-8449-BEE2-837726702D96}"/>
    <dgm:cxn modelId="{77D7B1ED-D898-FE4A-ACB5-F8CFE71DE69A}" srcId="{912940D3-60A2-5A45-9D07-2B1657692277}" destId="{5C7AA69C-6FC1-3647-A385-71A0BDCA0AC4}" srcOrd="1" destOrd="0" parTransId="{A6E1A019-4472-F649-8544-301E88D79204}" sibTransId="{8FBD52EB-0117-1247-8A05-AB58C7590030}"/>
    <dgm:cxn modelId="{1EE3C47A-BC0A-E24C-9273-AE71948966CE}" type="presOf" srcId="{5C7AA69C-6FC1-3647-A385-71A0BDCA0AC4}" destId="{87EACE08-B263-2F4D-87CF-C94436ECCEC6}" srcOrd="0" destOrd="0" presId="urn:microsoft.com/office/officeart/2009/3/layout/IncreasingArrowsProcess"/>
    <dgm:cxn modelId="{4600DE9D-BDDC-2545-998A-B3378B7D5F85}" srcId="{5C7AA69C-6FC1-3647-A385-71A0BDCA0AC4}" destId="{046A3EB8-06E2-A84F-A6EF-72282A70EFF8}" srcOrd="0" destOrd="0" parTransId="{BE703D46-3517-3F41-AEC6-1D45D00537A0}" sibTransId="{19DF8998-47D7-D344-A865-4EBC4F0E4992}"/>
    <dgm:cxn modelId="{07963130-7DCB-7B49-9295-CC5F790F0CB9}" type="presOf" srcId="{BA3A40C8-0365-604E-8A85-46776167A996}" destId="{E65A9640-8DA8-624F-A301-F7E7EE413187}" srcOrd="0" destOrd="0" presId="urn:microsoft.com/office/officeart/2009/3/layout/IncreasingArrowsProcess"/>
    <dgm:cxn modelId="{FFC1B94F-5C6A-EC49-90FC-18C9AB2724E8}" type="presOf" srcId="{912940D3-60A2-5A45-9D07-2B1657692277}" destId="{4DE35D9C-D30E-424E-8F9A-F72D9ADEE01E}" srcOrd="0" destOrd="0" presId="urn:microsoft.com/office/officeart/2009/3/layout/IncreasingArrowsProcess"/>
    <dgm:cxn modelId="{9E13B68F-949B-C448-B297-389A395056C3}" srcId="{912940D3-60A2-5A45-9D07-2B1657692277}" destId="{6603A36D-32E7-0F4B-B230-9338738D9153}" srcOrd="0" destOrd="0" parTransId="{D45E68AD-F614-AD45-BDB3-B9FC5D55D089}" sibTransId="{A2D709F4-EDC9-DE4C-AAF9-6DB13C64CDC8}"/>
    <dgm:cxn modelId="{92BC040A-08F5-364E-86AB-10C062894568}" srcId="{912940D3-60A2-5A45-9D07-2B1657692277}" destId="{DAD9F89F-E666-AB40-8F34-C24BE680D8AD}" srcOrd="2" destOrd="0" parTransId="{6AB3B389-F03D-F248-9EA2-C5FC18A84915}" sibTransId="{2B7EA9E2-D1CB-6B4C-95B0-8DDEE502A05B}"/>
    <dgm:cxn modelId="{30336288-12D0-4D4B-863C-331E7CC39D29}" type="presOf" srcId="{046A3EB8-06E2-A84F-A6EF-72282A70EFF8}" destId="{E96A81D1-BA3D-F140-852E-3421BB8CC952}" srcOrd="0" destOrd="0" presId="urn:microsoft.com/office/officeart/2009/3/layout/IncreasingArrowsProcess"/>
    <dgm:cxn modelId="{47ABD88A-5E62-A644-B790-5C279A6FB3C1}" type="presOf" srcId="{DAD9F89F-E666-AB40-8F34-C24BE680D8AD}" destId="{4825B122-0A71-094F-B82C-FB181EC497CC}" srcOrd="0" destOrd="0" presId="urn:microsoft.com/office/officeart/2009/3/layout/IncreasingArrowsProcess"/>
    <dgm:cxn modelId="{285EB56F-17C3-3B47-80DB-962A52E62C9C}" type="presOf" srcId="{7CB4D3AD-C73E-CB45-9AA6-B0ECC0A1C3D0}" destId="{7E8783E2-7A9D-3742-81F0-BCC66C4A9889}" srcOrd="0" destOrd="0" presId="urn:microsoft.com/office/officeart/2009/3/layout/IncreasingArrowsProcess"/>
    <dgm:cxn modelId="{91481D61-DD6E-DE4D-BC9E-2BE08F4D5E91}" type="presParOf" srcId="{4DE35D9C-D30E-424E-8F9A-F72D9ADEE01E}" destId="{90FE4993-6801-3C45-AD33-411830B358AE}" srcOrd="0" destOrd="0" presId="urn:microsoft.com/office/officeart/2009/3/layout/IncreasingArrowsProcess"/>
    <dgm:cxn modelId="{C1B1B719-E807-694D-A444-FB2BEB3CA150}" type="presParOf" srcId="{4DE35D9C-D30E-424E-8F9A-F72D9ADEE01E}" destId="{E65A9640-8DA8-624F-A301-F7E7EE413187}" srcOrd="1" destOrd="0" presId="urn:microsoft.com/office/officeart/2009/3/layout/IncreasingArrowsProcess"/>
    <dgm:cxn modelId="{5F346514-C3EE-904E-A6EC-1874141CB4F5}" type="presParOf" srcId="{4DE35D9C-D30E-424E-8F9A-F72D9ADEE01E}" destId="{87EACE08-B263-2F4D-87CF-C94436ECCEC6}" srcOrd="2" destOrd="0" presId="urn:microsoft.com/office/officeart/2009/3/layout/IncreasingArrowsProcess"/>
    <dgm:cxn modelId="{00733A3B-16D1-E84E-B2ED-1DFB7FDA16AB}" type="presParOf" srcId="{4DE35D9C-D30E-424E-8F9A-F72D9ADEE01E}" destId="{E96A81D1-BA3D-F140-852E-3421BB8CC952}" srcOrd="3" destOrd="0" presId="urn:microsoft.com/office/officeart/2009/3/layout/IncreasingArrowsProcess"/>
    <dgm:cxn modelId="{64BBF83E-41D5-E947-B0E6-B71949CC1AAD}" type="presParOf" srcId="{4DE35D9C-D30E-424E-8F9A-F72D9ADEE01E}" destId="{4825B122-0A71-094F-B82C-FB181EC497CC}" srcOrd="4" destOrd="0" presId="urn:microsoft.com/office/officeart/2009/3/layout/IncreasingArrowsProcess"/>
    <dgm:cxn modelId="{42CDB057-E8A8-C649-B30A-805E54D72C1A}" type="presParOf" srcId="{4DE35D9C-D30E-424E-8F9A-F72D9ADEE01E}" destId="{7E8783E2-7A9D-3742-81F0-BCC66C4A9889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244ABEB-E427-1744-AA12-F8FD3B4CD8FF}" type="doc">
      <dgm:prSet loTypeId="urn:microsoft.com/office/officeart/2005/8/layout/venn2" loCatId="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A3BDBCA8-60A8-EC48-B43F-67C94994A0CC}" type="pres">
      <dgm:prSet presAssocID="{6244ABEB-E427-1744-AA12-F8FD3B4CD8FF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8312A338-DCAA-C84E-8A01-C8C722D4202F}" type="presOf" srcId="{6244ABEB-E427-1744-AA12-F8FD3B4CD8FF}" destId="{A3BDBCA8-60A8-EC48-B43F-67C94994A0CC}" srcOrd="0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5E5036C-DEFA-E54B-AE70-CFBEDDBAD8C1}" type="doc">
      <dgm:prSet loTypeId="urn:microsoft.com/office/officeart/2005/8/layout/vList2" loCatId="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4A75A0D8-7D4B-8E45-9720-B995D14A9E26}">
      <dgm:prSet custT="1"/>
      <dgm:spPr/>
      <dgm:t>
        <a:bodyPr/>
        <a:lstStyle/>
        <a:p>
          <a:pPr algn="ctr" rtl="0"/>
          <a:r>
            <a:rPr lang="en-US" sz="2000" dirty="0"/>
            <a:t>Claim administrative compensation from a trust fund for victims</a:t>
          </a:r>
        </a:p>
      </dgm:t>
    </dgm:pt>
    <dgm:pt modelId="{2CA40A17-CB5A-A040-B6F6-350393859304}" type="parTrans" cxnId="{B3FEFEF5-2375-2F42-BEA3-AB13F0E6445F}">
      <dgm:prSet/>
      <dgm:spPr/>
      <dgm:t>
        <a:bodyPr/>
        <a:lstStyle/>
        <a:p>
          <a:endParaRPr lang="en-US"/>
        </a:p>
      </dgm:t>
    </dgm:pt>
    <dgm:pt modelId="{E9642465-2082-5B49-911E-BC74C36779F1}" type="sibTrans" cxnId="{B3FEFEF5-2375-2F42-BEA3-AB13F0E6445F}">
      <dgm:prSet/>
      <dgm:spPr/>
      <dgm:t>
        <a:bodyPr/>
        <a:lstStyle/>
        <a:p>
          <a:endParaRPr lang="en-US"/>
        </a:p>
      </dgm:t>
    </dgm:pt>
    <dgm:pt modelId="{30F93D38-5DC9-4445-811F-B4536A381DD7}">
      <dgm:prSet custT="1"/>
      <dgm:spPr/>
      <dgm:t>
        <a:bodyPr/>
        <a:lstStyle/>
        <a:p>
          <a:pPr algn="ctr" rtl="0"/>
          <a:r>
            <a:rPr lang="en-US" sz="2000" dirty="0"/>
            <a:t>File a criminal complaint to prompt prosecution  </a:t>
          </a:r>
        </a:p>
      </dgm:t>
    </dgm:pt>
    <dgm:pt modelId="{13C442AD-44A2-B94E-BD0E-2751E635EB31}" type="parTrans" cxnId="{8D457BB4-0209-F14A-A725-CAA5141F0EB8}">
      <dgm:prSet/>
      <dgm:spPr/>
      <dgm:t>
        <a:bodyPr/>
        <a:lstStyle/>
        <a:p>
          <a:endParaRPr lang="en-US"/>
        </a:p>
      </dgm:t>
    </dgm:pt>
    <dgm:pt modelId="{12988169-0D26-D042-9F4A-CDF1EEF51BE3}" type="sibTrans" cxnId="{8D457BB4-0209-F14A-A725-CAA5141F0EB8}">
      <dgm:prSet/>
      <dgm:spPr/>
      <dgm:t>
        <a:bodyPr/>
        <a:lstStyle/>
        <a:p>
          <a:endParaRPr lang="en-US"/>
        </a:p>
      </dgm:t>
    </dgm:pt>
    <dgm:pt modelId="{C779A38C-87D4-3E43-9E8D-C93C909C9CC7}">
      <dgm:prSet custT="1"/>
      <dgm:spPr/>
      <dgm:t>
        <a:bodyPr/>
        <a:lstStyle/>
        <a:p>
          <a:pPr algn="ctr" rtl="0"/>
          <a:r>
            <a:rPr lang="en-US" sz="2000" smtClean="0"/>
            <a:t>File a constitutional case for compensation from the state for failure to investigate and prosecute or force the authorities to investigate</a:t>
          </a:r>
          <a:endParaRPr lang="en-US" sz="2000" dirty="0"/>
        </a:p>
      </dgm:t>
    </dgm:pt>
    <dgm:pt modelId="{9356E9C5-060A-B142-9791-8A98DA7339F6}" type="parTrans" cxnId="{3CD31A61-3FE9-C844-9FE0-1A72886FCF7D}">
      <dgm:prSet/>
      <dgm:spPr/>
      <dgm:t>
        <a:bodyPr/>
        <a:lstStyle/>
        <a:p>
          <a:endParaRPr lang="en-US"/>
        </a:p>
      </dgm:t>
    </dgm:pt>
    <dgm:pt modelId="{2DFBA425-9B27-3742-B416-D5661D92C023}" type="sibTrans" cxnId="{3CD31A61-3FE9-C844-9FE0-1A72886FCF7D}">
      <dgm:prSet/>
      <dgm:spPr/>
      <dgm:t>
        <a:bodyPr/>
        <a:lstStyle/>
        <a:p>
          <a:endParaRPr lang="en-US"/>
        </a:p>
      </dgm:t>
    </dgm:pt>
    <dgm:pt modelId="{AE857805-A6D1-0A44-8C39-EEEC8F946F8F}">
      <dgm:prSet custT="1"/>
      <dgm:spPr/>
      <dgm:t>
        <a:bodyPr/>
        <a:lstStyle/>
        <a:p>
          <a:pPr algn="ctr" rtl="0"/>
          <a:r>
            <a:rPr lang="en-US" sz="2000" dirty="0"/>
            <a:t>Provide information to a truth and reconciliation commission</a:t>
          </a:r>
        </a:p>
      </dgm:t>
    </dgm:pt>
    <dgm:pt modelId="{99C658AE-6DCF-F647-97C8-664EB0469D65}" type="parTrans" cxnId="{13E282A0-D89F-E54A-96E6-53F689B943FF}">
      <dgm:prSet/>
      <dgm:spPr/>
      <dgm:t>
        <a:bodyPr/>
        <a:lstStyle/>
        <a:p>
          <a:endParaRPr lang="en-US"/>
        </a:p>
      </dgm:t>
    </dgm:pt>
    <dgm:pt modelId="{3665946A-2988-2547-9E0D-5B23FE2CC49B}" type="sibTrans" cxnId="{13E282A0-D89F-E54A-96E6-53F689B943FF}">
      <dgm:prSet/>
      <dgm:spPr/>
      <dgm:t>
        <a:bodyPr/>
        <a:lstStyle/>
        <a:p>
          <a:endParaRPr lang="en-US"/>
        </a:p>
      </dgm:t>
    </dgm:pt>
    <dgm:pt modelId="{B4A94A44-249E-0C4E-8F0B-AA02C023C657}">
      <dgm:prSet custT="1"/>
      <dgm:spPr/>
      <dgm:t>
        <a:bodyPr/>
        <a:lstStyle/>
        <a:p>
          <a:pPr algn="ctr" rtl="0"/>
          <a:r>
            <a:rPr lang="en-US" sz="2000" dirty="0"/>
            <a:t>Provide</a:t>
          </a:r>
          <a:r>
            <a:rPr lang="en-US" sz="2000" baseline="0" dirty="0"/>
            <a:t> information to a national fact-finding mission </a:t>
          </a:r>
          <a:endParaRPr lang="en-US" sz="2000" dirty="0"/>
        </a:p>
      </dgm:t>
    </dgm:pt>
    <dgm:pt modelId="{0F9FB101-D89B-5F48-A8D8-A0B63790F4EE}" type="parTrans" cxnId="{550AF87E-9DC5-E646-8F36-1D9DD28090E0}">
      <dgm:prSet/>
      <dgm:spPr/>
      <dgm:t>
        <a:bodyPr/>
        <a:lstStyle/>
        <a:p>
          <a:endParaRPr lang="en-US"/>
        </a:p>
      </dgm:t>
    </dgm:pt>
    <dgm:pt modelId="{AEE35F44-0252-5845-9594-F7639B1DCB63}" type="sibTrans" cxnId="{550AF87E-9DC5-E646-8F36-1D9DD28090E0}">
      <dgm:prSet/>
      <dgm:spPr/>
      <dgm:t>
        <a:bodyPr/>
        <a:lstStyle/>
        <a:p>
          <a:endParaRPr lang="en-US"/>
        </a:p>
      </dgm:t>
    </dgm:pt>
    <dgm:pt modelId="{E2E969F0-3868-E943-AB33-4E4A1A2D10A5}">
      <dgm:prSet custT="1"/>
      <dgm:spPr/>
      <dgm:t>
        <a:bodyPr/>
        <a:lstStyle/>
        <a:p>
          <a:pPr algn="ctr" rtl="0"/>
          <a:r>
            <a:rPr lang="en-US" sz="2000" dirty="0"/>
            <a:t>File a civil case for compensation or other forms of reparation</a:t>
          </a:r>
        </a:p>
      </dgm:t>
    </dgm:pt>
    <dgm:pt modelId="{8185FD97-3363-BF4B-AEE5-31411D01EFE9}" type="parTrans" cxnId="{6CC2859A-D3EB-5F40-AD5F-81ECD573B78D}">
      <dgm:prSet/>
      <dgm:spPr/>
      <dgm:t>
        <a:bodyPr/>
        <a:lstStyle/>
        <a:p>
          <a:endParaRPr lang="en-US"/>
        </a:p>
      </dgm:t>
    </dgm:pt>
    <dgm:pt modelId="{931401B4-9069-C141-A213-380896FE784B}" type="sibTrans" cxnId="{6CC2859A-D3EB-5F40-AD5F-81ECD573B78D}">
      <dgm:prSet/>
      <dgm:spPr/>
      <dgm:t>
        <a:bodyPr/>
        <a:lstStyle/>
        <a:p>
          <a:endParaRPr lang="en-US"/>
        </a:p>
      </dgm:t>
    </dgm:pt>
    <dgm:pt modelId="{8595FE01-4726-AD47-9070-68D042466ABC}" type="pres">
      <dgm:prSet presAssocID="{D5E5036C-DEFA-E54B-AE70-CFBEDDBAD8C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BE6189D-7C1E-4849-8D12-5BC0870D45C3}" type="pres">
      <dgm:prSet presAssocID="{30F93D38-5DC9-4445-811F-B4536A381DD7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01C3028-6370-6243-BCD3-B0FAF57FE8B0}" type="pres">
      <dgm:prSet presAssocID="{12988169-0D26-D042-9F4A-CDF1EEF51BE3}" presName="spacer" presStyleCnt="0"/>
      <dgm:spPr/>
      <dgm:t>
        <a:bodyPr/>
        <a:lstStyle/>
        <a:p>
          <a:endParaRPr lang="en-GB"/>
        </a:p>
      </dgm:t>
    </dgm:pt>
    <dgm:pt modelId="{E6D8D5EE-D140-3445-B8AF-AFB48F6BED4F}" type="pres">
      <dgm:prSet presAssocID="{E2E969F0-3868-E943-AB33-4E4A1A2D10A5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C0F947-F2C9-B24E-B211-F09086FCE3FD}" type="pres">
      <dgm:prSet presAssocID="{931401B4-9069-C141-A213-380896FE784B}" presName="spacer" presStyleCnt="0"/>
      <dgm:spPr/>
      <dgm:t>
        <a:bodyPr/>
        <a:lstStyle/>
        <a:p>
          <a:endParaRPr lang="en-GB"/>
        </a:p>
      </dgm:t>
    </dgm:pt>
    <dgm:pt modelId="{53A0B483-66EF-8641-B98C-EBDF499629E2}" type="pres">
      <dgm:prSet presAssocID="{C779A38C-87D4-3E43-9E8D-C93C909C9CC7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04C5BC-D825-1245-A0ED-256DCB662FDB}" type="pres">
      <dgm:prSet presAssocID="{2DFBA425-9B27-3742-B416-D5661D92C023}" presName="spacer" presStyleCnt="0"/>
      <dgm:spPr/>
      <dgm:t>
        <a:bodyPr/>
        <a:lstStyle/>
        <a:p>
          <a:endParaRPr lang="en-GB"/>
        </a:p>
      </dgm:t>
    </dgm:pt>
    <dgm:pt modelId="{7D533D36-593F-2D4A-A54D-84B1CFB585A7}" type="pres">
      <dgm:prSet presAssocID="{4A75A0D8-7D4B-8E45-9720-B995D14A9E26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C49EED-EEB3-544B-BC37-AFCBD1ACAEBD}" type="pres">
      <dgm:prSet presAssocID="{E9642465-2082-5B49-911E-BC74C36779F1}" presName="spacer" presStyleCnt="0"/>
      <dgm:spPr/>
      <dgm:t>
        <a:bodyPr/>
        <a:lstStyle/>
        <a:p>
          <a:endParaRPr lang="en-GB"/>
        </a:p>
      </dgm:t>
    </dgm:pt>
    <dgm:pt modelId="{F76CF1D6-4355-3C44-A62E-B21E21CE647B}" type="pres">
      <dgm:prSet presAssocID="{B4A94A44-249E-0C4E-8F0B-AA02C023C657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5329ABF-9F56-8349-A5E0-AF8DAD22E27E}" type="pres">
      <dgm:prSet presAssocID="{AEE35F44-0252-5845-9594-F7639B1DCB63}" presName="spacer" presStyleCnt="0"/>
      <dgm:spPr/>
      <dgm:t>
        <a:bodyPr/>
        <a:lstStyle/>
        <a:p>
          <a:endParaRPr lang="en-GB"/>
        </a:p>
      </dgm:t>
    </dgm:pt>
    <dgm:pt modelId="{80B6DF48-CE1E-1A45-AC81-30F702A4BF14}" type="pres">
      <dgm:prSet presAssocID="{AE857805-A6D1-0A44-8C39-EEEC8F946F8F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20455CA-B339-E14C-806A-F6FB69FB7E02}" type="presOf" srcId="{B4A94A44-249E-0C4E-8F0B-AA02C023C657}" destId="{F76CF1D6-4355-3C44-A62E-B21E21CE647B}" srcOrd="0" destOrd="0" presId="urn:microsoft.com/office/officeart/2005/8/layout/vList2"/>
    <dgm:cxn modelId="{13E282A0-D89F-E54A-96E6-53F689B943FF}" srcId="{D5E5036C-DEFA-E54B-AE70-CFBEDDBAD8C1}" destId="{AE857805-A6D1-0A44-8C39-EEEC8F946F8F}" srcOrd="5" destOrd="0" parTransId="{99C658AE-6DCF-F647-97C8-664EB0469D65}" sibTransId="{3665946A-2988-2547-9E0D-5B23FE2CC49B}"/>
    <dgm:cxn modelId="{B3FEFEF5-2375-2F42-BEA3-AB13F0E6445F}" srcId="{D5E5036C-DEFA-E54B-AE70-CFBEDDBAD8C1}" destId="{4A75A0D8-7D4B-8E45-9720-B995D14A9E26}" srcOrd="3" destOrd="0" parTransId="{2CA40A17-CB5A-A040-B6F6-350393859304}" sibTransId="{E9642465-2082-5B49-911E-BC74C36779F1}"/>
    <dgm:cxn modelId="{6CC2859A-D3EB-5F40-AD5F-81ECD573B78D}" srcId="{D5E5036C-DEFA-E54B-AE70-CFBEDDBAD8C1}" destId="{E2E969F0-3868-E943-AB33-4E4A1A2D10A5}" srcOrd="1" destOrd="0" parTransId="{8185FD97-3363-BF4B-AEE5-31411D01EFE9}" sibTransId="{931401B4-9069-C141-A213-380896FE784B}"/>
    <dgm:cxn modelId="{A477246D-8557-BC41-BB8A-C178414DA585}" type="presOf" srcId="{C779A38C-87D4-3E43-9E8D-C93C909C9CC7}" destId="{53A0B483-66EF-8641-B98C-EBDF499629E2}" srcOrd="0" destOrd="0" presId="urn:microsoft.com/office/officeart/2005/8/layout/vList2"/>
    <dgm:cxn modelId="{7D220449-FD1E-9D4E-8A7A-1470B7E5BB1C}" type="presOf" srcId="{AE857805-A6D1-0A44-8C39-EEEC8F946F8F}" destId="{80B6DF48-CE1E-1A45-AC81-30F702A4BF14}" srcOrd="0" destOrd="0" presId="urn:microsoft.com/office/officeart/2005/8/layout/vList2"/>
    <dgm:cxn modelId="{37987A8A-C0A0-2443-9057-5FAF7815F905}" type="presOf" srcId="{E2E969F0-3868-E943-AB33-4E4A1A2D10A5}" destId="{E6D8D5EE-D140-3445-B8AF-AFB48F6BED4F}" srcOrd="0" destOrd="0" presId="urn:microsoft.com/office/officeart/2005/8/layout/vList2"/>
    <dgm:cxn modelId="{3CD31A61-3FE9-C844-9FE0-1A72886FCF7D}" srcId="{D5E5036C-DEFA-E54B-AE70-CFBEDDBAD8C1}" destId="{C779A38C-87D4-3E43-9E8D-C93C909C9CC7}" srcOrd="2" destOrd="0" parTransId="{9356E9C5-060A-B142-9791-8A98DA7339F6}" sibTransId="{2DFBA425-9B27-3742-B416-D5661D92C023}"/>
    <dgm:cxn modelId="{550AF87E-9DC5-E646-8F36-1D9DD28090E0}" srcId="{D5E5036C-DEFA-E54B-AE70-CFBEDDBAD8C1}" destId="{B4A94A44-249E-0C4E-8F0B-AA02C023C657}" srcOrd="4" destOrd="0" parTransId="{0F9FB101-D89B-5F48-A8D8-A0B63790F4EE}" sibTransId="{AEE35F44-0252-5845-9594-F7639B1DCB63}"/>
    <dgm:cxn modelId="{3DDBDECF-710C-1E4F-B243-FD8CD45734A6}" type="presOf" srcId="{D5E5036C-DEFA-E54B-AE70-CFBEDDBAD8C1}" destId="{8595FE01-4726-AD47-9070-68D042466ABC}" srcOrd="0" destOrd="0" presId="urn:microsoft.com/office/officeart/2005/8/layout/vList2"/>
    <dgm:cxn modelId="{6A129A79-452A-E945-8755-31F04896BDA2}" type="presOf" srcId="{30F93D38-5DC9-4445-811F-B4536A381DD7}" destId="{7BE6189D-7C1E-4849-8D12-5BC0870D45C3}" srcOrd="0" destOrd="0" presId="urn:microsoft.com/office/officeart/2005/8/layout/vList2"/>
    <dgm:cxn modelId="{8D457BB4-0209-F14A-A725-CAA5141F0EB8}" srcId="{D5E5036C-DEFA-E54B-AE70-CFBEDDBAD8C1}" destId="{30F93D38-5DC9-4445-811F-B4536A381DD7}" srcOrd="0" destOrd="0" parTransId="{13C442AD-44A2-B94E-BD0E-2751E635EB31}" sibTransId="{12988169-0D26-D042-9F4A-CDF1EEF51BE3}"/>
    <dgm:cxn modelId="{8FF1DDBE-D6F4-084D-A042-54BE48BC95B6}" type="presOf" srcId="{4A75A0D8-7D4B-8E45-9720-B995D14A9E26}" destId="{7D533D36-593F-2D4A-A54D-84B1CFB585A7}" srcOrd="0" destOrd="0" presId="urn:microsoft.com/office/officeart/2005/8/layout/vList2"/>
    <dgm:cxn modelId="{6EADDF86-8C6A-924E-BDAF-C51CE21BBC37}" type="presParOf" srcId="{8595FE01-4726-AD47-9070-68D042466ABC}" destId="{7BE6189D-7C1E-4849-8D12-5BC0870D45C3}" srcOrd="0" destOrd="0" presId="urn:microsoft.com/office/officeart/2005/8/layout/vList2"/>
    <dgm:cxn modelId="{ACB2E2DB-8F37-0A45-AE71-DBCD7EF42AF7}" type="presParOf" srcId="{8595FE01-4726-AD47-9070-68D042466ABC}" destId="{901C3028-6370-6243-BCD3-B0FAF57FE8B0}" srcOrd="1" destOrd="0" presId="urn:microsoft.com/office/officeart/2005/8/layout/vList2"/>
    <dgm:cxn modelId="{A34918A0-5A9C-9E45-A274-648C68EA14DC}" type="presParOf" srcId="{8595FE01-4726-AD47-9070-68D042466ABC}" destId="{E6D8D5EE-D140-3445-B8AF-AFB48F6BED4F}" srcOrd="2" destOrd="0" presId="urn:microsoft.com/office/officeart/2005/8/layout/vList2"/>
    <dgm:cxn modelId="{C9D01C95-2D52-9F45-89CA-662E32D11FD8}" type="presParOf" srcId="{8595FE01-4726-AD47-9070-68D042466ABC}" destId="{C2C0F947-F2C9-B24E-B211-F09086FCE3FD}" srcOrd="3" destOrd="0" presId="urn:microsoft.com/office/officeart/2005/8/layout/vList2"/>
    <dgm:cxn modelId="{3969C71A-1FE3-E141-ADA9-4D76A74ABE7D}" type="presParOf" srcId="{8595FE01-4726-AD47-9070-68D042466ABC}" destId="{53A0B483-66EF-8641-B98C-EBDF499629E2}" srcOrd="4" destOrd="0" presId="urn:microsoft.com/office/officeart/2005/8/layout/vList2"/>
    <dgm:cxn modelId="{86CF18B6-524F-4148-9CC8-EF6DE9868CBD}" type="presParOf" srcId="{8595FE01-4726-AD47-9070-68D042466ABC}" destId="{C904C5BC-D825-1245-A0ED-256DCB662FDB}" srcOrd="5" destOrd="0" presId="urn:microsoft.com/office/officeart/2005/8/layout/vList2"/>
    <dgm:cxn modelId="{F35B33EE-6985-434E-8139-91D879DF813B}" type="presParOf" srcId="{8595FE01-4726-AD47-9070-68D042466ABC}" destId="{7D533D36-593F-2D4A-A54D-84B1CFB585A7}" srcOrd="6" destOrd="0" presId="urn:microsoft.com/office/officeart/2005/8/layout/vList2"/>
    <dgm:cxn modelId="{697EF695-DB38-2243-9ADF-48C07BB3B5BC}" type="presParOf" srcId="{8595FE01-4726-AD47-9070-68D042466ABC}" destId="{F9C49EED-EEB3-544B-BC37-AFCBD1ACAEBD}" srcOrd="7" destOrd="0" presId="urn:microsoft.com/office/officeart/2005/8/layout/vList2"/>
    <dgm:cxn modelId="{1A454FD7-F764-8140-BEAD-27ECACDE29FF}" type="presParOf" srcId="{8595FE01-4726-AD47-9070-68D042466ABC}" destId="{F76CF1D6-4355-3C44-A62E-B21E21CE647B}" srcOrd="8" destOrd="0" presId="urn:microsoft.com/office/officeart/2005/8/layout/vList2"/>
    <dgm:cxn modelId="{695976DA-F395-9648-A678-50E258FD1EC6}" type="presParOf" srcId="{8595FE01-4726-AD47-9070-68D042466ABC}" destId="{F5329ABF-9F56-8349-A5E0-AF8DAD22E27E}" srcOrd="9" destOrd="0" presId="urn:microsoft.com/office/officeart/2005/8/layout/vList2"/>
    <dgm:cxn modelId="{230E2F3D-E01E-8343-9A5A-78BE75332FAD}" type="presParOf" srcId="{8595FE01-4726-AD47-9070-68D042466ABC}" destId="{80B6DF48-CE1E-1A45-AC81-30F702A4BF1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1ACF3-DDD7-3642-8380-07A79243BF07}">
      <dsp:nvSpPr>
        <dsp:cNvPr id="0" name=""/>
        <dsp:cNvSpPr/>
      </dsp:nvSpPr>
      <dsp:spPr>
        <a:xfrm>
          <a:off x="0" y="255851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Define sexual violence as </a:t>
          </a:r>
          <a:r>
            <a:rPr lang="en-US" sz="3200" kern="1200" dirty="0" smtClean="0"/>
            <a:t>a violation or crime under international law</a:t>
          </a:r>
          <a:endParaRPr lang="en-US" sz="3200" strike="sngStrike" kern="1200" dirty="0"/>
        </a:p>
      </dsp:txBody>
      <dsp:txXfrm>
        <a:off x="59399" y="315250"/>
        <a:ext cx="8018106" cy="1098002"/>
      </dsp:txXfrm>
    </dsp:sp>
    <dsp:sp modelId="{B98CD20C-D67B-E94F-9CBF-23354048A697}">
      <dsp:nvSpPr>
        <dsp:cNvPr id="0" name=""/>
        <dsp:cNvSpPr/>
      </dsp:nvSpPr>
      <dsp:spPr>
        <a:xfrm>
          <a:off x="0" y="1659852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Explain different legal frameworks applicable to CARSV and their interplay</a:t>
          </a:r>
        </a:p>
      </dsp:txBody>
      <dsp:txXfrm>
        <a:off x="59399" y="1719251"/>
        <a:ext cx="8018106" cy="1098002"/>
      </dsp:txXfrm>
    </dsp:sp>
    <dsp:sp modelId="{1BDB3A8F-9747-144C-891B-1BB53422AFAE}">
      <dsp:nvSpPr>
        <dsp:cNvPr id="0" name=""/>
        <dsp:cNvSpPr/>
      </dsp:nvSpPr>
      <dsp:spPr>
        <a:xfrm>
          <a:off x="0" y="3063852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Describe rights of CARSV victims and key accountability avenues/remedies available</a:t>
          </a:r>
        </a:p>
      </dsp:txBody>
      <dsp:txXfrm>
        <a:off x="59399" y="3123251"/>
        <a:ext cx="8018106" cy="109800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0B071-1998-2948-917E-070F2E10C83A}">
      <dsp:nvSpPr>
        <dsp:cNvPr id="0" name=""/>
        <dsp:cNvSpPr/>
      </dsp:nvSpPr>
      <dsp:spPr>
        <a:xfrm>
          <a:off x="1037" y="0"/>
          <a:ext cx="2696783" cy="4248472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solidFill>
                <a:schemeClr val="tx1"/>
              </a:solidFill>
            </a:rPr>
            <a:t>Judicial</a:t>
          </a:r>
          <a:r>
            <a:rPr lang="en-US" sz="2800" kern="1200" dirty="0">
              <a:solidFill>
                <a:schemeClr val="tx1"/>
              </a:solidFill>
            </a:rPr>
            <a:t>  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solidFill>
                <a:schemeClr val="tx1"/>
              </a:solidFill>
            </a:rPr>
            <a:t>legally binding decisions</a:t>
          </a:r>
        </a:p>
      </dsp:txBody>
      <dsp:txXfrm>
        <a:off x="1037" y="0"/>
        <a:ext cx="2696783" cy="1274541"/>
      </dsp:txXfrm>
    </dsp:sp>
    <dsp:sp modelId="{34C1417D-77CB-7548-8639-ADF2442609E0}">
      <dsp:nvSpPr>
        <dsp:cNvPr id="0" name=""/>
        <dsp:cNvSpPr/>
      </dsp:nvSpPr>
      <dsp:spPr>
        <a:xfrm>
          <a:off x="270715" y="1275786"/>
          <a:ext cx="2157427" cy="12809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>
              <a:solidFill>
                <a:schemeClr val="tx1"/>
              </a:solidFill>
            </a:rPr>
            <a:t>Regional human rights courts e.g. </a:t>
          </a:r>
          <a:r>
            <a:rPr lang="en-US" sz="1700" kern="1200" dirty="0" err="1">
              <a:solidFill>
                <a:schemeClr val="tx1"/>
              </a:solidFill>
            </a:rPr>
            <a:t>ACtHR</a:t>
          </a:r>
          <a:r>
            <a:rPr lang="en-US" sz="1700" kern="1200" dirty="0">
              <a:solidFill>
                <a:schemeClr val="tx1"/>
              </a:solidFill>
            </a:rPr>
            <a:t>, </a:t>
          </a:r>
          <a:r>
            <a:rPr lang="en-US" sz="1700" kern="1200" dirty="0" err="1">
              <a:solidFill>
                <a:schemeClr val="tx1"/>
              </a:solidFill>
            </a:rPr>
            <a:t>ECtHR</a:t>
          </a:r>
          <a:r>
            <a:rPr lang="en-US" sz="1700" kern="1200" dirty="0">
              <a:solidFill>
                <a:schemeClr val="tx1"/>
              </a:solidFill>
            </a:rPr>
            <a:t>, </a:t>
          </a:r>
          <a:r>
            <a:rPr lang="en-US" sz="1700" kern="1200" dirty="0" err="1">
              <a:solidFill>
                <a:schemeClr val="tx1"/>
              </a:solidFill>
            </a:rPr>
            <a:t>IACtHR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308233" y="1313304"/>
        <a:ext cx="2082391" cy="1205936"/>
      </dsp:txXfrm>
    </dsp:sp>
    <dsp:sp modelId="{E71773C8-1C3B-7A47-9696-032FE769396E}">
      <dsp:nvSpPr>
        <dsp:cNvPr id="0" name=""/>
        <dsp:cNvSpPr/>
      </dsp:nvSpPr>
      <dsp:spPr>
        <a:xfrm>
          <a:off x="270715" y="2753831"/>
          <a:ext cx="2157427" cy="12809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4988"/>
                <a:satOff val="7038"/>
                <a:lumOff val="8855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4988"/>
                <a:satOff val="7038"/>
                <a:lumOff val="8855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4988"/>
                <a:satOff val="7038"/>
                <a:lumOff val="885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>
              <a:solidFill>
                <a:schemeClr val="tx1"/>
              </a:solidFill>
            </a:rPr>
            <a:t>Sub-regional human rights courts e.g. ECOWAS Court</a:t>
          </a:r>
        </a:p>
      </dsp:txBody>
      <dsp:txXfrm>
        <a:off x="308233" y="2791349"/>
        <a:ext cx="2082391" cy="1205936"/>
      </dsp:txXfrm>
    </dsp:sp>
    <dsp:sp modelId="{25790197-F9FA-7649-8EE9-FD594E849622}">
      <dsp:nvSpPr>
        <dsp:cNvPr id="0" name=""/>
        <dsp:cNvSpPr/>
      </dsp:nvSpPr>
      <dsp:spPr>
        <a:xfrm>
          <a:off x="2900080" y="0"/>
          <a:ext cx="2696783" cy="4248472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solidFill>
                <a:schemeClr val="tx1"/>
              </a:solidFill>
            </a:rPr>
            <a:t>Quasi-judicial </a:t>
          </a:r>
          <a:r>
            <a:rPr lang="en-US" sz="2400" kern="1200" dirty="0">
              <a:solidFill>
                <a:schemeClr val="tx1"/>
              </a:solidFill>
            </a:rPr>
            <a:t>broad</a:t>
          </a:r>
          <a:r>
            <a:rPr lang="en-US" sz="2300" kern="1200" dirty="0">
              <a:solidFill>
                <a:schemeClr val="tx1"/>
              </a:solidFill>
            </a:rPr>
            <a:t> recommendations</a:t>
          </a:r>
        </a:p>
      </dsp:txBody>
      <dsp:txXfrm>
        <a:off x="2900080" y="0"/>
        <a:ext cx="2696783" cy="1274541"/>
      </dsp:txXfrm>
    </dsp:sp>
    <dsp:sp modelId="{9C248452-399D-9740-9795-AE588E6A8ED3}">
      <dsp:nvSpPr>
        <dsp:cNvPr id="0" name=""/>
        <dsp:cNvSpPr/>
      </dsp:nvSpPr>
      <dsp:spPr>
        <a:xfrm>
          <a:off x="3169758" y="1275786"/>
          <a:ext cx="2157427" cy="12809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9975"/>
                <a:satOff val="14076"/>
                <a:lumOff val="17709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9975"/>
                <a:satOff val="14076"/>
                <a:lumOff val="17709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9975"/>
                <a:satOff val="14076"/>
                <a:lumOff val="1770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>
              <a:solidFill>
                <a:schemeClr val="tx1"/>
              </a:solidFill>
            </a:rPr>
            <a:t>UN Treaty Bodies e.g. HRC, CAT, CEDAW, CRC</a:t>
          </a:r>
        </a:p>
      </dsp:txBody>
      <dsp:txXfrm>
        <a:off x="3207276" y="1313304"/>
        <a:ext cx="2082391" cy="1205936"/>
      </dsp:txXfrm>
    </dsp:sp>
    <dsp:sp modelId="{75140DFF-9068-F64E-9F44-C8BA4E9F784E}">
      <dsp:nvSpPr>
        <dsp:cNvPr id="0" name=""/>
        <dsp:cNvSpPr/>
      </dsp:nvSpPr>
      <dsp:spPr>
        <a:xfrm>
          <a:off x="3169758" y="2753831"/>
          <a:ext cx="2157427" cy="12809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14963"/>
                <a:satOff val="21114"/>
                <a:lumOff val="26564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4963"/>
                <a:satOff val="21114"/>
                <a:lumOff val="26564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4963"/>
                <a:satOff val="21114"/>
                <a:lumOff val="2656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>
              <a:solidFill>
                <a:schemeClr val="tx1"/>
              </a:solidFill>
            </a:rPr>
            <a:t>Regional </a:t>
          </a:r>
          <a:r>
            <a:rPr lang="en-US" sz="1700" kern="1200" dirty="0" smtClean="0">
              <a:solidFill>
                <a:schemeClr val="tx1"/>
              </a:solidFill>
            </a:rPr>
            <a:t>human rights commissions </a:t>
          </a:r>
          <a:r>
            <a:rPr lang="en-US" sz="1700" kern="1200" dirty="0">
              <a:solidFill>
                <a:schemeClr val="tx1"/>
              </a:solidFill>
            </a:rPr>
            <a:t>e.g. ACHPR, IACHR</a:t>
          </a:r>
        </a:p>
      </dsp:txBody>
      <dsp:txXfrm>
        <a:off x="3207276" y="2791349"/>
        <a:ext cx="2082391" cy="1205936"/>
      </dsp:txXfrm>
    </dsp:sp>
    <dsp:sp modelId="{1411E356-1F20-1944-AE9E-44D2DD081BF6}">
      <dsp:nvSpPr>
        <dsp:cNvPr id="0" name=""/>
        <dsp:cNvSpPr/>
      </dsp:nvSpPr>
      <dsp:spPr>
        <a:xfrm>
          <a:off x="5800160" y="0"/>
          <a:ext cx="2696783" cy="4248472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solidFill>
                <a:schemeClr val="tx1"/>
              </a:solidFill>
            </a:rPr>
            <a:t>Non-judicial </a:t>
          </a:r>
          <a:r>
            <a:rPr lang="en-US" sz="2400" kern="1200" dirty="0">
              <a:solidFill>
                <a:schemeClr val="tx1"/>
              </a:solidFill>
            </a:rPr>
            <a:t>non-binding communications </a:t>
          </a:r>
        </a:p>
      </dsp:txBody>
      <dsp:txXfrm>
        <a:off x="5800160" y="0"/>
        <a:ext cx="2696783" cy="1274541"/>
      </dsp:txXfrm>
    </dsp:sp>
    <dsp:sp modelId="{5BB80DEB-3FA4-6645-AD33-2A7B3941C609}">
      <dsp:nvSpPr>
        <dsp:cNvPr id="0" name=""/>
        <dsp:cNvSpPr/>
      </dsp:nvSpPr>
      <dsp:spPr>
        <a:xfrm>
          <a:off x="6068801" y="1274904"/>
          <a:ext cx="2157427" cy="8346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14963"/>
                <a:satOff val="21114"/>
                <a:lumOff val="26564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4963"/>
                <a:satOff val="21114"/>
                <a:lumOff val="26564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4963"/>
                <a:satOff val="21114"/>
                <a:lumOff val="2656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>
              <a:solidFill>
                <a:schemeClr val="tx1"/>
              </a:solidFill>
            </a:rPr>
            <a:t>UN Special Procedures e.g. special rapporteurs</a:t>
          </a:r>
        </a:p>
      </dsp:txBody>
      <dsp:txXfrm>
        <a:off x="6093247" y="1299350"/>
        <a:ext cx="2108535" cy="785762"/>
      </dsp:txXfrm>
    </dsp:sp>
    <dsp:sp modelId="{96FD1E42-220C-5049-B7D5-61D235CB8181}">
      <dsp:nvSpPr>
        <dsp:cNvPr id="0" name=""/>
        <dsp:cNvSpPr/>
      </dsp:nvSpPr>
      <dsp:spPr>
        <a:xfrm>
          <a:off x="6068801" y="2237967"/>
          <a:ext cx="2157427" cy="8346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9975"/>
                <a:satOff val="14076"/>
                <a:lumOff val="17709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9975"/>
                <a:satOff val="14076"/>
                <a:lumOff val="17709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9975"/>
                <a:satOff val="14076"/>
                <a:lumOff val="1770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>
              <a:solidFill>
                <a:schemeClr val="tx1"/>
              </a:solidFill>
            </a:rPr>
            <a:t>Committees/working groups of regional systems</a:t>
          </a:r>
        </a:p>
      </dsp:txBody>
      <dsp:txXfrm>
        <a:off x="6093247" y="2262413"/>
        <a:ext cx="2108535" cy="785762"/>
      </dsp:txXfrm>
    </dsp:sp>
    <dsp:sp modelId="{67E56D82-F056-4C4E-93CE-2536E559758F}">
      <dsp:nvSpPr>
        <dsp:cNvPr id="0" name=""/>
        <dsp:cNvSpPr/>
      </dsp:nvSpPr>
      <dsp:spPr>
        <a:xfrm>
          <a:off x="6068801" y="3201030"/>
          <a:ext cx="2157427" cy="8346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4988"/>
                <a:satOff val="7038"/>
                <a:lumOff val="8855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4988"/>
                <a:satOff val="7038"/>
                <a:lumOff val="8855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4988"/>
                <a:satOff val="7038"/>
                <a:lumOff val="885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>
              <a:solidFill>
                <a:srgbClr val="000000"/>
              </a:solidFill>
            </a:rPr>
            <a:t>Universal Periodic Review</a:t>
          </a:r>
        </a:p>
      </dsp:txBody>
      <dsp:txXfrm>
        <a:off x="6093247" y="3225476"/>
        <a:ext cx="2108535" cy="78576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0B071-1998-2948-917E-070F2E10C83A}">
      <dsp:nvSpPr>
        <dsp:cNvPr id="0" name=""/>
        <dsp:cNvSpPr/>
      </dsp:nvSpPr>
      <dsp:spPr>
        <a:xfrm>
          <a:off x="1028" y="0"/>
          <a:ext cx="2673929" cy="4104456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chemeClr val="tx1"/>
              </a:solidFill>
            </a:rPr>
            <a:t>International Criminal Court   </a:t>
          </a:r>
        </a:p>
      </dsp:txBody>
      <dsp:txXfrm>
        <a:off x="1028" y="0"/>
        <a:ext cx="2673929" cy="1231336"/>
      </dsp:txXfrm>
    </dsp:sp>
    <dsp:sp modelId="{34C1417D-77CB-7548-8639-ADF2442609E0}">
      <dsp:nvSpPr>
        <dsp:cNvPr id="0" name=""/>
        <dsp:cNvSpPr/>
      </dsp:nvSpPr>
      <dsp:spPr>
        <a:xfrm>
          <a:off x="268421" y="1232539"/>
          <a:ext cx="2139143" cy="1237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tx1"/>
              </a:solidFill>
            </a:rPr>
            <a:t>Permanent court of last resort </a:t>
          </a:r>
          <a:r>
            <a:rPr lang="mr-IN" sz="1800" kern="1200" dirty="0">
              <a:solidFill>
                <a:schemeClr val="tx1"/>
              </a:solidFill>
            </a:rPr>
            <a:t>–</a:t>
          </a:r>
          <a:r>
            <a:rPr lang="en-US" sz="1800" kern="1200" dirty="0">
              <a:solidFill>
                <a:schemeClr val="tx1"/>
              </a:solidFill>
            </a:rPr>
            <a:t> principle of complementarity</a:t>
          </a:r>
        </a:p>
      </dsp:txBody>
      <dsp:txXfrm>
        <a:off x="304668" y="1268786"/>
        <a:ext cx="2066649" cy="1165055"/>
      </dsp:txXfrm>
    </dsp:sp>
    <dsp:sp modelId="{E71773C8-1C3B-7A47-9696-032FE769396E}">
      <dsp:nvSpPr>
        <dsp:cNvPr id="0" name=""/>
        <dsp:cNvSpPr/>
      </dsp:nvSpPr>
      <dsp:spPr>
        <a:xfrm>
          <a:off x="268421" y="2660481"/>
          <a:ext cx="2139143" cy="1237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5819"/>
                <a:satOff val="8211"/>
                <a:lumOff val="1033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5819"/>
                <a:satOff val="8211"/>
                <a:lumOff val="1033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5819"/>
                <a:satOff val="8211"/>
                <a:lumOff val="103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tx1"/>
              </a:solidFill>
            </a:rPr>
            <a:t>Jurisdiction for international crimes committed after 1.07.02 </a:t>
          </a:r>
        </a:p>
      </dsp:txBody>
      <dsp:txXfrm>
        <a:off x="304668" y="2696728"/>
        <a:ext cx="2066649" cy="1165055"/>
      </dsp:txXfrm>
    </dsp:sp>
    <dsp:sp modelId="{25790197-F9FA-7649-8EE9-FD594E849622}">
      <dsp:nvSpPr>
        <dsp:cNvPr id="0" name=""/>
        <dsp:cNvSpPr/>
      </dsp:nvSpPr>
      <dsp:spPr>
        <a:xfrm>
          <a:off x="2875503" y="0"/>
          <a:ext cx="2673929" cy="4104456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chemeClr val="tx1"/>
              </a:solidFill>
            </a:rPr>
            <a:t>Ad hoc &amp; Hybrid Tribunals</a:t>
          </a:r>
        </a:p>
      </dsp:txBody>
      <dsp:txXfrm>
        <a:off x="2875503" y="0"/>
        <a:ext cx="2673929" cy="1231336"/>
      </dsp:txXfrm>
    </dsp:sp>
    <dsp:sp modelId="{9C248452-399D-9740-9795-AE588E6A8ED3}">
      <dsp:nvSpPr>
        <dsp:cNvPr id="0" name=""/>
        <dsp:cNvSpPr/>
      </dsp:nvSpPr>
      <dsp:spPr>
        <a:xfrm>
          <a:off x="3142896" y="1231497"/>
          <a:ext cx="2139143" cy="7795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11638"/>
                <a:satOff val="16422"/>
                <a:lumOff val="2066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1638"/>
                <a:satOff val="16422"/>
                <a:lumOff val="2066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1638"/>
                <a:satOff val="16422"/>
                <a:lumOff val="2066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tx1"/>
              </a:solidFill>
            </a:rPr>
            <a:t>Temporary criminal courts - deal with specific situations</a:t>
          </a:r>
        </a:p>
      </dsp:txBody>
      <dsp:txXfrm>
        <a:off x="3165728" y="1254329"/>
        <a:ext cx="2093479" cy="733894"/>
      </dsp:txXfrm>
    </dsp:sp>
    <dsp:sp modelId="{75140DFF-9068-F64E-9F44-C8BA4E9F784E}">
      <dsp:nvSpPr>
        <dsp:cNvPr id="0" name=""/>
        <dsp:cNvSpPr/>
      </dsp:nvSpPr>
      <dsp:spPr>
        <a:xfrm>
          <a:off x="3142896" y="2199043"/>
          <a:ext cx="2139143" cy="17000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17456"/>
                <a:satOff val="24633"/>
                <a:lumOff val="3099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7456"/>
                <a:satOff val="24633"/>
                <a:lumOff val="3099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7456"/>
                <a:satOff val="24633"/>
                <a:lumOff val="3099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tx1"/>
              </a:solidFill>
            </a:rPr>
            <a:t>Created </a:t>
          </a:r>
          <a:r>
            <a:rPr lang="en-US" sz="1800" kern="1200" dirty="0" smtClean="0">
              <a:solidFill>
                <a:srgbClr val="000000"/>
              </a:solidFill>
            </a:rPr>
            <a:t>by UN Security Council or </a:t>
          </a:r>
          <a:r>
            <a:rPr lang="en-US" sz="1800" kern="1200" dirty="0" smtClean="0">
              <a:solidFill>
                <a:schemeClr val="tx1"/>
              </a:solidFill>
            </a:rPr>
            <a:t>agreement </a:t>
          </a:r>
          <a:r>
            <a:rPr lang="en-US" sz="1800" kern="1200" dirty="0">
              <a:solidFill>
                <a:schemeClr val="tx1"/>
              </a:solidFill>
            </a:rPr>
            <a:t>between a state and UN or regional </a:t>
          </a:r>
          <a:r>
            <a:rPr lang="en-GB" sz="1800" kern="1200" noProof="0" dirty="0">
              <a:solidFill>
                <a:schemeClr val="tx1"/>
              </a:solidFill>
            </a:rPr>
            <a:t>organisation</a:t>
          </a:r>
        </a:p>
      </dsp:txBody>
      <dsp:txXfrm>
        <a:off x="3192688" y="2248835"/>
        <a:ext cx="2039559" cy="1600445"/>
      </dsp:txXfrm>
    </dsp:sp>
    <dsp:sp modelId="{1411E356-1F20-1944-AE9E-44D2DD081BF6}">
      <dsp:nvSpPr>
        <dsp:cNvPr id="0" name=""/>
        <dsp:cNvSpPr/>
      </dsp:nvSpPr>
      <dsp:spPr>
        <a:xfrm>
          <a:off x="5751006" y="0"/>
          <a:ext cx="2673929" cy="4104456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chemeClr val="tx1"/>
              </a:solidFill>
            </a:rPr>
            <a:t>International Court of Justice </a:t>
          </a:r>
        </a:p>
      </dsp:txBody>
      <dsp:txXfrm>
        <a:off x="5751006" y="0"/>
        <a:ext cx="2673929" cy="1231336"/>
      </dsp:txXfrm>
    </dsp:sp>
    <dsp:sp modelId="{5BB80DEB-3FA4-6645-AD33-2A7B3941C609}">
      <dsp:nvSpPr>
        <dsp:cNvPr id="0" name=""/>
        <dsp:cNvSpPr/>
      </dsp:nvSpPr>
      <dsp:spPr>
        <a:xfrm>
          <a:off x="6017370" y="1232539"/>
          <a:ext cx="2139143" cy="1237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11638"/>
                <a:satOff val="16422"/>
                <a:lumOff val="2066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1638"/>
                <a:satOff val="16422"/>
                <a:lumOff val="2066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1638"/>
                <a:satOff val="16422"/>
                <a:lumOff val="2066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tx1"/>
              </a:solidFill>
            </a:rPr>
            <a:t>UN judicial organ - deals with interstate disputes</a:t>
          </a:r>
        </a:p>
      </dsp:txBody>
      <dsp:txXfrm>
        <a:off x="6053617" y="1268786"/>
        <a:ext cx="2066649" cy="1165055"/>
      </dsp:txXfrm>
    </dsp:sp>
    <dsp:sp modelId="{96FD1E42-220C-5049-B7D5-61D235CB8181}">
      <dsp:nvSpPr>
        <dsp:cNvPr id="0" name=""/>
        <dsp:cNvSpPr/>
      </dsp:nvSpPr>
      <dsp:spPr>
        <a:xfrm>
          <a:off x="6017370" y="2660481"/>
          <a:ext cx="2139143" cy="12375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5819"/>
                <a:satOff val="8211"/>
                <a:lumOff val="1033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5819"/>
                <a:satOff val="8211"/>
                <a:lumOff val="1033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5819"/>
                <a:satOff val="8211"/>
                <a:lumOff val="103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tx1"/>
              </a:solidFill>
            </a:rPr>
            <a:t>Not generally available to individuals or groups</a:t>
          </a:r>
        </a:p>
      </dsp:txBody>
      <dsp:txXfrm>
        <a:off x="6053617" y="2696728"/>
        <a:ext cx="2066649" cy="116505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FF77E3-1130-4242-90E9-52AA18CA8A99}">
      <dsp:nvSpPr>
        <dsp:cNvPr id="0" name=""/>
        <dsp:cNvSpPr/>
      </dsp:nvSpPr>
      <dsp:spPr>
        <a:xfrm>
          <a:off x="2749" y="446616"/>
          <a:ext cx="2680820" cy="7707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solidFill>
                <a:srgbClr val="000000"/>
              </a:solidFill>
            </a:rPr>
            <a:t>International criminal law</a:t>
          </a:r>
          <a:endParaRPr lang="en-GB" sz="2200" b="1" kern="1200" dirty="0">
            <a:solidFill>
              <a:srgbClr val="000000"/>
            </a:solidFill>
          </a:endParaRPr>
        </a:p>
      </dsp:txBody>
      <dsp:txXfrm>
        <a:off x="2749" y="446616"/>
        <a:ext cx="2680820" cy="770702"/>
      </dsp:txXfrm>
    </dsp:sp>
    <dsp:sp modelId="{47BD7735-E1C1-6349-B158-A455A1505E70}">
      <dsp:nvSpPr>
        <dsp:cNvPr id="0" name=""/>
        <dsp:cNvSpPr/>
      </dsp:nvSpPr>
      <dsp:spPr>
        <a:xfrm>
          <a:off x="2749" y="1217319"/>
          <a:ext cx="2680820" cy="35630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Individual criminal responsibility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War crimes, crimes against humanity or genocide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rgbClr val="000000"/>
              </a:solidFill>
            </a:rPr>
            <a:t>Remedy can be criminal prosecution of individual perpetrators and awards of damages</a:t>
          </a:r>
          <a:endParaRPr lang="en-GB" sz="1800" kern="1200" dirty="0">
            <a:solidFill>
              <a:srgbClr val="00000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800" kern="1200" dirty="0"/>
        </a:p>
      </dsp:txBody>
      <dsp:txXfrm>
        <a:off x="2749" y="1217319"/>
        <a:ext cx="2680820" cy="3563009"/>
      </dsp:txXfrm>
    </dsp:sp>
    <dsp:sp modelId="{E59D4148-D96A-8843-8468-0187468C9110}">
      <dsp:nvSpPr>
        <dsp:cNvPr id="0" name=""/>
        <dsp:cNvSpPr/>
      </dsp:nvSpPr>
      <dsp:spPr>
        <a:xfrm>
          <a:off x="3058885" y="446616"/>
          <a:ext cx="2680820" cy="7707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solidFill>
                <a:srgbClr val="000000"/>
              </a:solidFill>
            </a:rPr>
            <a:t>International human rights law</a:t>
          </a:r>
          <a:endParaRPr lang="en-GB" sz="2200" b="1" kern="1200" dirty="0">
            <a:solidFill>
              <a:srgbClr val="000000"/>
            </a:solidFill>
          </a:endParaRPr>
        </a:p>
      </dsp:txBody>
      <dsp:txXfrm>
        <a:off x="3058885" y="446616"/>
        <a:ext cx="2680820" cy="770702"/>
      </dsp:txXfrm>
    </dsp:sp>
    <dsp:sp modelId="{51E43CAA-7305-4342-9E5D-ED7D2C84F625}">
      <dsp:nvSpPr>
        <dsp:cNvPr id="0" name=""/>
        <dsp:cNvSpPr/>
      </dsp:nvSpPr>
      <dsp:spPr>
        <a:xfrm>
          <a:off x="3058885" y="1217319"/>
          <a:ext cx="2680820" cy="35630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State responsibility for acts or omissions, incl. failure to prevent or respond to violations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Human rights violations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Remedy can be an action against the responsible state and reparations</a:t>
          </a:r>
          <a:endParaRPr lang="en-GB" sz="1800" kern="1200" dirty="0"/>
        </a:p>
      </dsp:txBody>
      <dsp:txXfrm>
        <a:off x="3058885" y="1217319"/>
        <a:ext cx="2680820" cy="3563009"/>
      </dsp:txXfrm>
    </dsp:sp>
    <dsp:sp modelId="{5973B87A-A04E-ED49-A4D0-CC3FDBE9C64B}">
      <dsp:nvSpPr>
        <dsp:cNvPr id="0" name=""/>
        <dsp:cNvSpPr/>
      </dsp:nvSpPr>
      <dsp:spPr>
        <a:xfrm>
          <a:off x="6115020" y="446616"/>
          <a:ext cx="2680820" cy="7707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>
              <a:solidFill>
                <a:srgbClr val="000000"/>
              </a:solidFill>
            </a:rPr>
            <a:t>International humanitarian law</a:t>
          </a:r>
          <a:endParaRPr lang="en-GB" sz="2200" b="1" kern="1200" dirty="0">
            <a:solidFill>
              <a:srgbClr val="000000"/>
            </a:solidFill>
          </a:endParaRPr>
        </a:p>
      </dsp:txBody>
      <dsp:txXfrm>
        <a:off x="6115020" y="446616"/>
        <a:ext cx="2680820" cy="770702"/>
      </dsp:txXfrm>
    </dsp:sp>
    <dsp:sp modelId="{D65E99EF-5CEB-DF4C-B245-03DC858DF9C0}">
      <dsp:nvSpPr>
        <dsp:cNvPr id="0" name=""/>
        <dsp:cNvSpPr/>
      </dsp:nvSpPr>
      <dsp:spPr>
        <a:xfrm>
          <a:off x="6115020" y="1217319"/>
          <a:ext cx="2680820" cy="35630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Governs the conduct of hostilities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solidFill>
                <a:schemeClr val="tx1"/>
              </a:solidFill>
            </a:rPr>
            <a:t>Responsibility of parties to a conflict (states/non-state </a:t>
          </a:r>
          <a:r>
            <a:rPr lang="en-GB" sz="1700" kern="1200" noProof="0" dirty="0" smtClean="0">
              <a:solidFill>
                <a:schemeClr val="tx1"/>
              </a:solidFill>
            </a:rPr>
            <a:t>organised</a:t>
          </a:r>
          <a:r>
            <a:rPr lang="en-US" sz="1700" kern="1200" dirty="0" smtClean="0">
              <a:solidFill>
                <a:schemeClr val="tx1"/>
              </a:solidFill>
            </a:rPr>
            <a:t> groups)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solidFill>
                <a:schemeClr val="tx1"/>
              </a:solidFill>
            </a:rPr>
            <a:t>Serious violations of IHL constitute war crimes under int. criminal law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Remedy can be criminal prosecution of individuals or civil action against the state</a:t>
          </a:r>
          <a:endParaRPr lang="en-GB" sz="1700" kern="1200" dirty="0"/>
        </a:p>
      </dsp:txBody>
      <dsp:txXfrm>
        <a:off x="6115020" y="1217319"/>
        <a:ext cx="2680820" cy="35630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620EE4-D56E-5B49-B378-FB53FD77E951}">
      <dsp:nvSpPr>
        <dsp:cNvPr id="0" name=""/>
        <dsp:cNvSpPr/>
      </dsp:nvSpPr>
      <dsp:spPr>
        <a:xfrm>
          <a:off x="0" y="1779"/>
          <a:ext cx="8251328" cy="1436769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/>
            <a:t>States bear the </a:t>
          </a:r>
          <a:r>
            <a:rPr lang="en-GB" sz="2200" b="1" kern="1200" dirty="0"/>
            <a:t>primary responsibility to investigate and prosecute</a:t>
          </a:r>
          <a:r>
            <a:rPr lang="en-GB" sz="2200" kern="1200" dirty="0"/>
            <a:t> perpetrators of sexual violence, including CARSV - </a:t>
          </a:r>
          <a:r>
            <a:rPr lang="en-GB" sz="2200" i="1" kern="1200" dirty="0">
              <a:solidFill>
                <a:srgbClr val="000000"/>
              </a:solidFill>
            </a:rPr>
            <a:t>complementary</a:t>
          </a:r>
          <a:r>
            <a:rPr lang="en-GB" sz="2200" kern="1200" dirty="0"/>
            <a:t> role of the </a:t>
          </a:r>
          <a:r>
            <a:rPr lang="en-GB" sz="2200" kern="1200" dirty="0" smtClean="0"/>
            <a:t>ICC </a:t>
          </a:r>
          <a:r>
            <a:rPr lang="en-GB" sz="2200" kern="1200" dirty="0" smtClean="0">
              <a:solidFill>
                <a:srgbClr val="000000"/>
              </a:solidFill>
            </a:rPr>
            <a:t>(but relationship between states and other international or hybrid courts may be different)</a:t>
          </a:r>
          <a:endParaRPr lang="en-US" sz="2200" kern="1200" dirty="0">
            <a:solidFill>
              <a:srgbClr val="000000"/>
            </a:solidFill>
          </a:endParaRPr>
        </a:p>
      </dsp:txBody>
      <dsp:txXfrm>
        <a:off x="70137" y="71916"/>
        <a:ext cx="8111054" cy="1296495"/>
      </dsp:txXfrm>
    </dsp:sp>
    <dsp:sp modelId="{B7FEC8DA-882F-BC46-B7E0-BBDD356B3067}">
      <dsp:nvSpPr>
        <dsp:cNvPr id="0" name=""/>
        <dsp:cNvSpPr/>
      </dsp:nvSpPr>
      <dsp:spPr>
        <a:xfrm>
          <a:off x="0" y="1455509"/>
          <a:ext cx="8251328" cy="1436769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States </a:t>
          </a:r>
          <a:r>
            <a:rPr lang="en-GB" sz="2200" kern="1200" dirty="0"/>
            <a:t>also have the obligation to provide </a:t>
          </a:r>
          <a:r>
            <a:rPr lang="en-GB" sz="2200" b="1" kern="1200" dirty="0"/>
            <a:t>effective remedies and reparations</a:t>
          </a:r>
          <a:r>
            <a:rPr lang="en-GB" sz="2200" kern="1200" dirty="0"/>
            <a:t> to victims of CARSV for acts </a:t>
          </a:r>
          <a:r>
            <a:rPr lang="en-GB" sz="2200" kern="1200" dirty="0">
              <a:solidFill>
                <a:srgbClr val="000000"/>
              </a:solidFill>
            </a:rPr>
            <a:t>or omissions </a:t>
          </a:r>
          <a:r>
            <a:rPr lang="en-GB" sz="2200" kern="1200" dirty="0"/>
            <a:t>which can be attributed to them</a:t>
          </a:r>
          <a:endParaRPr lang="en-US" sz="2200" kern="1200" dirty="0"/>
        </a:p>
      </dsp:txBody>
      <dsp:txXfrm>
        <a:off x="70137" y="1525646"/>
        <a:ext cx="8111054" cy="1296495"/>
      </dsp:txXfrm>
    </dsp:sp>
    <dsp:sp modelId="{E78F8BE5-3701-9748-956B-3401E47A42B3}">
      <dsp:nvSpPr>
        <dsp:cNvPr id="0" name=""/>
        <dsp:cNvSpPr/>
      </dsp:nvSpPr>
      <dsp:spPr>
        <a:xfrm>
          <a:off x="0" y="2903386"/>
          <a:ext cx="8251328" cy="1436769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States </a:t>
          </a:r>
          <a:r>
            <a:rPr lang="en-GB" sz="2200" kern="1200" dirty="0">
              <a:solidFill>
                <a:srgbClr val="000000"/>
              </a:solidFill>
            </a:rPr>
            <a:t>are obliged </a:t>
          </a:r>
          <a:r>
            <a:rPr lang="en-GB" sz="2200" kern="1200" dirty="0"/>
            <a:t>to </a:t>
          </a:r>
          <a:r>
            <a:rPr lang="en-GB" sz="2200" b="1" kern="1200" dirty="0"/>
            <a:t>respect, protect and fulfil </a:t>
          </a:r>
          <a:r>
            <a:rPr lang="en-GB" sz="2200" kern="1200" dirty="0"/>
            <a:t>the rights guaranteed in human rights treaties which they have </a:t>
          </a:r>
          <a:r>
            <a:rPr lang="en-GB" sz="2200" kern="1200" dirty="0" smtClean="0">
              <a:solidFill>
                <a:srgbClr val="000000"/>
              </a:solidFill>
            </a:rPr>
            <a:t>ratified or in customary international law</a:t>
          </a:r>
          <a:endParaRPr lang="en-US" sz="2200" kern="1200" dirty="0">
            <a:solidFill>
              <a:srgbClr val="000000"/>
            </a:solidFill>
          </a:endParaRPr>
        </a:p>
      </dsp:txBody>
      <dsp:txXfrm>
        <a:off x="70137" y="2973523"/>
        <a:ext cx="8111054" cy="12964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17B150-0870-EE4C-A2FE-E778DF6AADE2}">
      <dsp:nvSpPr>
        <dsp:cNvPr id="0" name=""/>
        <dsp:cNvSpPr/>
      </dsp:nvSpPr>
      <dsp:spPr>
        <a:xfrm>
          <a:off x="0" y="5191"/>
          <a:ext cx="8381404" cy="1555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chemeClr val="tx1"/>
              </a:solidFill>
            </a:rPr>
            <a:t>Accountability mechanisms</a:t>
          </a:r>
          <a:r>
            <a:rPr lang="en-US" sz="2400" b="1" kern="1200" baseline="0" dirty="0">
              <a:solidFill>
                <a:schemeClr val="tx1"/>
              </a:solidFill>
            </a:rPr>
            <a:t> available to CARSV victims may depend on the following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0" y="5191"/>
        <a:ext cx="8381404" cy="1555200"/>
      </dsp:txXfrm>
    </dsp:sp>
    <dsp:sp modelId="{42CA1C46-2479-F645-8B5E-2060F6D868BD}">
      <dsp:nvSpPr>
        <dsp:cNvPr id="0" name=""/>
        <dsp:cNvSpPr/>
      </dsp:nvSpPr>
      <dsp:spPr>
        <a:xfrm>
          <a:off x="0" y="1560391"/>
          <a:ext cx="8381404" cy="318694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Applicable legal framework in the country where the crimes took place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Ratification of the Rome Statute of the ICC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Other regional/international instruments </a:t>
          </a:r>
          <a:r>
            <a:rPr lang="en-US" sz="2200" kern="1200" dirty="0" smtClean="0"/>
            <a:t>ratified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Possible exhaustion of domestic remedies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Response by the international community (e.g. hybrid tribunal, commission of </a:t>
          </a:r>
          <a:r>
            <a:rPr lang="en-US" sz="2200" kern="1200" dirty="0" smtClean="0"/>
            <a:t>inquiry, </a:t>
          </a:r>
          <a:r>
            <a:rPr lang="en-US" sz="2200" kern="1200" dirty="0"/>
            <a:t>etc.)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Date </a:t>
          </a:r>
          <a:r>
            <a:rPr lang="en-US" sz="2200" kern="1200" dirty="0"/>
            <a:t>of commission of the </a:t>
          </a:r>
          <a:r>
            <a:rPr lang="en-US" sz="2200" kern="1200" dirty="0" smtClean="0"/>
            <a:t>crimes, circumstances </a:t>
          </a:r>
          <a:r>
            <a:rPr lang="en-US" sz="2200" kern="1200" dirty="0"/>
            <a:t>of the </a:t>
          </a:r>
          <a:r>
            <a:rPr lang="en-US" sz="2200" kern="1200" dirty="0" smtClean="0"/>
            <a:t>act and type of victim (e.g. CEDAW not open to male victims)</a:t>
          </a:r>
          <a:endParaRPr lang="en-US" sz="2200" kern="1200" dirty="0"/>
        </a:p>
      </dsp:txBody>
      <dsp:txXfrm>
        <a:off x="0" y="1560391"/>
        <a:ext cx="8381404" cy="318694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FE4993-6801-3C45-AD33-411830B358AE}">
      <dsp:nvSpPr>
        <dsp:cNvPr id="0" name=""/>
        <dsp:cNvSpPr/>
      </dsp:nvSpPr>
      <dsp:spPr>
        <a:xfrm>
          <a:off x="26297" y="807823"/>
          <a:ext cx="9067965" cy="1320641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254000" bIns="209652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Non-judicial</a:t>
          </a:r>
        </a:p>
      </dsp:txBody>
      <dsp:txXfrm>
        <a:off x="26297" y="1137983"/>
        <a:ext cx="8737805" cy="660321"/>
      </dsp:txXfrm>
    </dsp:sp>
    <dsp:sp modelId="{E65A9640-8DA8-624F-A301-F7E7EE413187}">
      <dsp:nvSpPr>
        <dsp:cNvPr id="0" name=""/>
        <dsp:cNvSpPr/>
      </dsp:nvSpPr>
      <dsp:spPr>
        <a:xfrm>
          <a:off x="0" y="1728180"/>
          <a:ext cx="2792933" cy="30281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- Commissions of </a:t>
          </a:r>
          <a:r>
            <a:rPr lang="en-US" sz="1800" kern="1200" dirty="0" smtClean="0"/>
            <a:t>inquiry</a:t>
          </a:r>
          <a:endParaRPr lang="en-US" sz="1800" strike="sngStrike" kern="1200" dirty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- Special </a:t>
          </a:r>
          <a:r>
            <a:rPr lang="en-US" sz="1800" kern="1200" dirty="0" smtClean="0"/>
            <a:t>rapporteurs, UPR, </a:t>
          </a:r>
          <a:r>
            <a:rPr lang="en-US" sz="1800" kern="1200" dirty="0" smtClean="0">
              <a:solidFill>
                <a:srgbClr val="000000"/>
              </a:solidFill>
            </a:rPr>
            <a:t>listing by the SRSG SVC/CAC</a:t>
          </a:r>
          <a:endParaRPr lang="en-US" sz="1800" kern="1200" dirty="0">
            <a:solidFill>
              <a:srgbClr val="00000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</a:rPr>
            <a:t>- NGO documentation  and advocacy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</a:rPr>
            <a:t>- Missing </a:t>
          </a:r>
          <a:r>
            <a:rPr lang="en-US" sz="1800" kern="1200" dirty="0">
              <a:solidFill>
                <a:srgbClr val="000000"/>
              </a:solidFill>
            </a:rPr>
            <a:t>persons identification processes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</a:rPr>
            <a:t>- Security sector vetting and reform</a:t>
          </a:r>
          <a:endParaRPr lang="en-US" sz="1800" kern="1200" dirty="0">
            <a:solidFill>
              <a:srgbClr val="000000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rgbClr val="000000"/>
            </a:solidFill>
          </a:endParaRPr>
        </a:p>
      </dsp:txBody>
      <dsp:txXfrm>
        <a:off x="0" y="1728180"/>
        <a:ext cx="2792933" cy="3028121"/>
      </dsp:txXfrm>
    </dsp:sp>
    <dsp:sp modelId="{87EACE08-B263-2F4D-87CF-C94436ECCEC6}">
      <dsp:nvSpPr>
        <dsp:cNvPr id="0" name=""/>
        <dsp:cNvSpPr/>
      </dsp:nvSpPr>
      <dsp:spPr>
        <a:xfrm>
          <a:off x="2819230" y="1248036"/>
          <a:ext cx="6275032" cy="1320641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-21688"/>
                <a:lumOff val="35185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-21688"/>
                <a:lumOff val="35185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-21688"/>
                <a:lumOff val="3518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254000" bIns="209652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Quasi-judicial</a:t>
          </a:r>
        </a:p>
      </dsp:txBody>
      <dsp:txXfrm>
        <a:off x="2819230" y="1578196"/>
        <a:ext cx="5944872" cy="660321"/>
      </dsp:txXfrm>
    </dsp:sp>
    <dsp:sp modelId="{E96A81D1-BA3D-F140-852E-3421BB8CC952}">
      <dsp:nvSpPr>
        <dsp:cNvPr id="0" name=""/>
        <dsp:cNvSpPr/>
      </dsp:nvSpPr>
      <dsp:spPr>
        <a:xfrm>
          <a:off x="2820375" y="2232249"/>
          <a:ext cx="2792933" cy="28320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- National human rights institutions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- </a:t>
          </a:r>
          <a:r>
            <a:rPr lang="en-GB" sz="1800" kern="1200" dirty="0" smtClean="0"/>
            <a:t>R</a:t>
          </a:r>
          <a:r>
            <a:rPr lang="en-GB" sz="1800" kern="1200" noProof="0" dirty="0" err="1" smtClean="0"/>
            <a:t>eparation</a:t>
          </a:r>
          <a:r>
            <a:rPr lang="en-GB" sz="1800" kern="1200" noProof="0" dirty="0" err="1" smtClean="0">
              <a:solidFill>
                <a:srgbClr val="000000"/>
              </a:solidFill>
            </a:rPr>
            <a:t>s</a:t>
          </a:r>
          <a:r>
            <a:rPr lang="en-GB" sz="1800" kern="1200" noProof="0" dirty="0" smtClean="0"/>
            <a:t> </a:t>
          </a:r>
          <a:r>
            <a:rPr lang="en-GB" sz="1800" kern="1200" noProof="0" dirty="0"/>
            <a:t>programmes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/>
            <a:t>- Regional human </a:t>
          </a:r>
          <a:r>
            <a:rPr lang="en-US" sz="1800" kern="1200" dirty="0"/>
            <a:t>rights mechanisms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- UN Treaty Bodies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rgbClr val="000000"/>
              </a:solidFill>
            </a:rPr>
            <a:t>- Truth and reconciliation processes</a:t>
          </a:r>
        </a:p>
      </dsp:txBody>
      <dsp:txXfrm>
        <a:off x="2820375" y="2232249"/>
        <a:ext cx="2792933" cy="2832077"/>
      </dsp:txXfrm>
    </dsp:sp>
    <dsp:sp modelId="{4825B122-0A71-094F-B82C-FB181EC497CC}">
      <dsp:nvSpPr>
        <dsp:cNvPr id="0" name=""/>
        <dsp:cNvSpPr/>
      </dsp:nvSpPr>
      <dsp:spPr>
        <a:xfrm>
          <a:off x="5612164" y="1688250"/>
          <a:ext cx="3482098" cy="1320641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-21688"/>
                <a:lumOff val="35185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-21688"/>
                <a:lumOff val="35185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-21688"/>
                <a:lumOff val="3518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254000" bIns="209652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Judicial</a:t>
          </a:r>
        </a:p>
      </dsp:txBody>
      <dsp:txXfrm>
        <a:off x="5612164" y="2018410"/>
        <a:ext cx="3151938" cy="660321"/>
      </dsp:txXfrm>
    </dsp:sp>
    <dsp:sp modelId="{7E8783E2-7A9D-3742-81F0-BCC66C4A9889}">
      <dsp:nvSpPr>
        <dsp:cNvPr id="0" name=""/>
        <dsp:cNvSpPr/>
      </dsp:nvSpPr>
      <dsp:spPr>
        <a:xfrm>
          <a:off x="5612164" y="2706655"/>
          <a:ext cx="2792933" cy="25068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- Domestic criminal, civil or constitutional </a:t>
          </a:r>
          <a:r>
            <a:rPr lang="en-US" sz="1800" kern="1200" dirty="0" smtClean="0"/>
            <a:t>courts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- Regional human rights </a:t>
          </a:r>
          <a:r>
            <a:rPr lang="en-US" sz="1800" kern="1200" dirty="0" smtClean="0"/>
            <a:t>courts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- International and hybrid courts and tribunals</a:t>
          </a:r>
        </a:p>
      </dsp:txBody>
      <dsp:txXfrm>
        <a:off x="5612164" y="2706655"/>
        <a:ext cx="2792933" cy="250680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E6189D-7C1E-4849-8D12-5BC0870D45C3}">
      <dsp:nvSpPr>
        <dsp:cNvPr id="0" name=""/>
        <dsp:cNvSpPr/>
      </dsp:nvSpPr>
      <dsp:spPr>
        <a:xfrm>
          <a:off x="0" y="1783"/>
          <a:ext cx="8640960" cy="672864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File a criminal complaint to prompt prosecution  </a:t>
          </a:r>
        </a:p>
      </dsp:txBody>
      <dsp:txXfrm>
        <a:off x="32847" y="34630"/>
        <a:ext cx="8575266" cy="607170"/>
      </dsp:txXfrm>
    </dsp:sp>
    <dsp:sp modelId="{E6D8D5EE-D140-3445-B8AF-AFB48F6BED4F}">
      <dsp:nvSpPr>
        <dsp:cNvPr id="0" name=""/>
        <dsp:cNvSpPr/>
      </dsp:nvSpPr>
      <dsp:spPr>
        <a:xfrm>
          <a:off x="0" y="687388"/>
          <a:ext cx="8640960" cy="672864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8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8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8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File a civil case for compensation or other forms of reparation</a:t>
          </a:r>
        </a:p>
      </dsp:txBody>
      <dsp:txXfrm>
        <a:off x="32847" y="720235"/>
        <a:ext cx="8575266" cy="607170"/>
      </dsp:txXfrm>
    </dsp:sp>
    <dsp:sp modelId="{53A0B483-66EF-8641-B98C-EBDF499629E2}">
      <dsp:nvSpPr>
        <dsp:cNvPr id="0" name=""/>
        <dsp:cNvSpPr/>
      </dsp:nvSpPr>
      <dsp:spPr>
        <a:xfrm>
          <a:off x="0" y="1372993"/>
          <a:ext cx="8640960" cy="672864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6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16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6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File a constitutional case for compensation from the state for failure to investigate and prosecute or force the authorities to investigate</a:t>
          </a:r>
          <a:endParaRPr lang="en-US" sz="2000" kern="1200" dirty="0"/>
        </a:p>
      </dsp:txBody>
      <dsp:txXfrm>
        <a:off x="32847" y="1405840"/>
        <a:ext cx="8575266" cy="607170"/>
      </dsp:txXfrm>
    </dsp:sp>
    <dsp:sp modelId="{7D533D36-593F-2D4A-A54D-84B1CFB585A7}">
      <dsp:nvSpPr>
        <dsp:cNvPr id="0" name=""/>
        <dsp:cNvSpPr/>
      </dsp:nvSpPr>
      <dsp:spPr>
        <a:xfrm>
          <a:off x="0" y="2058598"/>
          <a:ext cx="8640960" cy="672864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4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4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4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Claim administrative compensation from a trust fund for victims</a:t>
          </a:r>
        </a:p>
      </dsp:txBody>
      <dsp:txXfrm>
        <a:off x="32847" y="2091445"/>
        <a:ext cx="8575266" cy="607170"/>
      </dsp:txXfrm>
    </dsp:sp>
    <dsp:sp modelId="{F76CF1D6-4355-3C44-A62E-B21E21CE647B}">
      <dsp:nvSpPr>
        <dsp:cNvPr id="0" name=""/>
        <dsp:cNvSpPr/>
      </dsp:nvSpPr>
      <dsp:spPr>
        <a:xfrm>
          <a:off x="0" y="2744203"/>
          <a:ext cx="8640960" cy="672864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32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32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32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Provide</a:t>
          </a:r>
          <a:r>
            <a:rPr lang="en-US" sz="2000" kern="1200" baseline="0" dirty="0"/>
            <a:t> information to a national fact-finding mission </a:t>
          </a:r>
          <a:endParaRPr lang="en-US" sz="2000" kern="1200" dirty="0"/>
        </a:p>
      </dsp:txBody>
      <dsp:txXfrm>
        <a:off x="32847" y="2777050"/>
        <a:ext cx="8575266" cy="607170"/>
      </dsp:txXfrm>
    </dsp:sp>
    <dsp:sp modelId="{80B6DF48-CE1E-1A45-AC81-30F702A4BF14}">
      <dsp:nvSpPr>
        <dsp:cNvPr id="0" name=""/>
        <dsp:cNvSpPr/>
      </dsp:nvSpPr>
      <dsp:spPr>
        <a:xfrm>
          <a:off x="0" y="3429808"/>
          <a:ext cx="8640960" cy="672864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Provide information to a truth and reconciliation commission</a:t>
          </a:r>
        </a:p>
      </dsp:txBody>
      <dsp:txXfrm>
        <a:off x="32847" y="3462655"/>
        <a:ext cx="8575266" cy="6071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6B349-0D04-4A55-87A7-8EE6A2546915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98620-1EF3-4191-AEC8-D929003C8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10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EF07B-50B5-4C8B-AC36-E951F36C46CB}" type="datetimeFigureOut">
              <a:rPr lang="en-GB" smtClean="0"/>
              <a:pPr/>
              <a:t>09/05/2018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8BC9C-E1D3-4ACB-B9E9-3EAC7A2BB1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2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lang="en-GB" u="sng" baseline="0" dirty="0"/>
              <a:t>Judicial</a:t>
            </a:r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African Court on Human and Peoples’ Rights (</a:t>
            </a:r>
            <a:r>
              <a:rPr lang="en-GB" baseline="0" dirty="0" err="1"/>
              <a:t>ACtHR</a:t>
            </a:r>
            <a:r>
              <a:rPr lang="en-GB" baseline="0" dirty="0"/>
              <a:t>)</a:t>
            </a:r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European Court of Human Rights (</a:t>
            </a:r>
            <a:r>
              <a:rPr lang="en-GB" baseline="0" dirty="0" err="1"/>
              <a:t>ECtHR</a:t>
            </a:r>
            <a:r>
              <a:rPr lang="en-GB" baseline="0" dirty="0"/>
              <a:t>)</a:t>
            </a:r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Inter-American Court of Human Rights (</a:t>
            </a:r>
            <a:r>
              <a:rPr lang="en-GB" baseline="0" dirty="0" err="1"/>
              <a:t>IACtHR</a:t>
            </a:r>
            <a:r>
              <a:rPr lang="en-GB" baseline="0" dirty="0"/>
              <a:t>)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Community Court of Justice of the Economic Community of West African States (ECOWAS Court)</a:t>
            </a:r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East African Court of Justice (</a:t>
            </a:r>
            <a:r>
              <a:rPr lang="en-GB" baseline="0" dirty="0" err="1"/>
              <a:t>EACtJ</a:t>
            </a:r>
            <a:r>
              <a:rPr lang="en-GB" baseline="0" dirty="0"/>
              <a:t>)</a:t>
            </a:r>
          </a:p>
          <a:p>
            <a:endParaRPr lang="en-GB" baseline="0" dirty="0"/>
          </a:p>
          <a:p>
            <a:r>
              <a:rPr lang="en-GB" u="sng" baseline="0" dirty="0"/>
              <a:t>Quasi-judicial</a:t>
            </a:r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Human Right Committee (HRC)</a:t>
            </a:r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Committee against Torture (CAT)</a:t>
            </a:r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Committee on the Elimination of Discrimination against Women (CEDAW)</a:t>
            </a:r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Committee on the Rights of the Child (CRC)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African Commission on Human and Peoples’ Rights (ACHPR)</a:t>
            </a:r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Inter-American Commission of Human Rights (IACHR)</a:t>
            </a:r>
          </a:p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2773D9-A806-4A93-BD13-B322F4949EF0}" type="slidenum">
              <a:rPr kumimoji="0" lang="en-US" altLang="en-US" smtClean="0"/>
              <a:pPr>
                <a:spcBef>
                  <a:spcPct val="0"/>
                </a:spcBef>
              </a:pPr>
              <a:t>20</a:t>
            </a:fld>
            <a:endParaRPr kumimoji="0"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403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Universal</a:t>
            </a:r>
            <a:r>
              <a:rPr lang="en-GB" baseline="0" dirty="0"/>
              <a:t> jurisdiction as a tool to fight </a:t>
            </a:r>
            <a:r>
              <a:rPr lang="en-GB" baseline="0" dirty="0" smtClean="0"/>
              <a:t>impunity: </a:t>
            </a:r>
            <a:r>
              <a:rPr lang="en-GB" baseline="0" dirty="0"/>
              <a:t>International Protocol Chapter 3, Box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785F5-D578-4209-9C8B-389B5D841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6D92E-0C8B-4F02-8284-4395A801B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306388"/>
            <a:ext cx="2054225" cy="58197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306388"/>
            <a:ext cx="6011862" cy="58197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F35A6-4095-407B-9C65-0BDF28A07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6D6E2-DCB7-42FD-84B7-70AFD2F29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F261C-7A5B-4C9D-B00A-2BF5D7109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00200"/>
            <a:ext cx="40322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4F189-5F6D-4788-A5F7-1E803692A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95A16-9601-4F2C-A04D-66DD3A1BF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86E02-976C-4FE5-8405-714D96687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6C70F-1444-45A9-933C-38F7042C0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A9F39-84E1-4DD6-884A-86701C12A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CFB45-369B-4359-8167-A30B0863B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306388"/>
            <a:ext cx="6562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00200"/>
            <a:ext cx="82184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3A968B5-16D9-426E-98D5-FBAE49ABA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 descr="C:\Users\IICI\Pictures\20logo no title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98" y="251954"/>
            <a:ext cx="830263" cy="85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ine 7"/>
          <p:cNvSpPr>
            <a:spLocks noChangeShapeType="1"/>
          </p:cNvSpPr>
          <p:nvPr userDrawn="1"/>
        </p:nvSpPr>
        <p:spPr bwMode="auto">
          <a:xfrm flipH="1">
            <a:off x="481598" y="1349152"/>
            <a:ext cx="8194089" cy="0"/>
          </a:xfrm>
          <a:prstGeom prst="line">
            <a:avLst/>
          </a:prstGeom>
          <a:noFill/>
          <a:ln w="317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7848872" cy="3240360"/>
          </a:xfrm>
        </p:spPr>
        <p:txBody>
          <a:bodyPr anchor="ctr"/>
          <a:lstStyle/>
          <a:p>
            <a:pPr algn="l"/>
            <a:endParaRPr lang="en-GB" sz="5400" b="1" dirty="0"/>
          </a:p>
          <a:p>
            <a:pPr algn="l"/>
            <a:r>
              <a:rPr lang="en-GB" sz="4800" b="1" dirty="0">
                <a:latin typeface="Arial (Headings)"/>
                <a:cs typeface="Arial (Headings)"/>
              </a:rPr>
              <a:t>Accountability Avenues and Remedies</a:t>
            </a:r>
          </a:p>
          <a:p>
            <a:pPr algn="l"/>
            <a:endParaRPr lang="en-GB" sz="2000" b="1" dirty="0">
              <a:latin typeface="Arial (Headings)"/>
              <a:cs typeface="Arial (Headings)"/>
            </a:endParaRPr>
          </a:p>
          <a:p>
            <a:pPr algn="l"/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latin typeface="Arial (Headings)"/>
                <a:cs typeface="Arial (Headings)"/>
              </a:rPr>
              <a:t>INTERNATIONAL </a:t>
            </a:r>
            <a:r>
              <a:rPr lang="en-GB" sz="2000" b="1" dirty="0" smtClean="0">
                <a:solidFill>
                  <a:schemeClr val="bg1">
                    <a:lumMod val="65000"/>
                  </a:schemeClr>
                </a:solidFill>
                <a:latin typeface="Arial (Headings)"/>
                <a:cs typeface="Arial (Headings)"/>
              </a:rPr>
              <a:t>PROTOCOL</a:t>
            </a:r>
          </a:p>
          <a:p>
            <a:pPr algn="l"/>
            <a:r>
              <a:rPr lang="en-GB" sz="2000" b="1" dirty="0" smtClean="0">
                <a:solidFill>
                  <a:schemeClr val="bg1">
                    <a:lumMod val="65000"/>
                  </a:schemeClr>
                </a:solidFill>
                <a:latin typeface="Arial (Headings)"/>
                <a:cs typeface="Arial (Headings)"/>
              </a:rPr>
              <a:t>PART III </a:t>
            </a:r>
            <a:r>
              <a:rPr lang="mr-IN" sz="2000" b="1" dirty="0" smtClean="0">
                <a:solidFill>
                  <a:schemeClr val="bg1">
                    <a:lumMod val="65000"/>
                  </a:schemeClr>
                </a:solidFill>
                <a:latin typeface="Arial (Headings)"/>
                <a:cs typeface="Arial (Headings)"/>
              </a:rPr>
              <a:t>–</a:t>
            </a:r>
            <a:r>
              <a:rPr lang="en-GB" sz="2000" b="1" dirty="0" smtClean="0">
                <a:solidFill>
                  <a:schemeClr val="bg1">
                    <a:lumMod val="65000"/>
                  </a:schemeClr>
                </a:solidFill>
                <a:latin typeface="Arial (Headings)"/>
                <a:cs typeface="Arial (Headings)"/>
              </a:rPr>
              <a:t> SEXUAL VIOLENCE UNDER INTERNATIONAL LAW </a:t>
            </a:r>
            <a:endParaRPr lang="en-GB" sz="2000" b="1" dirty="0">
              <a:solidFill>
                <a:schemeClr val="bg1">
                  <a:lumMod val="65000"/>
                </a:schemeClr>
              </a:solidFill>
              <a:latin typeface="Arial (Headings)"/>
              <a:cs typeface="Arial (Headings)"/>
            </a:endParaRPr>
          </a:p>
          <a:p>
            <a:pPr algn="l"/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latin typeface="Arial (Headings)"/>
                <a:cs typeface="Arial (Headings)"/>
              </a:rPr>
              <a:t>PAGES 28-39</a:t>
            </a:r>
          </a:p>
          <a:p>
            <a:pPr algn="l"/>
            <a:endParaRPr lang="en-GB" sz="4000" b="1" dirty="0"/>
          </a:p>
          <a:p>
            <a:endParaRPr lang="en-GB" sz="40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99650" y="7937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1560" y="1696286"/>
            <a:ext cx="7772400" cy="830997"/>
          </a:xfrm>
        </p:spPr>
        <p:txBody>
          <a:bodyPr/>
          <a:lstStyle/>
          <a:p>
            <a:pPr algn="l"/>
            <a:r>
              <a:rPr lang="en-US" sz="4800" b="1" dirty="0"/>
              <a:t>Module 3</a:t>
            </a:r>
          </a:p>
        </p:txBody>
      </p:sp>
    </p:spTree>
    <p:extLst>
      <p:ext uri="{BB962C8B-B14F-4D97-AF65-F5344CB8AC3E}">
        <p14:creationId xmlns:p14="http://schemas.microsoft.com/office/powerpoint/2010/main" val="104367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0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different forms can accountability take?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10</a:t>
            </a:fld>
            <a:endParaRPr lang="en-US" sz="1800" b="1" dirty="0">
              <a:latin typeface="+mj-lt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496172582"/>
              </p:ext>
            </p:extLst>
          </p:nvPr>
        </p:nvGraphicFramePr>
        <p:xfrm>
          <a:off x="6665144" y="2348880"/>
          <a:ext cx="2371352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146078009"/>
              </p:ext>
            </p:extLst>
          </p:nvPr>
        </p:nvGraphicFramePr>
        <p:xfrm>
          <a:off x="23440" y="548680"/>
          <a:ext cx="9120560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109196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0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different forms can accountability take?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11</a:t>
            </a:fld>
            <a:endParaRPr lang="en-US" sz="1800" b="1" dirty="0">
              <a:latin typeface="+mj-lt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854934406"/>
              </p:ext>
            </p:extLst>
          </p:nvPr>
        </p:nvGraphicFramePr>
        <p:xfrm>
          <a:off x="6665144" y="2348880"/>
          <a:ext cx="2371352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23528" y="1412776"/>
            <a:ext cx="853244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400" dirty="0"/>
              <a:t>Accountability </a:t>
            </a:r>
            <a:r>
              <a:rPr lang="en-US" sz="2400" dirty="0">
                <a:solidFill>
                  <a:srgbClr val="000000"/>
                </a:solidFill>
              </a:rPr>
              <a:t>can </a:t>
            </a:r>
            <a:r>
              <a:rPr lang="en-US" sz="2400" dirty="0" smtClean="0">
                <a:solidFill>
                  <a:srgbClr val="000000"/>
                </a:solidFill>
              </a:rPr>
              <a:t>result in </a:t>
            </a:r>
            <a:r>
              <a:rPr lang="en-US" sz="2400" dirty="0">
                <a:solidFill>
                  <a:srgbClr val="0000FF"/>
                </a:solidFill>
              </a:rPr>
              <a:t>criminal responsibility, state responsibility or both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mr-IN" sz="2400" dirty="0">
                <a:solidFill>
                  <a:srgbClr val="000000"/>
                </a:solidFill>
              </a:rPr>
              <a:t>–</a:t>
            </a:r>
            <a:r>
              <a:rPr lang="en-US" sz="2400" dirty="0">
                <a:solidFill>
                  <a:srgbClr val="000000"/>
                </a:solidFill>
              </a:rPr>
              <a:t> to be understood broadly</a:t>
            </a:r>
          </a:p>
          <a:p>
            <a:pPr algn="just"/>
            <a:endParaRPr lang="en-US" sz="2400" dirty="0">
              <a:solidFill>
                <a:srgbClr val="0000FF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Documentation of CARSV should not only aim at successful prosecution but should also </a:t>
            </a:r>
            <a:r>
              <a:rPr lang="en-US" sz="2400" dirty="0" smtClean="0">
                <a:solidFill>
                  <a:srgbClr val="000000"/>
                </a:solidFill>
              </a:rPr>
              <a:t>support </a:t>
            </a:r>
            <a:r>
              <a:rPr lang="en-US" sz="2400" dirty="0">
                <a:solidFill>
                  <a:srgbClr val="0000FF"/>
                </a:solidFill>
              </a:rPr>
              <a:t>reparations claims</a:t>
            </a:r>
            <a:r>
              <a:rPr lang="en-US" sz="2400" dirty="0">
                <a:solidFill>
                  <a:srgbClr val="000000"/>
                </a:solidFill>
              </a:rPr>
              <a:t> by documenting the full range of harm suffered</a:t>
            </a:r>
            <a:endParaRPr lang="en-US" sz="2400" dirty="0"/>
          </a:p>
          <a:p>
            <a:pPr marL="285750" indent="-285750" algn="just">
              <a:buFont typeface="Arial"/>
              <a:buChar char="•"/>
            </a:pPr>
            <a:endParaRPr lang="en-US" sz="2400" dirty="0"/>
          </a:p>
          <a:p>
            <a:pPr marL="285750" indent="-285750" algn="just">
              <a:buFont typeface="Arial"/>
              <a:buChar char="•"/>
            </a:pPr>
            <a:r>
              <a:rPr lang="en-US" sz="2400" dirty="0"/>
              <a:t>CARSV victims can seek justice and reparatio</a:t>
            </a:r>
            <a:r>
              <a:rPr lang="en-US" sz="2400" dirty="0">
                <a:solidFill>
                  <a:srgbClr val="000000"/>
                </a:solidFill>
              </a:rPr>
              <a:t>ns</a:t>
            </a:r>
            <a:r>
              <a:rPr lang="en-US" sz="2400" dirty="0"/>
              <a:t> at the </a:t>
            </a:r>
            <a:r>
              <a:rPr lang="en-US" sz="2400" dirty="0">
                <a:solidFill>
                  <a:srgbClr val="0000FF"/>
                </a:solidFill>
              </a:rPr>
              <a:t>domestic, regional and/or international level</a:t>
            </a:r>
          </a:p>
          <a:p>
            <a:pPr marL="285750" indent="-285750" algn="just">
              <a:buFont typeface="Arial"/>
              <a:buChar char="•"/>
            </a:pPr>
            <a:endParaRPr lang="en-US" sz="2400" dirty="0"/>
          </a:p>
          <a:p>
            <a:pPr marL="285750" indent="-285750" algn="just">
              <a:buFont typeface="Arial"/>
              <a:buChar char="•"/>
            </a:pPr>
            <a:r>
              <a:rPr lang="en-US" sz="2400" dirty="0"/>
              <a:t>Seeking accountability through quasi and non-judicial mechanisms may ultimately lead to </a:t>
            </a:r>
            <a:r>
              <a:rPr lang="en-US" sz="2400" dirty="0">
                <a:solidFill>
                  <a:srgbClr val="0000FF"/>
                </a:solidFill>
              </a:rPr>
              <a:t>criminal accountability and other judicial responses &amp; legally binding decisions</a:t>
            </a: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6979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</a:t>
            </a:r>
            <a:r>
              <a:rPr lang="en-US" i="1" dirty="0" smtClean="0">
                <a:latin typeface="Candara" panose="020E0502030303020204" pitchFamily="34" charset="0"/>
              </a:rPr>
              <a:t>Protocol</a:t>
            </a: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0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different forms can accountability take?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12</a:t>
            </a:fld>
            <a:endParaRPr lang="en-US" sz="1800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412776"/>
            <a:ext cx="83529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400" dirty="0">
                <a:sym typeface="Wingdings"/>
              </a:rPr>
              <a:t>Protocol’s m</a:t>
            </a:r>
            <a:r>
              <a:rPr lang="en-US" sz="2400" dirty="0"/>
              <a:t>ethodology primarily aimed at </a:t>
            </a:r>
            <a:r>
              <a:rPr lang="en-US" sz="2400" dirty="0" smtClean="0"/>
              <a:t>supporting criminal prosecution, but it can serve other accountability avenues</a:t>
            </a:r>
            <a:r>
              <a:rPr lang="en-US" sz="2400" dirty="0" smtClean="0">
                <a:solidFill>
                  <a:srgbClr val="000000"/>
                </a:solidFill>
              </a:rPr>
              <a:t>; </a:t>
            </a:r>
            <a:r>
              <a:rPr lang="en-US" sz="2400" dirty="0">
                <a:solidFill>
                  <a:srgbClr val="000000"/>
                </a:solidFill>
              </a:rPr>
              <a:t>it aims at the </a:t>
            </a:r>
            <a:r>
              <a:rPr lang="en-US" sz="2400" dirty="0">
                <a:solidFill>
                  <a:srgbClr val="0000FF"/>
                </a:solidFill>
              </a:rPr>
              <a:t>highest standard</a:t>
            </a:r>
            <a:r>
              <a:rPr lang="en-US" sz="2400" dirty="0"/>
              <a:t> of best </a:t>
            </a:r>
            <a:r>
              <a:rPr lang="en-US" sz="2400" dirty="0" smtClean="0"/>
              <a:t>practice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400" dirty="0"/>
              <a:t>Certain accountability avenues may be used in parallel while others are exclusive of each other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400" dirty="0"/>
              <a:t>Documentation can also help secure evidence for future </a:t>
            </a:r>
            <a:r>
              <a:rPr lang="en-US" sz="2400" dirty="0" smtClean="0">
                <a:solidFill>
                  <a:srgbClr val="000000"/>
                </a:solidFill>
              </a:rPr>
              <a:t>processes (which may not even exist at the time)</a:t>
            </a:r>
            <a:endParaRPr lang="en-US" sz="2400" dirty="0"/>
          </a:p>
          <a:p>
            <a:endParaRPr lang="en-US" dirty="0"/>
          </a:p>
        </p:txBody>
      </p:sp>
      <p:sp>
        <p:nvSpPr>
          <p:cNvPr id="9" name="Flowchart: Alternate Process 22"/>
          <p:cNvSpPr/>
          <p:nvPr/>
        </p:nvSpPr>
        <p:spPr>
          <a:xfrm>
            <a:off x="251520" y="5013176"/>
            <a:ext cx="8640960" cy="1080120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Different accountability mechanisms have different mandates, </a:t>
            </a:r>
            <a:r>
              <a:rPr lang="en-GB" sz="2400" dirty="0" smtClean="0">
                <a:solidFill>
                  <a:srgbClr val="000000"/>
                </a:solidFill>
              </a:rPr>
              <a:t>substantive law, admissibility &amp; evidentiary requirements, etc.</a:t>
            </a:r>
            <a:endParaRPr lang="en-GB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619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42196115"/>
              </p:ext>
            </p:extLst>
          </p:nvPr>
        </p:nvGraphicFramePr>
        <p:xfrm>
          <a:off x="323528" y="2132856"/>
          <a:ext cx="864096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6632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are some domestic accountability avenues?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13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1412776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Individual Criminal Responsibility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5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State Responsibility and Module 6 - Reparations </a:t>
            </a:r>
          </a:p>
          <a:p>
            <a:pPr algn="ctr"/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695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0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are some human rights accountability mechanisms?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14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5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State Responsibility and Module 6 - Reparations 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253769744"/>
              </p:ext>
            </p:extLst>
          </p:nvPr>
        </p:nvGraphicFramePr>
        <p:xfrm>
          <a:off x="323528" y="1916832"/>
          <a:ext cx="849694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2027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496944" cy="417646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0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human rights violations can CARSV give </a:t>
            </a:r>
            <a:r>
              <a:rPr lang="en-US" sz="3600" b="1" dirty="0" smtClean="0"/>
              <a:t>rise </a:t>
            </a:r>
            <a:r>
              <a:rPr lang="en-US" sz="3600" b="1" dirty="0"/>
              <a:t>to?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15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5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State Responsibility and Module 6 - Reparations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043608" y="2132856"/>
            <a:ext cx="2123110" cy="1273866"/>
            <a:chOff x="477069" y="1125"/>
            <a:chExt cx="2123110" cy="1273866"/>
          </a:xfrm>
        </p:grpSpPr>
        <p:sp>
          <p:nvSpPr>
            <p:cNvPr id="33" name="Hexagon 32"/>
            <p:cNvSpPr/>
            <p:nvPr/>
          </p:nvSpPr>
          <p:spPr>
            <a:xfrm>
              <a:off x="477069" y="1125"/>
              <a:ext cx="2123110" cy="1273866"/>
            </a:xfrm>
            <a:prstGeom prst="hexag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Hexagon 4"/>
            <p:cNvSpPr/>
            <p:nvPr/>
          </p:nvSpPr>
          <p:spPr>
            <a:xfrm>
              <a:off x="760150" y="170974"/>
              <a:ext cx="1556948" cy="934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36000" rIns="0" bIns="3600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Prohibition from torture &amp; inhuman treatment </a:t>
              </a:r>
              <a:endParaRPr lang="nl-NL" sz="18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01427" y="2132856"/>
            <a:ext cx="2123110" cy="1273866"/>
            <a:chOff x="2934888" y="1125"/>
            <a:chExt cx="2123110" cy="1273866"/>
          </a:xfrm>
        </p:grpSpPr>
        <p:sp>
          <p:nvSpPr>
            <p:cNvPr id="31" name="Hexagon 30"/>
            <p:cNvSpPr/>
            <p:nvPr/>
          </p:nvSpPr>
          <p:spPr>
            <a:xfrm>
              <a:off x="2934888" y="1125"/>
              <a:ext cx="2123110" cy="1273866"/>
            </a:xfrm>
            <a:prstGeom prst="hexag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0"/>
                <a:satOff val="-4003"/>
                <a:lumOff val="4536"/>
                <a:alphaOff val="0"/>
              </a:schemeClr>
            </a:fillRef>
            <a:effectRef idx="3">
              <a:schemeClr val="accent2">
                <a:shade val="80000"/>
                <a:hueOff val="0"/>
                <a:satOff val="-4003"/>
                <a:lumOff val="453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Hexagon 6"/>
            <p:cNvSpPr/>
            <p:nvPr/>
          </p:nvSpPr>
          <p:spPr>
            <a:xfrm>
              <a:off x="3217969" y="170974"/>
              <a:ext cx="1556948" cy="934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36000" rIns="0" bIns="3600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18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Right</a:t>
              </a:r>
              <a:r>
                <a:rPr lang="en-GB" sz="18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to </a:t>
              </a:r>
              <a:r>
                <a:rPr lang="nl-NL" sz="18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life</a:t>
              </a:r>
              <a:endParaRPr lang="nl-NL" sz="18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959246" y="2132856"/>
            <a:ext cx="2123110" cy="1273866"/>
            <a:chOff x="5392707" y="1125"/>
            <a:chExt cx="2123110" cy="1273866"/>
          </a:xfrm>
        </p:grpSpPr>
        <p:sp>
          <p:nvSpPr>
            <p:cNvPr id="29" name="Hexagon 28"/>
            <p:cNvSpPr/>
            <p:nvPr/>
          </p:nvSpPr>
          <p:spPr>
            <a:xfrm>
              <a:off x="5392707" y="1125"/>
              <a:ext cx="2123110" cy="1273866"/>
            </a:xfrm>
            <a:prstGeom prst="hexag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0"/>
                <a:satOff val="-8005"/>
                <a:lumOff val="9072"/>
                <a:alphaOff val="0"/>
              </a:schemeClr>
            </a:fillRef>
            <a:effectRef idx="3">
              <a:schemeClr val="accent2">
                <a:shade val="80000"/>
                <a:hueOff val="0"/>
                <a:satOff val="-8005"/>
                <a:lumOff val="907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Hexagon 8"/>
            <p:cNvSpPr/>
            <p:nvPr/>
          </p:nvSpPr>
          <p:spPr>
            <a:xfrm>
              <a:off x="5675788" y="170974"/>
              <a:ext cx="1556948" cy="934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36000" rIns="0" bIns="3600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Right to health</a:t>
              </a:r>
              <a:endParaRPr lang="nl-NL" sz="18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343673" y="3577607"/>
            <a:ext cx="2123110" cy="1273866"/>
            <a:chOff x="1777134" y="1445876"/>
            <a:chExt cx="2123110" cy="1273866"/>
          </a:xfrm>
        </p:grpSpPr>
        <p:sp>
          <p:nvSpPr>
            <p:cNvPr id="27" name="Hexagon 26"/>
            <p:cNvSpPr/>
            <p:nvPr/>
          </p:nvSpPr>
          <p:spPr>
            <a:xfrm>
              <a:off x="1777134" y="1445876"/>
              <a:ext cx="2123110" cy="1273866"/>
            </a:xfrm>
            <a:prstGeom prst="hexag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0"/>
                <a:satOff val="-12008"/>
                <a:lumOff val="13608"/>
                <a:alphaOff val="0"/>
              </a:schemeClr>
            </a:fillRef>
            <a:effectRef idx="3">
              <a:schemeClr val="accent2">
                <a:shade val="80000"/>
                <a:hueOff val="0"/>
                <a:satOff val="-12008"/>
                <a:lumOff val="1360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Hexagon 10"/>
            <p:cNvSpPr/>
            <p:nvPr/>
          </p:nvSpPr>
          <p:spPr>
            <a:xfrm>
              <a:off x="2060215" y="1615725"/>
              <a:ext cx="1556948" cy="934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36000" rIns="0" bIns="3600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Right to equal protection under the law</a:t>
              </a:r>
              <a:endParaRPr lang="en-IE" sz="18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718713" y="3549531"/>
            <a:ext cx="2123110" cy="1273866"/>
            <a:chOff x="4152174" y="1417800"/>
            <a:chExt cx="2123110" cy="1273866"/>
          </a:xfrm>
        </p:grpSpPr>
        <p:sp>
          <p:nvSpPr>
            <p:cNvPr id="25" name="Hexagon 24"/>
            <p:cNvSpPr/>
            <p:nvPr/>
          </p:nvSpPr>
          <p:spPr>
            <a:xfrm>
              <a:off x="4152174" y="1417800"/>
              <a:ext cx="2123110" cy="1273866"/>
            </a:xfrm>
            <a:prstGeom prst="hexag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0"/>
                <a:satOff val="-16011"/>
                <a:lumOff val="18144"/>
                <a:alphaOff val="0"/>
              </a:schemeClr>
            </a:fillRef>
            <a:effectRef idx="3">
              <a:schemeClr val="accent2">
                <a:shade val="80000"/>
                <a:hueOff val="0"/>
                <a:satOff val="-16011"/>
                <a:lumOff val="1814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Hexagon 12"/>
            <p:cNvSpPr/>
            <p:nvPr/>
          </p:nvSpPr>
          <p:spPr>
            <a:xfrm>
              <a:off x="4435255" y="1587649"/>
              <a:ext cx="1556948" cy="934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000" tIns="36000" rIns="36000" bIns="3600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Right to an effective remedy and reparation</a:t>
              </a:r>
              <a:endParaRPr lang="nl-NL" sz="18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067811" y="5041343"/>
            <a:ext cx="2123110" cy="1273866"/>
            <a:chOff x="501272" y="2909612"/>
            <a:chExt cx="2123110" cy="1273866"/>
          </a:xfrm>
        </p:grpSpPr>
        <p:sp>
          <p:nvSpPr>
            <p:cNvPr id="23" name="Hexagon 22"/>
            <p:cNvSpPr/>
            <p:nvPr/>
          </p:nvSpPr>
          <p:spPr>
            <a:xfrm>
              <a:off x="501272" y="2909612"/>
              <a:ext cx="2123110" cy="1273866"/>
            </a:xfrm>
            <a:prstGeom prst="hexag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0"/>
                <a:satOff val="-20014"/>
                <a:lumOff val="22680"/>
                <a:alphaOff val="0"/>
              </a:schemeClr>
            </a:fillRef>
            <a:effectRef idx="3">
              <a:schemeClr val="accent2">
                <a:shade val="80000"/>
                <a:hueOff val="0"/>
                <a:satOff val="-20014"/>
                <a:lumOff val="2268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Hexagon 14"/>
            <p:cNvSpPr/>
            <p:nvPr/>
          </p:nvSpPr>
          <p:spPr>
            <a:xfrm>
              <a:off x="784353" y="3079461"/>
              <a:ext cx="1556948" cy="934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000" tIns="36000" rIns="36000" bIns="3600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Right to physical integrity</a:t>
              </a:r>
              <a:endParaRPr lang="nl-NL" sz="18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562169" y="5032575"/>
            <a:ext cx="2123110" cy="1273866"/>
            <a:chOff x="2995630" y="2900844"/>
            <a:chExt cx="2123110" cy="1273866"/>
          </a:xfrm>
        </p:grpSpPr>
        <p:sp>
          <p:nvSpPr>
            <p:cNvPr id="21" name="Hexagon 20"/>
            <p:cNvSpPr/>
            <p:nvPr/>
          </p:nvSpPr>
          <p:spPr>
            <a:xfrm>
              <a:off x="2995630" y="2900844"/>
              <a:ext cx="2123110" cy="1273866"/>
            </a:xfrm>
            <a:prstGeom prst="hexag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0"/>
                <a:satOff val="-24016"/>
                <a:lumOff val="27216"/>
                <a:alphaOff val="0"/>
              </a:schemeClr>
            </a:fillRef>
            <a:effectRef idx="3">
              <a:schemeClr val="accent2">
                <a:shade val="80000"/>
                <a:hueOff val="0"/>
                <a:satOff val="-24016"/>
                <a:lumOff val="2721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Hexagon 16"/>
            <p:cNvSpPr/>
            <p:nvPr/>
          </p:nvSpPr>
          <p:spPr>
            <a:xfrm>
              <a:off x="3278711" y="3070693"/>
              <a:ext cx="1556948" cy="934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000" tIns="36000" rIns="36000" bIns="3600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Right to non-discrimination</a:t>
              </a:r>
              <a:endParaRPr lang="nl-NL" sz="18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935043" y="5032575"/>
            <a:ext cx="2123110" cy="1273866"/>
            <a:chOff x="5368504" y="2900844"/>
            <a:chExt cx="2123110" cy="1273866"/>
          </a:xfrm>
        </p:grpSpPr>
        <p:sp>
          <p:nvSpPr>
            <p:cNvPr id="19" name="Hexagon 18"/>
            <p:cNvSpPr/>
            <p:nvPr/>
          </p:nvSpPr>
          <p:spPr>
            <a:xfrm>
              <a:off x="5368504" y="2900844"/>
              <a:ext cx="2123110" cy="1273866"/>
            </a:xfrm>
            <a:prstGeom prst="hexagon">
              <a:avLst>
                <a:gd name="adj" fmla="val 25997"/>
                <a:gd name="vf" fmla="val 11547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0"/>
                <a:satOff val="-28019"/>
                <a:lumOff val="31752"/>
                <a:alphaOff val="0"/>
              </a:schemeClr>
            </a:fillRef>
            <a:effectRef idx="3">
              <a:schemeClr val="accent2">
                <a:shade val="80000"/>
                <a:hueOff val="0"/>
                <a:satOff val="-28019"/>
                <a:lumOff val="31752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dirty="0"/>
                <a:t>Right to personal security</a:t>
              </a:r>
            </a:p>
          </p:txBody>
        </p:sp>
        <p:sp>
          <p:nvSpPr>
            <p:cNvPr id="20" name="Hexagon 18"/>
            <p:cNvSpPr/>
            <p:nvPr/>
          </p:nvSpPr>
          <p:spPr>
            <a:xfrm>
              <a:off x="5651585" y="3070693"/>
              <a:ext cx="1556948" cy="934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36000" rIns="0" bIns="3600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l-NL" sz="18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7780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496944" cy="417646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0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</a:t>
            </a:r>
            <a:r>
              <a:rPr lang="en-US" sz="3600" b="1" dirty="0" smtClean="0"/>
              <a:t>international underlying crimes </a:t>
            </a:r>
            <a:r>
              <a:rPr lang="en-US" sz="3600" b="1" dirty="0"/>
              <a:t>can CARSV give </a:t>
            </a:r>
            <a:r>
              <a:rPr lang="en-US" sz="3600" b="1" dirty="0" smtClean="0"/>
              <a:t>rise </a:t>
            </a:r>
            <a:r>
              <a:rPr lang="en-US" sz="3600" b="1" dirty="0"/>
              <a:t>to?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16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International Criminal Responsibility 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Annex 1- Evidence Workbook 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043608" y="2132856"/>
            <a:ext cx="2123110" cy="1273866"/>
            <a:chOff x="477069" y="1125"/>
            <a:chExt cx="2123110" cy="1273866"/>
          </a:xfrm>
        </p:grpSpPr>
        <p:sp>
          <p:nvSpPr>
            <p:cNvPr id="33" name="Hexagon 32"/>
            <p:cNvSpPr/>
            <p:nvPr/>
          </p:nvSpPr>
          <p:spPr>
            <a:xfrm>
              <a:off x="477069" y="1125"/>
              <a:ext cx="2123110" cy="1273866"/>
            </a:xfrm>
            <a:prstGeom prst="hexag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Hexagon 4"/>
            <p:cNvSpPr/>
            <p:nvPr/>
          </p:nvSpPr>
          <p:spPr>
            <a:xfrm>
              <a:off x="760150" y="170974"/>
              <a:ext cx="1556948" cy="934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36000" rIns="0" bIns="3600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Rape </a:t>
              </a:r>
              <a:endParaRPr lang="nl-NL" sz="18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01427" y="2132856"/>
            <a:ext cx="2123110" cy="1273866"/>
            <a:chOff x="2934888" y="1125"/>
            <a:chExt cx="2123110" cy="1273866"/>
          </a:xfrm>
        </p:grpSpPr>
        <p:sp>
          <p:nvSpPr>
            <p:cNvPr id="31" name="Hexagon 30"/>
            <p:cNvSpPr/>
            <p:nvPr/>
          </p:nvSpPr>
          <p:spPr>
            <a:xfrm>
              <a:off x="2934888" y="1125"/>
              <a:ext cx="2123110" cy="1273866"/>
            </a:xfrm>
            <a:prstGeom prst="hexag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0"/>
                <a:satOff val="-4003"/>
                <a:lumOff val="4536"/>
                <a:alphaOff val="0"/>
              </a:schemeClr>
            </a:fillRef>
            <a:effectRef idx="3">
              <a:schemeClr val="accent2">
                <a:shade val="80000"/>
                <a:hueOff val="0"/>
                <a:satOff val="-4003"/>
                <a:lumOff val="453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Hexagon 6"/>
            <p:cNvSpPr/>
            <p:nvPr/>
          </p:nvSpPr>
          <p:spPr>
            <a:xfrm>
              <a:off x="3217969" y="170974"/>
              <a:ext cx="1556948" cy="934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36000" rIns="0" bIns="3600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Murder</a:t>
              </a:r>
              <a:endParaRPr lang="en-GB" sz="18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959246" y="2132856"/>
            <a:ext cx="2123110" cy="1273866"/>
            <a:chOff x="5392707" y="1125"/>
            <a:chExt cx="2123110" cy="1273866"/>
          </a:xfrm>
        </p:grpSpPr>
        <p:sp>
          <p:nvSpPr>
            <p:cNvPr id="29" name="Hexagon 28"/>
            <p:cNvSpPr/>
            <p:nvPr/>
          </p:nvSpPr>
          <p:spPr>
            <a:xfrm>
              <a:off x="5392707" y="1125"/>
              <a:ext cx="2123110" cy="1273866"/>
            </a:xfrm>
            <a:prstGeom prst="hexag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0"/>
                <a:satOff val="-8005"/>
                <a:lumOff val="9072"/>
                <a:alphaOff val="0"/>
              </a:schemeClr>
            </a:fillRef>
            <a:effectRef idx="3">
              <a:schemeClr val="accent2">
                <a:shade val="80000"/>
                <a:hueOff val="0"/>
                <a:satOff val="-8005"/>
                <a:lumOff val="907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Hexagon 8"/>
            <p:cNvSpPr/>
            <p:nvPr/>
          </p:nvSpPr>
          <p:spPr>
            <a:xfrm>
              <a:off x="5675788" y="170974"/>
              <a:ext cx="1556948" cy="934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36000" rIns="0" bIns="3600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Torture</a:t>
              </a:r>
              <a:endParaRPr lang="nl-NL" sz="18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343673" y="3577607"/>
            <a:ext cx="2123110" cy="1273866"/>
            <a:chOff x="1777134" y="1445876"/>
            <a:chExt cx="2123110" cy="1273866"/>
          </a:xfrm>
        </p:grpSpPr>
        <p:sp>
          <p:nvSpPr>
            <p:cNvPr id="27" name="Hexagon 26"/>
            <p:cNvSpPr/>
            <p:nvPr/>
          </p:nvSpPr>
          <p:spPr>
            <a:xfrm>
              <a:off x="1777134" y="1445876"/>
              <a:ext cx="2123110" cy="1273866"/>
            </a:xfrm>
            <a:prstGeom prst="hexag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0"/>
                <a:satOff val="-12008"/>
                <a:lumOff val="13608"/>
                <a:alphaOff val="0"/>
              </a:schemeClr>
            </a:fillRef>
            <a:effectRef idx="3">
              <a:schemeClr val="accent2">
                <a:shade val="80000"/>
                <a:hueOff val="0"/>
                <a:satOff val="-12008"/>
                <a:lumOff val="1360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Hexagon 10"/>
            <p:cNvSpPr/>
            <p:nvPr/>
          </p:nvSpPr>
          <p:spPr>
            <a:xfrm>
              <a:off x="2060215" y="1615725"/>
              <a:ext cx="1556948" cy="934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36000" rIns="0" bIns="3600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Sexual slavery</a:t>
              </a:r>
              <a:endParaRPr lang="en-IE" sz="18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718713" y="3549531"/>
            <a:ext cx="2123110" cy="1273866"/>
            <a:chOff x="4152174" y="1417800"/>
            <a:chExt cx="2123110" cy="1273866"/>
          </a:xfrm>
        </p:grpSpPr>
        <p:sp>
          <p:nvSpPr>
            <p:cNvPr id="25" name="Hexagon 24"/>
            <p:cNvSpPr/>
            <p:nvPr/>
          </p:nvSpPr>
          <p:spPr>
            <a:xfrm>
              <a:off x="4152174" y="1417800"/>
              <a:ext cx="2123110" cy="1273866"/>
            </a:xfrm>
            <a:prstGeom prst="hexag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0"/>
                <a:satOff val="-16011"/>
                <a:lumOff val="18144"/>
                <a:alphaOff val="0"/>
              </a:schemeClr>
            </a:fillRef>
            <a:effectRef idx="3">
              <a:schemeClr val="accent2">
                <a:shade val="80000"/>
                <a:hueOff val="0"/>
                <a:satOff val="-16011"/>
                <a:lumOff val="1814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Hexagon 12"/>
            <p:cNvSpPr/>
            <p:nvPr/>
          </p:nvSpPr>
          <p:spPr>
            <a:xfrm>
              <a:off x="4435255" y="1587649"/>
              <a:ext cx="1556948" cy="934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000" tIns="36000" rIns="36000" bIns="3600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Forced conjugation or forced marriage</a:t>
              </a:r>
              <a:endParaRPr lang="nl-NL" sz="18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067811" y="5041343"/>
            <a:ext cx="2123110" cy="1273866"/>
            <a:chOff x="501272" y="2909612"/>
            <a:chExt cx="2123110" cy="1273866"/>
          </a:xfrm>
        </p:grpSpPr>
        <p:sp>
          <p:nvSpPr>
            <p:cNvPr id="23" name="Hexagon 22"/>
            <p:cNvSpPr/>
            <p:nvPr/>
          </p:nvSpPr>
          <p:spPr>
            <a:xfrm>
              <a:off x="501272" y="2909612"/>
              <a:ext cx="2123110" cy="1273866"/>
            </a:xfrm>
            <a:prstGeom prst="hexag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0"/>
                <a:satOff val="-20014"/>
                <a:lumOff val="22680"/>
                <a:alphaOff val="0"/>
              </a:schemeClr>
            </a:fillRef>
            <a:effectRef idx="3">
              <a:schemeClr val="accent2">
                <a:shade val="80000"/>
                <a:hueOff val="0"/>
                <a:satOff val="-20014"/>
                <a:lumOff val="2268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dirty="0" smtClean="0"/>
                <a:t>Enforced prostitution</a:t>
              </a:r>
              <a:endParaRPr lang="en-GB" dirty="0"/>
            </a:p>
          </p:txBody>
        </p:sp>
        <p:sp>
          <p:nvSpPr>
            <p:cNvPr id="24" name="Hexagon 14"/>
            <p:cNvSpPr/>
            <p:nvPr/>
          </p:nvSpPr>
          <p:spPr>
            <a:xfrm>
              <a:off x="784353" y="3079461"/>
              <a:ext cx="1556948" cy="934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000" tIns="36000" rIns="36000" bIns="3600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l-NL" sz="18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562169" y="5032575"/>
            <a:ext cx="2123110" cy="1273866"/>
            <a:chOff x="2995630" y="2900844"/>
            <a:chExt cx="2123110" cy="1273866"/>
          </a:xfrm>
        </p:grpSpPr>
        <p:sp>
          <p:nvSpPr>
            <p:cNvPr id="21" name="Hexagon 20"/>
            <p:cNvSpPr/>
            <p:nvPr/>
          </p:nvSpPr>
          <p:spPr>
            <a:xfrm>
              <a:off x="2995630" y="2900844"/>
              <a:ext cx="2123110" cy="1273866"/>
            </a:xfrm>
            <a:prstGeom prst="hexag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0"/>
                <a:satOff val="-24016"/>
                <a:lumOff val="27216"/>
                <a:alphaOff val="0"/>
              </a:schemeClr>
            </a:fillRef>
            <a:effectRef idx="3">
              <a:schemeClr val="accent2">
                <a:shade val="80000"/>
                <a:hueOff val="0"/>
                <a:satOff val="-24016"/>
                <a:lumOff val="2721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Hexagon 16"/>
            <p:cNvSpPr/>
            <p:nvPr/>
          </p:nvSpPr>
          <p:spPr>
            <a:xfrm>
              <a:off x="3278711" y="3070693"/>
              <a:ext cx="1556948" cy="934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6000" tIns="36000" rIns="36000" bIns="3600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Other forms of sexual violence</a:t>
              </a:r>
              <a:endParaRPr lang="nl-NL" sz="18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935043" y="5032575"/>
            <a:ext cx="2123110" cy="1273866"/>
            <a:chOff x="5368504" y="2900844"/>
            <a:chExt cx="2123110" cy="1273866"/>
          </a:xfrm>
        </p:grpSpPr>
        <p:sp>
          <p:nvSpPr>
            <p:cNvPr id="19" name="Hexagon 18"/>
            <p:cNvSpPr/>
            <p:nvPr/>
          </p:nvSpPr>
          <p:spPr>
            <a:xfrm>
              <a:off x="5368504" y="2900844"/>
              <a:ext cx="2123110" cy="1273866"/>
            </a:xfrm>
            <a:prstGeom prst="hexagon">
              <a:avLst>
                <a:gd name="adj" fmla="val 25997"/>
                <a:gd name="vf" fmla="val 11547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0"/>
                <a:satOff val="-28019"/>
                <a:lumOff val="31752"/>
                <a:alphaOff val="0"/>
              </a:schemeClr>
            </a:fillRef>
            <a:effectRef idx="3">
              <a:schemeClr val="accent2">
                <a:shade val="80000"/>
                <a:hueOff val="0"/>
                <a:satOff val="-28019"/>
                <a:lumOff val="31752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  <a:p>
              <a:pPr algn="ctr"/>
              <a:r>
                <a:rPr lang="en-US" dirty="0" smtClean="0"/>
                <a:t>Persecution</a:t>
              </a:r>
              <a:endParaRPr lang="en-US" dirty="0"/>
            </a:p>
          </p:txBody>
        </p:sp>
        <p:sp>
          <p:nvSpPr>
            <p:cNvPr id="20" name="Hexagon 18"/>
            <p:cNvSpPr/>
            <p:nvPr/>
          </p:nvSpPr>
          <p:spPr>
            <a:xfrm>
              <a:off x="5651585" y="3070693"/>
              <a:ext cx="1556948" cy="934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36000" rIns="0" bIns="3600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l-NL" sz="18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5249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0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is the role of fact-finding bodies?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17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640960" cy="4968552"/>
          </a:xfrm>
        </p:spPr>
        <p:txBody>
          <a:bodyPr/>
          <a:lstStyle/>
          <a:p>
            <a:pPr marL="457200" indent="-457200" algn="just">
              <a:buFont typeface="Arial"/>
              <a:buChar char="•"/>
            </a:pPr>
            <a:r>
              <a:rPr lang="en-US" sz="2400" dirty="0"/>
              <a:t>Investigative and fact-finding bodies can be set up by the </a:t>
            </a:r>
            <a:r>
              <a:rPr lang="en-US" sz="2400" dirty="0">
                <a:solidFill>
                  <a:srgbClr val="0000FF"/>
                </a:solidFill>
              </a:rPr>
              <a:t>United Nations, regional or national authorities</a:t>
            </a:r>
          </a:p>
          <a:p>
            <a:pPr marL="457200" indent="-457200" algn="just">
              <a:buFont typeface="Arial"/>
              <a:buChar char="•"/>
            </a:pPr>
            <a:endParaRPr lang="en-US" sz="2400" dirty="0">
              <a:solidFill>
                <a:srgbClr val="0000FF"/>
              </a:solidFill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2400" dirty="0"/>
              <a:t>Mandate to investigate </a:t>
            </a:r>
            <a:r>
              <a:rPr lang="en-US" sz="2400" dirty="0">
                <a:solidFill>
                  <a:srgbClr val="0000FF"/>
                </a:solidFill>
              </a:rPr>
              <a:t>human rights violations and/or international crimes </a:t>
            </a:r>
            <a:r>
              <a:rPr lang="en-US" sz="2400" dirty="0"/>
              <a:t>in a specific country or region</a:t>
            </a:r>
          </a:p>
          <a:p>
            <a:pPr marL="457200" indent="-457200" algn="just">
              <a:buFont typeface="Arial"/>
              <a:buChar char="•"/>
            </a:pPr>
            <a:endParaRPr lang="en-US" sz="2400" dirty="0"/>
          </a:p>
          <a:p>
            <a:pPr marL="457200" indent="-457200" algn="just">
              <a:buFont typeface="Arial"/>
              <a:buChar char="•"/>
            </a:pPr>
            <a:r>
              <a:rPr lang="en-US" sz="2400" dirty="0"/>
              <a:t>Their reports usually provide </a:t>
            </a:r>
            <a:r>
              <a:rPr lang="en-US" sz="2400" dirty="0">
                <a:solidFill>
                  <a:srgbClr val="0000FF"/>
                </a:solidFill>
              </a:rPr>
              <a:t>recommendations</a:t>
            </a:r>
            <a:r>
              <a:rPr lang="en-US" sz="2400" dirty="0"/>
              <a:t> for best way to ensure accountability</a:t>
            </a:r>
          </a:p>
          <a:p>
            <a:pPr marL="457200" indent="-457200" algn="just">
              <a:buFont typeface="Arial"/>
              <a:buChar char="•"/>
            </a:pPr>
            <a:endParaRPr lang="en-US" sz="2400" dirty="0"/>
          </a:p>
          <a:p>
            <a:pPr marL="457200" indent="-457200" algn="just">
              <a:buFont typeface="Arial"/>
              <a:buChar char="•"/>
            </a:pPr>
            <a:r>
              <a:rPr lang="en-US" sz="2400" dirty="0"/>
              <a:t>May lead to setting up of </a:t>
            </a:r>
            <a:r>
              <a:rPr lang="en-US" sz="2400" dirty="0">
                <a:solidFill>
                  <a:srgbClr val="0000FF"/>
                </a:solidFill>
              </a:rPr>
              <a:t>international and hybrid courts &amp; tribunals</a:t>
            </a:r>
            <a:r>
              <a:rPr lang="en-US" sz="2400" dirty="0"/>
              <a:t> or </a:t>
            </a:r>
            <a:r>
              <a:rPr lang="en-US" sz="2400" dirty="0">
                <a:solidFill>
                  <a:srgbClr val="0000FF"/>
                </a:solidFill>
              </a:rPr>
              <a:t>domestic criminal prosecution </a:t>
            </a:r>
          </a:p>
          <a:p>
            <a:pPr marL="457200" indent="-457200" algn="just">
              <a:buFont typeface="Arial"/>
              <a:buChar char="•"/>
            </a:pPr>
            <a:endParaRPr lang="en-US" sz="2400" dirty="0"/>
          </a:p>
          <a:p>
            <a:pPr algn="just"/>
            <a:endParaRPr lang="en-US" sz="2400" dirty="0"/>
          </a:p>
          <a:p>
            <a:pPr marL="457200" indent="-457200" algn="just">
              <a:buFont typeface="Arial"/>
              <a:buChar char="•"/>
            </a:pPr>
            <a:endParaRPr lang="en-US" sz="2400" dirty="0"/>
          </a:p>
          <a:p>
            <a:pPr marL="457200" indent="-457200" algn="just">
              <a:buFont typeface="Arial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56611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0"/>
            <a:ext cx="712879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is the role of international courts and tribunals?</a:t>
            </a:r>
          </a:p>
          <a:p>
            <a:pPr algn="ctr"/>
            <a:endParaRPr lang="en-US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18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Module 4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Individual Criminal Responsibility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5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State Responsibility and Module 6 - Reparations 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34498070"/>
              </p:ext>
            </p:extLst>
          </p:nvPr>
        </p:nvGraphicFramePr>
        <p:xfrm>
          <a:off x="323528" y="2132856"/>
          <a:ext cx="8424936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608640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908720"/>
            <a:ext cx="8568952" cy="5256584"/>
          </a:xfrm>
        </p:spPr>
        <p:txBody>
          <a:bodyPr anchor="ctr"/>
          <a:lstStyle/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0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Overview of Accountability Avenues and Remedies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19</a:t>
            </a:fld>
            <a:endParaRPr lang="en-US" sz="1800" b="1" dirty="0">
              <a:latin typeface="+mj-lt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928018795"/>
              </p:ext>
            </p:extLst>
          </p:nvPr>
        </p:nvGraphicFramePr>
        <p:xfrm>
          <a:off x="6665144" y="2348880"/>
          <a:ext cx="2371352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7" descr="FCO952 International Protocol 2016  V14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934" y="1399942"/>
            <a:ext cx="9229934" cy="55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095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96802946"/>
              </p:ext>
            </p:extLst>
          </p:nvPr>
        </p:nvGraphicFramePr>
        <p:xfrm>
          <a:off x="467544" y="1628800"/>
          <a:ext cx="813690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6064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+mj-lt"/>
              </a:rPr>
              <a:t>Session objectives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5814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33672"/>
            <a:ext cx="6562725" cy="1200329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AU" altLang="en-US" b="1" dirty="0"/>
              <a:t>Exploring accountability avenues and remedies </a:t>
            </a:r>
            <a:endParaRPr lang="en-AU" altLang="en-US" sz="3600" b="1" dirty="0"/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309320"/>
            <a:ext cx="4608512" cy="14401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72400" y="6245225"/>
            <a:ext cx="514400" cy="476250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Candara" panose="020E0502030303020204" pitchFamily="34" charset="0"/>
              </a:rPr>
              <a:pPr>
                <a:defRPr/>
              </a:pPr>
              <a:t>20</a:t>
            </a:fld>
            <a:endParaRPr lang="en-US" sz="1800" b="1" dirty="0">
              <a:latin typeface="Candara" panose="020E0502030303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12776"/>
            <a:ext cx="8208912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0464" y="1412776"/>
            <a:ext cx="867402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u="sng" dirty="0" smtClean="0"/>
              <a:t>EXERCISE</a:t>
            </a:r>
            <a:endParaRPr lang="en-US" sz="2600" b="1" u="sng" dirty="0"/>
          </a:p>
          <a:p>
            <a:pPr algn="ctr"/>
            <a:endParaRPr lang="en-US" sz="2600" b="1" u="sng" dirty="0"/>
          </a:p>
          <a:p>
            <a:pPr algn="just"/>
            <a:r>
              <a:rPr lang="en-US" sz="2600" dirty="0"/>
              <a:t>Think about and discuss accountability mechanisms you are familiar with </a:t>
            </a:r>
            <a:r>
              <a:rPr lang="en-GB" sz="2600" dirty="0" smtClean="0"/>
              <a:t>and categorise them by answering the following questions:</a:t>
            </a:r>
          </a:p>
          <a:p>
            <a:pPr algn="just"/>
            <a:r>
              <a:rPr lang="en-US" sz="2600" dirty="0" smtClean="0"/>
              <a:t> </a:t>
            </a:r>
            <a:endParaRPr lang="en-US" sz="2600" dirty="0"/>
          </a:p>
          <a:p>
            <a:pPr marL="457200" indent="-457200" algn="just">
              <a:buFont typeface="Arial"/>
              <a:buChar char="•"/>
            </a:pPr>
            <a:r>
              <a:rPr lang="en-US" sz="2600" dirty="0"/>
              <a:t>What type of responsibility is this body dealing with?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600" dirty="0"/>
              <a:t>Are its decisions legally binding? 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600" dirty="0"/>
              <a:t>If not, what authoritative value do they </a:t>
            </a:r>
            <a:r>
              <a:rPr lang="en-US" sz="2600" dirty="0" smtClean="0">
                <a:solidFill>
                  <a:srgbClr val="000000"/>
                </a:solidFill>
              </a:rPr>
              <a:t>have, or what value may they otherwise have for victims?</a:t>
            </a:r>
            <a:endParaRPr lang="en-US" sz="2600" dirty="0">
              <a:solidFill>
                <a:srgbClr val="000000"/>
              </a:solidFill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2600" dirty="0"/>
              <a:t>Is it a domestic, regional or international body? 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600"/>
              <a:t>What </a:t>
            </a:r>
            <a:r>
              <a:rPr lang="en-US" sz="2600" smtClean="0"/>
              <a:t>types </a:t>
            </a:r>
            <a:r>
              <a:rPr lang="en-US" sz="2600" dirty="0"/>
              <a:t>of remedies will it deliver to victims?</a:t>
            </a:r>
          </a:p>
        </p:txBody>
      </p:sp>
    </p:spTree>
    <p:extLst>
      <p:ext uri="{BB962C8B-B14F-4D97-AF65-F5344CB8AC3E}">
        <p14:creationId xmlns:p14="http://schemas.microsoft.com/office/powerpoint/2010/main" val="67582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496944" cy="4824536"/>
          </a:xfrm>
        </p:spPr>
        <p:txBody>
          <a:bodyPr anchor="ctr"/>
          <a:lstStyle/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400" dirty="0">
                <a:solidFill>
                  <a:srgbClr val="0000FF"/>
                </a:solidFill>
              </a:rPr>
              <a:t>Depending on the circumstances</a:t>
            </a:r>
            <a:r>
              <a:rPr lang="en-GB" sz="2400" dirty="0">
                <a:solidFill>
                  <a:srgbClr val="000000"/>
                </a:solidFill>
              </a:rPr>
              <a:t>, sexual violence may amount to a war crime, crime against humanity, act of genocide or other violation of international law</a:t>
            </a:r>
          </a:p>
          <a:p>
            <a:pPr algn="just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Rape and other forms of sexual violence are </a:t>
            </a:r>
            <a:r>
              <a:rPr lang="en-GB" sz="2400" dirty="0">
                <a:solidFill>
                  <a:srgbClr val="0000FF"/>
                </a:solidFill>
              </a:rPr>
              <a:t>prohibited as a matter of customary international law </a:t>
            </a:r>
            <a:r>
              <a:rPr lang="en-GB" sz="2400" dirty="0">
                <a:solidFill>
                  <a:srgbClr val="000000"/>
                </a:solidFill>
              </a:rPr>
              <a:t>at all times (both in times of peace and conflict)</a:t>
            </a:r>
          </a:p>
          <a:p>
            <a:pPr marL="342900" indent="-342900" algn="just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Sexual violence is also </a:t>
            </a:r>
            <a:r>
              <a:rPr lang="en-GB" sz="2400" dirty="0">
                <a:solidFill>
                  <a:srgbClr val="0000FF"/>
                </a:solidFill>
              </a:rPr>
              <a:t>prohibited under various international legal instruments </a:t>
            </a:r>
            <a:r>
              <a:rPr lang="en-GB" sz="2400" dirty="0">
                <a:solidFill>
                  <a:srgbClr val="000000"/>
                </a:solidFill>
              </a:rPr>
              <a:t>and further defined by </a:t>
            </a:r>
            <a:r>
              <a:rPr lang="en-GB" sz="2400" dirty="0">
                <a:solidFill>
                  <a:srgbClr val="0000FF"/>
                </a:solidFill>
              </a:rPr>
              <a:t>jurisprudence</a:t>
            </a: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Sexual violence under international law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2233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568952" cy="4824536"/>
          </a:xfrm>
        </p:spPr>
        <p:txBody>
          <a:bodyPr anchor="ctr"/>
          <a:lstStyle/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What international legal regimes apply to CARSV?</a:t>
            </a:r>
            <a:endParaRPr lang="en-US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4</a:t>
            </a:fld>
            <a:endParaRPr lang="en-US" sz="1800" b="1" dirty="0">
              <a:latin typeface="+mj-lt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913804488"/>
              </p:ext>
            </p:extLst>
          </p:nvPr>
        </p:nvGraphicFramePr>
        <p:xfrm>
          <a:off x="179512" y="1412776"/>
          <a:ext cx="8798591" cy="5226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9552" y="1412776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These various regimes complement each other and can apply simultaneously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480451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208912" cy="4752528"/>
          </a:xfrm>
        </p:spPr>
        <p:txBody>
          <a:bodyPr anchor="ctr"/>
          <a:lstStyle/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International </a:t>
            </a:r>
            <a:r>
              <a:rPr lang="en-GB" sz="2400" dirty="0" smtClean="0">
                <a:solidFill>
                  <a:srgbClr val="000000"/>
                </a:solidFill>
              </a:rPr>
              <a:t>law describes </a:t>
            </a:r>
            <a:r>
              <a:rPr lang="en-GB" sz="2400" dirty="0">
                <a:solidFill>
                  <a:srgbClr val="000000"/>
                </a:solidFill>
              </a:rPr>
              <a:t>acts of sexual violence and also </a:t>
            </a:r>
            <a:r>
              <a:rPr lang="en-GB" sz="2400" dirty="0" smtClean="0">
                <a:solidFill>
                  <a:srgbClr val="000000"/>
                </a:solidFill>
              </a:rPr>
              <a:t>which categories of crimes or violations such acts may amount to under international </a:t>
            </a:r>
            <a:r>
              <a:rPr lang="en-GB" sz="2400" dirty="0">
                <a:solidFill>
                  <a:srgbClr val="000000"/>
                </a:solidFill>
              </a:rPr>
              <a:t>law </a:t>
            </a:r>
          </a:p>
          <a:p>
            <a:pPr marL="342900" indent="-342900" algn="just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400" dirty="0">
                <a:solidFill>
                  <a:srgbClr val="0000FF"/>
                </a:solidFill>
              </a:rPr>
              <a:t>Factual circumstances </a:t>
            </a:r>
            <a:r>
              <a:rPr lang="en-GB" sz="2400" dirty="0">
                <a:solidFill>
                  <a:srgbClr val="000000"/>
                </a:solidFill>
              </a:rPr>
              <a:t>will determine whether an act of sexual violence can amount to </a:t>
            </a:r>
            <a:r>
              <a:rPr lang="en-GB" sz="2400" dirty="0" smtClean="0">
                <a:solidFill>
                  <a:srgbClr val="000000"/>
                </a:solidFill>
              </a:rPr>
              <a:t>a violation or crime under international rather than ‘ordinary domestic’ law (</a:t>
            </a:r>
            <a:r>
              <a:rPr lang="en-GB" sz="2400" dirty="0">
                <a:solidFill>
                  <a:srgbClr val="000000"/>
                </a:solidFill>
              </a:rPr>
              <a:t>e.g. sexual violence committed in conflict or as part of an </a:t>
            </a:r>
            <a:r>
              <a:rPr lang="en-GB" sz="2400" dirty="0" smtClean="0">
                <a:solidFill>
                  <a:srgbClr val="000000"/>
                </a:solidFill>
              </a:rPr>
              <a:t>attack </a:t>
            </a:r>
            <a:r>
              <a:rPr lang="en-GB" sz="2400" dirty="0">
                <a:solidFill>
                  <a:srgbClr val="000000"/>
                </a:solidFill>
              </a:rPr>
              <a:t>against a civilian population)</a:t>
            </a:r>
          </a:p>
          <a:p>
            <a:pPr algn="just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Domestic laws may not be in line with </a:t>
            </a:r>
            <a:r>
              <a:rPr lang="en-GB" sz="2400" dirty="0">
                <a:solidFill>
                  <a:srgbClr val="0000FF"/>
                </a:solidFill>
              </a:rPr>
              <a:t>international standards</a:t>
            </a: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0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makes </a:t>
            </a:r>
            <a:r>
              <a:rPr lang="en-US" sz="3600" b="1" dirty="0">
                <a:solidFill>
                  <a:srgbClr val="000000"/>
                </a:solidFill>
              </a:rPr>
              <a:t>an act </a:t>
            </a:r>
            <a:r>
              <a:rPr lang="en-US" sz="3600" b="1" dirty="0"/>
              <a:t>an international crime or violation?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5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72820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8136904" cy="4824536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As a matter of customary international law, </a:t>
            </a:r>
            <a:r>
              <a:rPr lang="en-GB" sz="2400" dirty="0"/>
              <a:t>victims </a:t>
            </a:r>
            <a:r>
              <a:rPr lang="en-GB" sz="2400" dirty="0">
                <a:solidFill>
                  <a:srgbClr val="000000"/>
                </a:solidFill>
              </a:rPr>
              <a:t>of sexual violence amounting to gross </a:t>
            </a:r>
            <a:r>
              <a:rPr lang="en-GB" sz="2400" dirty="0" smtClean="0">
                <a:solidFill>
                  <a:srgbClr val="000000"/>
                </a:solidFill>
              </a:rPr>
              <a:t>violations </a:t>
            </a:r>
            <a:r>
              <a:rPr lang="en-GB" sz="2400" dirty="0">
                <a:solidFill>
                  <a:srgbClr val="000000"/>
                </a:solidFill>
              </a:rPr>
              <a:t>or </a:t>
            </a:r>
            <a:r>
              <a:rPr lang="en-GB" sz="2400" dirty="0" smtClean="0">
                <a:solidFill>
                  <a:srgbClr val="000000"/>
                </a:solidFill>
              </a:rPr>
              <a:t>serious crimes </a:t>
            </a:r>
            <a:r>
              <a:rPr lang="en-GB" sz="2400" dirty="0">
                <a:solidFill>
                  <a:srgbClr val="000000"/>
                </a:solidFill>
              </a:rPr>
              <a:t>under international law are </a:t>
            </a:r>
            <a:r>
              <a:rPr lang="en-GB" sz="2400" dirty="0">
                <a:solidFill>
                  <a:srgbClr val="0000FF"/>
                </a:solidFill>
              </a:rPr>
              <a:t>entitled to</a:t>
            </a:r>
            <a:r>
              <a:rPr lang="en-GB" sz="2400" dirty="0">
                <a:solidFill>
                  <a:srgbClr val="000000"/>
                </a:solidFill>
              </a:rPr>
              <a:t>:</a:t>
            </a:r>
          </a:p>
          <a:p>
            <a:pPr algn="just"/>
            <a:r>
              <a:rPr lang="en-GB" sz="2400" dirty="0">
                <a:solidFill>
                  <a:srgbClr val="000000"/>
                </a:solidFill>
              </a:rPr>
              <a:t>	- equal and effective </a:t>
            </a:r>
            <a:r>
              <a:rPr lang="en-GB" sz="2400" dirty="0">
                <a:solidFill>
                  <a:srgbClr val="0000FF"/>
                </a:solidFill>
              </a:rPr>
              <a:t>access to justice</a:t>
            </a:r>
          </a:p>
          <a:p>
            <a:pPr algn="just"/>
            <a:r>
              <a:rPr lang="en-GB" sz="2400" dirty="0">
                <a:solidFill>
                  <a:srgbClr val="000000"/>
                </a:solidFill>
              </a:rPr>
              <a:t>	- adequate, effective and prompt </a:t>
            </a:r>
            <a:r>
              <a:rPr lang="en-GB" sz="2400" dirty="0">
                <a:solidFill>
                  <a:srgbClr val="0000FF"/>
                </a:solidFill>
              </a:rPr>
              <a:t>reparation</a:t>
            </a:r>
          </a:p>
          <a:p>
            <a:pPr algn="just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400" dirty="0"/>
              <a:t>Other legal consequences of a qualification as an international </a:t>
            </a:r>
            <a:r>
              <a:rPr lang="en-GB" sz="2400" dirty="0">
                <a:solidFill>
                  <a:srgbClr val="000000"/>
                </a:solidFill>
              </a:rPr>
              <a:t>crime </a:t>
            </a:r>
            <a:r>
              <a:rPr lang="en-GB" sz="2400" dirty="0" smtClean="0">
                <a:solidFill>
                  <a:srgbClr val="000000"/>
                </a:solidFill>
              </a:rPr>
              <a:t>may </a:t>
            </a:r>
            <a:r>
              <a:rPr lang="en-GB" sz="2400" dirty="0" smtClean="0"/>
              <a:t>include</a:t>
            </a:r>
            <a:r>
              <a:rPr lang="en-GB" sz="2400" dirty="0"/>
              <a:t>:</a:t>
            </a:r>
          </a:p>
          <a:p>
            <a:pPr marL="1076325" indent="-363538" algn="just">
              <a:tabLst>
                <a:tab pos="901700" algn="l"/>
              </a:tabLst>
            </a:pPr>
            <a:r>
              <a:rPr lang="en-GB" sz="2400" dirty="0"/>
              <a:t>	- </a:t>
            </a:r>
            <a:r>
              <a:rPr lang="en-GB" sz="2400" dirty="0">
                <a:solidFill>
                  <a:srgbClr val="0000FF"/>
                </a:solidFill>
              </a:rPr>
              <a:t>inapplicability of statutory limitations </a:t>
            </a:r>
            <a:r>
              <a:rPr lang="en-GB" sz="2400" dirty="0"/>
              <a:t>or prescription</a:t>
            </a:r>
          </a:p>
          <a:p>
            <a:pPr algn="just"/>
            <a:r>
              <a:rPr lang="en-GB" sz="2400" dirty="0"/>
              <a:t>	- application of principle of </a:t>
            </a:r>
            <a:r>
              <a:rPr lang="en-GB" sz="2400" dirty="0">
                <a:solidFill>
                  <a:srgbClr val="0000FF"/>
                </a:solidFill>
              </a:rPr>
              <a:t>command responsibility</a:t>
            </a:r>
          </a:p>
          <a:p>
            <a:pPr algn="just"/>
            <a:r>
              <a:rPr lang="en-GB" sz="2400" dirty="0"/>
              <a:t>	- application of principle of </a:t>
            </a:r>
            <a:r>
              <a:rPr lang="en-GB" sz="2400" dirty="0">
                <a:solidFill>
                  <a:srgbClr val="0000FF"/>
                </a:solidFill>
              </a:rPr>
              <a:t>universal jurisdiction</a:t>
            </a:r>
          </a:p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Why is it important?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6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5997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75358033"/>
              </p:ext>
            </p:extLst>
          </p:nvPr>
        </p:nvGraphicFramePr>
        <p:xfrm>
          <a:off x="463187" y="1909487"/>
          <a:ext cx="8251328" cy="4341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are states’ obligations?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7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5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State Responsibility and Module 6 - Reparations </a:t>
            </a:r>
          </a:p>
        </p:txBody>
      </p:sp>
    </p:spTree>
    <p:extLst>
      <p:ext uri="{BB962C8B-B14F-4D97-AF65-F5344CB8AC3E}">
        <p14:creationId xmlns:p14="http://schemas.microsoft.com/office/powerpoint/2010/main" val="1325509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908720"/>
            <a:ext cx="8568952" cy="5256584"/>
          </a:xfrm>
        </p:spPr>
        <p:txBody>
          <a:bodyPr anchor="ctr"/>
          <a:lstStyle/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0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factors determine the range of accountability options?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8</a:t>
            </a:fld>
            <a:endParaRPr lang="en-US" sz="1800" b="1" dirty="0">
              <a:latin typeface="+mj-lt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514178528"/>
              </p:ext>
            </p:extLst>
          </p:nvPr>
        </p:nvGraphicFramePr>
        <p:xfrm>
          <a:off x="6665144" y="2348880"/>
          <a:ext cx="2371352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639309571"/>
              </p:ext>
            </p:extLst>
          </p:nvPr>
        </p:nvGraphicFramePr>
        <p:xfrm>
          <a:off x="467544" y="1484784"/>
          <a:ext cx="838140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453513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56527"/>
            <a:ext cx="7488832" cy="1200329"/>
          </a:xfrm>
        </p:spPr>
        <p:txBody>
          <a:bodyPr/>
          <a:lstStyle/>
          <a:p>
            <a:pPr algn="ctr"/>
            <a:r>
              <a:rPr lang="en-IE" b="1" dirty="0"/>
              <a:t>What different forms can accountability take?</a:t>
            </a:r>
            <a:endParaRPr lang="nl-NL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2339752" y="6237312"/>
            <a:ext cx="4572000" cy="576065"/>
          </a:xfrm>
        </p:spPr>
        <p:txBody>
          <a:bodyPr/>
          <a:lstStyle/>
          <a:p>
            <a:pPr algn="ctr"/>
            <a:r>
              <a:rPr lang="en-US" i="1" dirty="0">
                <a:latin typeface="Candara" panose="020E0502030303020204" pitchFamily="34" charset="0"/>
              </a:rPr>
              <a:t>Training Materials on the International Protocol© Institute for International Criminal Investigations 2018</a:t>
            </a:r>
          </a:p>
          <a:p>
            <a:pPr algn="ctr"/>
            <a:endParaRPr lang="nl-NL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179512" y="1169368"/>
            <a:ext cx="8640960" cy="568863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>
              <a:buNone/>
            </a:pPr>
            <a:endParaRPr lang="en-IE" dirty="0"/>
          </a:p>
          <a:p>
            <a:endParaRPr lang="en-IE" dirty="0"/>
          </a:p>
        </p:txBody>
      </p:sp>
      <p:grpSp>
        <p:nvGrpSpPr>
          <p:cNvPr id="16" name="Group 15"/>
          <p:cNvGrpSpPr/>
          <p:nvPr/>
        </p:nvGrpSpPr>
        <p:grpSpPr>
          <a:xfrm>
            <a:off x="107504" y="1700808"/>
            <a:ext cx="8928992" cy="4464497"/>
            <a:chOff x="180107" y="2076599"/>
            <a:chExt cx="8855199" cy="4152587"/>
          </a:xfrm>
        </p:grpSpPr>
        <p:sp>
          <p:nvSpPr>
            <p:cNvPr id="17" name="Freeform 16"/>
            <p:cNvSpPr/>
            <p:nvPr/>
          </p:nvSpPr>
          <p:spPr>
            <a:xfrm>
              <a:off x="180107" y="2076599"/>
              <a:ext cx="2378082" cy="1251843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chemeClr val="tx1"/>
                  </a:solidFill>
                </a:rPr>
                <a:t>Human rights courts</a:t>
              </a:r>
              <a:endParaRPr lang="nl-NL" sz="22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3393687" y="2076599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858671"/>
                <a:satOff val="-3769"/>
                <a:lumOff val="1120"/>
                <a:alphaOff val="0"/>
              </a:schemeClr>
            </a:fillRef>
            <a:effectRef idx="3">
              <a:schemeClr val="accent5">
                <a:hueOff val="858671"/>
                <a:satOff val="-3769"/>
                <a:lumOff val="112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rgbClr val="000000"/>
                  </a:solidFill>
                </a:rPr>
                <a:t>Domestic criminal courts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6393029" y="2076599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717343"/>
                <a:satOff val="-7537"/>
                <a:lumOff val="2241"/>
                <a:alphaOff val="0"/>
              </a:schemeClr>
            </a:fillRef>
            <a:effectRef idx="3">
              <a:schemeClr val="accent5">
                <a:hueOff val="1717343"/>
                <a:satOff val="-7537"/>
                <a:lumOff val="224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rgbClr val="000000"/>
                  </a:solidFill>
                </a:rPr>
                <a:t>International and hybrid courts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30064" y="4977344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576014"/>
                <a:satOff val="-11306"/>
                <a:lumOff val="3361"/>
                <a:alphaOff val="0"/>
              </a:schemeClr>
            </a:fillRef>
            <a:effectRef idx="3">
              <a:schemeClr val="accent5">
                <a:hueOff val="2576014"/>
                <a:satOff val="-11306"/>
                <a:lumOff val="336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8262" tIns="251908" rIns="34826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rgbClr val="000000"/>
                  </a:solidFill>
                </a:rPr>
                <a:t>Human rights committees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1751191" y="3550097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3434685"/>
                <a:satOff val="-15074"/>
                <a:lumOff val="4482"/>
                <a:alphaOff val="0"/>
              </a:schemeClr>
            </a:fillRef>
            <a:effectRef idx="3">
              <a:schemeClr val="accent5">
                <a:hueOff val="3434685"/>
                <a:satOff val="-15074"/>
                <a:lumOff val="44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rgbClr val="000000"/>
                  </a:solidFill>
                </a:rPr>
                <a:t>National human rights institutions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>
              <a:off x="6657224" y="4910367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4293356"/>
                <a:satOff val="-18843"/>
                <a:lumOff val="5602"/>
                <a:alphaOff val="0"/>
              </a:schemeClr>
            </a:fillRef>
            <a:effectRef idx="3">
              <a:schemeClr val="accent5">
                <a:hueOff val="4293356"/>
                <a:satOff val="-18843"/>
                <a:lumOff val="56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2000" tIns="251908" rIns="252000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rgbClr val="000000"/>
                  </a:solidFill>
                </a:rPr>
                <a:t>Interstate </a:t>
              </a:r>
              <a:r>
                <a:rPr lang="en-IE" sz="2200" dirty="0" smtClean="0">
                  <a:solidFill>
                    <a:srgbClr val="000000"/>
                  </a:solidFill>
                </a:rPr>
                <a:t>fora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3607926" y="4910367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152028"/>
                <a:satOff val="-22611"/>
                <a:lumOff val="6723"/>
                <a:alphaOff val="0"/>
              </a:schemeClr>
            </a:fillRef>
            <a:effectRef idx="3">
              <a:schemeClr val="accent5">
                <a:hueOff val="5152028"/>
                <a:satOff val="-22611"/>
                <a:lumOff val="672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0" tIns="251908" rIns="360000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200" dirty="0" smtClean="0">
                  <a:solidFill>
                    <a:srgbClr val="000000"/>
                  </a:solidFill>
                </a:rPr>
                <a:t>C</a:t>
              </a:r>
              <a:r>
                <a:rPr lang="en-GB" sz="2200" kern="1200" dirty="0" smtClean="0">
                  <a:solidFill>
                    <a:srgbClr val="000000"/>
                  </a:solidFill>
                </a:rPr>
                <a:t>ivil</a:t>
              </a:r>
              <a:r>
                <a:rPr lang="en-GB" sz="2200" dirty="0" smtClean="0">
                  <a:solidFill>
                    <a:srgbClr val="000000"/>
                  </a:solidFill>
                </a:rPr>
                <a:t> or constitutional courts</a:t>
              </a:r>
              <a:endParaRPr lang="en-GB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4964771" y="3550097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6010699"/>
                <a:satOff val="-26380"/>
                <a:lumOff val="7843"/>
                <a:alphaOff val="0"/>
              </a:schemeClr>
            </a:fillRef>
            <a:effectRef idx="3">
              <a:schemeClr val="accent5">
                <a:hueOff val="6010699"/>
                <a:satOff val="-26380"/>
                <a:lumOff val="784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rgbClr val="000000"/>
                  </a:solidFill>
                </a:rPr>
                <a:t>Fact-finding bodies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8244408" y="6309320"/>
            <a:ext cx="908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fld id="{3BB6D6E2-DCB7-42FD-84B7-70AFD2F29FBD}" type="slidenum">
              <a:rPr lang="en-US" b="1">
                <a:latin typeface="+mj-lt"/>
              </a:rPr>
              <a:pPr>
                <a:defRPr/>
              </a:pPr>
              <a:t>9</a:t>
            </a:fld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2413346"/>
      </p:ext>
    </p:extLst>
  </p:cSld>
  <p:clrMapOvr>
    <a:masterClrMapping/>
  </p:clrMapOvr>
</p:sld>
</file>

<file path=ppt/theme/theme1.xml><?xml version="1.0" encoding="utf-8"?>
<a:theme xmlns:a="http://schemas.openxmlformats.org/drawingml/2006/main" name="IICI Powerpoint template">
  <a:themeElements>
    <a:clrScheme name="IICI tes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CI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IICI Powerpoint template</Template>
  <TotalTime>35035</TotalTime>
  <Words>1745</Words>
  <PresentationFormat>On-screen Show (4:3)</PresentationFormat>
  <Paragraphs>330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Arial (Headings)</vt:lpstr>
      <vt:lpstr>Calibri</vt:lpstr>
      <vt:lpstr>Candara</vt:lpstr>
      <vt:lpstr>Mangal</vt:lpstr>
      <vt:lpstr>Times New Roman</vt:lpstr>
      <vt:lpstr>Wingdings</vt:lpstr>
      <vt:lpstr>IICI Powerpoint template</vt:lpstr>
      <vt:lpstr>Module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different forms can accountability take?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Exploring accountability avenues and remedies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IICI</dc:creator>
  <cp:lastPrinted>2018-02-19T15:29:20Z</cp:lastPrinted>
  <dcterms:created xsi:type="dcterms:W3CDTF">2012-04-10T06:25:38Z</dcterms:created>
  <dcterms:modified xsi:type="dcterms:W3CDTF">2018-05-09T18:36:20Z</dcterms:modified>
</cp:coreProperties>
</file>