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4"/>
  </p:notesMasterIdLst>
  <p:handoutMasterIdLst>
    <p:handoutMasterId r:id="rId25"/>
  </p:handoutMasterIdLst>
  <p:sldIdLst>
    <p:sldId id="281" r:id="rId2"/>
    <p:sldId id="303" r:id="rId3"/>
    <p:sldId id="306" r:id="rId4"/>
    <p:sldId id="323" r:id="rId5"/>
    <p:sldId id="324" r:id="rId6"/>
    <p:sldId id="325" r:id="rId7"/>
    <p:sldId id="327" r:id="rId8"/>
    <p:sldId id="341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00" r:id="rId23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09FF"/>
    <a:srgbClr val="2611FF"/>
    <a:srgbClr val="CC9900"/>
    <a:srgbClr val="808080"/>
    <a:srgbClr val="3366FF"/>
    <a:srgbClr val="CC6600"/>
    <a:srgbClr val="FFCC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85269" autoAdjust="0"/>
  </p:normalViewPr>
  <p:slideViewPr>
    <p:cSldViewPr>
      <p:cViewPr varScale="1">
        <p:scale>
          <a:sx n="47" d="100"/>
          <a:sy n="47" d="100"/>
        </p:scale>
        <p:origin x="175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US" sz="3200" dirty="0"/>
            <a:t>Explain how sexual violence can constitute an international crime </a:t>
          </a:r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CBDC5A21-356D-7445-A39E-7C443F582D15}">
      <dgm:prSet phldrT="[Text]" custT="1"/>
      <dgm:spPr/>
      <dgm:t>
        <a:bodyPr/>
        <a:lstStyle/>
        <a:p>
          <a:r>
            <a:rPr lang="en-US" sz="3200" dirty="0"/>
            <a:t>Use the Evidence Workbook as a checklist to avoid evidentiary gaps</a:t>
          </a:r>
        </a:p>
      </dgm:t>
    </dgm:pt>
    <dgm:pt modelId="{1E1FA121-165E-324C-A201-7CA4DAAE62E1}" type="parTrans" cxnId="{7B5E05B2-AD62-BD45-B960-D4DB4E53DC31}">
      <dgm:prSet/>
      <dgm:spPr/>
    </dgm:pt>
    <dgm:pt modelId="{6BF0A404-A417-A94A-90B2-287DDF6259F5}" type="sibTrans" cxnId="{7B5E05B2-AD62-BD45-B960-D4DB4E53DC31}">
      <dgm:prSet/>
      <dgm:spPr/>
    </dgm:pt>
    <dgm:pt modelId="{77333FC7-D9D0-324E-A7B0-7780B3F71CC2}">
      <dgm:prSet phldrT="[Text]" custT="1"/>
      <dgm:spPr/>
      <dgm:t>
        <a:bodyPr/>
        <a:lstStyle/>
        <a:p>
          <a:r>
            <a:rPr lang="en-US" sz="3200" dirty="0"/>
            <a:t>Identify the different legal elements which must be proven for accountability purposes</a:t>
          </a:r>
        </a:p>
      </dgm:t>
    </dgm:pt>
    <dgm:pt modelId="{41848E2B-653B-DE4A-89E0-F75A8D80ABC9}" type="parTrans" cxnId="{9F7AB9EB-9494-8A4C-BFAE-13DC2C6268BC}">
      <dgm:prSet/>
      <dgm:spPr/>
    </dgm:pt>
    <dgm:pt modelId="{AAAF6233-391E-AC4B-8082-150FDEDEBE42}" type="sibTrans" cxnId="{9F7AB9EB-9494-8A4C-BFAE-13DC2C6268BC}">
      <dgm:prSet/>
      <dgm:spPr/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A31ACF3-DDD7-3642-8380-07A79243BF07}" type="pres">
      <dgm:prSet presAssocID="{8A1DAD83-92A2-F44F-BB49-8CE29989EB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B98CD20C-D67B-E94F-9CBF-23354048A697}" type="pres">
      <dgm:prSet presAssocID="{77333FC7-D9D0-324E-A7B0-7780B3F71CC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55DFD7-4023-F948-9756-88DD623C3DD8}" type="pres">
      <dgm:prSet presAssocID="{AAAF6233-391E-AC4B-8082-150FDEDEBE42}" presName="spacer" presStyleCnt="0"/>
      <dgm:spPr/>
    </dgm:pt>
    <dgm:pt modelId="{1BDB3A8F-9747-144C-891B-1BB53422AFAE}" type="pres">
      <dgm:prSet presAssocID="{CBDC5A21-356D-7445-A39E-7C443F582D1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F7AB9EB-9494-8A4C-BFAE-13DC2C6268BC}" srcId="{AF58B104-90D0-7C4E-88F3-3C91887B0204}" destId="{77333FC7-D9D0-324E-A7B0-7780B3F71CC2}" srcOrd="1" destOrd="0" parTransId="{41848E2B-653B-DE4A-89E0-F75A8D80ABC9}" sibTransId="{AAAF6233-391E-AC4B-8082-150FDEDEBE42}"/>
    <dgm:cxn modelId="{7B5E05B2-AD62-BD45-B960-D4DB4E53DC31}" srcId="{AF58B104-90D0-7C4E-88F3-3C91887B0204}" destId="{CBDC5A21-356D-7445-A39E-7C443F582D15}" srcOrd="2" destOrd="0" parTransId="{1E1FA121-165E-324C-A201-7CA4DAAE62E1}" sibTransId="{6BF0A404-A417-A94A-90B2-287DDF6259F5}"/>
    <dgm:cxn modelId="{C7444C80-9548-884D-9934-5B1CD0D83923}" type="presOf" srcId="{CBDC5A21-356D-7445-A39E-7C443F582D15}" destId="{1BDB3A8F-9747-144C-891B-1BB53422AFAE}" srcOrd="0" destOrd="0" presId="urn:microsoft.com/office/officeart/2005/8/layout/vList2"/>
    <dgm:cxn modelId="{9CFA75F6-E322-8843-8A9E-1D493668D3B5}" type="presOf" srcId="{AF58B104-90D0-7C4E-88F3-3C91887B0204}" destId="{7D1A884F-0458-884B-9AC6-061EA8E16002}" srcOrd="0" destOrd="0" presId="urn:microsoft.com/office/officeart/2005/8/layout/vList2"/>
    <dgm:cxn modelId="{C0A8A619-E229-A147-A644-0864E603FBCF}" type="presOf" srcId="{77333FC7-D9D0-324E-A7B0-7780B3F71CC2}" destId="{B98CD20C-D67B-E94F-9CBF-23354048A697}" srcOrd="0" destOrd="0" presId="urn:microsoft.com/office/officeart/2005/8/layout/vList2"/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6DEEBB87-4F7D-7A44-9392-01220B39CB1D}" type="presOf" srcId="{8A1DAD83-92A2-F44F-BB49-8CE29989EBFD}" destId="{8A31ACF3-DDD7-3642-8380-07A79243BF07}" srcOrd="0" destOrd="0" presId="urn:microsoft.com/office/officeart/2005/8/layout/vList2"/>
    <dgm:cxn modelId="{620176F9-6584-144B-8DAD-BD7CF3748B00}" type="presParOf" srcId="{7D1A884F-0458-884B-9AC6-061EA8E16002}" destId="{8A31ACF3-DDD7-3642-8380-07A79243BF07}" srcOrd="0" destOrd="0" presId="urn:microsoft.com/office/officeart/2005/8/layout/vList2"/>
    <dgm:cxn modelId="{BBC6875D-4B17-C947-9201-5AA353355BA5}" type="presParOf" srcId="{7D1A884F-0458-884B-9AC6-061EA8E16002}" destId="{F6032BB9-B179-3E4F-8540-A7EDA6589A6E}" srcOrd="1" destOrd="0" presId="urn:microsoft.com/office/officeart/2005/8/layout/vList2"/>
    <dgm:cxn modelId="{5443B4D8-4908-BC4E-A096-22CA9EED6955}" type="presParOf" srcId="{7D1A884F-0458-884B-9AC6-061EA8E16002}" destId="{B98CD20C-D67B-E94F-9CBF-23354048A697}" srcOrd="2" destOrd="0" presId="urn:microsoft.com/office/officeart/2005/8/layout/vList2"/>
    <dgm:cxn modelId="{72157A91-C7D8-2841-826B-F5C3B1590382}" type="presParOf" srcId="{7D1A884F-0458-884B-9AC6-061EA8E16002}" destId="{AD55DFD7-4023-F948-9756-88DD623C3DD8}" srcOrd="3" destOrd="0" presId="urn:microsoft.com/office/officeart/2005/8/layout/vList2"/>
    <dgm:cxn modelId="{CC2802A6-6847-CC47-8E51-ECCCCF175623}" type="presParOf" srcId="{7D1A884F-0458-884B-9AC6-061EA8E16002}" destId="{1BDB3A8F-9747-144C-891B-1BB53422AF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4AE9B5-01EA-4151-BE91-2F9C95B7AC0E}" type="doc">
      <dgm:prSet loTypeId="urn:microsoft.com/office/officeart/2005/8/layout/vList2" loCatId="list" qsTypeId="urn:microsoft.com/office/officeart/2005/8/quickstyle/simple5" qsCatId="simple" csTypeId="urn:microsoft.com/office/officeart/2005/8/colors/accent5_4" csCatId="accent5" phldr="1"/>
      <dgm:spPr/>
      <dgm:t>
        <a:bodyPr/>
        <a:lstStyle/>
        <a:p>
          <a:endParaRPr lang="nl-NL"/>
        </a:p>
      </dgm:t>
    </dgm:pt>
    <dgm:pt modelId="{26E4E888-B06F-4B21-B192-47F735EE9006}">
      <dgm:prSet phldrT="[Text]" custT="1"/>
      <dgm:spPr/>
      <dgm:t>
        <a:bodyPr/>
        <a:lstStyle/>
        <a:p>
          <a:pPr algn="ctr"/>
          <a:r>
            <a:rPr lang="en-IE" sz="2400" b="1" u="none" dirty="0">
              <a:solidFill>
                <a:srgbClr val="000000"/>
              </a:solidFill>
              <a:effectLst/>
            </a:rPr>
            <a:t>Specific crimes of sexual </a:t>
          </a:r>
          <a:r>
            <a:rPr lang="en-IE" sz="2400" b="1" u="none" dirty="0" smtClean="0">
              <a:solidFill>
                <a:srgbClr val="000000"/>
              </a:solidFill>
              <a:effectLst/>
            </a:rPr>
            <a:t>violence </a:t>
          </a:r>
          <a:endParaRPr lang="nl-NL" sz="2400" b="1" u="none" dirty="0">
            <a:solidFill>
              <a:srgbClr val="000000"/>
            </a:solidFill>
            <a:effectLst/>
          </a:endParaRPr>
        </a:p>
      </dgm:t>
    </dgm:pt>
    <dgm:pt modelId="{C375527D-6D61-4F06-A9F0-0FCDB724FBF3}" type="parTrans" cxnId="{D516ECBD-0A1D-47F5-814D-F94CA9277C70}">
      <dgm:prSet/>
      <dgm:spPr/>
      <dgm:t>
        <a:bodyPr/>
        <a:lstStyle/>
        <a:p>
          <a:endParaRPr lang="nl-NL"/>
        </a:p>
      </dgm:t>
    </dgm:pt>
    <dgm:pt modelId="{0736BD49-9C1E-46F6-8EA5-04B015D00A90}" type="sibTrans" cxnId="{D516ECBD-0A1D-47F5-814D-F94CA9277C70}">
      <dgm:prSet/>
      <dgm:spPr/>
      <dgm:t>
        <a:bodyPr/>
        <a:lstStyle/>
        <a:p>
          <a:endParaRPr lang="nl-NL"/>
        </a:p>
      </dgm:t>
    </dgm:pt>
    <dgm:pt modelId="{0C7577FA-E609-496C-9414-4E53BCA33A46}">
      <dgm:prSet phldrT="[Text]" custT="1"/>
      <dgm:spPr/>
      <dgm:t>
        <a:bodyPr lIns="0" rIns="0"/>
        <a:lstStyle/>
        <a:p>
          <a:pPr algn="ctr"/>
          <a:r>
            <a:rPr lang="en-IE" sz="1800" b="0" u="none" dirty="0">
              <a:solidFill>
                <a:srgbClr val="000000"/>
              </a:solidFill>
              <a:effectLst/>
            </a:rPr>
            <a:t>Sexual slavery</a:t>
          </a:r>
          <a:endParaRPr lang="nl-NL" sz="1800" b="0" u="none" dirty="0">
            <a:solidFill>
              <a:srgbClr val="000000"/>
            </a:solidFill>
            <a:effectLst/>
          </a:endParaRPr>
        </a:p>
      </dgm:t>
    </dgm:pt>
    <dgm:pt modelId="{BA930950-F184-45E1-878D-88E27EEF7BA9}" type="parTrans" cxnId="{C091FE21-7DB6-4EA8-B63B-9A76DF3025EF}">
      <dgm:prSet/>
      <dgm:spPr/>
      <dgm:t>
        <a:bodyPr/>
        <a:lstStyle/>
        <a:p>
          <a:endParaRPr lang="nl-NL"/>
        </a:p>
      </dgm:t>
    </dgm:pt>
    <dgm:pt modelId="{BCCCCD87-F695-4440-99FE-F3BCAAA40EC3}" type="sibTrans" cxnId="{C091FE21-7DB6-4EA8-B63B-9A76DF3025EF}">
      <dgm:prSet/>
      <dgm:spPr/>
      <dgm:t>
        <a:bodyPr/>
        <a:lstStyle/>
        <a:p>
          <a:endParaRPr lang="nl-NL"/>
        </a:p>
      </dgm:t>
    </dgm:pt>
    <dgm:pt modelId="{C57C6289-7505-489A-89B3-91ABA3316E58}">
      <dgm:prSet custT="1"/>
      <dgm:spPr/>
      <dgm:t>
        <a:bodyPr lIns="0" rIns="0"/>
        <a:lstStyle/>
        <a:p>
          <a:pPr algn="ctr"/>
          <a:r>
            <a:rPr lang="en-IE" sz="1800" b="0" u="none" dirty="0">
              <a:solidFill>
                <a:srgbClr val="000000"/>
              </a:solidFill>
              <a:effectLst/>
            </a:rPr>
            <a:t>Other forms of sexual violence</a:t>
          </a:r>
          <a:endParaRPr lang="nl-NL" sz="1800" b="0" u="none" dirty="0">
            <a:solidFill>
              <a:srgbClr val="000000"/>
            </a:solidFill>
            <a:effectLst/>
          </a:endParaRPr>
        </a:p>
      </dgm:t>
    </dgm:pt>
    <dgm:pt modelId="{4FD4CB7A-D725-4EF3-BE7D-93E58867FB18}" type="parTrans" cxnId="{28C3CEAB-D0E1-4C8B-BBA5-28A847809041}">
      <dgm:prSet/>
      <dgm:spPr/>
      <dgm:t>
        <a:bodyPr/>
        <a:lstStyle/>
        <a:p>
          <a:endParaRPr lang="nl-NL"/>
        </a:p>
      </dgm:t>
    </dgm:pt>
    <dgm:pt modelId="{A8FB30FA-821E-4F9D-95F9-1FCFC0D8AC6A}" type="sibTrans" cxnId="{28C3CEAB-D0E1-4C8B-BBA5-28A847809041}">
      <dgm:prSet/>
      <dgm:spPr/>
      <dgm:t>
        <a:bodyPr/>
        <a:lstStyle/>
        <a:p>
          <a:endParaRPr lang="nl-NL"/>
        </a:p>
      </dgm:t>
    </dgm:pt>
    <dgm:pt modelId="{3D80DBE3-952C-4EDD-81C5-35275A1CF1E3}">
      <dgm:prSet custT="1"/>
      <dgm:spPr/>
      <dgm:t>
        <a:bodyPr lIns="0" rIns="0"/>
        <a:lstStyle/>
        <a:p>
          <a:pPr algn="ctr"/>
          <a:r>
            <a:rPr lang="en-IE" sz="1800" b="0" u="none" dirty="0">
              <a:solidFill>
                <a:srgbClr val="000000"/>
              </a:solidFill>
              <a:effectLst/>
            </a:rPr>
            <a:t>Forced pregnancy</a:t>
          </a:r>
          <a:endParaRPr lang="nl-NL" sz="1800" b="0" u="none" dirty="0">
            <a:solidFill>
              <a:srgbClr val="000000"/>
            </a:solidFill>
            <a:effectLst/>
          </a:endParaRPr>
        </a:p>
      </dgm:t>
    </dgm:pt>
    <dgm:pt modelId="{4A750CEF-9A13-4B42-ABB4-5751585101E1}" type="parTrans" cxnId="{4168C40C-37F0-4277-BB9F-4760D77369AF}">
      <dgm:prSet/>
      <dgm:spPr/>
      <dgm:t>
        <a:bodyPr/>
        <a:lstStyle/>
        <a:p>
          <a:endParaRPr lang="nl-NL"/>
        </a:p>
      </dgm:t>
    </dgm:pt>
    <dgm:pt modelId="{575BD469-97D4-49AD-A9EC-48A55A439D3C}" type="sibTrans" cxnId="{4168C40C-37F0-4277-BB9F-4760D77369AF}">
      <dgm:prSet/>
      <dgm:spPr/>
      <dgm:t>
        <a:bodyPr/>
        <a:lstStyle/>
        <a:p>
          <a:endParaRPr lang="nl-NL"/>
        </a:p>
      </dgm:t>
    </dgm:pt>
    <dgm:pt modelId="{CB6C87CA-A966-470A-9328-DF73A6462800}">
      <dgm:prSet custT="1"/>
      <dgm:spPr/>
      <dgm:t>
        <a:bodyPr lIns="0" rIns="0"/>
        <a:lstStyle/>
        <a:p>
          <a:pPr algn="ctr"/>
          <a:r>
            <a:rPr lang="en-IE" sz="1800" b="0" u="none" dirty="0">
              <a:solidFill>
                <a:srgbClr val="000000"/>
              </a:solidFill>
              <a:effectLst/>
            </a:rPr>
            <a:t>Enforced sterilisation</a:t>
          </a:r>
          <a:endParaRPr lang="nl-NL" sz="1800" b="0" u="none" dirty="0">
            <a:solidFill>
              <a:srgbClr val="000000"/>
            </a:solidFill>
            <a:effectLst/>
          </a:endParaRPr>
        </a:p>
      </dgm:t>
    </dgm:pt>
    <dgm:pt modelId="{6D989785-8A32-41D6-9A58-4BFABEEE8B74}" type="parTrans" cxnId="{6DF2EE00-0707-444E-B77B-4179B41C5FEE}">
      <dgm:prSet/>
      <dgm:spPr/>
      <dgm:t>
        <a:bodyPr/>
        <a:lstStyle/>
        <a:p>
          <a:endParaRPr lang="nl-NL"/>
        </a:p>
      </dgm:t>
    </dgm:pt>
    <dgm:pt modelId="{C96FDD16-5CEB-40A2-826A-CC9C5CB0C952}" type="sibTrans" cxnId="{6DF2EE00-0707-444E-B77B-4179B41C5FEE}">
      <dgm:prSet/>
      <dgm:spPr/>
      <dgm:t>
        <a:bodyPr/>
        <a:lstStyle/>
        <a:p>
          <a:endParaRPr lang="nl-NL"/>
        </a:p>
      </dgm:t>
    </dgm:pt>
    <dgm:pt modelId="{259D6E0D-06FF-4F3A-8D07-096D713F8077}">
      <dgm:prSet custT="1"/>
      <dgm:spPr/>
      <dgm:t>
        <a:bodyPr lIns="0" rIns="0"/>
        <a:lstStyle/>
        <a:p>
          <a:pPr algn="ctr"/>
          <a:r>
            <a:rPr lang="en-IE" sz="1800" b="0" u="none" dirty="0">
              <a:solidFill>
                <a:srgbClr val="000000"/>
              </a:solidFill>
              <a:effectLst/>
            </a:rPr>
            <a:t>Enforced prostitution</a:t>
          </a:r>
          <a:endParaRPr lang="nl-NL" sz="1800" b="0" u="none" dirty="0">
            <a:solidFill>
              <a:srgbClr val="000000"/>
            </a:solidFill>
            <a:effectLst/>
          </a:endParaRPr>
        </a:p>
      </dgm:t>
    </dgm:pt>
    <dgm:pt modelId="{8BA938A1-0E2D-412A-8010-64456FAE13DC}" type="parTrans" cxnId="{85C3FB1E-4FEC-4E1A-B058-112E278DFD30}">
      <dgm:prSet/>
      <dgm:spPr/>
      <dgm:t>
        <a:bodyPr/>
        <a:lstStyle/>
        <a:p>
          <a:endParaRPr lang="nl-NL"/>
        </a:p>
      </dgm:t>
    </dgm:pt>
    <dgm:pt modelId="{02194106-0F40-485B-B3F3-F26A55003E16}" type="sibTrans" cxnId="{85C3FB1E-4FEC-4E1A-B058-112E278DFD30}">
      <dgm:prSet/>
      <dgm:spPr/>
      <dgm:t>
        <a:bodyPr/>
        <a:lstStyle/>
        <a:p>
          <a:endParaRPr lang="nl-NL"/>
        </a:p>
      </dgm:t>
    </dgm:pt>
    <dgm:pt modelId="{83215F84-C961-4C11-A8E5-83E02C50944E}">
      <dgm:prSet phldrT="[Text]" custT="1"/>
      <dgm:spPr/>
      <dgm:t>
        <a:bodyPr lIns="0" rIns="0"/>
        <a:lstStyle/>
        <a:p>
          <a:pPr algn="ctr"/>
          <a:r>
            <a:rPr lang="en-IE" sz="1800" b="0" u="none" dirty="0">
              <a:solidFill>
                <a:srgbClr val="000000"/>
              </a:solidFill>
              <a:effectLst/>
            </a:rPr>
            <a:t>Rape</a:t>
          </a:r>
          <a:endParaRPr lang="nl-NL" sz="1800" b="0" u="none" dirty="0">
            <a:solidFill>
              <a:srgbClr val="000000"/>
            </a:solidFill>
            <a:effectLst/>
          </a:endParaRPr>
        </a:p>
      </dgm:t>
    </dgm:pt>
    <dgm:pt modelId="{4D817DEA-1C17-46FF-841C-62DD97818798}" type="parTrans" cxnId="{426ACFEE-CABB-4E75-B512-D1D1DBECCBED}">
      <dgm:prSet/>
      <dgm:spPr/>
      <dgm:t>
        <a:bodyPr/>
        <a:lstStyle/>
        <a:p>
          <a:endParaRPr lang="nl-NL"/>
        </a:p>
      </dgm:t>
    </dgm:pt>
    <dgm:pt modelId="{4EC3CC9D-AFD0-4F14-93E4-2D7C585C3B0B}" type="sibTrans" cxnId="{426ACFEE-CABB-4E75-B512-D1D1DBECCBED}">
      <dgm:prSet/>
      <dgm:spPr/>
      <dgm:t>
        <a:bodyPr/>
        <a:lstStyle/>
        <a:p>
          <a:endParaRPr lang="nl-NL"/>
        </a:p>
      </dgm:t>
    </dgm:pt>
    <dgm:pt modelId="{72ED4258-D79F-4CF9-8970-901551AB0051}" type="pres">
      <dgm:prSet presAssocID="{4A4AE9B5-01EA-4151-BE91-2F9C95B7AC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A5845C0-7265-4595-926C-CD068ED0A353}" type="pres">
      <dgm:prSet presAssocID="{26E4E888-B06F-4B21-B192-47F735EE9006}" presName="parentText" presStyleLbl="node1" presStyleIdx="0" presStyleCnt="7" custScaleY="205033" custLinFactY="-4493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01A74F-8395-4A64-B914-CC36421DA2D2}" type="pres">
      <dgm:prSet presAssocID="{0736BD49-9C1E-46F6-8EA5-04B015D00A90}" presName="spacer" presStyleCnt="0"/>
      <dgm:spPr/>
    </dgm:pt>
    <dgm:pt modelId="{C52717C2-3405-4133-9436-C448FEDB2F84}" type="pres">
      <dgm:prSet presAssocID="{83215F84-C961-4C11-A8E5-83E02C50944E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8BD9A4-381E-4044-895B-51F98815196B}" type="pres">
      <dgm:prSet presAssocID="{4EC3CC9D-AFD0-4F14-93E4-2D7C585C3B0B}" presName="spacer" presStyleCnt="0"/>
      <dgm:spPr/>
    </dgm:pt>
    <dgm:pt modelId="{1021A818-226A-4296-842C-2A96BA77D99B}" type="pres">
      <dgm:prSet presAssocID="{0C7577FA-E609-496C-9414-4E53BCA33A46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7B86CA-F27D-4A6C-900A-0A79F880A3B2}" type="pres">
      <dgm:prSet presAssocID="{BCCCCD87-F695-4440-99FE-F3BCAAA40EC3}" presName="spacer" presStyleCnt="0"/>
      <dgm:spPr/>
    </dgm:pt>
    <dgm:pt modelId="{E10B6689-D56A-47F5-A58F-3ADB53D9636E}" type="pres">
      <dgm:prSet presAssocID="{3D80DBE3-952C-4EDD-81C5-35275A1CF1E3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7C4F5B-4ADA-450C-AD55-37CDDFFD5B26}" type="pres">
      <dgm:prSet presAssocID="{575BD469-97D4-49AD-A9EC-48A55A439D3C}" presName="spacer" presStyleCnt="0"/>
      <dgm:spPr/>
    </dgm:pt>
    <dgm:pt modelId="{9CE0E509-D0C1-404F-921B-B373D26B64BB}" type="pres">
      <dgm:prSet presAssocID="{259D6E0D-06FF-4F3A-8D07-096D713F8077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73B0B7-D822-4B4B-836A-78C7409572C6}" type="pres">
      <dgm:prSet presAssocID="{02194106-0F40-485B-B3F3-F26A55003E16}" presName="spacer" presStyleCnt="0"/>
      <dgm:spPr/>
    </dgm:pt>
    <dgm:pt modelId="{B1F1ABFF-1276-448F-882A-76EAB857CA88}" type="pres">
      <dgm:prSet presAssocID="{CB6C87CA-A966-470A-9328-DF73A646280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BB1C93-F7F8-45C7-94E2-4B38D9259DEB}" type="pres">
      <dgm:prSet presAssocID="{C96FDD16-5CEB-40A2-826A-CC9C5CB0C952}" presName="spacer" presStyleCnt="0"/>
      <dgm:spPr/>
    </dgm:pt>
    <dgm:pt modelId="{52AE292F-4D31-448B-B4C0-1F706F985B91}" type="pres">
      <dgm:prSet presAssocID="{C57C6289-7505-489A-89B3-91ABA3316E58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8C3CEAB-D0E1-4C8B-BBA5-28A847809041}" srcId="{4A4AE9B5-01EA-4151-BE91-2F9C95B7AC0E}" destId="{C57C6289-7505-489A-89B3-91ABA3316E58}" srcOrd="6" destOrd="0" parTransId="{4FD4CB7A-D725-4EF3-BE7D-93E58867FB18}" sibTransId="{A8FB30FA-821E-4F9D-95F9-1FCFC0D8AC6A}"/>
    <dgm:cxn modelId="{6DF2EE00-0707-444E-B77B-4179B41C5FEE}" srcId="{4A4AE9B5-01EA-4151-BE91-2F9C95B7AC0E}" destId="{CB6C87CA-A966-470A-9328-DF73A6462800}" srcOrd="5" destOrd="0" parTransId="{6D989785-8A32-41D6-9A58-4BFABEEE8B74}" sibTransId="{C96FDD16-5CEB-40A2-826A-CC9C5CB0C952}"/>
    <dgm:cxn modelId="{5B8DF160-8B7A-4347-A3FB-F06434F9B09B}" type="presOf" srcId="{C57C6289-7505-489A-89B3-91ABA3316E58}" destId="{52AE292F-4D31-448B-B4C0-1F706F985B91}" srcOrd="0" destOrd="0" presId="urn:microsoft.com/office/officeart/2005/8/layout/vList2"/>
    <dgm:cxn modelId="{AF3271E8-40CB-5D4A-8BFD-D4D5B1651DB7}" type="presOf" srcId="{3D80DBE3-952C-4EDD-81C5-35275A1CF1E3}" destId="{E10B6689-D56A-47F5-A58F-3ADB53D9636E}" srcOrd="0" destOrd="0" presId="urn:microsoft.com/office/officeart/2005/8/layout/vList2"/>
    <dgm:cxn modelId="{67A35F48-85FC-2340-8EA6-EF73302E3291}" type="presOf" srcId="{CB6C87CA-A966-470A-9328-DF73A6462800}" destId="{B1F1ABFF-1276-448F-882A-76EAB857CA88}" srcOrd="0" destOrd="0" presId="urn:microsoft.com/office/officeart/2005/8/layout/vList2"/>
    <dgm:cxn modelId="{85C3FB1E-4FEC-4E1A-B058-112E278DFD30}" srcId="{4A4AE9B5-01EA-4151-BE91-2F9C95B7AC0E}" destId="{259D6E0D-06FF-4F3A-8D07-096D713F8077}" srcOrd="4" destOrd="0" parTransId="{8BA938A1-0E2D-412A-8010-64456FAE13DC}" sibTransId="{02194106-0F40-485B-B3F3-F26A55003E16}"/>
    <dgm:cxn modelId="{426ACFEE-CABB-4E75-B512-D1D1DBECCBED}" srcId="{4A4AE9B5-01EA-4151-BE91-2F9C95B7AC0E}" destId="{83215F84-C961-4C11-A8E5-83E02C50944E}" srcOrd="1" destOrd="0" parTransId="{4D817DEA-1C17-46FF-841C-62DD97818798}" sibTransId="{4EC3CC9D-AFD0-4F14-93E4-2D7C585C3B0B}"/>
    <dgm:cxn modelId="{42FE5283-9455-4E49-B0B1-324D984E7EB3}" type="presOf" srcId="{26E4E888-B06F-4B21-B192-47F735EE9006}" destId="{1A5845C0-7265-4595-926C-CD068ED0A353}" srcOrd="0" destOrd="0" presId="urn:microsoft.com/office/officeart/2005/8/layout/vList2"/>
    <dgm:cxn modelId="{8FABFD59-5A6C-0E40-97A9-149BB9C603E2}" type="presOf" srcId="{83215F84-C961-4C11-A8E5-83E02C50944E}" destId="{C52717C2-3405-4133-9436-C448FEDB2F84}" srcOrd="0" destOrd="0" presId="urn:microsoft.com/office/officeart/2005/8/layout/vList2"/>
    <dgm:cxn modelId="{439F5792-1F27-4E4D-B7C2-4E3B42801D63}" type="presOf" srcId="{0C7577FA-E609-496C-9414-4E53BCA33A46}" destId="{1021A818-226A-4296-842C-2A96BA77D99B}" srcOrd="0" destOrd="0" presId="urn:microsoft.com/office/officeart/2005/8/layout/vList2"/>
    <dgm:cxn modelId="{C091FE21-7DB6-4EA8-B63B-9A76DF3025EF}" srcId="{4A4AE9B5-01EA-4151-BE91-2F9C95B7AC0E}" destId="{0C7577FA-E609-496C-9414-4E53BCA33A46}" srcOrd="2" destOrd="0" parTransId="{BA930950-F184-45E1-878D-88E27EEF7BA9}" sibTransId="{BCCCCD87-F695-4440-99FE-F3BCAAA40EC3}"/>
    <dgm:cxn modelId="{4168C40C-37F0-4277-BB9F-4760D77369AF}" srcId="{4A4AE9B5-01EA-4151-BE91-2F9C95B7AC0E}" destId="{3D80DBE3-952C-4EDD-81C5-35275A1CF1E3}" srcOrd="3" destOrd="0" parTransId="{4A750CEF-9A13-4B42-ABB4-5751585101E1}" sibTransId="{575BD469-97D4-49AD-A9EC-48A55A439D3C}"/>
    <dgm:cxn modelId="{12833008-E995-E746-8D4B-D7BB2D2EEC30}" type="presOf" srcId="{4A4AE9B5-01EA-4151-BE91-2F9C95B7AC0E}" destId="{72ED4258-D79F-4CF9-8970-901551AB0051}" srcOrd="0" destOrd="0" presId="urn:microsoft.com/office/officeart/2005/8/layout/vList2"/>
    <dgm:cxn modelId="{D516ECBD-0A1D-47F5-814D-F94CA9277C70}" srcId="{4A4AE9B5-01EA-4151-BE91-2F9C95B7AC0E}" destId="{26E4E888-B06F-4B21-B192-47F735EE9006}" srcOrd="0" destOrd="0" parTransId="{C375527D-6D61-4F06-A9F0-0FCDB724FBF3}" sibTransId="{0736BD49-9C1E-46F6-8EA5-04B015D00A90}"/>
    <dgm:cxn modelId="{1E6F369F-0ADC-9845-9B69-43D88A12C521}" type="presOf" srcId="{259D6E0D-06FF-4F3A-8D07-096D713F8077}" destId="{9CE0E509-D0C1-404F-921B-B373D26B64BB}" srcOrd="0" destOrd="0" presId="urn:microsoft.com/office/officeart/2005/8/layout/vList2"/>
    <dgm:cxn modelId="{25A214D5-2176-FD43-ABE6-CC3F0685D655}" type="presParOf" srcId="{72ED4258-D79F-4CF9-8970-901551AB0051}" destId="{1A5845C0-7265-4595-926C-CD068ED0A353}" srcOrd="0" destOrd="0" presId="urn:microsoft.com/office/officeart/2005/8/layout/vList2"/>
    <dgm:cxn modelId="{E0687402-72B2-774E-9E54-05B4D36716E1}" type="presParOf" srcId="{72ED4258-D79F-4CF9-8970-901551AB0051}" destId="{E801A74F-8395-4A64-B914-CC36421DA2D2}" srcOrd="1" destOrd="0" presId="urn:microsoft.com/office/officeart/2005/8/layout/vList2"/>
    <dgm:cxn modelId="{09C2383E-63CF-374B-988D-D19B654783A5}" type="presParOf" srcId="{72ED4258-D79F-4CF9-8970-901551AB0051}" destId="{C52717C2-3405-4133-9436-C448FEDB2F84}" srcOrd="2" destOrd="0" presId="urn:microsoft.com/office/officeart/2005/8/layout/vList2"/>
    <dgm:cxn modelId="{18E01B27-EB0C-154B-9257-DC9791B228B0}" type="presParOf" srcId="{72ED4258-D79F-4CF9-8970-901551AB0051}" destId="{1F8BD9A4-381E-4044-895B-51F98815196B}" srcOrd="3" destOrd="0" presId="urn:microsoft.com/office/officeart/2005/8/layout/vList2"/>
    <dgm:cxn modelId="{410EB94D-9F73-E147-BAAB-6ABD606D8E71}" type="presParOf" srcId="{72ED4258-D79F-4CF9-8970-901551AB0051}" destId="{1021A818-226A-4296-842C-2A96BA77D99B}" srcOrd="4" destOrd="0" presId="urn:microsoft.com/office/officeart/2005/8/layout/vList2"/>
    <dgm:cxn modelId="{91323F34-EEC5-2346-8634-833BE7931FB9}" type="presParOf" srcId="{72ED4258-D79F-4CF9-8970-901551AB0051}" destId="{F07B86CA-F27D-4A6C-900A-0A79F880A3B2}" srcOrd="5" destOrd="0" presId="urn:microsoft.com/office/officeart/2005/8/layout/vList2"/>
    <dgm:cxn modelId="{F11C89BF-E76B-F749-9CBF-F472F42C8BBC}" type="presParOf" srcId="{72ED4258-D79F-4CF9-8970-901551AB0051}" destId="{E10B6689-D56A-47F5-A58F-3ADB53D9636E}" srcOrd="6" destOrd="0" presId="urn:microsoft.com/office/officeart/2005/8/layout/vList2"/>
    <dgm:cxn modelId="{6535673B-1BBD-BD45-8B9C-7B604F09C2AB}" type="presParOf" srcId="{72ED4258-D79F-4CF9-8970-901551AB0051}" destId="{677C4F5B-4ADA-450C-AD55-37CDDFFD5B26}" srcOrd="7" destOrd="0" presId="urn:microsoft.com/office/officeart/2005/8/layout/vList2"/>
    <dgm:cxn modelId="{B4AFA297-08F1-1C4F-9AF8-1E185D65F53A}" type="presParOf" srcId="{72ED4258-D79F-4CF9-8970-901551AB0051}" destId="{9CE0E509-D0C1-404F-921B-B373D26B64BB}" srcOrd="8" destOrd="0" presId="urn:microsoft.com/office/officeart/2005/8/layout/vList2"/>
    <dgm:cxn modelId="{C58EFAAD-EC7B-5E47-B2F7-AECFFA9ABF2A}" type="presParOf" srcId="{72ED4258-D79F-4CF9-8970-901551AB0051}" destId="{6F73B0B7-D822-4B4B-836A-78C7409572C6}" srcOrd="9" destOrd="0" presId="urn:microsoft.com/office/officeart/2005/8/layout/vList2"/>
    <dgm:cxn modelId="{74439F27-C3BB-FA47-ABA1-65675A14738F}" type="presParOf" srcId="{72ED4258-D79F-4CF9-8970-901551AB0051}" destId="{B1F1ABFF-1276-448F-882A-76EAB857CA88}" srcOrd="10" destOrd="0" presId="urn:microsoft.com/office/officeart/2005/8/layout/vList2"/>
    <dgm:cxn modelId="{4BF3714F-9422-9D45-9371-2CC2E081D07E}" type="presParOf" srcId="{72ED4258-D79F-4CF9-8970-901551AB0051}" destId="{C5BB1C93-F7F8-45C7-94E2-4B38D9259DEB}" srcOrd="11" destOrd="0" presId="urn:microsoft.com/office/officeart/2005/8/layout/vList2"/>
    <dgm:cxn modelId="{74782781-4481-CF44-A9C3-55F0C5600C5D}" type="presParOf" srcId="{72ED4258-D79F-4CF9-8970-901551AB0051}" destId="{52AE292F-4D31-448B-B4C0-1F706F985B91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4AE9B5-01EA-4151-BE91-2F9C95B7AC0E}" type="doc">
      <dgm:prSet loTypeId="urn:microsoft.com/office/officeart/2005/8/layout/vList2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nl-NL"/>
        </a:p>
      </dgm:t>
    </dgm:pt>
    <dgm:pt modelId="{26E4E888-B06F-4B21-B192-47F735EE9006}">
      <dgm:prSet phldrT="[Text]" custT="1"/>
      <dgm:spPr>
        <a:solidFill>
          <a:srgbClr val="625E7C"/>
        </a:solidFill>
      </dgm:spPr>
      <dgm:t>
        <a:bodyPr/>
        <a:lstStyle/>
        <a:p>
          <a:pPr algn="ctr"/>
          <a:r>
            <a:rPr lang="en-GB" sz="2400" b="1" u="none" noProof="0" dirty="0" smtClean="0">
              <a:effectLst/>
            </a:rPr>
            <a:t>Other relevant war crimes and crimes against humanity</a:t>
          </a:r>
          <a:endParaRPr lang="en-GB" sz="2400" b="1" u="none" noProof="0" dirty="0">
            <a:effectLst/>
          </a:endParaRPr>
        </a:p>
      </dgm:t>
    </dgm:pt>
    <dgm:pt modelId="{C375527D-6D61-4F06-A9F0-0FCDB724FBF3}" type="parTrans" cxnId="{D516ECBD-0A1D-47F5-814D-F94CA9277C70}">
      <dgm:prSet/>
      <dgm:spPr/>
      <dgm:t>
        <a:bodyPr/>
        <a:lstStyle/>
        <a:p>
          <a:endParaRPr lang="nl-NL"/>
        </a:p>
      </dgm:t>
    </dgm:pt>
    <dgm:pt modelId="{0736BD49-9C1E-46F6-8EA5-04B015D00A90}" type="sibTrans" cxnId="{D516ECBD-0A1D-47F5-814D-F94CA9277C70}">
      <dgm:prSet/>
      <dgm:spPr/>
      <dgm:t>
        <a:bodyPr/>
        <a:lstStyle/>
        <a:p>
          <a:endParaRPr lang="nl-NL"/>
        </a:p>
      </dgm:t>
    </dgm:pt>
    <dgm:pt modelId="{0C7577FA-E609-496C-9414-4E53BCA33A46}">
      <dgm:prSet phldrT="[Text]" custT="1"/>
      <dgm:spPr>
        <a:gradFill rotWithShape="0">
          <a:gsLst>
            <a:gs pos="0">
              <a:srgbClr val="815D7F"/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</a:gradFill>
      </dgm:spPr>
      <dgm:t>
        <a:bodyPr/>
        <a:lstStyle/>
        <a:p>
          <a:pPr algn="ctr"/>
          <a:r>
            <a:rPr lang="en-GB" sz="1800" b="0" u="none" noProof="0" dirty="0" smtClean="0">
              <a:effectLst/>
            </a:rPr>
            <a:t>Use of child soldiers (WC only)</a:t>
          </a:r>
          <a:endParaRPr lang="en-GB" sz="1800" b="0" u="none" noProof="0" dirty="0">
            <a:effectLst/>
          </a:endParaRPr>
        </a:p>
      </dgm:t>
    </dgm:pt>
    <dgm:pt modelId="{BA930950-F184-45E1-878D-88E27EEF7BA9}" type="parTrans" cxnId="{C091FE21-7DB6-4EA8-B63B-9A76DF3025EF}">
      <dgm:prSet/>
      <dgm:spPr/>
      <dgm:t>
        <a:bodyPr/>
        <a:lstStyle/>
        <a:p>
          <a:endParaRPr lang="nl-NL"/>
        </a:p>
      </dgm:t>
    </dgm:pt>
    <dgm:pt modelId="{BCCCCD87-F695-4440-99FE-F3BCAAA40EC3}" type="sibTrans" cxnId="{C091FE21-7DB6-4EA8-B63B-9A76DF3025EF}">
      <dgm:prSet/>
      <dgm:spPr/>
      <dgm:t>
        <a:bodyPr/>
        <a:lstStyle/>
        <a:p>
          <a:endParaRPr lang="nl-NL"/>
        </a:p>
      </dgm:t>
    </dgm:pt>
    <dgm:pt modelId="{3D80DBE3-952C-4EDD-81C5-35275A1CF1E3}">
      <dgm:prSet custT="1"/>
      <dgm:spPr>
        <a:gradFill rotWithShape="0">
          <a:gsLst>
            <a:gs pos="0">
              <a:srgbClr val="815D7F"/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</a:gradFill>
      </dgm:spPr>
      <dgm:t>
        <a:bodyPr lIns="0" rIns="0"/>
        <a:lstStyle/>
        <a:p>
          <a:pPr algn="ctr"/>
          <a:r>
            <a:rPr lang="en-GB" sz="1800" b="0" u="none" noProof="0" dirty="0" smtClean="0">
              <a:effectLst/>
            </a:rPr>
            <a:t>Medical experiment (WC only)</a:t>
          </a:r>
          <a:endParaRPr lang="en-GB" sz="1800" b="0" u="none" noProof="0" dirty="0">
            <a:effectLst/>
          </a:endParaRPr>
        </a:p>
      </dgm:t>
    </dgm:pt>
    <dgm:pt modelId="{4A750CEF-9A13-4B42-ABB4-5751585101E1}" type="parTrans" cxnId="{4168C40C-37F0-4277-BB9F-4760D77369AF}">
      <dgm:prSet/>
      <dgm:spPr/>
      <dgm:t>
        <a:bodyPr/>
        <a:lstStyle/>
        <a:p>
          <a:endParaRPr lang="nl-NL"/>
        </a:p>
      </dgm:t>
    </dgm:pt>
    <dgm:pt modelId="{575BD469-97D4-49AD-A9EC-48A55A439D3C}" type="sibTrans" cxnId="{4168C40C-37F0-4277-BB9F-4760D77369AF}">
      <dgm:prSet/>
      <dgm:spPr/>
      <dgm:t>
        <a:bodyPr/>
        <a:lstStyle/>
        <a:p>
          <a:endParaRPr lang="nl-NL"/>
        </a:p>
      </dgm:t>
    </dgm:pt>
    <dgm:pt modelId="{83215F84-C961-4C11-A8E5-83E02C50944E}">
      <dgm:prSet phldrT="[Text]" custT="1"/>
      <dgm:spPr>
        <a:gradFill rotWithShape="0">
          <a:gsLst>
            <a:gs pos="0">
              <a:srgbClr val="815D7F"/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</a:gradFill>
      </dgm:spPr>
      <dgm:t>
        <a:bodyPr lIns="0" rIns="0"/>
        <a:lstStyle/>
        <a:p>
          <a:pPr algn="ctr"/>
          <a:r>
            <a:rPr lang="en-GB" sz="1800" b="0" u="none" noProof="0" dirty="0" smtClean="0">
              <a:effectLst/>
            </a:rPr>
            <a:t>Murder</a:t>
          </a:r>
          <a:endParaRPr lang="en-GB" sz="1800" b="0" u="none" noProof="0" dirty="0">
            <a:effectLst/>
          </a:endParaRPr>
        </a:p>
      </dgm:t>
    </dgm:pt>
    <dgm:pt modelId="{4D817DEA-1C17-46FF-841C-62DD97818798}" type="parTrans" cxnId="{426ACFEE-CABB-4E75-B512-D1D1DBECCBED}">
      <dgm:prSet/>
      <dgm:spPr/>
      <dgm:t>
        <a:bodyPr/>
        <a:lstStyle/>
        <a:p>
          <a:endParaRPr lang="nl-NL"/>
        </a:p>
      </dgm:t>
    </dgm:pt>
    <dgm:pt modelId="{4EC3CC9D-AFD0-4F14-93E4-2D7C585C3B0B}" type="sibTrans" cxnId="{426ACFEE-CABB-4E75-B512-D1D1DBECCBED}">
      <dgm:prSet/>
      <dgm:spPr/>
      <dgm:t>
        <a:bodyPr/>
        <a:lstStyle/>
        <a:p>
          <a:endParaRPr lang="nl-NL"/>
        </a:p>
      </dgm:t>
    </dgm:pt>
    <dgm:pt modelId="{12EE0E49-F8FD-8043-9E81-21C918658637}">
      <dgm:prSet phldrT="[Text]" custT="1"/>
      <dgm:spPr>
        <a:gradFill rotWithShape="0">
          <a:gsLst>
            <a:gs pos="0">
              <a:srgbClr val="815D7F"/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</a:gradFill>
      </dgm:spPr>
      <dgm:t>
        <a:bodyPr lIns="0" rIns="0"/>
        <a:lstStyle/>
        <a:p>
          <a:pPr algn="ctr"/>
          <a:r>
            <a:rPr lang="en-GB" sz="1800" b="0" u="none" noProof="0" dirty="0" smtClean="0">
              <a:effectLst/>
            </a:rPr>
            <a:t>Torture</a:t>
          </a:r>
          <a:endParaRPr lang="en-GB" sz="1800" b="0" u="none" noProof="0" dirty="0">
            <a:effectLst/>
          </a:endParaRPr>
        </a:p>
      </dgm:t>
    </dgm:pt>
    <dgm:pt modelId="{585A8846-709A-DF4C-847F-7D13BEFCDE5C}" type="parTrans" cxnId="{F068A877-30C5-F043-AD82-DDE79FFAD481}">
      <dgm:prSet/>
      <dgm:spPr/>
      <dgm:t>
        <a:bodyPr/>
        <a:lstStyle/>
        <a:p>
          <a:endParaRPr lang="en-US"/>
        </a:p>
      </dgm:t>
    </dgm:pt>
    <dgm:pt modelId="{63163BA1-608B-CD48-848E-5D996E7D03EB}" type="sibTrans" cxnId="{F068A877-30C5-F043-AD82-DDE79FFAD481}">
      <dgm:prSet/>
      <dgm:spPr/>
      <dgm:t>
        <a:bodyPr/>
        <a:lstStyle/>
        <a:p>
          <a:endParaRPr lang="en-US"/>
        </a:p>
      </dgm:t>
    </dgm:pt>
    <dgm:pt modelId="{259D6E0D-06FF-4F3A-8D07-096D713F8077}">
      <dgm:prSet custT="1"/>
      <dgm:spPr>
        <a:gradFill rotWithShape="0">
          <a:gsLst>
            <a:gs pos="0">
              <a:srgbClr val="815D7F"/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</a:gradFill>
      </dgm:spPr>
      <dgm:t>
        <a:bodyPr/>
        <a:lstStyle/>
        <a:p>
          <a:pPr algn="ctr" rtl="0"/>
          <a:r>
            <a:rPr lang="en-GB" sz="1800" b="0" u="none" noProof="0" dirty="0" smtClean="0">
              <a:effectLst/>
            </a:rPr>
            <a:t>Extermination (CAH only)</a:t>
          </a:r>
          <a:endParaRPr lang="en-GB" sz="1800" b="0" u="none" noProof="0" dirty="0">
            <a:effectLst/>
          </a:endParaRPr>
        </a:p>
      </dgm:t>
    </dgm:pt>
    <dgm:pt modelId="{02194106-0F40-485B-B3F3-F26A55003E16}" type="sibTrans" cxnId="{85C3FB1E-4FEC-4E1A-B058-112E278DFD30}">
      <dgm:prSet/>
      <dgm:spPr/>
      <dgm:t>
        <a:bodyPr/>
        <a:lstStyle/>
        <a:p>
          <a:endParaRPr lang="nl-NL"/>
        </a:p>
      </dgm:t>
    </dgm:pt>
    <dgm:pt modelId="{8BA938A1-0E2D-412A-8010-64456FAE13DC}" type="parTrans" cxnId="{85C3FB1E-4FEC-4E1A-B058-112E278DFD30}">
      <dgm:prSet/>
      <dgm:spPr/>
      <dgm:t>
        <a:bodyPr/>
        <a:lstStyle/>
        <a:p>
          <a:endParaRPr lang="nl-NL"/>
        </a:p>
      </dgm:t>
    </dgm:pt>
    <dgm:pt modelId="{CB6C87CA-A966-470A-9328-DF73A6462800}">
      <dgm:prSet custT="1"/>
      <dgm:spPr>
        <a:gradFill rotWithShape="0">
          <a:gsLst>
            <a:gs pos="0">
              <a:srgbClr val="815D7F"/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</a:gradFill>
      </dgm:spPr>
      <dgm:t>
        <a:bodyPr lIns="0" rIns="0"/>
        <a:lstStyle/>
        <a:p>
          <a:pPr algn="ctr"/>
          <a:r>
            <a:rPr lang="en-GB" sz="1800" b="0" u="none" noProof="0" dirty="0" smtClean="0">
              <a:effectLst/>
            </a:rPr>
            <a:t>Persecution (CAH only)</a:t>
          </a:r>
          <a:endParaRPr lang="en-GB" sz="1800" b="0" u="none" noProof="0" dirty="0">
            <a:effectLst/>
          </a:endParaRPr>
        </a:p>
      </dgm:t>
    </dgm:pt>
    <dgm:pt modelId="{C96FDD16-5CEB-40A2-826A-CC9C5CB0C952}" type="sibTrans" cxnId="{6DF2EE00-0707-444E-B77B-4179B41C5FEE}">
      <dgm:prSet/>
      <dgm:spPr/>
      <dgm:t>
        <a:bodyPr/>
        <a:lstStyle/>
        <a:p>
          <a:endParaRPr lang="nl-NL"/>
        </a:p>
      </dgm:t>
    </dgm:pt>
    <dgm:pt modelId="{6D989785-8A32-41D6-9A58-4BFABEEE8B74}" type="parTrans" cxnId="{6DF2EE00-0707-444E-B77B-4179B41C5FEE}">
      <dgm:prSet/>
      <dgm:spPr/>
      <dgm:t>
        <a:bodyPr/>
        <a:lstStyle/>
        <a:p>
          <a:endParaRPr lang="nl-NL"/>
        </a:p>
      </dgm:t>
    </dgm:pt>
    <dgm:pt modelId="{72ED4258-D79F-4CF9-8970-901551AB0051}" type="pres">
      <dgm:prSet presAssocID="{4A4AE9B5-01EA-4151-BE91-2F9C95B7AC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A5845C0-7265-4595-926C-CD068ED0A353}" type="pres">
      <dgm:prSet presAssocID="{26E4E888-B06F-4B21-B192-47F735EE9006}" presName="parentText" presStyleLbl="node1" presStyleIdx="0" presStyleCnt="7" custScaleY="205033" custLinFactY="-2956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01A74F-8395-4A64-B914-CC36421DA2D2}" type="pres">
      <dgm:prSet presAssocID="{0736BD49-9C1E-46F6-8EA5-04B015D00A90}" presName="spacer" presStyleCnt="0"/>
      <dgm:spPr/>
    </dgm:pt>
    <dgm:pt modelId="{C52717C2-3405-4133-9436-C448FEDB2F84}" type="pres">
      <dgm:prSet presAssocID="{83215F84-C961-4C11-A8E5-83E02C50944E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8BD9A4-381E-4044-895B-51F98815196B}" type="pres">
      <dgm:prSet presAssocID="{4EC3CC9D-AFD0-4F14-93E4-2D7C585C3B0B}" presName="spacer" presStyleCnt="0"/>
      <dgm:spPr/>
    </dgm:pt>
    <dgm:pt modelId="{CEA7AAA4-1250-0B4E-A3DA-A6AABF5CE98A}" type="pres">
      <dgm:prSet presAssocID="{12EE0E49-F8FD-8043-9E81-21C918658637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710FF0-B7F3-644C-9C5A-008F9AC96B24}" type="pres">
      <dgm:prSet presAssocID="{63163BA1-608B-CD48-848E-5D996E7D03EB}" presName="spacer" presStyleCnt="0"/>
      <dgm:spPr/>
    </dgm:pt>
    <dgm:pt modelId="{1021A818-226A-4296-842C-2A96BA77D99B}" type="pres">
      <dgm:prSet presAssocID="{0C7577FA-E609-496C-9414-4E53BCA33A46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7B86CA-F27D-4A6C-900A-0A79F880A3B2}" type="pres">
      <dgm:prSet presAssocID="{BCCCCD87-F695-4440-99FE-F3BCAAA40EC3}" presName="spacer" presStyleCnt="0"/>
      <dgm:spPr/>
    </dgm:pt>
    <dgm:pt modelId="{E10B6689-D56A-47F5-A58F-3ADB53D9636E}" type="pres">
      <dgm:prSet presAssocID="{3D80DBE3-952C-4EDD-81C5-35275A1CF1E3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7C4F5B-4ADA-450C-AD55-37CDDFFD5B26}" type="pres">
      <dgm:prSet presAssocID="{575BD469-97D4-49AD-A9EC-48A55A439D3C}" presName="spacer" presStyleCnt="0"/>
      <dgm:spPr/>
    </dgm:pt>
    <dgm:pt modelId="{9CE0E509-D0C1-404F-921B-B373D26B64BB}" type="pres">
      <dgm:prSet presAssocID="{259D6E0D-06FF-4F3A-8D07-096D713F8077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73B0B7-D822-4B4B-836A-78C7409572C6}" type="pres">
      <dgm:prSet presAssocID="{02194106-0F40-485B-B3F3-F26A55003E16}" presName="spacer" presStyleCnt="0"/>
      <dgm:spPr/>
    </dgm:pt>
    <dgm:pt modelId="{B1F1ABFF-1276-448F-882A-76EAB857CA88}" type="pres">
      <dgm:prSet presAssocID="{CB6C87CA-A966-470A-9328-DF73A6462800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EAA9C2F-EF62-B548-BFD0-918608C88A26}" type="presOf" srcId="{12EE0E49-F8FD-8043-9E81-21C918658637}" destId="{CEA7AAA4-1250-0B4E-A3DA-A6AABF5CE98A}" srcOrd="0" destOrd="0" presId="urn:microsoft.com/office/officeart/2005/8/layout/vList2"/>
    <dgm:cxn modelId="{182B15C4-CF45-4646-ABDC-804260F8579E}" type="presOf" srcId="{26E4E888-B06F-4B21-B192-47F735EE9006}" destId="{1A5845C0-7265-4595-926C-CD068ED0A353}" srcOrd="0" destOrd="0" presId="urn:microsoft.com/office/officeart/2005/8/layout/vList2"/>
    <dgm:cxn modelId="{6DF2EE00-0707-444E-B77B-4179B41C5FEE}" srcId="{4A4AE9B5-01EA-4151-BE91-2F9C95B7AC0E}" destId="{CB6C87CA-A966-470A-9328-DF73A6462800}" srcOrd="6" destOrd="0" parTransId="{6D989785-8A32-41D6-9A58-4BFABEEE8B74}" sibTransId="{C96FDD16-5CEB-40A2-826A-CC9C5CB0C952}"/>
    <dgm:cxn modelId="{B4886E8F-F665-5845-84F6-8F98FD41F246}" type="presOf" srcId="{83215F84-C961-4C11-A8E5-83E02C50944E}" destId="{C52717C2-3405-4133-9436-C448FEDB2F84}" srcOrd="0" destOrd="0" presId="urn:microsoft.com/office/officeart/2005/8/layout/vList2"/>
    <dgm:cxn modelId="{85C3FB1E-4FEC-4E1A-B058-112E278DFD30}" srcId="{4A4AE9B5-01EA-4151-BE91-2F9C95B7AC0E}" destId="{259D6E0D-06FF-4F3A-8D07-096D713F8077}" srcOrd="5" destOrd="0" parTransId="{8BA938A1-0E2D-412A-8010-64456FAE13DC}" sibTransId="{02194106-0F40-485B-B3F3-F26A55003E16}"/>
    <dgm:cxn modelId="{426ACFEE-CABB-4E75-B512-D1D1DBECCBED}" srcId="{4A4AE9B5-01EA-4151-BE91-2F9C95B7AC0E}" destId="{83215F84-C961-4C11-A8E5-83E02C50944E}" srcOrd="1" destOrd="0" parTransId="{4D817DEA-1C17-46FF-841C-62DD97818798}" sibTransId="{4EC3CC9D-AFD0-4F14-93E4-2D7C585C3B0B}"/>
    <dgm:cxn modelId="{9447AA39-53B5-D944-A160-427462183DBA}" type="presOf" srcId="{259D6E0D-06FF-4F3A-8D07-096D713F8077}" destId="{9CE0E509-D0C1-404F-921B-B373D26B64BB}" srcOrd="0" destOrd="0" presId="urn:microsoft.com/office/officeart/2005/8/layout/vList2"/>
    <dgm:cxn modelId="{8C3361BB-D30C-C14B-8FD3-F2A2F34E45EE}" type="presOf" srcId="{CB6C87CA-A966-470A-9328-DF73A6462800}" destId="{B1F1ABFF-1276-448F-882A-76EAB857CA88}" srcOrd="0" destOrd="0" presId="urn:microsoft.com/office/officeart/2005/8/layout/vList2"/>
    <dgm:cxn modelId="{02A0766D-199B-1942-864B-1FD9308ABCD9}" type="presOf" srcId="{4A4AE9B5-01EA-4151-BE91-2F9C95B7AC0E}" destId="{72ED4258-D79F-4CF9-8970-901551AB0051}" srcOrd="0" destOrd="0" presId="urn:microsoft.com/office/officeart/2005/8/layout/vList2"/>
    <dgm:cxn modelId="{1E50AAA1-3790-0F41-99B2-2C81F1059C74}" type="presOf" srcId="{0C7577FA-E609-496C-9414-4E53BCA33A46}" destId="{1021A818-226A-4296-842C-2A96BA77D99B}" srcOrd="0" destOrd="0" presId="urn:microsoft.com/office/officeart/2005/8/layout/vList2"/>
    <dgm:cxn modelId="{C091FE21-7DB6-4EA8-B63B-9A76DF3025EF}" srcId="{4A4AE9B5-01EA-4151-BE91-2F9C95B7AC0E}" destId="{0C7577FA-E609-496C-9414-4E53BCA33A46}" srcOrd="3" destOrd="0" parTransId="{BA930950-F184-45E1-878D-88E27EEF7BA9}" sibTransId="{BCCCCD87-F695-4440-99FE-F3BCAAA40EC3}"/>
    <dgm:cxn modelId="{4168C40C-37F0-4277-BB9F-4760D77369AF}" srcId="{4A4AE9B5-01EA-4151-BE91-2F9C95B7AC0E}" destId="{3D80DBE3-952C-4EDD-81C5-35275A1CF1E3}" srcOrd="4" destOrd="0" parTransId="{4A750CEF-9A13-4B42-ABB4-5751585101E1}" sibTransId="{575BD469-97D4-49AD-A9EC-48A55A439D3C}"/>
    <dgm:cxn modelId="{C9556807-9EAB-5A46-B0A0-B0518EEAE35B}" type="presOf" srcId="{3D80DBE3-952C-4EDD-81C5-35275A1CF1E3}" destId="{E10B6689-D56A-47F5-A58F-3ADB53D9636E}" srcOrd="0" destOrd="0" presId="urn:microsoft.com/office/officeart/2005/8/layout/vList2"/>
    <dgm:cxn modelId="{D516ECBD-0A1D-47F5-814D-F94CA9277C70}" srcId="{4A4AE9B5-01EA-4151-BE91-2F9C95B7AC0E}" destId="{26E4E888-B06F-4B21-B192-47F735EE9006}" srcOrd="0" destOrd="0" parTransId="{C375527D-6D61-4F06-A9F0-0FCDB724FBF3}" sibTransId="{0736BD49-9C1E-46F6-8EA5-04B015D00A90}"/>
    <dgm:cxn modelId="{F068A877-30C5-F043-AD82-DDE79FFAD481}" srcId="{4A4AE9B5-01EA-4151-BE91-2F9C95B7AC0E}" destId="{12EE0E49-F8FD-8043-9E81-21C918658637}" srcOrd="2" destOrd="0" parTransId="{585A8846-709A-DF4C-847F-7D13BEFCDE5C}" sibTransId="{63163BA1-608B-CD48-848E-5D996E7D03EB}"/>
    <dgm:cxn modelId="{F0B0D398-868C-544E-B2A5-0883E004FB96}" type="presParOf" srcId="{72ED4258-D79F-4CF9-8970-901551AB0051}" destId="{1A5845C0-7265-4595-926C-CD068ED0A353}" srcOrd="0" destOrd="0" presId="urn:microsoft.com/office/officeart/2005/8/layout/vList2"/>
    <dgm:cxn modelId="{05E301C9-F6AF-454D-8A95-6EA5BD6AADC8}" type="presParOf" srcId="{72ED4258-D79F-4CF9-8970-901551AB0051}" destId="{E801A74F-8395-4A64-B914-CC36421DA2D2}" srcOrd="1" destOrd="0" presId="urn:microsoft.com/office/officeart/2005/8/layout/vList2"/>
    <dgm:cxn modelId="{16B4CFD8-4FC4-ED4B-B33F-1065F7180BEF}" type="presParOf" srcId="{72ED4258-D79F-4CF9-8970-901551AB0051}" destId="{C52717C2-3405-4133-9436-C448FEDB2F84}" srcOrd="2" destOrd="0" presId="urn:microsoft.com/office/officeart/2005/8/layout/vList2"/>
    <dgm:cxn modelId="{EB1056C8-AF9B-F746-8DCB-1A365065BBDB}" type="presParOf" srcId="{72ED4258-D79F-4CF9-8970-901551AB0051}" destId="{1F8BD9A4-381E-4044-895B-51F98815196B}" srcOrd="3" destOrd="0" presId="urn:microsoft.com/office/officeart/2005/8/layout/vList2"/>
    <dgm:cxn modelId="{2DA204E7-6543-BC4A-B9B7-B1B9892354C1}" type="presParOf" srcId="{72ED4258-D79F-4CF9-8970-901551AB0051}" destId="{CEA7AAA4-1250-0B4E-A3DA-A6AABF5CE98A}" srcOrd="4" destOrd="0" presId="urn:microsoft.com/office/officeart/2005/8/layout/vList2"/>
    <dgm:cxn modelId="{D1ADC373-E9D8-EE4A-8193-904837674AB7}" type="presParOf" srcId="{72ED4258-D79F-4CF9-8970-901551AB0051}" destId="{8E710FF0-B7F3-644C-9C5A-008F9AC96B24}" srcOrd="5" destOrd="0" presId="urn:microsoft.com/office/officeart/2005/8/layout/vList2"/>
    <dgm:cxn modelId="{6C3DC951-0ED3-8348-89F9-98ABF5D88501}" type="presParOf" srcId="{72ED4258-D79F-4CF9-8970-901551AB0051}" destId="{1021A818-226A-4296-842C-2A96BA77D99B}" srcOrd="6" destOrd="0" presId="urn:microsoft.com/office/officeart/2005/8/layout/vList2"/>
    <dgm:cxn modelId="{7128923A-2159-844E-9DE3-848F4FCA8161}" type="presParOf" srcId="{72ED4258-D79F-4CF9-8970-901551AB0051}" destId="{F07B86CA-F27D-4A6C-900A-0A79F880A3B2}" srcOrd="7" destOrd="0" presId="urn:microsoft.com/office/officeart/2005/8/layout/vList2"/>
    <dgm:cxn modelId="{C45A29D6-4472-B841-921F-E83938CAEF91}" type="presParOf" srcId="{72ED4258-D79F-4CF9-8970-901551AB0051}" destId="{E10B6689-D56A-47F5-A58F-3ADB53D9636E}" srcOrd="8" destOrd="0" presId="urn:microsoft.com/office/officeart/2005/8/layout/vList2"/>
    <dgm:cxn modelId="{E31B73C3-074F-064D-A688-1950AC07F383}" type="presParOf" srcId="{72ED4258-D79F-4CF9-8970-901551AB0051}" destId="{677C4F5B-4ADA-450C-AD55-37CDDFFD5B26}" srcOrd="9" destOrd="0" presId="urn:microsoft.com/office/officeart/2005/8/layout/vList2"/>
    <dgm:cxn modelId="{C5CC8D0A-2F4A-F146-9D82-2E0D7CE6D259}" type="presParOf" srcId="{72ED4258-D79F-4CF9-8970-901551AB0051}" destId="{9CE0E509-D0C1-404F-921B-B373D26B64BB}" srcOrd="10" destOrd="0" presId="urn:microsoft.com/office/officeart/2005/8/layout/vList2"/>
    <dgm:cxn modelId="{2E10BE90-16E6-2449-80AD-998F72F0CE8A}" type="presParOf" srcId="{72ED4258-D79F-4CF9-8970-901551AB0051}" destId="{6F73B0B7-D822-4B4B-836A-78C7409572C6}" srcOrd="11" destOrd="0" presId="urn:microsoft.com/office/officeart/2005/8/layout/vList2"/>
    <dgm:cxn modelId="{F0F16060-8DFF-144D-9816-F1A9437D8A11}" type="presParOf" srcId="{72ED4258-D79F-4CF9-8970-901551AB0051}" destId="{B1F1ABFF-1276-448F-882A-76EAB857CA88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4AE9B5-01EA-4151-BE91-2F9C95B7AC0E}" type="doc">
      <dgm:prSet loTypeId="urn:microsoft.com/office/officeart/2005/8/layout/vList2" loCatId="list" qsTypeId="urn:microsoft.com/office/officeart/2005/8/quickstyle/simple5" qsCatId="simple" csTypeId="urn:microsoft.com/office/officeart/2005/8/colors/accent5_4" csCatId="accent5" phldr="1"/>
      <dgm:spPr/>
      <dgm:t>
        <a:bodyPr/>
        <a:lstStyle/>
        <a:p>
          <a:endParaRPr lang="nl-NL"/>
        </a:p>
      </dgm:t>
    </dgm:pt>
    <dgm:pt modelId="{26E4E888-B06F-4B21-B192-47F735EE9006}">
      <dgm:prSet phldrT="[Text]" custT="1"/>
      <dgm:spPr/>
      <dgm:t>
        <a:bodyPr/>
        <a:lstStyle/>
        <a:p>
          <a:pPr algn="ctr"/>
          <a:r>
            <a:rPr lang="en-IE" sz="2400" b="1" u="none" dirty="0">
              <a:solidFill>
                <a:srgbClr val="000000"/>
              </a:solidFill>
              <a:effectLst/>
            </a:rPr>
            <a:t>Specific acts of genocide</a:t>
          </a:r>
          <a:endParaRPr lang="nl-NL" sz="2400" b="1" u="none" dirty="0">
            <a:solidFill>
              <a:srgbClr val="000000"/>
            </a:solidFill>
            <a:effectLst/>
          </a:endParaRPr>
        </a:p>
      </dgm:t>
    </dgm:pt>
    <dgm:pt modelId="{C375527D-6D61-4F06-A9F0-0FCDB724FBF3}" type="parTrans" cxnId="{D516ECBD-0A1D-47F5-814D-F94CA9277C70}">
      <dgm:prSet/>
      <dgm:spPr/>
      <dgm:t>
        <a:bodyPr/>
        <a:lstStyle/>
        <a:p>
          <a:endParaRPr lang="nl-NL"/>
        </a:p>
      </dgm:t>
    </dgm:pt>
    <dgm:pt modelId="{0736BD49-9C1E-46F6-8EA5-04B015D00A90}" type="sibTrans" cxnId="{D516ECBD-0A1D-47F5-814D-F94CA9277C70}">
      <dgm:prSet/>
      <dgm:spPr/>
      <dgm:t>
        <a:bodyPr/>
        <a:lstStyle/>
        <a:p>
          <a:endParaRPr lang="nl-NL"/>
        </a:p>
      </dgm:t>
    </dgm:pt>
    <dgm:pt modelId="{0C7577FA-E609-496C-9414-4E53BCA33A46}">
      <dgm:prSet phldrT="[Text]" custT="1"/>
      <dgm:spPr/>
      <dgm:t>
        <a:bodyPr lIns="0" rIns="0"/>
        <a:lstStyle/>
        <a:p>
          <a:pPr algn="ctr"/>
          <a:r>
            <a:rPr lang="en-IE" sz="1800" b="0" u="none" dirty="0">
              <a:solidFill>
                <a:srgbClr val="000000"/>
              </a:solidFill>
              <a:effectLst/>
            </a:rPr>
            <a:t>Causing serious bodily or mental harm to members of the group e.g. rape</a:t>
          </a:r>
          <a:endParaRPr lang="nl-NL" sz="1800" b="0" u="none" dirty="0">
            <a:solidFill>
              <a:srgbClr val="000000"/>
            </a:solidFill>
            <a:effectLst/>
          </a:endParaRPr>
        </a:p>
      </dgm:t>
    </dgm:pt>
    <dgm:pt modelId="{BA930950-F184-45E1-878D-88E27EEF7BA9}" type="parTrans" cxnId="{C091FE21-7DB6-4EA8-B63B-9A76DF3025EF}">
      <dgm:prSet/>
      <dgm:spPr/>
      <dgm:t>
        <a:bodyPr/>
        <a:lstStyle/>
        <a:p>
          <a:endParaRPr lang="nl-NL"/>
        </a:p>
      </dgm:t>
    </dgm:pt>
    <dgm:pt modelId="{BCCCCD87-F695-4440-99FE-F3BCAAA40EC3}" type="sibTrans" cxnId="{C091FE21-7DB6-4EA8-B63B-9A76DF3025EF}">
      <dgm:prSet/>
      <dgm:spPr/>
      <dgm:t>
        <a:bodyPr/>
        <a:lstStyle/>
        <a:p>
          <a:endParaRPr lang="nl-NL"/>
        </a:p>
      </dgm:t>
    </dgm:pt>
    <dgm:pt modelId="{3D80DBE3-952C-4EDD-81C5-35275A1CF1E3}">
      <dgm:prSet custT="1"/>
      <dgm:spPr/>
      <dgm:t>
        <a:bodyPr lIns="0" rIns="0"/>
        <a:lstStyle/>
        <a:p>
          <a:pPr algn="ctr"/>
          <a:r>
            <a:rPr lang="en-IE" sz="1800" b="0" u="none" dirty="0">
              <a:solidFill>
                <a:srgbClr val="000000"/>
              </a:solidFill>
              <a:effectLst/>
            </a:rPr>
            <a:t>Bringing about conditions of life calculated to destroy the group</a:t>
          </a:r>
          <a:endParaRPr lang="nl-NL" sz="1800" b="0" u="none" dirty="0">
            <a:solidFill>
              <a:srgbClr val="000000"/>
            </a:solidFill>
            <a:effectLst/>
          </a:endParaRPr>
        </a:p>
      </dgm:t>
    </dgm:pt>
    <dgm:pt modelId="{4A750CEF-9A13-4B42-ABB4-5751585101E1}" type="parTrans" cxnId="{4168C40C-37F0-4277-BB9F-4760D77369AF}">
      <dgm:prSet/>
      <dgm:spPr/>
      <dgm:t>
        <a:bodyPr/>
        <a:lstStyle/>
        <a:p>
          <a:endParaRPr lang="nl-NL"/>
        </a:p>
      </dgm:t>
    </dgm:pt>
    <dgm:pt modelId="{575BD469-97D4-49AD-A9EC-48A55A439D3C}" type="sibTrans" cxnId="{4168C40C-37F0-4277-BB9F-4760D77369AF}">
      <dgm:prSet/>
      <dgm:spPr/>
      <dgm:t>
        <a:bodyPr/>
        <a:lstStyle/>
        <a:p>
          <a:endParaRPr lang="nl-NL"/>
        </a:p>
      </dgm:t>
    </dgm:pt>
    <dgm:pt modelId="{259D6E0D-06FF-4F3A-8D07-096D713F8077}">
      <dgm:prSet custT="1"/>
      <dgm:spPr/>
      <dgm:t>
        <a:bodyPr lIns="0" rIns="0"/>
        <a:lstStyle/>
        <a:p>
          <a:pPr algn="ctr"/>
          <a:r>
            <a:rPr lang="en-IE" sz="1800" b="0" u="none" dirty="0">
              <a:solidFill>
                <a:srgbClr val="000000"/>
              </a:solidFill>
              <a:effectLst/>
            </a:rPr>
            <a:t>Imposing measures intended to prevent births within the group </a:t>
          </a:r>
        </a:p>
        <a:p>
          <a:pPr algn="ctr"/>
          <a:r>
            <a:rPr lang="en-IE" sz="1800" b="0" u="none" dirty="0">
              <a:solidFill>
                <a:srgbClr val="000000"/>
              </a:solidFill>
              <a:effectLst/>
            </a:rPr>
            <a:t>e.g. sterilisation</a:t>
          </a:r>
          <a:endParaRPr lang="nl-NL" sz="1800" b="0" u="none" dirty="0">
            <a:solidFill>
              <a:srgbClr val="000000"/>
            </a:solidFill>
            <a:effectLst/>
          </a:endParaRPr>
        </a:p>
      </dgm:t>
    </dgm:pt>
    <dgm:pt modelId="{8BA938A1-0E2D-412A-8010-64456FAE13DC}" type="parTrans" cxnId="{85C3FB1E-4FEC-4E1A-B058-112E278DFD30}">
      <dgm:prSet/>
      <dgm:spPr/>
      <dgm:t>
        <a:bodyPr/>
        <a:lstStyle/>
        <a:p>
          <a:endParaRPr lang="nl-NL"/>
        </a:p>
      </dgm:t>
    </dgm:pt>
    <dgm:pt modelId="{02194106-0F40-485B-B3F3-F26A55003E16}" type="sibTrans" cxnId="{85C3FB1E-4FEC-4E1A-B058-112E278DFD30}">
      <dgm:prSet/>
      <dgm:spPr/>
      <dgm:t>
        <a:bodyPr/>
        <a:lstStyle/>
        <a:p>
          <a:endParaRPr lang="nl-NL"/>
        </a:p>
      </dgm:t>
    </dgm:pt>
    <dgm:pt modelId="{83215F84-C961-4C11-A8E5-83E02C50944E}">
      <dgm:prSet phldrT="[Text]" custT="1"/>
      <dgm:spPr/>
      <dgm:t>
        <a:bodyPr lIns="0" rIns="0"/>
        <a:lstStyle/>
        <a:p>
          <a:pPr algn="ctr"/>
          <a:r>
            <a:rPr lang="en-IE" sz="1800" b="0" u="none" dirty="0">
              <a:solidFill>
                <a:srgbClr val="000000"/>
              </a:solidFill>
              <a:effectLst/>
            </a:rPr>
            <a:t>Killing members of the group e.g. raping and then killing</a:t>
          </a:r>
          <a:endParaRPr lang="nl-NL" sz="1800" b="0" u="none" dirty="0">
            <a:solidFill>
              <a:srgbClr val="000000"/>
            </a:solidFill>
            <a:effectLst/>
          </a:endParaRPr>
        </a:p>
      </dgm:t>
    </dgm:pt>
    <dgm:pt modelId="{4D817DEA-1C17-46FF-841C-62DD97818798}" type="parTrans" cxnId="{426ACFEE-CABB-4E75-B512-D1D1DBECCBED}">
      <dgm:prSet/>
      <dgm:spPr/>
      <dgm:t>
        <a:bodyPr/>
        <a:lstStyle/>
        <a:p>
          <a:endParaRPr lang="nl-NL"/>
        </a:p>
      </dgm:t>
    </dgm:pt>
    <dgm:pt modelId="{4EC3CC9D-AFD0-4F14-93E4-2D7C585C3B0B}" type="sibTrans" cxnId="{426ACFEE-CABB-4E75-B512-D1D1DBECCBED}">
      <dgm:prSet/>
      <dgm:spPr/>
      <dgm:t>
        <a:bodyPr/>
        <a:lstStyle/>
        <a:p>
          <a:endParaRPr lang="nl-NL"/>
        </a:p>
      </dgm:t>
    </dgm:pt>
    <dgm:pt modelId="{3CC29F97-3B8D-4A93-9F5B-E72EA50FC917}">
      <dgm:prSet custT="1"/>
      <dgm:spPr/>
      <dgm:t>
        <a:bodyPr lIns="0" rIns="0"/>
        <a:lstStyle/>
        <a:p>
          <a:pPr algn="ctr"/>
          <a:r>
            <a:rPr lang="en-IE" sz="1800" b="0" u="none" dirty="0">
              <a:solidFill>
                <a:srgbClr val="000000"/>
              </a:solidFill>
              <a:effectLst/>
            </a:rPr>
            <a:t>Forcibly transferring children of the group to another group</a:t>
          </a:r>
          <a:endParaRPr lang="nl-NL" sz="1800" b="0" u="none" dirty="0">
            <a:solidFill>
              <a:srgbClr val="000000"/>
            </a:solidFill>
            <a:effectLst/>
          </a:endParaRPr>
        </a:p>
      </dgm:t>
    </dgm:pt>
    <dgm:pt modelId="{E65A733D-12F6-4ADF-AEAB-BA25B6F7490A}" type="parTrans" cxnId="{AE283E18-900D-4263-9EED-68839682400C}">
      <dgm:prSet/>
      <dgm:spPr/>
      <dgm:t>
        <a:bodyPr/>
        <a:lstStyle/>
        <a:p>
          <a:endParaRPr lang="nl-NL"/>
        </a:p>
      </dgm:t>
    </dgm:pt>
    <dgm:pt modelId="{3CE5CBEB-0751-4A26-8AB8-18D40198580E}" type="sibTrans" cxnId="{AE283E18-900D-4263-9EED-68839682400C}">
      <dgm:prSet/>
      <dgm:spPr/>
      <dgm:t>
        <a:bodyPr/>
        <a:lstStyle/>
        <a:p>
          <a:endParaRPr lang="nl-NL"/>
        </a:p>
      </dgm:t>
    </dgm:pt>
    <dgm:pt modelId="{72ED4258-D79F-4CF9-8970-901551AB0051}" type="pres">
      <dgm:prSet presAssocID="{4A4AE9B5-01EA-4151-BE91-2F9C95B7AC0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A5845C0-7265-4595-926C-CD068ED0A353}" type="pres">
      <dgm:prSet presAssocID="{26E4E888-B06F-4B21-B192-47F735EE9006}" presName="parentText" presStyleLbl="node1" presStyleIdx="0" presStyleCnt="6" custScaleY="205033" custLinFactY="-12038" custLinFactNeighborX="-1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01A74F-8395-4A64-B914-CC36421DA2D2}" type="pres">
      <dgm:prSet presAssocID="{0736BD49-9C1E-46F6-8EA5-04B015D00A90}" presName="spacer" presStyleCnt="0"/>
      <dgm:spPr/>
    </dgm:pt>
    <dgm:pt modelId="{C52717C2-3405-4133-9436-C448FEDB2F84}" type="pres">
      <dgm:prSet presAssocID="{83215F84-C961-4C11-A8E5-83E02C50944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8BD9A4-381E-4044-895B-51F98815196B}" type="pres">
      <dgm:prSet presAssocID="{4EC3CC9D-AFD0-4F14-93E4-2D7C585C3B0B}" presName="spacer" presStyleCnt="0"/>
      <dgm:spPr/>
    </dgm:pt>
    <dgm:pt modelId="{1021A818-226A-4296-842C-2A96BA77D99B}" type="pres">
      <dgm:prSet presAssocID="{0C7577FA-E609-496C-9414-4E53BCA33A4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7B86CA-F27D-4A6C-900A-0A79F880A3B2}" type="pres">
      <dgm:prSet presAssocID="{BCCCCD87-F695-4440-99FE-F3BCAAA40EC3}" presName="spacer" presStyleCnt="0"/>
      <dgm:spPr/>
    </dgm:pt>
    <dgm:pt modelId="{E10B6689-D56A-47F5-A58F-3ADB53D9636E}" type="pres">
      <dgm:prSet presAssocID="{3D80DBE3-952C-4EDD-81C5-35275A1CF1E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7C4F5B-4ADA-450C-AD55-37CDDFFD5B26}" type="pres">
      <dgm:prSet presAssocID="{575BD469-97D4-49AD-A9EC-48A55A439D3C}" presName="spacer" presStyleCnt="0"/>
      <dgm:spPr/>
    </dgm:pt>
    <dgm:pt modelId="{9CE0E509-D0C1-404F-921B-B373D26B64BB}" type="pres">
      <dgm:prSet presAssocID="{259D6E0D-06FF-4F3A-8D07-096D713F807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73B0B7-D822-4B4B-836A-78C7409572C6}" type="pres">
      <dgm:prSet presAssocID="{02194106-0F40-485B-B3F3-F26A55003E16}" presName="spacer" presStyleCnt="0"/>
      <dgm:spPr/>
    </dgm:pt>
    <dgm:pt modelId="{C4748459-548C-4492-BFBE-44C6E02E7BF7}" type="pres">
      <dgm:prSet presAssocID="{3CC29F97-3B8D-4A93-9F5B-E72EA50FC917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DD2785F-CDDB-CE42-AE72-7C56F4B6DCEA}" type="presOf" srcId="{0C7577FA-E609-496C-9414-4E53BCA33A46}" destId="{1021A818-226A-4296-842C-2A96BA77D99B}" srcOrd="0" destOrd="0" presId="urn:microsoft.com/office/officeart/2005/8/layout/vList2"/>
    <dgm:cxn modelId="{AE283E18-900D-4263-9EED-68839682400C}" srcId="{4A4AE9B5-01EA-4151-BE91-2F9C95B7AC0E}" destId="{3CC29F97-3B8D-4A93-9F5B-E72EA50FC917}" srcOrd="5" destOrd="0" parTransId="{E65A733D-12F6-4ADF-AEAB-BA25B6F7490A}" sibTransId="{3CE5CBEB-0751-4A26-8AB8-18D40198580E}"/>
    <dgm:cxn modelId="{378AF90F-F733-A54E-920A-5782FA1BCEC6}" type="presOf" srcId="{83215F84-C961-4C11-A8E5-83E02C50944E}" destId="{C52717C2-3405-4133-9436-C448FEDB2F84}" srcOrd="0" destOrd="0" presId="urn:microsoft.com/office/officeart/2005/8/layout/vList2"/>
    <dgm:cxn modelId="{85C3FB1E-4FEC-4E1A-B058-112E278DFD30}" srcId="{4A4AE9B5-01EA-4151-BE91-2F9C95B7AC0E}" destId="{259D6E0D-06FF-4F3A-8D07-096D713F8077}" srcOrd="4" destOrd="0" parTransId="{8BA938A1-0E2D-412A-8010-64456FAE13DC}" sibTransId="{02194106-0F40-485B-B3F3-F26A55003E16}"/>
    <dgm:cxn modelId="{426ACFEE-CABB-4E75-B512-D1D1DBECCBED}" srcId="{4A4AE9B5-01EA-4151-BE91-2F9C95B7AC0E}" destId="{83215F84-C961-4C11-A8E5-83E02C50944E}" srcOrd="1" destOrd="0" parTransId="{4D817DEA-1C17-46FF-841C-62DD97818798}" sibTransId="{4EC3CC9D-AFD0-4F14-93E4-2D7C585C3B0B}"/>
    <dgm:cxn modelId="{3D765F3F-06C7-2E4A-9F7D-7092CD634121}" type="presOf" srcId="{4A4AE9B5-01EA-4151-BE91-2F9C95B7AC0E}" destId="{72ED4258-D79F-4CF9-8970-901551AB0051}" srcOrd="0" destOrd="0" presId="urn:microsoft.com/office/officeart/2005/8/layout/vList2"/>
    <dgm:cxn modelId="{7A36026A-A346-5843-9B91-E95A2969CC41}" type="presOf" srcId="{3D80DBE3-952C-4EDD-81C5-35275A1CF1E3}" destId="{E10B6689-D56A-47F5-A58F-3ADB53D9636E}" srcOrd="0" destOrd="0" presId="urn:microsoft.com/office/officeart/2005/8/layout/vList2"/>
    <dgm:cxn modelId="{B18D25B7-64A3-294B-9D3B-F470A8349B16}" type="presOf" srcId="{3CC29F97-3B8D-4A93-9F5B-E72EA50FC917}" destId="{C4748459-548C-4492-BFBE-44C6E02E7BF7}" srcOrd="0" destOrd="0" presId="urn:microsoft.com/office/officeart/2005/8/layout/vList2"/>
    <dgm:cxn modelId="{C091FE21-7DB6-4EA8-B63B-9A76DF3025EF}" srcId="{4A4AE9B5-01EA-4151-BE91-2F9C95B7AC0E}" destId="{0C7577FA-E609-496C-9414-4E53BCA33A46}" srcOrd="2" destOrd="0" parTransId="{BA930950-F184-45E1-878D-88E27EEF7BA9}" sibTransId="{BCCCCD87-F695-4440-99FE-F3BCAAA40EC3}"/>
    <dgm:cxn modelId="{4168C40C-37F0-4277-BB9F-4760D77369AF}" srcId="{4A4AE9B5-01EA-4151-BE91-2F9C95B7AC0E}" destId="{3D80DBE3-952C-4EDD-81C5-35275A1CF1E3}" srcOrd="3" destOrd="0" parTransId="{4A750CEF-9A13-4B42-ABB4-5751585101E1}" sibTransId="{575BD469-97D4-49AD-A9EC-48A55A439D3C}"/>
    <dgm:cxn modelId="{D516ECBD-0A1D-47F5-814D-F94CA9277C70}" srcId="{4A4AE9B5-01EA-4151-BE91-2F9C95B7AC0E}" destId="{26E4E888-B06F-4B21-B192-47F735EE9006}" srcOrd="0" destOrd="0" parTransId="{C375527D-6D61-4F06-A9F0-0FCDB724FBF3}" sibTransId="{0736BD49-9C1E-46F6-8EA5-04B015D00A90}"/>
    <dgm:cxn modelId="{0E64C63A-C787-D640-8819-50581E729E8A}" type="presOf" srcId="{259D6E0D-06FF-4F3A-8D07-096D713F8077}" destId="{9CE0E509-D0C1-404F-921B-B373D26B64BB}" srcOrd="0" destOrd="0" presId="urn:microsoft.com/office/officeart/2005/8/layout/vList2"/>
    <dgm:cxn modelId="{E9F3F355-B96E-664C-9DA1-F46DE8F40A45}" type="presOf" srcId="{26E4E888-B06F-4B21-B192-47F735EE9006}" destId="{1A5845C0-7265-4595-926C-CD068ED0A353}" srcOrd="0" destOrd="0" presId="urn:microsoft.com/office/officeart/2005/8/layout/vList2"/>
    <dgm:cxn modelId="{0E8D7EE8-8F05-374D-BFEF-AB901429E3F8}" type="presParOf" srcId="{72ED4258-D79F-4CF9-8970-901551AB0051}" destId="{1A5845C0-7265-4595-926C-CD068ED0A353}" srcOrd="0" destOrd="0" presId="urn:microsoft.com/office/officeart/2005/8/layout/vList2"/>
    <dgm:cxn modelId="{F5F0DB46-841B-9C4F-A1EA-4CB0B58AC9C3}" type="presParOf" srcId="{72ED4258-D79F-4CF9-8970-901551AB0051}" destId="{E801A74F-8395-4A64-B914-CC36421DA2D2}" srcOrd="1" destOrd="0" presId="urn:microsoft.com/office/officeart/2005/8/layout/vList2"/>
    <dgm:cxn modelId="{50E74CCB-977C-1A44-84BB-12D3573F801F}" type="presParOf" srcId="{72ED4258-D79F-4CF9-8970-901551AB0051}" destId="{C52717C2-3405-4133-9436-C448FEDB2F84}" srcOrd="2" destOrd="0" presId="urn:microsoft.com/office/officeart/2005/8/layout/vList2"/>
    <dgm:cxn modelId="{AD2E9F52-E0C6-194A-B6C0-8B2DE7EB181F}" type="presParOf" srcId="{72ED4258-D79F-4CF9-8970-901551AB0051}" destId="{1F8BD9A4-381E-4044-895B-51F98815196B}" srcOrd="3" destOrd="0" presId="urn:microsoft.com/office/officeart/2005/8/layout/vList2"/>
    <dgm:cxn modelId="{D65E8C89-AD39-414F-9B86-FB7C4E391DC8}" type="presParOf" srcId="{72ED4258-D79F-4CF9-8970-901551AB0051}" destId="{1021A818-226A-4296-842C-2A96BA77D99B}" srcOrd="4" destOrd="0" presId="urn:microsoft.com/office/officeart/2005/8/layout/vList2"/>
    <dgm:cxn modelId="{C41028A6-B4B8-564A-9313-809D73169054}" type="presParOf" srcId="{72ED4258-D79F-4CF9-8970-901551AB0051}" destId="{F07B86CA-F27D-4A6C-900A-0A79F880A3B2}" srcOrd="5" destOrd="0" presId="urn:microsoft.com/office/officeart/2005/8/layout/vList2"/>
    <dgm:cxn modelId="{00A9E4EB-FA9C-684D-B37F-8A5C3C70543F}" type="presParOf" srcId="{72ED4258-D79F-4CF9-8970-901551AB0051}" destId="{E10B6689-D56A-47F5-A58F-3ADB53D9636E}" srcOrd="6" destOrd="0" presId="urn:microsoft.com/office/officeart/2005/8/layout/vList2"/>
    <dgm:cxn modelId="{C13CB79A-89B3-6846-9CD1-74BF168ED279}" type="presParOf" srcId="{72ED4258-D79F-4CF9-8970-901551AB0051}" destId="{677C4F5B-4ADA-450C-AD55-37CDDFFD5B26}" srcOrd="7" destOrd="0" presId="urn:microsoft.com/office/officeart/2005/8/layout/vList2"/>
    <dgm:cxn modelId="{10C2B0EE-0204-BA41-90F2-5AB642CF5FD9}" type="presParOf" srcId="{72ED4258-D79F-4CF9-8970-901551AB0051}" destId="{9CE0E509-D0C1-404F-921B-B373D26B64BB}" srcOrd="8" destOrd="0" presId="urn:microsoft.com/office/officeart/2005/8/layout/vList2"/>
    <dgm:cxn modelId="{0BC626FC-4478-9545-9194-9B58DB7087FB}" type="presParOf" srcId="{72ED4258-D79F-4CF9-8970-901551AB0051}" destId="{6F73B0B7-D822-4B4B-836A-78C7409572C6}" srcOrd="9" destOrd="0" presId="urn:microsoft.com/office/officeart/2005/8/layout/vList2"/>
    <dgm:cxn modelId="{D3C0AE3A-0522-524C-BF47-6DA16DC9FAE0}" type="presParOf" srcId="{72ED4258-D79F-4CF9-8970-901551AB0051}" destId="{C4748459-548C-4492-BFBE-44C6E02E7BF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97524C-4B64-E14E-B6DB-47EE8F7EAE9F}" type="doc">
      <dgm:prSet loTypeId="urn:microsoft.com/office/officeart/2005/8/layout/vList5" loCatId="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5DF298E9-5762-8E47-8974-82F3D6008B49}">
      <dgm:prSet phldrT="[Text]" custT="1"/>
      <dgm:spPr/>
      <dgm:t>
        <a:bodyPr/>
        <a:lstStyle/>
        <a:p>
          <a:r>
            <a:rPr lang="en-US" sz="2500" b="1" dirty="0"/>
            <a:t>Co-perpetration</a:t>
          </a:r>
        </a:p>
      </dgm:t>
    </dgm:pt>
    <dgm:pt modelId="{4B2B3E9C-4AB6-0B49-AD72-FCDB60DF4A34}" type="parTrans" cxnId="{9C6FBCD2-D637-1741-9A1E-A81F2F761DF5}">
      <dgm:prSet/>
      <dgm:spPr/>
      <dgm:t>
        <a:bodyPr/>
        <a:lstStyle/>
        <a:p>
          <a:endParaRPr lang="en-US"/>
        </a:p>
      </dgm:t>
    </dgm:pt>
    <dgm:pt modelId="{2D5BF4EB-4091-A544-BDB1-489EAFD896BC}" type="sibTrans" cxnId="{9C6FBCD2-D637-1741-9A1E-A81F2F761DF5}">
      <dgm:prSet/>
      <dgm:spPr/>
      <dgm:t>
        <a:bodyPr/>
        <a:lstStyle/>
        <a:p>
          <a:endParaRPr lang="en-US"/>
        </a:p>
      </dgm:t>
    </dgm:pt>
    <dgm:pt modelId="{01FDF542-82DB-614A-B3BF-7449AD98A99B}">
      <dgm:prSet phldrT="[Text]"/>
      <dgm:spPr/>
      <dgm:t>
        <a:bodyPr/>
        <a:lstStyle/>
        <a:p>
          <a:r>
            <a:rPr lang="en-US" dirty="0"/>
            <a:t>Formed a </a:t>
          </a:r>
          <a:r>
            <a:rPr lang="en-US" b="1" dirty="0"/>
            <a:t>common plan </a:t>
          </a:r>
          <a:r>
            <a:rPr lang="en-US" dirty="0"/>
            <a:t>with a </a:t>
          </a:r>
          <a:r>
            <a:rPr lang="en-US" b="1" dirty="0"/>
            <a:t>group of people </a:t>
          </a:r>
          <a:r>
            <a:rPr lang="en-US" dirty="0"/>
            <a:t>to commit international crimes</a:t>
          </a:r>
        </a:p>
      </dgm:t>
    </dgm:pt>
    <dgm:pt modelId="{2EF57312-C8F3-8542-8493-A31A204F5F37}" type="parTrans" cxnId="{F2B25217-C232-2D42-BB0A-26C009EF0A89}">
      <dgm:prSet/>
      <dgm:spPr/>
      <dgm:t>
        <a:bodyPr/>
        <a:lstStyle/>
        <a:p>
          <a:endParaRPr lang="en-US"/>
        </a:p>
      </dgm:t>
    </dgm:pt>
    <dgm:pt modelId="{54BAB873-2451-C444-9486-19D75AF7C6EB}" type="sibTrans" cxnId="{F2B25217-C232-2D42-BB0A-26C009EF0A89}">
      <dgm:prSet/>
      <dgm:spPr/>
      <dgm:t>
        <a:bodyPr/>
        <a:lstStyle/>
        <a:p>
          <a:endParaRPr lang="en-US"/>
        </a:p>
      </dgm:t>
    </dgm:pt>
    <dgm:pt modelId="{6C2ACE5B-2389-1540-AAC5-4626BE0B1547}">
      <dgm:prSet phldrT="[Text]" custT="1"/>
      <dgm:spPr/>
      <dgm:t>
        <a:bodyPr/>
        <a:lstStyle/>
        <a:p>
          <a:r>
            <a:rPr lang="en-US" sz="2500" b="1" dirty="0"/>
            <a:t>Common purpose</a:t>
          </a:r>
        </a:p>
      </dgm:t>
    </dgm:pt>
    <dgm:pt modelId="{8FC63CD7-BAA7-0943-BC65-3E14D747EEE3}" type="parTrans" cxnId="{C12A4AB9-DADB-7047-9F68-A08A70D56B52}">
      <dgm:prSet/>
      <dgm:spPr/>
      <dgm:t>
        <a:bodyPr/>
        <a:lstStyle/>
        <a:p>
          <a:endParaRPr lang="en-US"/>
        </a:p>
      </dgm:t>
    </dgm:pt>
    <dgm:pt modelId="{ED759236-24D4-BE4F-9AA4-E2331B57898D}" type="sibTrans" cxnId="{C12A4AB9-DADB-7047-9F68-A08A70D56B52}">
      <dgm:prSet/>
      <dgm:spPr/>
      <dgm:t>
        <a:bodyPr/>
        <a:lstStyle/>
        <a:p>
          <a:endParaRPr lang="en-US"/>
        </a:p>
      </dgm:t>
    </dgm:pt>
    <dgm:pt modelId="{6029BBD6-5A75-1548-99BB-9B67F632CA6B}">
      <dgm:prSet phldrT="[Text]"/>
      <dgm:spPr/>
      <dgm:t>
        <a:bodyPr/>
        <a:lstStyle/>
        <a:p>
          <a:r>
            <a:rPr lang="en-US" dirty="0"/>
            <a:t>Contributed to a crime by a </a:t>
          </a:r>
          <a:r>
            <a:rPr lang="en-US" b="1" dirty="0"/>
            <a:t>group of people</a:t>
          </a:r>
          <a:r>
            <a:rPr lang="en-US" dirty="0"/>
            <a:t> acting with a </a:t>
          </a:r>
          <a:r>
            <a:rPr lang="en-US" b="1" dirty="0"/>
            <a:t>common purpose</a:t>
          </a:r>
        </a:p>
      </dgm:t>
    </dgm:pt>
    <dgm:pt modelId="{49F2C91B-C2CE-B441-A658-4D4F30D8A93C}" type="parTrans" cxnId="{F661BA7E-D62A-FC48-9EA6-F73324BE4FDA}">
      <dgm:prSet/>
      <dgm:spPr/>
      <dgm:t>
        <a:bodyPr/>
        <a:lstStyle/>
        <a:p>
          <a:endParaRPr lang="en-US"/>
        </a:p>
      </dgm:t>
    </dgm:pt>
    <dgm:pt modelId="{5D78F7A6-AF42-0049-B4F1-A45F01A86B46}" type="sibTrans" cxnId="{F661BA7E-D62A-FC48-9EA6-F73324BE4FDA}">
      <dgm:prSet/>
      <dgm:spPr/>
      <dgm:t>
        <a:bodyPr/>
        <a:lstStyle/>
        <a:p>
          <a:endParaRPr lang="en-US"/>
        </a:p>
      </dgm:t>
    </dgm:pt>
    <dgm:pt modelId="{A8A7BE52-82FE-5E44-8C5A-B64A844EF030}">
      <dgm:prSet phldrT="[Text]" custT="1"/>
      <dgm:spPr/>
      <dgm:t>
        <a:bodyPr/>
        <a:lstStyle/>
        <a:p>
          <a:r>
            <a:rPr lang="en-US" sz="2500" b="1" dirty="0"/>
            <a:t>Indirect perpetration</a:t>
          </a:r>
        </a:p>
      </dgm:t>
    </dgm:pt>
    <dgm:pt modelId="{70125254-5F12-924C-A4CD-5374ED1C4E2F}" type="parTrans" cxnId="{B4E4A76F-91B3-BD4B-AF67-5D0EE09B6C70}">
      <dgm:prSet/>
      <dgm:spPr/>
      <dgm:t>
        <a:bodyPr/>
        <a:lstStyle/>
        <a:p>
          <a:endParaRPr lang="en-US"/>
        </a:p>
      </dgm:t>
    </dgm:pt>
    <dgm:pt modelId="{984AD786-A88A-1F46-BBF7-39288BBD2191}" type="sibTrans" cxnId="{B4E4A76F-91B3-BD4B-AF67-5D0EE09B6C70}">
      <dgm:prSet/>
      <dgm:spPr/>
      <dgm:t>
        <a:bodyPr/>
        <a:lstStyle/>
        <a:p>
          <a:endParaRPr lang="en-US"/>
        </a:p>
      </dgm:t>
    </dgm:pt>
    <dgm:pt modelId="{46E96F07-E3C8-BE4B-86FC-24EE2003A036}">
      <dgm:prSet phldrT="[Text]"/>
      <dgm:spPr/>
      <dgm:t>
        <a:bodyPr/>
        <a:lstStyle/>
        <a:p>
          <a:r>
            <a:rPr lang="en-US" dirty="0"/>
            <a:t>Exercised </a:t>
          </a:r>
          <a:r>
            <a:rPr lang="en-US" b="1" dirty="0"/>
            <a:t>control</a:t>
          </a:r>
          <a:r>
            <a:rPr lang="en-US" dirty="0"/>
            <a:t> over the crime/direct perpetrator &amp;</a:t>
          </a:r>
          <a:r>
            <a:rPr lang="en-US" b="1" dirty="0"/>
            <a:t> intended </a:t>
          </a:r>
          <a:r>
            <a:rPr lang="en-US" dirty="0"/>
            <a:t>to commit the crime</a:t>
          </a:r>
        </a:p>
      </dgm:t>
    </dgm:pt>
    <dgm:pt modelId="{1D18FCAA-0E54-8047-A876-E23BB72ECD98}" type="parTrans" cxnId="{396EFA3E-D591-874C-8031-679C52749526}">
      <dgm:prSet/>
      <dgm:spPr/>
      <dgm:t>
        <a:bodyPr/>
        <a:lstStyle/>
        <a:p>
          <a:endParaRPr lang="en-US"/>
        </a:p>
      </dgm:t>
    </dgm:pt>
    <dgm:pt modelId="{1FB6DC23-87C8-E94C-8BC3-CD8E1F255299}" type="sibTrans" cxnId="{396EFA3E-D591-874C-8031-679C52749526}">
      <dgm:prSet/>
      <dgm:spPr/>
      <dgm:t>
        <a:bodyPr/>
        <a:lstStyle/>
        <a:p>
          <a:endParaRPr lang="en-US"/>
        </a:p>
      </dgm:t>
    </dgm:pt>
    <dgm:pt modelId="{0C7C461F-BA7B-CC47-85EF-4AEF72471E81}">
      <dgm:prSet phldrT="[Text]" custT="1"/>
      <dgm:spPr/>
      <dgm:t>
        <a:bodyPr/>
        <a:lstStyle/>
        <a:p>
          <a:r>
            <a:rPr lang="en-US" sz="2500" b="1" dirty="0"/>
            <a:t>Ordering</a:t>
          </a:r>
        </a:p>
      </dgm:t>
    </dgm:pt>
    <dgm:pt modelId="{A081290A-E266-0047-B5FE-F2E22EAEB52E}" type="parTrans" cxnId="{C80A57C9-0A41-CB4B-9A5B-F52F8E027411}">
      <dgm:prSet/>
      <dgm:spPr/>
      <dgm:t>
        <a:bodyPr/>
        <a:lstStyle/>
        <a:p>
          <a:endParaRPr lang="en-US"/>
        </a:p>
      </dgm:t>
    </dgm:pt>
    <dgm:pt modelId="{EFE38DBF-6A59-604E-83DA-396549B032A7}" type="sibTrans" cxnId="{C80A57C9-0A41-CB4B-9A5B-F52F8E027411}">
      <dgm:prSet/>
      <dgm:spPr/>
      <dgm:t>
        <a:bodyPr/>
        <a:lstStyle/>
        <a:p>
          <a:endParaRPr lang="en-US"/>
        </a:p>
      </dgm:t>
    </dgm:pt>
    <dgm:pt modelId="{238308A7-115D-A445-90A4-BE63FF99DA58}">
      <dgm:prSet phldrT="[Text]"/>
      <dgm:spPr/>
      <dgm:t>
        <a:bodyPr/>
        <a:lstStyle/>
        <a:p>
          <a:r>
            <a:rPr lang="en-US" dirty="0"/>
            <a:t>Had the </a:t>
          </a:r>
          <a:r>
            <a:rPr lang="en-US" b="1" dirty="0"/>
            <a:t>authority to issue orders </a:t>
          </a:r>
          <a:r>
            <a:rPr lang="en-US" dirty="0"/>
            <a:t>and </a:t>
          </a:r>
          <a:r>
            <a:rPr lang="en-US" b="1" dirty="0"/>
            <a:t>expected them to be carried out</a:t>
          </a:r>
        </a:p>
      </dgm:t>
    </dgm:pt>
    <dgm:pt modelId="{F2371023-2F48-3E4F-9475-8ABA11D024E9}" type="parTrans" cxnId="{6D83A53B-0903-1F4A-A5A0-EF46AFFB5F51}">
      <dgm:prSet/>
      <dgm:spPr/>
      <dgm:t>
        <a:bodyPr/>
        <a:lstStyle/>
        <a:p>
          <a:endParaRPr lang="en-US"/>
        </a:p>
      </dgm:t>
    </dgm:pt>
    <dgm:pt modelId="{2AF34321-CE9E-5646-9FB9-9C35E49A2600}" type="sibTrans" cxnId="{6D83A53B-0903-1F4A-A5A0-EF46AFFB5F51}">
      <dgm:prSet/>
      <dgm:spPr/>
      <dgm:t>
        <a:bodyPr/>
        <a:lstStyle/>
        <a:p>
          <a:endParaRPr lang="en-US"/>
        </a:p>
      </dgm:t>
    </dgm:pt>
    <dgm:pt modelId="{E0795995-7838-D746-983B-81B065A8E45C}" type="pres">
      <dgm:prSet presAssocID="{0297524C-4B64-E14E-B6DB-47EE8F7EAE9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C2B4E8F-0706-1E49-8281-F347F94B11AC}" type="pres">
      <dgm:prSet presAssocID="{5DF298E9-5762-8E47-8974-82F3D6008B49}" presName="linNode" presStyleCnt="0"/>
      <dgm:spPr/>
    </dgm:pt>
    <dgm:pt modelId="{1367996E-88F8-4A40-8510-1C8D47494B3D}" type="pres">
      <dgm:prSet presAssocID="{5DF298E9-5762-8E47-8974-82F3D6008B49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F4065C-FFC7-0545-BBBE-1F34C8C58EFA}" type="pres">
      <dgm:prSet presAssocID="{5DF298E9-5762-8E47-8974-82F3D6008B49}" presName="descendantText" presStyleLbl="alignAccFollowNode1" presStyleIdx="0" presStyleCnt="4" custLinFactNeighborX="1852" custLinFactNeighborY="-194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F380F7-6009-0F46-9413-71473F4991AE}" type="pres">
      <dgm:prSet presAssocID="{2D5BF4EB-4091-A544-BDB1-489EAFD896BC}" presName="sp" presStyleCnt="0"/>
      <dgm:spPr/>
    </dgm:pt>
    <dgm:pt modelId="{5F5FD96C-0D9C-3E4E-AB82-5E03000CD059}" type="pres">
      <dgm:prSet presAssocID="{6C2ACE5B-2389-1540-AAC5-4626BE0B1547}" presName="linNode" presStyleCnt="0"/>
      <dgm:spPr/>
    </dgm:pt>
    <dgm:pt modelId="{37AA7FDF-0DD5-FB44-9350-A621C005B23A}" type="pres">
      <dgm:prSet presAssocID="{6C2ACE5B-2389-1540-AAC5-4626BE0B1547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736BB3-87C9-AE41-AF03-105F32625B8C}" type="pres">
      <dgm:prSet presAssocID="{6C2ACE5B-2389-1540-AAC5-4626BE0B1547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D6F431-2173-504E-8DBA-88B19F3E7A45}" type="pres">
      <dgm:prSet presAssocID="{ED759236-24D4-BE4F-9AA4-E2331B57898D}" presName="sp" presStyleCnt="0"/>
      <dgm:spPr/>
    </dgm:pt>
    <dgm:pt modelId="{57CFF2CA-8EBB-7049-A3A5-79BD9F49D562}" type="pres">
      <dgm:prSet presAssocID="{A8A7BE52-82FE-5E44-8C5A-B64A844EF030}" presName="linNode" presStyleCnt="0"/>
      <dgm:spPr/>
    </dgm:pt>
    <dgm:pt modelId="{CD214F15-1ECC-1C4F-B0A8-2B8E802444A2}" type="pres">
      <dgm:prSet presAssocID="{A8A7BE52-82FE-5E44-8C5A-B64A844EF030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62061B-FFAD-F049-92AF-12E0A73F026C}" type="pres">
      <dgm:prSet presAssocID="{A8A7BE52-82FE-5E44-8C5A-B64A844EF030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AE88B3-9779-E643-AF52-F38ACF275A1E}" type="pres">
      <dgm:prSet presAssocID="{984AD786-A88A-1F46-BBF7-39288BBD2191}" presName="sp" presStyleCnt="0"/>
      <dgm:spPr/>
    </dgm:pt>
    <dgm:pt modelId="{33BB88E7-1A7D-F549-8C41-CCE576241D3C}" type="pres">
      <dgm:prSet presAssocID="{0C7C461F-BA7B-CC47-85EF-4AEF72471E81}" presName="linNode" presStyleCnt="0"/>
      <dgm:spPr/>
    </dgm:pt>
    <dgm:pt modelId="{944EC8D1-A245-3A4F-90CF-9B4CBA760A49}" type="pres">
      <dgm:prSet presAssocID="{0C7C461F-BA7B-CC47-85EF-4AEF72471E81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16AF69-F858-5F4E-87F1-48DDB9319785}" type="pres">
      <dgm:prSet presAssocID="{0C7C461F-BA7B-CC47-85EF-4AEF72471E81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0ACA6C3-5D82-3946-A4B5-E7A2514983C0}" type="presOf" srcId="{6029BBD6-5A75-1548-99BB-9B67F632CA6B}" destId="{E4736BB3-87C9-AE41-AF03-105F32625B8C}" srcOrd="0" destOrd="0" presId="urn:microsoft.com/office/officeart/2005/8/layout/vList5"/>
    <dgm:cxn modelId="{2DAC01C5-2B12-B049-A4F9-DC04DF7B829D}" type="presOf" srcId="{5DF298E9-5762-8E47-8974-82F3D6008B49}" destId="{1367996E-88F8-4A40-8510-1C8D47494B3D}" srcOrd="0" destOrd="0" presId="urn:microsoft.com/office/officeart/2005/8/layout/vList5"/>
    <dgm:cxn modelId="{BDE7BAEE-6746-CA4C-ACCA-B174C7A8221B}" type="presOf" srcId="{0C7C461F-BA7B-CC47-85EF-4AEF72471E81}" destId="{944EC8D1-A245-3A4F-90CF-9B4CBA760A49}" srcOrd="0" destOrd="0" presId="urn:microsoft.com/office/officeart/2005/8/layout/vList5"/>
    <dgm:cxn modelId="{F2B25217-C232-2D42-BB0A-26C009EF0A89}" srcId="{5DF298E9-5762-8E47-8974-82F3D6008B49}" destId="{01FDF542-82DB-614A-B3BF-7449AD98A99B}" srcOrd="0" destOrd="0" parTransId="{2EF57312-C8F3-8542-8493-A31A204F5F37}" sibTransId="{54BAB873-2451-C444-9486-19D75AF7C6EB}"/>
    <dgm:cxn modelId="{C80A57C9-0A41-CB4B-9A5B-F52F8E027411}" srcId="{0297524C-4B64-E14E-B6DB-47EE8F7EAE9F}" destId="{0C7C461F-BA7B-CC47-85EF-4AEF72471E81}" srcOrd="3" destOrd="0" parTransId="{A081290A-E266-0047-B5FE-F2E22EAEB52E}" sibTransId="{EFE38DBF-6A59-604E-83DA-396549B032A7}"/>
    <dgm:cxn modelId="{62821AF7-A27F-4E42-9330-066DE1A94FFB}" type="presOf" srcId="{6C2ACE5B-2389-1540-AAC5-4626BE0B1547}" destId="{37AA7FDF-0DD5-FB44-9350-A621C005B23A}" srcOrd="0" destOrd="0" presId="urn:microsoft.com/office/officeart/2005/8/layout/vList5"/>
    <dgm:cxn modelId="{9C6FBCD2-D637-1741-9A1E-A81F2F761DF5}" srcId="{0297524C-4B64-E14E-B6DB-47EE8F7EAE9F}" destId="{5DF298E9-5762-8E47-8974-82F3D6008B49}" srcOrd="0" destOrd="0" parTransId="{4B2B3E9C-4AB6-0B49-AD72-FCDB60DF4A34}" sibTransId="{2D5BF4EB-4091-A544-BDB1-489EAFD896BC}"/>
    <dgm:cxn modelId="{396EFA3E-D591-874C-8031-679C52749526}" srcId="{A8A7BE52-82FE-5E44-8C5A-B64A844EF030}" destId="{46E96F07-E3C8-BE4B-86FC-24EE2003A036}" srcOrd="0" destOrd="0" parTransId="{1D18FCAA-0E54-8047-A876-E23BB72ECD98}" sibTransId="{1FB6DC23-87C8-E94C-8BC3-CD8E1F255299}"/>
    <dgm:cxn modelId="{F56AAF39-E0D2-B447-93A3-2670EDCEFE39}" type="presOf" srcId="{01FDF542-82DB-614A-B3BF-7449AD98A99B}" destId="{D9F4065C-FFC7-0545-BBBE-1F34C8C58EFA}" srcOrd="0" destOrd="0" presId="urn:microsoft.com/office/officeart/2005/8/layout/vList5"/>
    <dgm:cxn modelId="{ECC85B2B-5D22-284A-9058-D7EEE614C6D2}" type="presOf" srcId="{0297524C-4B64-E14E-B6DB-47EE8F7EAE9F}" destId="{E0795995-7838-D746-983B-81B065A8E45C}" srcOrd="0" destOrd="0" presId="urn:microsoft.com/office/officeart/2005/8/layout/vList5"/>
    <dgm:cxn modelId="{F661BA7E-D62A-FC48-9EA6-F73324BE4FDA}" srcId="{6C2ACE5B-2389-1540-AAC5-4626BE0B1547}" destId="{6029BBD6-5A75-1548-99BB-9B67F632CA6B}" srcOrd="0" destOrd="0" parTransId="{49F2C91B-C2CE-B441-A658-4D4F30D8A93C}" sibTransId="{5D78F7A6-AF42-0049-B4F1-A45F01A86B46}"/>
    <dgm:cxn modelId="{B4E4A76F-91B3-BD4B-AF67-5D0EE09B6C70}" srcId="{0297524C-4B64-E14E-B6DB-47EE8F7EAE9F}" destId="{A8A7BE52-82FE-5E44-8C5A-B64A844EF030}" srcOrd="2" destOrd="0" parTransId="{70125254-5F12-924C-A4CD-5374ED1C4E2F}" sibTransId="{984AD786-A88A-1F46-BBF7-39288BBD2191}"/>
    <dgm:cxn modelId="{BB16B97D-FFD8-DF45-9B8E-F026A04DEF39}" type="presOf" srcId="{A8A7BE52-82FE-5E44-8C5A-B64A844EF030}" destId="{CD214F15-1ECC-1C4F-B0A8-2B8E802444A2}" srcOrd="0" destOrd="0" presId="urn:microsoft.com/office/officeart/2005/8/layout/vList5"/>
    <dgm:cxn modelId="{6D83A53B-0903-1F4A-A5A0-EF46AFFB5F51}" srcId="{0C7C461F-BA7B-CC47-85EF-4AEF72471E81}" destId="{238308A7-115D-A445-90A4-BE63FF99DA58}" srcOrd="0" destOrd="0" parTransId="{F2371023-2F48-3E4F-9475-8ABA11D024E9}" sibTransId="{2AF34321-CE9E-5646-9FB9-9C35E49A2600}"/>
    <dgm:cxn modelId="{99FDB9B6-ACCD-184A-8B00-D7496486A8AD}" type="presOf" srcId="{46E96F07-E3C8-BE4B-86FC-24EE2003A036}" destId="{C662061B-FFAD-F049-92AF-12E0A73F026C}" srcOrd="0" destOrd="0" presId="urn:microsoft.com/office/officeart/2005/8/layout/vList5"/>
    <dgm:cxn modelId="{97EECE11-8869-C743-B81A-BC3AEE3CEE2B}" type="presOf" srcId="{238308A7-115D-A445-90A4-BE63FF99DA58}" destId="{0816AF69-F858-5F4E-87F1-48DDB9319785}" srcOrd="0" destOrd="0" presId="urn:microsoft.com/office/officeart/2005/8/layout/vList5"/>
    <dgm:cxn modelId="{C12A4AB9-DADB-7047-9F68-A08A70D56B52}" srcId="{0297524C-4B64-E14E-B6DB-47EE8F7EAE9F}" destId="{6C2ACE5B-2389-1540-AAC5-4626BE0B1547}" srcOrd="1" destOrd="0" parTransId="{8FC63CD7-BAA7-0943-BC65-3E14D747EEE3}" sibTransId="{ED759236-24D4-BE4F-9AA4-E2331B57898D}"/>
    <dgm:cxn modelId="{C860EABC-EF98-E342-96BC-5304F47C9A95}" type="presParOf" srcId="{E0795995-7838-D746-983B-81B065A8E45C}" destId="{AC2B4E8F-0706-1E49-8281-F347F94B11AC}" srcOrd="0" destOrd="0" presId="urn:microsoft.com/office/officeart/2005/8/layout/vList5"/>
    <dgm:cxn modelId="{99F7A48E-3123-D547-AC0D-93537A12FDC0}" type="presParOf" srcId="{AC2B4E8F-0706-1E49-8281-F347F94B11AC}" destId="{1367996E-88F8-4A40-8510-1C8D47494B3D}" srcOrd="0" destOrd="0" presId="urn:microsoft.com/office/officeart/2005/8/layout/vList5"/>
    <dgm:cxn modelId="{45E35C2C-1BBB-4045-83F5-54E18BB39924}" type="presParOf" srcId="{AC2B4E8F-0706-1E49-8281-F347F94B11AC}" destId="{D9F4065C-FFC7-0545-BBBE-1F34C8C58EFA}" srcOrd="1" destOrd="0" presId="urn:microsoft.com/office/officeart/2005/8/layout/vList5"/>
    <dgm:cxn modelId="{BE451F81-0DD7-8848-BD94-3A95F1FAF317}" type="presParOf" srcId="{E0795995-7838-D746-983B-81B065A8E45C}" destId="{D5F380F7-6009-0F46-9413-71473F4991AE}" srcOrd="1" destOrd="0" presId="urn:microsoft.com/office/officeart/2005/8/layout/vList5"/>
    <dgm:cxn modelId="{564614E4-099F-5545-B4A2-444C772F6E5C}" type="presParOf" srcId="{E0795995-7838-D746-983B-81B065A8E45C}" destId="{5F5FD96C-0D9C-3E4E-AB82-5E03000CD059}" srcOrd="2" destOrd="0" presId="urn:microsoft.com/office/officeart/2005/8/layout/vList5"/>
    <dgm:cxn modelId="{DF82F861-ADCA-C94D-AE95-8D99EA0C810A}" type="presParOf" srcId="{5F5FD96C-0D9C-3E4E-AB82-5E03000CD059}" destId="{37AA7FDF-0DD5-FB44-9350-A621C005B23A}" srcOrd="0" destOrd="0" presId="urn:microsoft.com/office/officeart/2005/8/layout/vList5"/>
    <dgm:cxn modelId="{E2E37B27-FC4F-D04C-A5B6-6374FDAC822C}" type="presParOf" srcId="{5F5FD96C-0D9C-3E4E-AB82-5E03000CD059}" destId="{E4736BB3-87C9-AE41-AF03-105F32625B8C}" srcOrd="1" destOrd="0" presId="urn:microsoft.com/office/officeart/2005/8/layout/vList5"/>
    <dgm:cxn modelId="{22D5ACD7-6441-4E49-9889-661071C1D51C}" type="presParOf" srcId="{E0795995-7838-D746-983B-81B065A8E45C}" destId="{D5D6F431-2173-504E-8DBA-88B19F3E7A45}" srcOrd="3" destOrd="0" presId="urn:microsoft.com/office/officeart/2005/8/layout/vList5"/>
    <dgm:cxn modelId="{6D5C0CB0-8AA3-9D49-999B-EEDAF6545A57}" type="presParOf" srcId="{E0795995-7838-D746-983B-81B065A8E45C}" destId="{57CFF2CA-8EBB-7049-A3A5-79BD9F49D562}" srcOrd="4" destOrd="0" presId="urn:microsoft.com/office/officeart/2005/8/layout/vList5"/>
    <dgm:cxn modelId="{EA4123FA-CC8B-3548-8CDB-91B13BD4F4EA}" type="presParOf" srcId="{57CFF2CA-8EBB-7049-A3A5-79BD9F49D562}" destId="{CD214F15-1ECC-1C4F-B0A8-2B8E802444A2}" srcOrd="0" destOrd="0" presId="urn:microsoft.com/office/officeart/2005/8/layout/vList5"/>
    <dgm:cxn modelId="{239C698D-B437-6143-8901-25706C028F81}" type="presParOf" srcId="{57CFF2CA-8EBB-7049-A3A5-79BD9F49D562}" destId="{C662061B-FFAD-F049-92AF-12E0A73F026C}" srcOrd="1" destOrd="0" presId="urn:microsoft.com/office/officeart/2005/8/layout/vList5"/>
    <dgm:cxn modelId="{ED11C251-23C0-3046-B556-2A75153F8C28}" type="presParOf" srcId="{E0795995-7838-D746-983B-81B065A8E45C}" destId="{8AAE88B3-9779-E643-AF52-F38ACF275A1E}" srcOrd="5" destOrd="0" presId="urn:microsoft.com/office/officeart/2005/8/layout/vList5"/>
    <dgm:cxn modelId="{88F3454D-A202-364E-98D9-2C6246C89B56}" type="presParOf" srcId="{E0795995-7838-D746-983B-81B065A8E45C}" destId="{33BB88E7-1A7D-F549-8C41-CCE576241D3C}" srcOrd="6" destOrd="0" presId="urn:microsoft.com/office/officeart/2005/8/layout/vList5"/>
    <dgm:cxn modelId="{99B03D36-A151-4440-8387-72DAA621318F}" type="presParOf" srcId="{33BB88E7-1A7D-F549-8C41-CCE576241D3C}" destId="{944EC8D1-A245-3A4F-90CF-9B4CBA760A49}" srcOrd="0" destOrd="0" presId="urn:microsoft.com/office/officeart/2005/8/layout/vList5"/>
    <dgm:cxn modelId="{BF482AEA-3D73-D148-91A0-B874B911941E}" type="presParOf" srcId="{33BB88E7-1A7D-F549-8C41-CCE576241D3C}" destId="{0816AF69-F858-5F4E-87F1-48DDB931978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97524C-4B64-E14E-B6DB-47EE8F7EAE9F}" type="doc">
      <dgm:prSet loTypeId="urn:microsoft.com/office/officeart/2005/8/layout/vList5" loCatId="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5DF298E9-5762-8E47-8974-82F3D6008B49}">
      <dgm:prSet phldrT="[Text]"/>
      <dgm:spPr/>
      <dgm:t>
        <a:bodyPr/>
        <a:lstStyle/>
        <a:p>
          <a:r>
            <a:rPr lang="en-US" b="1" dirty="0"/>
            <a:t>Soliciting/inducing</a:t>
          </a:r>
        </a:p>
      </dgm:t>
    </dgm:pt>
    <dgm:pt modelId="{4B2B3E9C-4AB6-0B49-AD72-FCDB60DF4A34}" type="parTrans" cxnId="{9C6FBCD2-D637-1741-9A1E-A81F2F761DF5}">
      <dgm:prSet/>
      <dgm:spPr/>
      <dgm:t>
        <a:bodyPr/>
        <a:lstStyle/>
        <a:p>
          <a:endParaRPr lang="en-US"/>
        </a:p>
      </dgm:t>
    </dgm:pt>
    <dgm:pt modelId="{2D5BF4EB-4091-A544-BDB1-489EAFD896BC}" type="sibTrans" cxnId="{9C6FBCD2-D637-1741-9A1E-A81F2F761DF5}">
      <dgm:prSet/>
      <dgm:spPr/>
      <dgm:t>
        <a:bodyPr/>
        <a:lstStyle/>
        <a:p>
          <a:endParaRPr lang="en-US"/>
        </a:p>
      </dgm:t>
    </dgm:pt>
    <dgm:pt modelId="{01FDF542-82DB-614A-B3BF-7449AD98A99B}">
      <dgm:prSet phldrT="[Text]" custT="1"/>
      <dgm:spPr/>
      <dgm:t>
        <a:bodyPr/>
        <a:lstStyle/>
        <a:p>
          <a:r>
            <a:rPr lang="en-US" sz="2100" b="1" dirty="0" smtClean="0"/>
            <a:t>Encourage</a:t>
          </a:r>
          <a:r>
            <a:rPr lang="en-GB" sz="2100" b="1" noProof="0" dirty="0" smtClean="0"/>
            <a:t>d/incentivised</a:t>
          </a:r>
          <a:r>
            <a:rPr lang="en-US" sz="2100" b="1" dirty="0" smtClean="0"/>
            <a:t>/</a:t>
          </a:r>
          <a:r>
            <a:rPr lang="en-US" sz="2100" b="1" dirty="0"/>
            <a:t>convinced</a:t>
          </a:r>
          <a:r>
            <a:rPr lang="en-US" sz="2100" dirty="0"/>
            <a:t> the direct perpetrator to commit crimes</a:t>
          </a:r>
        </a:p>
      </dgm:t>
    </dgm:pt>
    <dgm:pt modelId="{2EF57312-C8F3-8542-8493-A31A204F5F37}" type="parTrans" cxnId="{F2B25217-C232-2D42-BB0A-26C009EF0A89}">
      <dgm:prSet/>
      <dgm:spPr/>
      <dgm:t>
        <a:bodyPr/>
        <a:lstStyle/>
        <a:p>
          <a:endParaRPr lang="en-US"/>
        </a:p>
      </dgm:t>
    </dgm:pt>
    <dgm:pt modelId="{54BAB873-2451-C444-9486-19D75AF7C6EB}" type="sibTrans" cxnId="{F2B25217-C232-2D42-BB0A-26C009EF0A89}">
      <dgm:prSet/>
      <dgm:spPr/>
      <dgm:t>
        <a:bodyPr/>
        <a:lstStyle/>
        <a:p>
          <a:endParaRPr lang="en-US"/>
        </a:p>
      </dgm:t>
    </dgm:pt>
    <dgm:pt modelId="{6C2ACE5B-2389-1540-AAC5-4626BE0B1547}">
      <dgm:prSet phldrT="[Text]"/>
      <dgm:spPr/>
      <dgm:t>
        <a:bodyPr/>
        <a:lstStyle/>
        <a:p>
          <a:r>
            <a:rPr lang="en-US" b="1" dirty="0"/>
            <a:t>Aiding and abetting</a:t>
          </a:r>
        </a:p>
      </dgm:t>
    </dgm:pt>
    <dgm:pt modelId="{8FC63CD7-BAA7-0943-BC65-3E14D747EEE3}" type="parTrans" cxnId="{C12A4AB9-DADB-7047-9F68-A08A70D56B52}">
      <dgm:prSet/>
      <dgm:spPr/>
      <dgm:t>
        <a:bodyPr/>
        <a:lstStyle/>
        <a:p>
          <a:endParaRPr lang="en-US"/>
        </a:p>
      </dgm:t>
    </dgm:pt>
    <dgm:pt modelId="{ED759236-24D4-BE4F-9AA4-E2331B57898D}" type="sibTrans" cxnId="{C12A4AB9-DADB-7047-9F68-A08A70D56B52}">
      <dgm:prSet/>
      <dgm:spPr/>
      <dgm:t>
        <a:bodyPr/>
        <a:lstStyle/>
        <a:p>
          <a:endParaRPr lang="en-US"/>
        </a:p>
      </dgm:t>
    </dgm:pt>
    <dgm:pt modelId="{6029BBD6-5A75-1548-99BB-9B67F632CA6B}">
      <dgm:prSet phldrT="[Text]" custT="1"/>
      <dgm:spPr/>
      <dgm:t>
        <a:bodyPr/>
        <a:lstStyle/>
        <a:p>
          <a:r>
            <a:rPr lang="en-US" sz="2100" dirty="0"/>
            <a:t>Provided </a:t>
          </a:r>
          <a:r>
            <a:rPr lang="en-US" sz="2100" b="1" dirty="0"/>
            <a:t>practical assistance/moral support</a:t>
          </a:r>
          <a:r>
            <a:rPr lang="en-US" sz="2100" dirty="0"/>
            <a:t> to the direct perpetrator</a:t>
          </a:r>
          <a:endParaRPr lang="en-US" sz="2100" b="1" dirty="0"/>
        </a:p>
      </dgm:t>
    </dgm:pt>
    <dgm:pt modelId="{49F2C91B-C2CE-B441-A658-4D4F30D8A93C}" type="parTrans" cxnId="{F661BA7E-D62A-FC48-9EA6-F73324BE4FDA}">
      <dgm:prSet/>
      <dgm:spPr/>
      <dgm:t>
        <a:bodyPr/>
        <a:lstStyle/>
        <a:p>
          <a:endParaRPr lang="en-US"/>
        </a:p>
      </dgm:t>
    </dgm:pt>
    <dgm:pt modelId="{5D78F7A6-AF42-0049-B4F1-A45F01A86B46}" type="sibTrans" cxnId="{F661BA7E-D62A-FC48-9EA6-F73324BE4FDA}">
      <dgm:prSet/>
      <dgm:spPr/>
      <dgm:t>
        <a:bodyPr/>
        <a:lstStyle/>
        <a:p>
          <a:endParaRPr lang="en-US"/>
        </a:p>
      </dgm:t>
    </dgm:pt>
    <dgm:pt modelId="{A8A7BE52-82FE-5E44-8C5A-B64A844EF030}">
      <dgm:prSet phldrT="[Text]"/>
      <dgm:spPr/>
      <dgm:t>
        <a:bodyPr/>
        <a:lstStyle/>
        <a:p>
          <a:r>
            <a:rPr lang="en-US" b="1" dirty="0" smtClean="0"/>
            <a:t>Superior </a:t>
          </a:r>
          <a:r>
            <a:rPr lang="en-US" b="1" dirty="0" smtClean="0">
              <a:solidFill>
                <a:schemeClr val="bg1"/>
              </a:solidFill>
            </a:rPr>
            <a:t>or</a:t>
          </a:r>
          <a:r>
            <a:rPr lang="en-US" b="1" dirty="0" smtClean="0"/>
            <a:t> command </a:t>
          </a:r>
          <a:r>
            <a:rPr lang="en-US" b="1" dirty="0"/>
            <a:t>responsibility</a:t>
          </a:r>
        </a:p>
      </dgm:t>
    </dgm:pt>
    <dgm:pt modelId="{70125254-5F12-924C-A4CD-5374ED1C4E2F}" type="parTrans" cxnId="{B4E4A76F-91B3-BD4B-AF67-5D0EE09B6C70}">
      <dgm:prSet/>
      <dgm:spPr/>
      <dgm:t>
        <a:bodyPr/>
        <a:lstStyle/>
        <a:p>
          <a:endParaRPr lang="en-US"/>
        </a:p>
      </dgm:t>
    </dgm:pt>
    <dgm:pt modelId="{984AD786-A88A-1F46-BBF7-39288BBD2191}" type="sibTrans" cxnId="{B4E4A76F-91B3-BD4B-AF67-5D0EE09B6C70}">
      <dgm:prSet/>
      <dgm:spPr/>
      <dgm:t>
        <a:bodyPr/>
        <a:lstStyle/>
        <a:p>
          <a:endParaRPr lang="en-US"/>
        </a:p>
      </dgm:t>
    </dgm:pt>
    <dgm:pt modelId="{46E96F07-E3C8-BE4B-86FC-24EE2003A036}">
      <dgm:prSet phldrT="[Text]" custT="1"/>
      <dgm:spPr/>
      <dgm:t>
        <a:bodyPr/>
        <a:lstStyle/>
        <a:p>
          <a:r>
            <a:rPr lang="en-US" sz="2100" dirty="0"/>
            <a:t>Had </a:t>
          </a:r>
          <a:r>
            <a:rPr lang="en-US" sz="2100" b="1" dirty="0"/>
            <a:t>effective control</a:t>
          </a:r>
          <a:r>
            <a:rPr lang="en-US" sz="2100" dirty="0"/>
            <a:t>, </a:t>
          </a:r>
          <a:r>
            <a:rPr lang="en-US" sz="2100" b="1" dirty="0"/>
            <a:t>knew or should have known </a:t>
          </a:r>
          <a:r>
            <a:rPr lang="en-US" sz="2100" dirty="0"/>
            <a:t>about the sexual violence and </a:t>
          </a:r>
          <a:r>
            <a:rPr lang="en-US" sz="2100" b="1" dirty="0"/>
            <a:t>failed to prevent or punish </a:t>
          </a:r>
          <a:r>
            <a:rPr lang="en-US" sz="2100" b="1" dirty="0" smtClean="0"/>
            <a:t>it</a:t>
          </a:r>
          <a:r>
            <a:rPr lang="en-US" sz="2100" b="0" dirty="0" smtClean="0"/>
            <a:t> </a:t>
          </a:r>
          <a:r>
            <a:rPr lang="en-US" sz="2100" b="0" dirty="0" smtClean="0">
              <a:solidFill>
                <a:schemeClr val="tx1"/>
              </a:solidFill>
            </a:rPr>
            <a:t>(check specifics of law!)</a:t>
          </a:r>
          <a:endParaRPr lang="en-US" sz="2100" b="1" dirty="0">
            <a:solidFill>
              <a:schemeClr val="tx1"/>
            </a:solidFill>
          </a:endParaRPr>
        </a:p>
      </dgm:t>
    </dgm:pt>
    <dgm:pt modelId="{1D18FCAA-0E54-8047-A876-E23BB72ECD98}" type="parTrans" cxnId="{396EFA3E-D591-874C-8031-679C52749526}">
      <dgm:prSet/>
      <dgm:spPr/>
      <dgm:t>
        <a:bodyPr/>
        <a:lstStyle/>
        <a:p>
          <a:endParaRPr lang="en-US"/>
        </a:p>
      </dgm:t>
    </dgm:pt>
    <dgm:pt modelId="{1FB6DC23-87C8-E94C-8BC3-CD8E1F255299}" type="sibTrans" cxnId="{396EFA3E-D591-874C-8031-679C52749526}">
      <dgm:prSet/>
      <dgm:spPr/>
      <dgm:t>
        <a:bodyPr/>
        <a:lstStyle/>
        <a:p>
          <a:endParaRPr lang="en-US"/>
        </a:p>
      </dgm:t>
    </dgm:pt>
    <dgm:pt modelId="{E0795995-7838-D746-983B-81B065A8E45C}" type="pres">
      <dgm:prSet presAssocID="{0297524C-4B64-E14E-B6DB-47EE8F7EAE9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C2B4E8F-0706-1E49-8281-F347F94B11AC}" type="pres">
      <dgm:prSet presAssocID="{5DF298E9-5762-8E47-8974-82F3D6008B49}" presName="linNode" presStyleCnt="0"/>
      <dgm:spPr/>
    </dgm:pt>
    <dgm:pt modelId="{1367996E-88F8-4A40-8510-1C8D47494B3D}" type="pres">
      <dgm:prSet presAssocID="{5DF298E9-5762-8E47-8974-82F3D6008B4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F4065C-FFC7-0545-BBBE-1F34C8C58EFA}" type="pres">
      <dgm:prSet presAssocID="{5DF298E9-5762-8E47-8974-82F3D6008B49}" presName="descendantText" presStyleLbl="alignAccFollowNode1" presStyleIdx="0" presStyleCnt="3" custLinFactNeighborX="1852" custLinFactNeighborY="-194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F380F7-6009-0F46-9413-71473F4991AE}" type="pres">
      <dgm:prSet presAssocID="{2D5BF4EB-4091-A544-BDB1-489EAFD896BC}" presName="sp" presStyleCnt="0"/>
      <dgm:spPr/>
    </dgm:pt>
    <dgm:pt modelId="{5F5FD96C-0D9C-3E4E-AB82-5E03000CD059}" type="pres">
      <dgm:prSet presAssocID="{6C2ACE5B-2389-1540-AAC5-4626BE0B1547}" presName="linNode" presStyleCnt="0"/>
      <dgm:spPr/>
    </dgm:pt>
    <dgm:pt modelId="{37AA7FDF-0DD5-FB44-9350-A621C005B23A}" type="pres">
      <dgm:prSet presAssocID="{6C2ACE5B-2389-1540-AAC5-4626BE0B154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736BB3-87C9-AE41-AF03-105F32625B8C}" type="pres">
      <dgm:prSet presAssocID="{6C2ACE5B-2389-1540-AAC5-4626BE0B154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D6F431-2173-504E-8DBA-88B19F3E7A45}" type="pres">
      <dgm:prSet presAssocID="{ED759236-24D4-BE4F-9AA4-E2331B57898D}" presName="sp" presStyleCnt="0"/>
      <dgm:spPr/>
    </dgm:pt>
    <dgm:pt modelId="{57CFF2CA-8EBB-7049-A3A5-79BD9F49D562}" type="pres">
      <dgm:prSet presAssocID="{A8A7BE52-82FE-5E44-8C5A-B64A844EF030}" presName="linNode" presStyleCnt="0"/>
      <dgm:spPr/>
    </dgm:pt>
    <dgm:pt modelId="{CD214F15-1ECC-1C4F-B0A8-2B8E802444A2}" type="pres">
      <dgm:prSet presAssocID="{A8A7BE52-82FE-5E44-8C5A-B64A844EF03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62061B-FFAD-F049-92AF-12E0A73F026C}" type="pres">
      <dgm:prSet presAssocID="{A8A7BE52-82FE-5E44-8C5A-B64A844EF030}" presName="descendantText" presStyleLbl="alignAccFollowNode1" presStyleIdx="2" presStyleCnt="3" custScaleY="1474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ECD7B2E-4ED1-714D-9AF4-E4F8E97FBB53}" type="presOf" srcId="{46E96F07-E3C8-BE4B-86FC-24EE2003A036}" destId="{C662061B-FFAD-F049-92AF-12E0A73F026C}" srcOrd="0" destOrd="0" presId="urn:microsoft.com/office/officeart/2005/8/layout/vList5"/>
    <dgm:cxn modelId="{C44BACF0-B833-DB40-A85C-7B6106469BB4}" type="presOf" srcId="{01FDF542-82DB-614A-B3BF-7449AD98A99B}" destId="{D9F4065C-FFC7-0545-BBBE-1F34C8C58EFA}" srcOrd="0" destOrd="0" presId="urn:microsoft.com/office/officeart/2005/8/layout/vList5"/>
    <dgm:cxn modelId="{F2B25217-C232-2D42-BB0A-26C009EF0A89}" srcId="{5DF298E9-5762-8E47-8974-82F3D6008B49}" destId="{01FDF542-82DB-614A-B3BF-7449AD98A99B}" srcOrd="0" destOrd="0" parTransId="{2EF57312-C8F3-8542-8493-A31A204F5F37}" sibTransId="{54BAB873-2451-C444-9486-19D75AF7C6EB}"/>
    <dgm:cxn modelId="{2A9C41C7-C9E9-1145-BA98-D762976ED1F0}" type="presOf" srcId="{5DF298E9-5762-8E47-8974-82F3D6008B49}" destId="{1367996E-88F8-4A40-8510-1C8D47494B3D}" srcOrd="0" destOrd="0" presId="urn:microsoft.com/office/officeart/2005/8/layout/vList5"/>
    <dgm:cxn modelId="{5098F66C-24AF-B246-8B2A-708C99565686}" type="presOf" srcId="{A8A7BE52-82FE-5E44-8C5A-B64A844EF030}" destId="{CD214F15-1ECC-1C4F-B0A8-2B8E802444A2}" srcOrd="0" destOrd="0" presId="urn:microsoft.com/office/officeart/2005/8/layout/vList5"/>
    <dgm:cxn modelId="{9C6FBCD2-D637-1741-9A1E-A81F2F761DF5}" srcId="{0297524C-4B64-E14E-B6DB-47EE8F7EAE9F}" destId="{5DF298E9-5762-8E47-8974-82F3D6008B49}" srcOrd="0" destOrd="0" parTransId="{4B2B3E9C-4AB6-0B49-AD72-FCDB60DF4A34}" sibTransId="{2D5BF4EB-4091-A544-BDB1-489EAFD896BC}"/>
    <dgm:cxn modelId="{396EFA3E-D591-874C-8031-679C52749526}" srcId="{A8A7BE52-82FE-5E44-8C5A-B64A844EF030}" destId="{46E96F07-E3C8-BE4B-86FC-24EE2003A036}" srcOrd="0" destOrd="0" parTransId="{1D18FCAA-0E54-8047-A876-E23BB72ECD98}" sibTransId="{1FB6DC23-87C8-E94C-8BC3-CD8E1F255299}"/>
    <dgm:cxn modelId="{F661BA7E-D62A-FC48-9EA6-F73324BE4FDA}" srcId="{6C2ACE5B-2389-1540-AAC5-4626BE0B1547}" destId="{6029BBD6-5A75-1548-99BB-9B67F632CA6B}" srcOrd="0" destOrd="0" parTransId="{49F2C91B-C2CE-B441-A658-4D4F30D8A93C}" sibTransId="{5D78F7A6-AF42-0049-B4F1-A45F01A86B46}"/>
    <dgm:cxn modelId="{B4E4A76F-91B3-BD4B-AF67-5D0EE09B6C70}" srcId="{0297524C-4B64-E14E-B6DB-47EE8F7EAE9F}" destId="{A8A7BE52-82FE-5E44-8C5A-B64A844EF030}" srcOrd="2" destOrd="0" parTransId="{70125254-5F12-924C-A4CD-5374ED1C4E2F}" sibTransId="{984AD786-A88A-1F46-BBF7-39288BBD2191}"/>
    <dgm:cxn modelId="{9EF111BB-054A-FB40-BDB4-CA15D13C0D2B}" type="presOf" srcId="{6C2ACE5B-2389-1540-AAC5-4626BE0B1547}" destId="{37AA7FDF-0DD5-FB44-9350-A621C005B23A}" srcOrd="0" destOrd="0" presId="urn:microsoft.com/office/officeart/2005/8/layout/vList5"/>
    <dgm:cxn modelId="{49212C08-4276-2C4B-815C-CAEFB26C9302}" type="presOf" srcId="{0297524C-4B64-E14E-B6DB-47EE8F7EAE9F}" destId="{E0795995-7838-D746-983B-81B065A8E45C}" srcOrd="0" destOrd="0" presId="urn:microsoft.com/office/officeart/2005/8/layout/vList5"/>
    <dgm:cxn modelId="{3D091E4B-CA19-1F45-850D-BDD20135F19F}" type="presOf" srcId="{6029BBD6-5A75-1548-99BB-9B67F632CA6B}" destId="{E4736BB3-87C9-AE41-AF03-105F32625B8C}" srcOrd="0" destOrd="0" presId="urn:microsoft.com/office/officeart/2005/8/layout/vList5"/>
    <dgm:cxn modelId="{C12A4AB9-DADB-7047-9F68-A08A70D56B52}" srcId="{0297524C-4B64-E14E-B6DB-47EE8F7EAE9F}" destId="{6C2ACE5B-2389-1540-AAC5-4626BE0B1547}" srcOrd="1" destOrd="0" parTransId="{8FC63CD7-BAA7-0943-BC65-3E14D747EEE3}" sibTransId="{ED759236-24D4-BE4F-9AA4-E2331B57898D}"/>
    <dgm:cxn modelId="{D2A50CB9-E543-9246-8E37-C46C3BFB672C}" type="presParOf" srcId="{E0795995-7838-D746-983B-81B065A8E45C}" destId="{AC2B4E8F-0706-1E49-8281-F347F94B11AC}" srcOrd="0" destOrd="0" presId="urn:microsoft.com/office/officeart/2005/8/layout/vList5"/>
    <dgm:cxn modelId="{EA67FF88-5CC3-B94A-BAEE-5DBE07178DA9}" type="presParOf" srcId="{AC2B4E8F-0706-1E49-8281-F347F94B11AC}" destId="{1367996E-88F8-4A40-8510-1C8D47494B3D}" srcOrd="0" destOrd="0" presId="urn:microsoft.com/office/officeart/2005/8/layout/vList5"/>
    <dgm:cxn modelId="{6DD8E540-76F7-2640-AB9E-8B5E57275883}" type="presParOf" srcId="{AC2B4E8F-0706-1E49-8281-F347F94B11AC}" destId="{D9F4065C-FFC7-0545-BBBE-1F34C8C58EFA}" srcOrd="1" destOrd="0" presId="urn:microsoft.com/office/officeart/2005/8/layout/vList5"/>
    <dgm:cxn modelId="{F4438400-05D1-8543-99E8-707341F392C7}" type="presParOf" srcId="{E0795995-7838-D746-983B-81B065A8E45C}" destId="{D5F380F7-6009-0F46-9413-71473F4991AE}" srcOrd="1" destOrd="0" presId="urn:microsoft.com/office/officeart/2005/8/layout/vList5"/>
    <dgm:cxn modelId="{3D768243-EEE9-0C46-88B7-9C7A1F5C9D8C}" type="presParOf" srcId="{E0795995-7838-D746-983B-81B065A8E45C}" destId="{5F5FD96C-0D9C-3E4E-AB82-5E03000CD059}" srcOrd="2" destOrd="0" presId="urn:microsoft.com/office/officeart/2005/8/layout/vList5"/>
    <dgm:cxn modelId="{FF37C4AB-E919-DF46-877A-8863F0F207BC}" type="presParOf" srcId="{5F5FD96C-0D9C-3E4E-AB82-5E03000CD059}" destId="{37AA7FDF-0DD5-FB44-9350-A621C005B23A}" srcOrd="0" destOrd="0" presId="urn:microsoft.com/office/officeart/2005/8/layout/vList5"/>
    <dgm:cxn modelId="{BB9E6AB9-F359-7E4E-9513-70E02E083723}" type="presParOf" srcId="{5F5FD96C-0D9C-3E4E-AB82-5E03000CD059}" destId="{E4736BB3-87C9-AE41-AF03-105F32625B8C}" srcOrd="1" destOrd="0" presId="urn:microsoft.com/office/officeart/2005/8/layout/vList5"/>
    <dgm:cxn modelId="{B75D325B-CE7C-6B4C-B12D-E95E2D3DD5B1}" type="presParOf" srcId="{E0795995-7838-D746-983B-81B065A8E45C}" destId="{D5D6F431-2173-504E-8DBA-88B19F3E7A45}" srcOrd="3" destOrd="0" presId="urn:microsoft.com/office/officeart/2005/8/layout/vList5"/>
    <dgm:cxn modelId="{651874DB-EAD6-F64D-806A-4EECB74F3607}" type="presParOf" srcId="{E0795995-7838-D746-983B-81B065A8E45C}" destId="{57CFF2CA-8EBB-7049-A3A5-79BD9F49D562}" srcOrd="4" destOrd="0" presId="urn:microsoft.com/office/officeart/2005/8/layout/vList5"/>
    <dgm:cxn modelId="{7136E2BA-E84D-5845-A252-8463FC54FFC4}" type="presParOf" srcId="{57CFF2CA-8EBB-7049-A3A5-79BD9F49D562}" destId="{CD214F15-1ECC-1C4F-B0A8-2B8E802444A2}" srcOrd="0" destOrd="0" presId="urn:microsoft.com/office/officeart/2005/8/layout/vList5"/>
    <dgm:cxn modelId="{961F4310-8907-D648-A980-3297B6A736C3}" type="presParOf" srcId="{57CFF2CA-8EBB-7049-A3A5-79BD9F49D562}" destId="{C662061B-FFAD-F049-92AF-12E0A73F026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297524C-4B64-E14E-B6DB-47EE8F7EAE9F}" type="doc">
      <dgm:prSet loTypeId="urn:microsoft.com/office/officeart/2005/8/layout/vList5" loCatId="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5DF298E9-5762-8E47-8974-82F3D6008B49}">
      <dgm:prSet phldrT="[Text]" custT="1"/>
      <dgm:spPr/>
      <dgm:t>
        <a:bodyPr/>
        <a:lstStyle/>
        <a:p>
          <a:r>
            <a:rPr lang="en-US" sz="2500" b="1" dirty="0">
              <a:solidFill>
                <a:schemeClr val="tx1"/>
              </a:solidFill>
            </a:rPr>
            <a:t>Consent</a:t>
          </a:r>
        </a:p>
      </dgm:t>
    </dgm:pt>
    <dgm:pt modelId="{4B2B3E9C-4AB6-0B49-AD72-FCDB60DF4A34}" type="parTrans" cxnId="{9C6FBCD2-D637-1741-9A1E-A81F2F761DF5}">
      <dgm:prSet/>
      <dgm:spPr/>
      <dgm:t>
        <a:bodyPr/>
        <a:lstStyle/>
        <a:p>
          <a:endParaRPr lang="en-US"/>
        </a:p>
      </dgm:t>
    </dgm:pt>
    <dgm:pt modelId="{2D5BF4EB-4091-A544-BDB1-489EAFD896BC}" type="sibTrans" cxnId="{9C6FBCD2-D637-1741-9A1E-A81F2F761DF5}">
      <dgm:prSet/>
      <dgm:spPr/>
      <dgm:t>
        <a:bodyPr/>
        <a:lstStyle/>
        <a:p>
          <a:endParaRPr lang="en-US"/>
        </a:p>
      </dgm:t>
    </dgm:pt>
    <dgm:pt modelId="{01FDF542-82DB-614A-B3BF-7449AD98A99B}">
      <dgm:prSet phldrT="[Text]" custT="1"/>
      <dgm:spPr/>
      <dgm:t>
        <a:bodyPr/>
        <a:lstStyle/>
        <a:p>
          <a:r>
            <a:rPr lang="en-US" sz="2100" dirty="0">
              <a:solidFill>
                <a:schemeClr val="tx1"/>
              </a:solidFill>
            </a:rPr>
            <a:t>Under ICP, the presence of </a:t>
          </a:r>
          <a:r>
            <a:rPr lang="en-US" sz="2100" b="1" dirty="0">
              <a:solidFill>
                <a:schemeClr val="tx1"/>
              </a:solidFill>
            </a:rPr>
            <a:t>coercive circumstances </a:t>
          </a:r>
          <a:r>
            <a:rPr lang="en-US" sz="2100" b="0" dirty="0">
              <a:solidFill>
                <a:schemeClr val="tx1"/>
              </a:solidFill>
            </a:rPr>
            <a:t>negates genuine consent </a:t>
          </a:r>
          <a:r>
            <a:rPr lang="mr-IN" sz="2100" b="0" dirty="0">
              <a:solidFill>
                <a:schemeClr val="tx1"/>
              </a:solidFill>
            </a:rPr>
            <a:t>–</a:t>
          </a:r>
          <a:r>
            <a:rPr lang="en-US" sz="2100" b="0" dirty="0">
              <a:solidFill>
                <a:schemeClr val="tx1"/>
              </a:solidFill>
            </a:rPr>
            <a:t> no need to prove resistance</a:t>
          </a:r>
        </a:p>
      </dgm:t>
    </dgm:pt>
    <dgm:pt modelId="{2EF57312-C8F3-8542-8493-A31A204F5F37}" type="parTrans" cxnId="{F2B25217-C232-2D42-BB0A-26C009EF0A89}">
      <dgm:prSet/>
      <dgm:spPr/>
      <dgm:t>
        <a:bodyPr/>
        <a:lstStyle/>
        <a:p>
          <a:endParaRPr lang="en-US"/>
        </a:p>
      </dgm:t>
    </dgm:pt>
    <dgm:pt modelId="{54BAB873-2451-C444-9486-19D75AF7C6EB}" type="sibTrans" cxnId="{F2B25217-C232-2D42-BB0A-26C009EF0A89}">
      <dgm:prSet/>
      <dgm:spPr/>
      <dgm:t>
        <a:bodyPr/>
        <a:lstStyle/>
        <a:p>
          <a:endParaRPr lang="en-US"/>
        </a:p>
      </dgm:t>
    </dgm:pt>
    <dgm:pt modelId="{6C2ACE5B-2389-1540-AAC5-4626BE0B1547}">
      <dgm:prSet phldrT="[Text]" custT="1"/>
      <dgm:spPr/>
      <dgm:t>
        <a:bodyPr/>
        <a:lstStyle/>
        <a:p>
          <a:r>
            <a:rPr lang="en-US" sz="2500" b="1" dirty="0">
              <a:solidFill>
                <a:schemeClr val="tx1"/>
              </a:solidFill>
            </a:rPr>
            <a:t>Corroboration</a:t>
          </a:r>
        </a:p>
      </dgm:t>
    </dgm:pt>
    <dgm:pt modelId="{8FC63CD7-BAA7-0943-BC65-3E14D747EEE3}" type="parTrans" cxnId="{C12A4AB9-DADB-7047-9F68-A08A70D56B52}">
      <dgm:prSet/>
      <dgm:spPr/>
      <dgm:t>
        <a:bodyPr/>
        <a:lstStyle/>
        <a:p>
          <a:endParaRPr lang="en-US"/>
        </a:p>
      </dgm:t>
    </dgm:pt>
    <dgm:pt modelId="{ED759236-24D4-BE4F-9AA4-E2331B57898D}" type="sibTrans" cxnId="{C12A4AB9-DADB-7047-9F68-A08A70D56B52}">
      <dgm:prSet/>
      <dgm:spPr/>
      <dgm:t>
        <a:bodyPr/>
        <a:lstStyle/>
        <a:p>
          <a:endParaRPr lang="en-US"/>
        </a:p>
      </dgm:t>
    </dgm:pt>
    <dgm:pt modelId="{6029BBD6-5A75-1548-99BB-9B67F632CA6B}">
      <dgm:prSet phldrT="[Text]" custT="1"/>
      <dgm:spPr/>
      <dgm:t>
        <a:bodyPr/>
        <a:lstStyle/>
        <a:p>
          <a:r>
            <a:rPr lang="en-US" sz="2100" b="0" dirty="0">
              <a:solidFill>
                <a:schemeClr val="tx1"/>
              </a:solidFill>
            </a:rPr>
            <a:t>Under ICP, a victim’s </a:t>
          </a:r>
          <a:r>
            <a:rPr lang="en-US" sz="2100" b="1" dirty="0">
              <a:solidFill>
                <a:schemeClr val="tx1"/>
              </a:solidFill>
            </a:rPr>
            <a:t>own testimony </a:t>
          </a:r>
          <a:r>
            <a:rPr lang="en-US" sz="2100" b="1" dirty="0" smtClean="0">
              <a:solidFill>
                <a:schemeClr val="tx1"/>
              </a:solidFill>
            </a:rPr>
            <a:t>can be </a:t>
          </a:r>
          <a:r>
            <a:rPr lang="en-US" sz="2100" b="1" dirty="0">
              <a:solidFill>
                <a:schemeClr val="tx1"/>
              </a:solidFill>
            </a:rPr>
            <a:t>sufficient</a:t>
          </a:r>
          <a:r>
            <a:rPr lang="en-US" sz="2100" b="0" dirty="0">
              <a:solidFill>
                <a:schemeClr val="tx1"/>
              </a:solidFill>
            </a:rPr>
            <a:t> evidence of sexual violence</a:t>
          </a:r>
        </a:p>
      </dgm:t>
    </dgm:pt>
    <dgm:pt modelId="{49F2C91B-C2CE-B441-A658-4D4F30D8A93C}" type="parTrans" cxnId="{F661BA7E-D62A-FC48-9EA6-F73324BE4FDA}">
      <dgm:prSet/>
      <dgm:spPr/>
      <dgm:t>
        <a:bodyPr/>
        <a:lstStyle/>
        <a:p>
          <a:endParaRPr lang="en-US"/>
        </a:p>
      </dgm:t>
    </dgm:pt>
    <dgm:pt modelId="{5D78F7A6-AF42-0049-B4F1-A45F01A86B46}" type="sibTrans" cxnId="{F661BA7E-D62A-FC48-9EA6-F73324BE4FDA}">
      <dgm:prSet/>
      <dgm:spPr/>
      <dgm:t>
        <a:bodyPr/>
        <a:lstStyle/>
        <a:p>
          <a:endParaRPr lang="en-US"/>
        </a:p>
      </dgm:t>
    </dgm:pt>
    <dgm:pt modelId="{A8A7BE52-82FE-5E44-8C5A-B64A844EF030}">
      <dgm:prSet phldrT="[Text]" custT="1"/>
      <dgm:spPr/>
      <dgm:t>
        <a:bodyPr/>
        <a:lstStyle/>
        <a:p>
          <a:r>
            <a:rPr lang="en-US" sz="2500" b="1" dirty="0">
              <a:solidFill>
                <a:schemeClr val="tx1"/>
              </a:solidFill>
            </a:rPr>
            <a:t>Prior/subsequent sexual conduct</a:t>
          </a:r>
        </a:p>
      </dgm:t>
    </dgm:pt>
    <dgm:pt modelId="{70125254-5F12-924C-A4CD-5374ED1C4E2F}" type="parTrans" cxnId="{B4E4A76F-91B3-BD4B-AF67-5D0EE09B6C70}">
      <dgm:prSet/>
      <dgm:spPr/>
      <dgm:t>
        <a:bodyPr/>
        <a:lstStyle/>
        <a:p>
          <a:endParaRPr lang="en-US"/>
        </a:p>
      </dgm:t>
    </dgm:pt>
    <dgm:pt modelId="{984AD786-A88A-1F46-BBF7-39288BBD2191}" type="sibTrans" cxnId="{B4E4A76F-91B3-BD4B-AF67-5D0EE09B6C70}">
      <dgm:prSet/>
      <dgm:spPr/>
      <dgm:t>
        <a:bodyPr/>
        <a:lstStyle/>
        <a:p>
          <a:endParaRPr lang="en-US"/>
        </a:p>
      </dgm:t>
    </dgm:pt>
    <dgm:pt modelId="{46E96F07-E3C8-BE4B-86FC-24EE2003A036}">
      <dgm:prSet phldrT="[Text]" custT="1"/>
      <dgm:spPr/>
      <dgm:t>
        <a:bodyPr/>
        <a:lstStyle/>
        <a:p>
          <a:r>
            <a:rPr lang="en-US" sz="2100" b="0" dirty="0">
              <a:solidFill>
                <a:schemeClr val="tx1"/>
              </a:solidFill>
            </a:rPr>
            <a:t>Under the ICC RPE, questions about prior (e.g. virginity) or subsequent sexual conduct are </a:t>
          </a:r>
          <a:r>
            <a:rPr lang="en-US" sz="2100" b="1" dirty="0">
              <a:solidFill>
                <a:schemeClr val="tx1"/>
              </a:solidFill>
            </a:rPr>
            <a:t>prohibited</a:t>
          </a:r>
          <a:r>
            <a:rPr lang="en-US" sz="2100" b="0" dirty="0">
              <a:solidFill>
                <a:schemeClr val="tx1"/>
              </a:solidFill>
            </a:rPr>
            <a:t> </a:t>
          </a:r>
        </a:p>
      </dgm:t>
    </dgm:pt>
    <dgm:pt modelId="{1D18FCAA-0E54-8047-A876-E23BB72ECD98}" type="parTrans" cxnId="{396EFA3E-D591-874C-8031-679C52749526}">
      <dgm:prSet/>
      <dgm:spPr/>
      <dgm:t>
        <a:bodyPr/>
        <a:lstStyle/>
        <a:p>
          <a:endParaRPr lang="en-US"/>
        </a:p>
      </dgm:t>
    </dgm:pt>
    <dgm:pt modelId="{1FB6DC23-87C8-E94C-8BC3-CD8E1F255299}" type="sibTrans" cxnId="{396EFA3E-D591-874C-8031-679C52749526}">
      <dgm:prSet/>
      <dgm:spPr/>
      <dgm:t>
        <a:bodyPr/>
        <a:lstStyle/>
        <a:p>
          <a:endParaRPr lang="en-US"/>
        </a:p>
      </dgm:t>
    </dgm:pt>
    <dgm:pt modelId="{E0795995-7838-D746-983B-81B065A8E45C}" type="pres">
      <dgm:prSet presAssocID="{0297524C-4B64-E14E-B6DB-47EE8F7EAE9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C2B4E8F-0706-1E49-8281-F347F94B11AC}" type="pres">
      <dgm:prSet presAssocID="{5DF298E9-5762-8E47-8974-82F3D6008B49}" presName="linNode" presStyleCnt="0"/>
      <dgm:spPr/>
    </dgm:pt>
    <dgm:pt modelId="{1367996E-88F8-4A40-8510-1C8D47494B3D}" type="pres">
      <dgm:prSet presAssocID="{5DF298E9-5762-8E47-8974-82F3D6008B4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F4065C-FFC7-0545-BBBE-1F34C8C58EFA}" type="pres">
      <dgm:prSet presAssocID="{5DF298E9-5762-8E47-8974-82F3D6008B49}" presName="descendantText" presStyleLbl="alignAccFollowNode1" presStyleIdx="0" presStyleCnt="3" custLinFactNeighborX="1852" custLinFactNeighborY="-194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F380F7-6009-0F46-9413-71473F4991AE}" type="pres">
      <dgm:prSet presAssocID="{2D5BF4EB-4091-A544-BDB1-489EAFD896BC}" presName="sp" presStyleCnt="0"/>
      <dgm:spPr/>
    </dgm:pt>
    <dgm:pt modelId="{5F5FD96C-0D9C-3E4E-AB82-5E03000CD059}" type="pres">
      <dgm:prSet presAssocID="{6C2ACE5B-2389-1540-AAC5-4626BE0B1547}" presName="linNode" presStyleCnt="0"/>
      <dgm:spPr/>
    </dgm:pt>
    <dgm:pt modelId="{37AA7FDF-0DD5-FB44-9350-A621C005B23A}" type="pres">
      <dgm:prSet presAssocID="{6C2ACE5B-2389-1540-AAC5-4626BE0B154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4736BB3-87C9-AE41-AF03-105F32625B8C}" type="pres">
      <dgm:prSet presAssocID="{6C2ACE5B-2389-1540-AAC5-4626BE0B154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D6F431-2173-504E-8DBA-88B19F3E7A45}" type="pres">
      <dgm:prSet presAssocID="{ED759236-24D4-BE4F-9AA4-E2331B57898D}" presName="sp" presStyleCnt="0"/>
      <dgm:spPr/>
    </dgm:pt>
    <dgm:pt modelId="{57CFF2CA-8EBB-7049-A3A5-79BD9F49D562}" type="pres">
      <dgm:prSet presAssocID="{A8A7BE52-82FE-5E44-8C5A-B64A844EF030}" presName="linNode" presStyleCnt="0"/>
      <dgm:spPr/>
    </dgm:pt>
    <dgm:pt modelId="{CD214F15-1ECC-1C4F-B0A8-2B8E802444A2}" type="pres">
      <dgm:prSet presAssocID="{A8A7BE52-82FE-5E44-8C5A-B64A844EF030}" presName="parentText" presStyleLbl="node1" presStyleIdx="2" presStyleCnt="3" custLinFactNeighborY="1611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62061B-FFAD-F049-92AF-12E0A73F026C}" type="pres">
      <dgm:prSet presAssocID="{A8A7BE52-82FE-5E44-8C5A-B64A844EF03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621DCBD-D374-2148-829C-EEF75B94ABA4}" type="presOf" srcId="{6029BBD6-5A75-1548-99BB-9B67F632CA6B}" destId="{E4736BB3-87C9-AE41-AF03-105F32625B8C}" srcOrd="0" destOrd="0" presId="urn:microsoft.com/office/officeart/2005/8/layout/vList5"/>
    <dgm:cxn modelId="{F2B25217-C232-2D42-BB0A-26C009EF0A89}" srcId="{5DF298E9-5762-8E47-8974-82F3D6008B49}" destId="{01FDF542-82DB-614A-B3BF-7449AD98A99B}" srcOrd="0" destOrd="0" parTransId="{2EF57312-C8F3-8542-8493-A31A204F5F37}" sibTransId="{54BAB873-2451-C444-9486-19D75AF7C6EB}"/>
    <dgm:cxn modelId="{DFF48663-46E0-8A44-B43A-A8ADB7F72520}" type="presOf" srcId="{0297524C-4B64-E14E-B6DB-47EE8F7EAE9F}" destId="{E0795995-7838-D746-983B-81B065A8E45C}" srcOrd="0" destOrd="0" presId="urn:microsoft.com/office/officeart/2005/8/layout/vList5"/>
    <dgm:cxn modelId="{A47E657C-AF3B-7842-9F9B-BCBDE1F5C44A}" type="presOf" srcId="{01FDF542-82DB-614A-B3BF-7449AD98A99B}" destId="{D9F4065C-FFC7-0545-BBBE-1F34C8C58EFA}" srcOrd="0" destOrd="0" presId="urn:microsoft.com/office/officeart/2005/8/layout/vList5"/>
    <dgm:cxn modelId="{9C6FBCD2-D637-1741-9A1E-A81F2F761DF5}" srcId="{0297524C-4B64-E14E-B6DB-47EE8F7EAE9F}" destId="{5DF298E9-5762-8E47-8974-82F3D6008B49}" srcOrd="0" destOrd="0" parTransId="{4B2B3E9C-4AB6-0B49-AD72-FCDB60DF4A34}" sibTransId="{2D5BF4EB-4091-A544-BDB1-489EAFD896BC}"/>
    <dgm:cxn modelId="{396EFA3E-D591-874C-8031-679C52749526}" srcId="{A8A7BE52-82FE-5E44-8C5A-B64A844EF030}" destId="{46E96F07-E3C8-BE4B-86FC-24EE2003A036}" srcOrd="0" destOrd="0" parTransId="{1D18FCAA-0E54-8047-A876-E23BB72ECD98}" sibTransId="{1FB6DC23-87C8-E94C-8BC3-CD8E1F255299}"/>
    <dgm:cxn modelId="{27ECCEBE-E2CB-E94C-8A76-6461BDBC2827}" type="presOf" srcId="{6C2ACE5B-2389-1540-AAC5-4626BE0B1547}" destId="{37AA7FDF-0DD5-FB44-9350-A621C005B23A}" srcOrd="0" destOrd="0" presId="urn:microsoft.com/office/officeart/2005/8/layout/vList5"/>
    <dgm:cxn modelId="{B4E4A76F-91B3-BD4B-AF67-5D0EE09B6C70}" srcId="{0297524C-4B64-E14E-B6DB-47EE8F7EAE9F}" destId="{A8A7BE52-82FE-5E44-8C5A-B64A844EF030}" srcOrd="2" destOrd="0" parTransId="{70125254-5F12-924C-A4CD-5374ED1C4E2F}" sibTransId="{984AD786-A88A-1F46-BBF7-39288BBD2191}"/>
    <dgm:cxn modelId="{F661BA7E-D62A-FC48-9EA6-F73324BE4FDA}" srcId="{6C2ACE5B-2389-1540-AAC5-4626BE0B1547}" destId="{6029BBD6-5A75-1548-99BB-9B67F632CA6B}" srcOrd="0" destOrd="0" parTransId="{49F2C91B-C2CE-B441-A658-4D4F30D8A93C}" sibTransId="{5D78F7A6-AF42-0049-B4F1-A45F01A86B46}"/>
    <dgm:cxn modelId="{A2ECD343-8588-1748-90F6-2115D9A04E06}" type="presOf" srcId="{46E96F07-E3C8-BE4B-86FC-24EE2003A036}" destId="{C662061B-FFAD-F049-92AF-12E0A73F026C}" srcOrd="0" destOrd="0" presId="urn:microsoft.com/office/officeart/2005/8/layout/vList5"/>
    <dgm:cxn modelId="{1DD0C3CC-D524-DA44-A09E-BBF6033796F9}" type="presOf" srcId="{5DF298E9-5762-8E47-8974-82F3D6008B49}" destId="{1367996E-88F8-4A40-8510-1C8D47494B3D}" srcOrd="0" destOrd="0" presId="urn:microsoft.com/office/officeart/2005/8/layout/vList5"/>
    <dgm:cxn modelId="{C12A4AB9-DADB-7047-9F68-A08A70D56B52}" srcId="{0297524C-4B64-E14E-B6DB-47EE8F7EAE9F}" destId="{6C2ACE5B-2389-1540-AAC5-4626BE0B1547}" srcOrd="1" destOrd="0" parTransId="{8FC63CD7-BAA7-0943-BC65-3E14D747EEE3}" sibTransId="{ED759236-24D4-BE4F-9AA4-E2331B57898D}"/>
    <dgm:cxn modelId="{252D7B38-D704-2D4F-A7DE-C07D37ECB65C}" type="presOf" srcId="{A8A7BE52-82FE-5E44-8C5A-B64A844EF030}" destId="{CD214F15-1ECC-1C4F-B0A8-2B8E802444A2}" srcOrd="0" destOrd="0" presId="urn:microsoft.com/office/officeart/2005/8/layout/vList5"/>
    <dgm:cxn modelId="{6533C3A1-3AB7-E54E-9C0D-EAA4F9D251A2}" type="presParOf" srcId="{E0795995-7838-D746-983B-81B065A8E45C}" destId="{AC2B4E8F-0706-1E49-8281-F347F94B11AC}" srcOrd="0" destOrd="0" presId="urn:microsoft.com/office/officeart/2005/8/layout/vList5"/>
    <dgm:cxn modelId="{4793A26B-12A4-DE4B-80E6-F9AAFB461E3B}" type="presParOf" srcId="{AC2B4E8F-0706-1E49-8281-F347F94B11AC}" destId="{1367996E-88F8-4A40-8510-1C8D47494B3D}" srcOrd="0" destOrd="0" presId="urn:microsoft.com/office/officeart/2005/8/layout/vList5"/>
    <dgm:cxn modelId="{90AE30D0-3D58-ED4C-8561-550F6F625E02}" type="presParOf" srcId="{AC2B4E8F-0706-1E49-8281-F347F94B11AC}" destId="{D9F4065C-FFC7-0545-BBBE-1F34C8C58EFA}" srcOrd="1" destOrd="0" presId="urn:microsoft.com/office/officeart/2005/8/layout/vList5"/>
    <dgm:cxn modelId="{B4CD77F9-37D6-FE4F-A15C-212DEF0BEE99}" type="presParOf" srcId="{E0795995-7838-D746-983B-81B065A8E45C}" destId="{D5F380F7-6009-0F46-9413-71473F4991AE}" srcOrd="1" destOrd="0" presId="urn:microsoft.com/office/officeart/2005/8/layout/vList5"/>
    <dgm:cxn modelId="{65843D22-8889-D742-8359-C60510BA1D26}" type="presParOf" srcId="{E0795995-7838-D746-983B-81B065A8E45C}" destId="{5F5FD96C-0D9C-3E4E-AB82-5E03000CD059}" srcOrd="2" destOrd="0" presId="urn:microsoft.com/office/officeart/2005/8/layout/vList5"/>
    <dgm:cxn modelId="{1FAF8B9C-7C4B-A442-B789-8F57C3CC4249}" type="presParOf" srcId="{5F5FD96C-0D9C-3E4E-AB82-5E03000CD059}" destId="{37AA7FDF-0DD5-FB44-9350-A621C005B23A}" srcOrd="0" destOrd="0" presId="urn:microsoft.com/office/officeart/2005/8/layout/vList5"/>
    <dgm:cxn modelId="{29C9B213-1CBC-0E49-8EFD-320F2C6B72E8}" type="presParOf" srcId="{5F5FD96C-0D9C-3E4E-AB82-5E03000CD059}" destId="{E4736BB3-87C9-AE41-AF03-105F32625B8C}" srcOrd="1" destOrd="0" presId="urn:microsoft.com/office/officeart/2005/8/layout/vList5"/>
    <dgm:cxn modelId="{1163318A-5710-754D-9126-E6B1CF549EEA}" type="presParOf" srcId="{E0795995-7838-D746-983B-81B065A8E45C}" destId="{D5D6F431-2173-504E-8DBA-88B19F3E7A45}" srcOrd="3" destOrd="0" presId="urn:microsoft.com/office/officeart/2005/8/layout/vList5"/>
    <dgm:cxn modelId="{E0E7E25F-5D39-AB42-B93D-CA1438B33C9C}" type="presParOf" srcId="{E0795995-7838-D746-983B-81B065A8E45C}" destId="{57CFF2CA-8EBB-7049-A3A5-79BD9F49D562}" srcOrd="4" destOrd="0" presId="urn:microsoft.com/office/officeart/2005/8/layout/vList5"/>
    <dgm:cxn modelId="{8E6F9CA6-69B9-2E4C-A00B-6343C979D34E}" type="presParOf" srcId="{57CFF2CA-8EBB-7049-A3A5-79BD9F49D562}" destId="{CD214F15-1ECC-1C4F-B0A8-2B8E802444A2}" srcOrd="0" destOrd="0" presId="urn:microsoft.com/office/officeart/2005/8/layout/vList5"/>
    <dgm:cxn modelId="{5F7E2F3B-9761-9843-B598-31351DB9C38F}" type="presParOf" srcId="{57CFF2CA-8EBB-7049-A3A5-79BD9F49D562}" destId="{C662061B-FFAD-F049-92AF-12E0A73F026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255851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Explain how sexual violence can constitute an international crime </a:t>
          </a:r>
        </a:p>
      </dsp:txBody>
      <dsp:txXfrm>
        <a:off x="59399" y="315250"/>
        <a:ext cx="8018106" cy="1098002"/>
      </dsp:txXfrm>
    </dsp:sp>
    <dsp:sp modelId="{B98CD20C-D67B-E94F-9CBF-23354048A697}">
      <dsp:nvSpPr>
        <dsp:cNvPr id="0" name=""/>
        <dsp:cNvSpPr/>
      </dsp:nvSpPr>
      <dsp:spPr>
        <a:xfrm>
          <a:off x="0" y="1659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Identify the different legal elements which must be proven for accountability purposes</a:t>
          </a:r>
        </a:p>
      </dsp:txBody>
      <dsp:txXfrm>
        <a:off x="59399" y="1719251"/>
        <a:ext cx="8018106" cy="1098002"/>
      </dsp:txXfrm>
    </dsp:sp>
    <dsp:sp modelId="{1BDB3A8F-9747-144C-891B-1BB53422AFAE}">
      <dsp:nvSpPr>
        <dsp:cNvPr id="0" name=""/>
        <dsp:cNvSpPr/>
      </dsp:nvSpPr>
      <dsp:spPr>
        <a:xfrm>
          <a:off x="0" y="3063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Use the Evidence Workbook as a checklist to avoid evidentiary gaps</a:t>
          </a:r>
        </a:p>
      </dsp:txBody>
      <dsp:txXfrm>
        <a:off x="59399" y="3123251"/>
        <a:ext cx="8018106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845C0-7265-4595-926C-CD068ED0A353}">
      <dsp:nvSpPr>
        <dsp:cNvPr id="0" name=""/>
        <dsp:cNvSpPr/>
      </dsp:nvSpPr>
      <dsp:spPr>
        <a:xfrm>
          <a:off x="0" y="0"/>
          <a:ext cx="3816424" cy="959320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b="1" u="none" kern="1200" dirty="0">
              <a:solidFill>
                <a:srgbClr val="000000"/>
              </a:solidFill>
              <a:effectLst/>
            </a:rPr>
            <a:t>Specific crimes of sexual </a:t>
          </a:r>
          <a:r>
            <a:rPr lang="en-IE" sz="2400" b="1" u="none" kern="1200" dirty="0" smtClean="0">
              <a:solidFill>
                <a:srgbClr val="000000"/>
              </a:solidFill>
              <a:effectLst/>
            </a:rPr>
            <a:t>violence </a:t>
          </a:r>
          <a:endParaRPr lang="nl-NL" sz="2400" b="1" u="none" kern="1200" dirty="0">
            <a:solidFill>
              <a:srgbClr val="000000"/>
            </a:solidFill>
            <a:effectLst/>
          </a:endParaRPr>
        </a:p>
      </dsp:txBody>
      <dsp:txXfrm>
        <a:off x="46830" y="46830"/>
        <a:ext cx="3722764" cy="865660"/>
      </dsp:txXfrm>
    </dsp:sp>
    <dsp:sp modelId="{C52717C2-3405-4133-9436-C448FEDB2F84}">
      <dsp:nvSpPr>
        <dsp:cNvPr id="0" name=""/>
        <dsp:cNvSpPr/>
      </dsp:nvSpPr>
      <dsp:spPr>
        <a:xfrm>
          <a:off x="0" y="969449"/>
          <a:ext cx="3816424" cy="467885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2776"/>
                <a:satOff val="8404"/>
                <a:lumOff val="8216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2776"/>
                <a:satOff val="8404"/>
                <a:lumOff val="8216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2776"/>
                <a:satOff val="8404"/>
                <a:lumOff val="82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u="none" kern="1200" dirty="0">
              <a:solidFill>
                <a:srgbClr val="000000"/>
              </a:solidFill>
              <a:effectLst/>
            </a:rPr>
            <a:t>Rape</a:t>
          </a:r>
          <a:endParaRPr lang="nl-NL" sz="1800" b="0" u="none" kern="1200" dirty="0">
            <a:solidFill>
              <a:srgbClr val="000000"/>
            </a:solidFill>
            <a:effectLst/>
          </a:endParaRPr>
        </a:p>
      </dsp:txBody>
      <dsp:txXfrm>
        <a:off x="22840" y="992289"/>
        <a:ext cx="3770744" cy="422205"/>
      </dsp:txXfrm>
    </dsp:sp>
    <dsp:sp modelId="{1021A818-226A-4296-842C-2A96BA77D99B}">
      <dsp:nvSpPr>
        <dsp:cNvPr id="0" name=""/>
        <dsp:cNvSpPr/>
      </dsp:nvSpPr>
      <dsp:spPr>
        <a:xfrm>
          <a:off x="0" y="1444717"/>
          <a:ext cx="3816424" cy="467885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5552"/>
                <a:satOff val="16807"/>
                <a:lumOff val="16431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5552"/>
                <a:satOff val="16807"/>
                <a:lumOff val="16431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5552"/>
                <a:satOff val="16807"/>
                <a:lumOff val="164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u="none" kern="1200" dirty="0">
              <a:solidFill>
                <a:srgbClr val="000000"/>
              </a:solidFill>
              <a:effectLst/>
            </a:rPr>
            <a:t>Sexual slavery</a:t>
          </a:r>
          <a:endParaRPr lang="nl-NL" sz="1800" b="0" u="none" kern="1200" dirty="0">
            <a:solidFill>
              <a:srgbClr val="000000"/>
            </a:solidFill>
            <a:effectLst/>
          </a:endParaRPr>
        </a:p>
      </dsp:txBody>
      <dsp:txXfrm>
        <a:off x="22840" y="1467557"/>
        <a:ext cx="3770744" cy="422205"/>
      </dsp:txXfrm>
    </dsp:sp>
    <dsp:sp modelId="{E10B6689-D56A-47F5-A58F-3ADB53D9636E}">
      <dsp:nvSpPr>
        <dsp:cNvPr id="0" name=""/>
        <dsp:cNvSpPr/>
      </dsp:nvSpPr>
      <dsp:spPr>
        <a:xfrm>
          <a:off x="0" y="1919986"/>
          <a:ext cx="3816424" cy="467885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8328"/>
                <a:satOff val="25211"/>
                <a:lumOff val="24647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8328"/>
                <a:satOff val="25211"/>
                <a:lumOff val="24647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8328"/>
                <a:satOff val="25211"/>
                <a:lumOff val="24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u="none" kern="1200" dirty="0">
              <a:solidFill>
                <a:srgbClr val="000000"/>
              </a:solidFill>
              <a:effectLst/>
            </a:rPr>
            <a:t>Forced pregnancy</a:t>
          </a:r>
          <a:endParaRPr lang="nl-NL" sz="1800" b="0" u="none" kern="1200" dirty="0">
            <a:solidFill>
              <a:srgbClr val="000000"/>
            </a:solidFill>
            <a:effectLst/>
          </a:endParaRPr>
        </a:p>
      </dsp:txBody>
      <dsp:txXfrm>
        <a:off x="22840" y="1942826"/>
        <a:ext cx="3770744" cy="422205"/>
      </dsp:txXfrm>
    </dsp:sp>
    <dsp:sp modelId="{9CE0E509-D0C1-404F-921B-B373D26B64BB}">
      <dsp:nvSpPr>
        <dsp:cNvPr id="0" name=""/>
        <dsp:cNvSpPr/>
      </dsp:nvSpPr>
      <dsp:spPr>
        <a:xfrm>
          <a:off x="0" y="2395254"/>
          <a:ext cx="3816424" cy="467885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8328"/>
                <a:satOff val="25211"/>
                <a:lumOff val="24647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8328"/>
                <a:satOff val="25211"/>
                <a:lumOff val="24647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8328"/>
                <a:satOff val="25211"/>
                <a:lumOff val="24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u="none" kern="1200" dirty="0">
              <a:solidFill>
                <a:srgbClr val="000000"/>
              </a:solidFill>
              <a:effectLst/>
            </a:rPr>
            <a:t>Enforced prostitution</a:t>
          </a:r>
          <a:endParaRPr lang="nl-NL" sz="1800" b="0" u="none" kern="1200" dirty="0">
            <a:solidFill>
              <a:srgbClr val="000000"/>
            </a:solidFill>
            <a:effectLst/>
          </a:endParaRPr>
        </a:p>
      </dsp:txBody>
      <dsp:txXfrm>
        <a:off x="22840" y="2418094"/>
        <a:ext cx="3770744" cy="422205"/>
      </dsp:txXfrm>
    </dsp:sp>
    <dsp:sp modelId="{B1F1ABFF-1276-448F-882A-76EAB857CA88}">
      <dsp:nvSpPr>
        <dsp:cNvPr id="0" name=""/>
        <dsp:cNvSpPr/>
      </dsp:nvSpPr>
      <dsp:spPr>
        <a:xfrm>
          <a:off x="0" y="2870523"/>
          <a:ext cx="3816424" cy="467885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5552"/>
                <a:satOff val="16807"/>
                <a:lumOff val="16431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5552"/>
                <a:satOff val="16807"/>
                <a:lumOff val="16431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5552"/>
                <a:satOff val="16807"/>
                <a:lumOff val="164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u="none" kern="1200" dirty="0">
              <a:solidFill>
                <a:srgbClr val="000000"/>
              </a:solidFill>
              <a:effectLst/>
            </a:rPr>
            <a:t>Enforced sterilisation</a:t>
          </a:r>
          <a:endParaRPr lang="nl-NL" sz="1800" b="0" u="none" kern="1200" dirty="0">
            <a:solidFill>
              <a:srgbClr val="000000"/>
            </a:solidFill>
            <a:effectLst/>
          </a:endParaRPr>
        </a:p>
      </dsp:txBody>
      <dsp:txXfrm>
        <a:off x="22840" y="2893363"/>
        <a:ext cx="3770744" cy="422205"/>
      </dsp:txXfrm>
    </dsp:sp>
    <dsp:sp modelId="{52AE292F-4D31-448B-B4C0-1F706F985B91}">
      <dsp:nvSpPr>
        <dsp:cNvPr id="0" name=""/>
        <dsp:cNvSpPr/>
      </dsp:nvSpPr>
      <dsp:spPr>
        <a:xfrm>
          <a:off x="0" y="3345792"/>
          <a:ext cx="3816424" cy="467885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2776"/>
                <a:satOff val="8404"/>
                <a:lumOff val="8216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2776"/>
                <a:satOff val="8404"/>
                <a:lumOff val="8216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2776"/>
                <a:satOff val="8404"/>
                <a:lumOff val="82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u="none" kern="1200" dirty="0">
              <a:solidFill>
                <a:srgbClr val="000000"/>
              </a:solidFill>
              <a:effectLst/>
            </a:rPr>
            <a:t>Other forms of sexual violence</a:t>
          </a:r>
          <a:endParaRPr lang="nl-NL" sz="1800" b="0" u="none" kern="1200" dirty="0">
            <a:solidFill>
              <a:srgbClr val="000000"/>
            </a:solidFill>
            <a:effectLst/>
          </a:endParaRPr>
        </a:p>
      </dsp:txBody>
      <dsp:txXfrm>
        <a:off x="22840" y="3368632"/>
        <a:ext cx="3770744" cy="4222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845C0-7265-4595-926C-CD068ED0A353}">
      <dsp:nvSpPr>
        <dsp:cNvPr id="0" name=""/>
        <dsp:cNvSpPr/>
      </dsp:nvSpPr>
      <dsp:spPr>
        <a:xfrm>
          <a:off x="0" y="0"/>
          <a:ext cx="3816424" cy="962693"/>
        </a:xfrm>
        <a:prstGeom prst="roundRect">
          <a:avLst/>
        </a:prstGeom>
        <a:solidFill>
          <a:srgbClr val="625E7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u="none" kern="1200" noProof="0" dirty="0" smtClean="0">
              <a:effectLst/>
            </a:rPr>
            <a:t>Other relevant war crimes and crimes against humanity</a:t>
          </a:r>
          <a:endParaRPr lang="en-GB" sz="2400" b="1" u="none" kern="1200" noProof="0" dirty="0">
            <a:effectLst/>
          </a:endParaRPr>
        </a:p>
      </dsp:txBody>
      <dsp:txXfrm>
        <a:off x="46995" y="46995"/>
        <a:ext cx="3722434" cy="868703"/>
      </dsp:txXfrm>
    </dsp:sp>
    <dsp:sp modelId="{C52717C2-3405-4133-9436-C448FEDB2F84}">
      <dsp:nvSpPr>
        <dsp:cNvPr id="0" name=""/>
        <dsp:cNvSpPr/>
      </dsp:nvSpPr>
      <dsp:spPr>
        <a:xfrm>
          <a:off x="0" y="970264"/>
          <a:ext cx="3816424" cy="469531"/>
        </a:xfrm>
        <a:prstGeom prst="roundRect">
          <a:avLst/>
        </a:prstGeom>
        <a:gradFill rotWithShape="0">
          <a:gsLst>
            <a:gs pos="0">
              <a:srgbClr val="815D7F"/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u="none" kern="1200" noProof="0" dirty="0" smtClean="0">
              <a:effectLst/>
            </a:rPr>
            <a:t>Murder</a:t>
          </a:r>
          <a:endParaRPr lang="en-GB" sz="1800" b="0" u="none" kern="1200" noProof="0" dirty="0">
            <a:effectLst/>
          </a:endParaRPr>
        </a:p>
      </dsp:txBody>
      <dsp:txXfrm>
        <a:off x="22921" y="993185"/>
        <a:ext cx="3770582" cy="423689"/>
      </dsp:txXfrm>
    </dsp:sp>
    <dsp:sp modelId="{CEA7AAA4-1250-0B4E-A3DA-A6AABF5CE98A}">
      <dsp:nvSpPr>
        <dsp:cNvPr id="0" name=""/>
        <dsp:cNvSpPr/>
      </dsp:nvSpPr>
      <dsp:spPr>
        <a:xfrm>
          <a:off x="0" y="1445145"/>
          <a:ext cx="3816424" cy="469531"/>
        </a:xfrm>
        <a:prstGeom prst="roundRect">
          <a:avLst/>
        </a:prstGeom>
        <a:gradFill rotWithShape="0">
          <a:gsLst>
            <a:gs pos="0">
              <a:srgbClr val="815D7F"/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u="none" kern="1200" noProof="0" dirty="0" smtClean="0">
              <a:effectLst/>
            </a:rPr>
            <a:t>Torture</a:t>
          </a:r>
          <a:endParaRPr lang="en-GB" sz="1800" b="0" u="none" kern="1200" noProof="0" dirty="0">
            <a:effectLst/>
          </a:endParaRPr>
        </a:p>
      </dsp:txBody>
      <dsp:txXfrm>
        <a:off x="22921" y="1468066"/>
        <a:ext cx="3770582" cy="423689"/>
      </dsp:txXfrm>
    </dsp:sp>
    <dsp:sp modelId="{1021A818-226A-4296-842C-2A96BA77D99B}">
      <dsp:nvSpPr>
        <dsp:cNvPr id="0" name=""/>
        <dsp:cNvSpPr/>
      </dsp:nvSpPr>
      <dsp:spPr>
        <a:xfrm>
          <a:off x="0" y="1920027"/>
          <a:ext cx="3816424" cy="469531"/>
        </a:xfrm>
        <a:prstGeom prst="roundRect">
          <a:avLst/>
        </a:prstGeom>
        <a:gradFill rotWithShape="0">
          <a:gsLst>
            <a:gs pos="0">
              <a:srgbClr val="815D7F"/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u="none" kern="1200" noProof="0" dirty="0" smtClean="0">
              <a:effectLst/>
            </a:rPr>
            <a:t>Use of child soldiers (WC only)</a:t>
          </a:r>
          <a:endParaRPr lang="en-GB" sz="1800" b="0" u="none" kern="1200" noProof="0" dirty="0">
            <a:effectLst/>
          </a:endParaRPr>
        </a:p>
      </dsp:txBody>
      <dsp:txXfrm>
        <a:off x="22921" y="1942948"/>
        <a:ext cx="3770582" cy="423689"/>
      </dsp:txXfrm>
    </dsp:sp>
    <dsp:sp modelId="{E10B6689-D56A-47F5-A58F-3ADB53D9636E}">
      <dsp:nvSpPr>
        <dsp:cNvPr id="0" name=""/>
        <dsp:cNvSpPr/>
      </dsp:nvSpPr>
      <dsp:spPr>
        <a:xfrm>
          <a:off x="0" y="2394909"/>
          <a:ext cx="3816424" cy="469531"/>
        </a:xfrm>
        <a:prstGeom prst="roundRect">
          <a:avLst/>
        </a:prstGeom>
        <a:gradFill rotWithShape="0">
          <a:gsLst>
            <a:gs pos="0">
              <a:srgbClr val="815D7F"/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u="none" kern="1200" noProof="0" dirty="0" smtClean="0">
              <a:effectLst/>
            </a:rPr>
            <a:t>Medical experiment (WC only)</a:t>
          </a:r>
          <a:endParaRPr lang="en-GB" sz="1800" b="0" u="none" kern="1200" noProof="0" dirty="0">
            <a:effectLst/>
          </a:endParaRPr>
        </a:p>
      </dsp:txBody>
      <dsp:txXfrm>
        <a:off x="22921" y="2417830"/>
        <a:ext cx="3770582" cy="423689"/>
      </dsp:txXfrm>
    </dsp:sp>
    <dsp:sp modelId="{9CE0E509-D0C1-404F-921B-B373D26B64BB}">
      <dsp:nvSpPr>
        <dsp:cNvPr id="0" name=""/>
        <dsp:cNvSpPr/>
      </dsp:nvSpPr>
      <dsp:spPr>
        <a:xfrm>
          <a:off x="0" y="2869791"/>
          <a:ext cx="3816424" cy="469531"/>
        </a:xfrm>
        <a:prstGeom prst="roundRect">
          <a:avLst/>
        </a:prstGeom>
        <a:gradFill rotWithShape="0">
          <a:gsLst>
            <a:gs pos="0">
              <a:srgbClr val="815D7F"/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u="none" kern="1200" noProof="0" dirty="0" smtClean="0">
              <a:effectLst/>
            </a:rPr>
            <a:t>Extermination (CAH only)</a:t>
          </a:r>
          <a:endParaRPr lang="en-GB" sz="1800" b="0" u="none" kern="1200" noProof="0" dirty="0">
            <a:effectLst/>
          </a:endParaRPr>
        </a:p>
      </dsp:txBody>
      <dsp:txXfrm>
        <a:off x="22921" y="2892712"/>
        <a:ext cx="3770582" cy="423689"/>
      </dsp:txXfrm>
    </dsp:sp>
    <dsp:sp modelId="{B1F1ABFF-1276-448F-882A-76EAB857CA88}">
      <dsp:nvSpPr>
        <dsp:cNvPr id="0" name=""/>
        <dsp:cNvSpPr/>
      </dsp:nvSpPr>
      <dsp:spPr>
        <a:xfrm>
          <a:off x="0" y="3344673"/>
          <a:ext cx="3816424" cy="469531"/>
        </a:xfrm>
        <a:prstGeom prst="roundRect">
          <a:avLst/>
        </a:prstGeom>
        <a:gradFill rotWithShape="0">
          <a:gsLst>
            <a:gs pos="0">
              <a:srgbClr val="815D7F"/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u="none" kern="1200" noProof="0" dirty="0" smtClean="0">
              <a:effectLst/>
            </a:rPr>
            <a:t>Persecution (CAH only)</a:t>
          </a:r>
          <a:endParaRPr lang="en-GB" sz="1800" b="0" u="none" kern="1200" noProof="0" dirty="0">
            <a:effectLst/>
          </a:endParaRPr>
        </a:p>
      </dsp:txBody>
      <dsp:txXfrm>
        <a:off x="22921" y="3367594"/>
        <a:ext cx="3770582" cy="4236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845C0-7265-4595-926C-CD068ED0A353}">
      <dsp:nvSpPr>
        <dsp:cNvPr id="0" name=""/>
        <dsp:cNvSpPr/>
      </dsp:nvSpPr>
      <dsp:spPr>
        <a:xfrm>
          <a:off x="0" y="0"/>
          <a:ext cx="8208912" cy="1178066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b="1" u="none" kern="1200" dirty="0">
              <a:solidFill>
                <a:srgbClr val="000000"/>
              </a:solidFill>
              <a:effectLst/>
            </a:rPr>
            <a:t>Specific acts of genocide</a:t>
          </a:r>
          <a:endParaRPr lang="nl-NL" sz="2400" b="1" u="none" kern="1200" dirty="0">
            <a:solidFill>
              <a:srgbClr val="000000"/>
            </a:solidFill>
            <a:effectLst/>
          </a:endParaRPr>
        </a:p>
      </dsp:txBody>
      <dsp:txXfrm>
        <a:off x="57508" y="57508"/>
        <a:ext cx="8093896" cy="1063050"/>
      </dsp:txXfrm>
    </dsp:sp>
    <dsp:sp modelId="{C52717C2-3405-4133-9436-C448FEDB2F84}">
      <dsp:nvSpPr>
        <dsp:cNvPr id="0" name=""/>
        <dsp:cNvSpPr/>
      </dsp:nvSpPr>
      <dsp:spPr>
        <a:xfrm>
          <a:off x="0" y="1189111"/>
          <a:ext cx="8208912" cy="574573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3239"/>
                <a:satOff val="9804"/>
                <a:lumOff val="9585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3239"/>
                <a:satOff val="9804"/>
                <a:lumOff val="9585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3239"/>
                <a:satOff val="9804"/>
                <a:lumOff val="95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u="none" kern="1200" dirty="0">
              <a:solidFill>
                <a:srgbClr val="000000"/>
              </a:solidFill>
              <a:effectLst/>
            </a:rPr>
            <a:t>Killing members of the group e.g. raping and then killing</a:t>
          </a:r>
          <a:endParaRPr lang="nl-NL" sz="1800" b="0" u="none" kern="1200" dirty="0">
            <a:solidFill>
              <a:srgbClr val="000000"/>
            </a:solidFill>
            <a:effectLst/>
          </a:endParaRPr>
        </a:p>
      </dsp:txBody>
      <dsp:txXfrm>
        <a:off x="28048" y="1217159"/>
        <a:ext cx="8152816" cy="518477"/>
      </dsp:txXfrm>
    </dsp:sp>
    <dsp:sp modelId="{1021A818-226A-4296-842C-2A96BA77D99B}">
      <dsp:nvSpPr>
        <dsp:cNvPr id="0" name=""/>
        <dsp:cNvSpPr/>
      </dsp:nvSpPr>
      <dsp:spPr>
        <a:xfrm>
          <a:off x="0" y="1774161"/>
          <a:ext cx="8208912" cy="574573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6478"/>
                <a:satOff val="19609"/>
                <a:lumOff val="1917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6478"/>
                <a:satOff val="19609"/>
                <a:lumOff val="1917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6478"/>
                <a:satOff val="19609"/>
                <a:lumOff val="1917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u="none" kern="1200" dirty="0">
              <a:solidFill>
                <a:srgbClr val="000000"/>
              </a:solidFill>
              <a:effectLst/>
            </a:rPr>
            <a:t>Causing serious bodily or mental harm to members of the group e.g. rape</a:t>
          </a:r>
          <a:endParaRPr lang="nl-NL" sz="1800" b="0" u="none" kern="1200" dirty="0">
            <a:solidFill>
              <a:srgbClr val="000000"/>
            </a:solidFill>
            <a:effectLst/>
          </a:endParaRPr>
        </a:p>
      </dsp:txBody>
      <dsp:txXfrm>
        <a:off x="28048" y="1802209"/>
        <a:ext cx="8152816" cy="518477"/>
      </dsp:txXfrm>
    </dsp:sp>
    <dsp:sp modelId="{E10B6689-D56A-47F5-A58F-3ADB53D9636E}">
      <dsp:nvSpPr>
        <dsp:cNvPr id="0" name=""/>
        <dsp:cNvSpPr/>
      </dsp:nvSpPr>
      <dsp:spPr>
        <a:xfrm>
          <a:off x="0" y="2359212"/>
          <a:ext cx="8208912" cy="574573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9716"/>
                <a:satOff val="29413"/>
                <a:lumOff val="28755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9716"/>
                <a:satOff val="29413"/>
                <a:lumOff val="28755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9716"/>
                <a:satOff val="29413"/>
                <a:lumOff val="2875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u="none" kern="1200" dirty="0">
              <a:solidFill>
                <a:srgbClr val="000000"/>
              </a:solidFill>
              <a:effectLst/>
            </a:rPr>
            <a:t>Bringing about conditions of life calculated to destroy the group</a:t>
          </a:r>
          <a:endParaRPr lang="nl-NL" sz="1800" b="0" u="none" kern="1200" dirty="0">
            <a:solidFill>
              <a:srgbClr val="000000"/>
            </a:solidFill>
            <a:effectLst/>
          </a:endParaRPr>
        </a:p>
      </dsp:txBody>
      <dsp:txXfrm>
        <a:off x="28048" y="2387260"/>
        <a:ext cx="8152816" cy="518477"/>
      </dsp:txXfrm>
    </dsp:sp>
    <dsp:sp modelId="{9CE0E509-D0C1-404F-921B-B373D26B64BB}">
      <dsp:nvSpPr>
        <dsp:cNvPr id="0" name=""/>
        <dsp:cNvSpPr/>
      </dsp:nvSpPr>
      <dsp:spPr>
        <a:xfrm>
          <a:off x="0" y="2944262"/>
          <a:ext cx="8208912" cy="574573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6478"/>
                <a:satOff val="19609"/>
                <a:lumOff val="1917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6478"/>
                <a:satOff val="19609"/>
                <a:lumOff val="1917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6478"/>
                <a:satOff val="19609"/>
                <a:lumOff val="1917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u="none" kern="1200" dirty="0">
              <a:solidFill>
                <a:srgbClr val="000000"/>
              </a:solidFill>
              <a:effectLst/>
            </a:rPr>
            <a:t>Imposing measures intended to prevent births within the group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u="none" kern="1200" dirty="0">
              <a:solidFill>
                <a:srgbClr val="000000"/>
              </a:solidFill>
              <a:effectLst/>
            </a:rPr>
            <a:t>e.g. sterilisation</a:t>
          </a:r>
          <a:endParaRPr lang="nl-NL" sz="1800" b="0" u="none" kern="1200" dirty="0">
            <a:solidFill>
              <a:srgbClr val="000000"/>
            </a:solidFill>
            <a:effectLst/>
          </a:endParaRPr>
        </a:p>
      </dsp:txBody>
      <dsp:txXfrm>
        <a:off x="28048" y="2972310"/>
        <a:ext cx="8152816" cy="518477"/>
      </dsp:txXfrm>
    </dsp:sp>
    <dsp:sp modelId="{C4748459-548C-4492-BFBE-44C6E02E7BF7}">
      <dsp:nvSpPr>
        <dsp:cNvPr id="0" name=""/>
        <dsp:cNvSpPr/>
      </dsp:nvSpPr>
      <dsp:spPr>
        <a:xfrm>
          <a:off x="0" y="3529313"/>
          <a:ext cx="8208912" cy="574573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3239"/>
                <a:satOff val="9804"/>
                <a:lumOff val="9585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3239"/>
                <a:satOff val="9804"/>
                <a:lumOff val="9585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3239"/>
                <a:satOff val="9804"/>
                <a:lumOff val="95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b="0" u="none" kern="1200" dirty="0">
              <a:solidFill>
                <a:srgbClr val="000000"/>
              </a:solidFill>
              <a:effectLst/>
            </a:rPr>
            <a:t>Forcibly transferring children of the group to another group</a:t>
          </a:r>
          <a:endParaRPr lang="nl-NL" sz="1800" b="0" u="none" kern="1200" dirty="0">
            <a:solidFill>
              <a:srgbClr val="000000"/>
            </a:solidFill>
            <a:effectLst/>
          </a:endParaRPr>
        </a:p>
      </dsp:txBody>
      <dsp:txXfrm>
        <a:off x="28048" y="3557361"/>
        <a:ext cx="8152816" cy="5184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4065C-FFC7-0545-BBBE-1F34C8C58EFA}">
      <dsp:nvSpPr>
        <dsp:cNvPr id="0" name=""/>
        <dsp:cNvSpPr/>
      </dsp:nvSpPr>
      <dsp:spPr>
        <a:xfrm rot="5400000">
          <a:off x="5592436" y="-2347337"/>
          <a:ext cx="762694" cy="56223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Formed a </a:t>
          </a:r>
          <a:r>
            <a:rPr lang="en-US" sz="2100" b="1" kern="1200" dirty="0"/>
            <a:t>common plan </a:t>
          </a:r>
          <a:r>
            <a:rPr lang="en-US" sz="2100" kern="1200" dirty="0"/>
            <a:t>with a </a:t>
          </a:r>
          <a:r>
            <a:rPr lang="en-US" sz="2100" b="1" kern="1200" dirty="0"/>
            <a:t>group of people </a:t>
          </a:r>
          <a:r>
            <a:rPr lang="en-US" sz="2100" kern="1200" dirty="0"/>
            <a:t>to commit international crimes</a:t>
          </a:r>
        </a:p>
      </dsp:txBody>
      <dsp:txXfrm rot="-5400000">
        <a:off x="3162591" y="119740"/>
        <a:ext cx="5585152" cy="688230"/>
      </dsp:txXfrm>
    </dsp:sp>
    <dsp:sp modelId="{1367996E-88F8-4A40-8510-1C8D47494B3D}">
      <dsp:nvSpPr>
        <dsp:cNvPr id="0" name=""/>
        <dsp:cNvSpPr/>
      </dsp:nvSpPr>
      <dsp:spPr>
        <a:xfrm>
          <a:off x="0" y="1982"/>
          <a:ext cx="3162591" cy="953367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/>
            <a:t>Co-perpetration</a:t>
          </a:r>
        </a:p>
      </dsp:txBody>
      <dsp:txXfrm>
        <a:off x="46540" y="48522"/>
        <a:ext cx="3069511" cy="860287"/>
      </dsp:txXfrm>
    </dsp:sp>
    <dsp:sp modelId="{E4736BB3-87C9-AE41-AF03-105F32625B8C}">
      <dsp:nvSpPr>
        <dsp:cNvPr id="0" name=""/>
        <dsp:cNvSpPr/>
      </dsp:nvSpPr>
      <dsp:spPr>
        <a:xfrm rot="5400000">
          <a:off x="5592436" y="-1331490"/>
          <a:ext cx="762694" cy="56223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Contributed to a crime by a </a:t>
          </a:r>
          <a:r>
            <a:rPr lang="en-US" sz="2100" b="1" kern="1200" dirty="0"/>
            <a:t>group of people</a:t>
          </a:r>
          <a:r>
            <a:rPr lang="en-US" sz="2100" kern="1200" dirty="0"/>
            <a:t> acting with a </a:t>
          </a:r>
          <a:r>
            <a:rPr lang="en-US" sz="2100" b="1" kern="1200" dirty="0"/>
            <a:t>common purpose</a:t>
          </a:r>
        </a:p>
      </dsp:txBody>
      <dsp:txXfrm rot="-5400000">
        <a:off x="3162591" y="1135587"/>
        <a:ext cx="5585152" cy="688230"/>
      </dsp:txXfrm>
    </dsp:sp>
    <dsp:sp modelId="{37AA7FDF-0DD5-FB44-9350-A621C005B23A}">
      <dsp:nvSpPr>
        <dsp:cNvPr id="0" name=""/>
        <dsp:cNvSpPr/>
      </dsp:nvSpPr>
      <dsp:spPr>
        <a:xfrm>
          <a:off x="0" y="1003018"/>
          <a:ext cx="3162591" cy="953367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/>
            <a:t>Common purpose</a:t>
          </a:r>
        </a:p>
      </dsp:txBody>
      <dsp:txXfrm>
        <a:off x="46540" y="1049558"/>
        <a:ext cx="3069511" cy="860287"/>
      </dsp:txXfrm>
    </dsp:sp>
    <dsp:sp modelId="{C662061B-FFAD-F049-92AF-12E0A73F026C}">
      <dsp:nvSpPr>
        <dsp:cNvPr id="0" name=""/>
        <dsp:cNvSpPr/>
      </dsp:nvSpPr>
      <dsp:spPr>
        <a:xfrm rot="5400000">
          <a:off x="5592436" y="-330454"/>
          <a:ext cx="762694" cy="56223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Exercised </a:t>
          </a:r>
          <a:r>
            <a:rPr lang="en-US" sz="2100" b="1" kern="1200" dirty="0"/>
            <a:t>control</a:t>
          </a:r>
          <a:r>
            <a:rPr lang="en-US" sz="2100" kern="1200" dirty="0"/>
            <a:t> over the crime/direct perpetrator &amp;</a:t>
          </a:r>
          <a:r>
            <a:rPr lang="en-US" sz="2100" b="1" kern="1200" dirty="0"/>
            <a:t> intended </a:t>
          </a:r>
          <a:r>
            <a:rPr lang="en-US" sz="2100" kern="1200" dirty="0"/>
            <a:t>to commit the crime</a:t>
          </a:r>
        </a:p>
      </dsp:txBody>
      <dsp:txXfrm rot="-5400000">
        <a:off x="3162591" y="2136623"/>
        <a:ext cx="5585152" cy="688230"/>
      </dsp:txXfrm>
    </dsp:sp>
    <dsp:sp modelId="{CD214F15-1ECC-1C4F-B0A8-2B8E802444A2}">
      <dsp:nvSpPr>
        <dsp:cNvPr id="0" name=""/>
        <dsp:cNvSpPr/>
      </dsp:nvSpPr>
      <dsp:spPr>
        <a:xfrm>
          <a:off x="0" y="2004054"/>
          <a:ext cx="3162591" cy="953367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/>
            <a:t>Indirect perpetration</a:t>
          </a:r>
        </a:p>
      </dsp:txBody>
      <dsp:txXfrm>
        <a:off x="46540" y="2050594"/>
        <a:ext cx="3069511" cy="860287"/>
      </dsp:txXfrm>
    </dsp:sp>
    <dsp:sp modelId="{0816AF69-F858-5F4E-87F1-48DDB9319785}">
      <dsp:nvSpPr>
        <dsp:cNvPr id="0" name=""/>
        <dsp:cNvSpPr/>
      </dsp:nvSpPr>
      <dsp:spPr>
        <a:xfrm rot="5400000">
          <a:off x="5592436" y="670581"/>
          <a:ext cx="762694" cy="56223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Had the </a:t>
          </a:r>
          <a:r>
            <a:rPr lang="en-US" sz="2100" b="1" kern="1200" dirty="0"/>
            <a:t>authority to issue orders </a:t>
          </a:r>
          <a:r>
            <a:rPr lang="en-US" sz="2100" kern="1200" dirty="0"/>
            <a:t>and </a:t>
          </a:r>
          <a:r>
            <a:rPr lang="en-US" sz="2100" b="1" kern="1200" dirty="0"/>
            <a:t>expected them to be carried out</a:t>
          </a:r>
        </a:p>
      </dsp:txBody>
      <dsp:txXfrm rot="-5400000">
        <a:off x="3162591" y="3137658"/>
        <a:ext cx="5585152" cy="688230"/>
      </dsp:txXfrm>
    </dsp:sp>
    <dsp:sp modelId="{944EC8D1-A245-3A4F-90CF-9B4CBA760A49}">
      <dsp:nvSpPr>
        <dsp:cNvPr id="0" name=""/>
        <dsp:cNvSpPr/>
      </dsp:nvSpPr>
      <dsp:spPr>
        <a:xfrm>
          <a:off x="0" y="3005090"/>
          <a:ext cx="3162591" cy="953367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/>
            <a:t>Ordering</a:t>
          </a:r>
        </a:p>
      </dsp:txBody>
      <dsp:txXfrm>
        <a:off x="46540" y="3051630"/>
        <a:ext cx="3069511" cy="8602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4065C-FFC7-0545-BBBE-1F34C8C58EFA}">
      <dsp:nvSpPr>
        <dsp:cNvPr id="0" name=""/>
        <dsp:cNvSpPr/>
      </dsp:nvSpPr>
      <dsp:spPr>
        <a:xfrm rot="5400000">
          <a:off x="5502187" y="-2238545"/>
          <a:ext cx="943192" cy="56223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 smtClean="0"/>
            <a:t>Encourage</a:t>
          </a:r>
          <a:r>
            <a:rPr lang="en-GB" sz="2100" b="1" kern="1200" noProof="0" dirty="0" smtClean="0"/>
            <a:t>d/incentivised</a:t>
          </a:r>
          <a:r>
            <a:rPr lang="en-US" sz="2100" b="1" kern="1200" dirty="0" smtClean="0"/>
            <a:t>/</a:t>
          </a:r>
          <a:r>
            <a:rPr lang="en-US" sz="2100" b="1" kern="1200" dirty="0"/>
            <a:t>convinced</a:t>
          </a:r>
          <a:r>
            <a:rPr lang="en-US" sz="2100" kern="1200" dirty="0"/>
            <a:t> the direct perpetrator to commit crimes</a:t>
          </a:r>
        </a:p>
      </dsp:txBody>
      <dsp:txXfrm rot="-5400000">
        <a:off x="3162592" y="147093"/>
        <a:ext cx="5576341" cy="851106"/>
      </dsp:txXfrm>
    </dsp:sp>
    <dsp:sp modelId="{1367996E-88F8-4A40-8510-1C8D47494B3D}">
      <dsp:nvSpPr>
        <dsp:cNvPr id="0" name=""/>
        <dsp:cNvSpPr/>
      </dsp:nvSpPr>
      <dsp:spPr>
        <a:xfrm>
          <a:off x="0" y="1468"/>
          <a:ext cx="3162591" cy="117899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/>
            <a:t>Soliciting/inducing</a:t>
          </a:r>
        </a:p>
      </dsp:txBody>
      <dsp:txXfrm>
        <a:off x="57554" y="59022"/>
        <a:ext cx="3047483" cy="1063882"/>
      </dsp:txXfrm>
    </dsp:sp>
    <dsp:sp modelId="{E4736BB3-87C9-AE41-AF03-105F32625B8C}">
      <dsp:nvSpPr>
        <dsp:cNvPr id="0" name=""/>
        <dsp:cNvSpPr/>
      </dsp:nvSpPr>
      <dsp:spPr>
        <a:xfrm rot="5400000">
          <a:off x="5502187" y="-982289"/>
          <a:ext cx="943192" cy="56223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Provided </a:t>
          </a:r>
          <a:r>
            <a:rPr lang="en-US" sz="2100" b="1" kern="1200" dirty="0"/>
            <a:t>practical assistance/moral support</a:t>
          </a:r>
          <a:r>
            <a:rPr lang="en-US" sz="2100" kern="1200" dirty="0"/>
            <a:t> to the direct perpetrator</a:t>
          </a:r>
          <a:endParaRPr lang="en-US" sz="2100" b="1" kern="1200" dirty="0"/>
        </a:p>
      </dsp:txBody>
      <dsp:txXfrm rot="-5400000">
        <a:off x="3162592" y="1403349"/>
        <a:ext cx="5576341" cy="851106"/>
      </dsp:txXfrm>
    </dsp:sp>
    <dsp:sp modelId="{37AA7FDF-0DD5-FB44-9350-A621C005B23A}">
      <dsp:nvSpPr>
        <dsp:cNvPr id="0" name=""/>
        <dsp:cNvSpPr/>
      </dsp:nvSpPr>
      <dsp:spPr>
        <a:xfrm>
          <a:off x="0" y="1239408"/>
          <a:ext cx="3162591" cy="117899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/>
            <a:t>Aiding and abetting</a:t>
          </a:r>
        </a:p>
      </dsp:txBody>
      <dsp:txXfrm>
        <a:off x="57554" y="1296962"/>
        <a:ext cx="3047483" cy="1063882"/>
      </dsp:txXfrm>
    </dsp:sp>
    <dsp:sp modelId="{C662061B-FFAD-F049-92AF-12E0A73F026C}">
      <dsp:nvSpPr>
        <dsp:cNvPr id="0" name=""/>
        <dsp:cNvSpPr/>
      </dsp:nvSpPr>
      <dsp:spPr>
        <a:xfrm rot="5400000">
          <a:off x="5272605" y="364245"/>
          <a:ext cx="1390689" cy="561689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/>
            <a:t>Had </a:t>
          </a:r>
          <a:r>
            <a:rPr lang="en-US" sz="2100" b="1" kern="1200" dirty="0"/>
            <a:t>effective control</a:t>
          </a:r>
          <a:r>
            <a:rPr lang="en-US" sz="2100" kern="1200" dirty="0"/>
            <a:t>, </a:t>
          </a:r>
          <a:r>
            <a:rPr lang="en-US" sz="2100" b="1" kern="1200" dirty="0"/>
            <a:t>knew or should have known </a:t>
          </a:r>
          <a:r>
            <a:rPr lang="en-US" sz="2100" kern="1200" dirty="0"/>
            <a:t>about the sexual violence and </a:t>
          </a:r>
          <a:r>
            <a:rPr lang="en-US" sz="2100" b="1" kern="1200" dirty="0"/>
            <a:t>failed to prevent or punish </a:t>
          </a:r>
          <a:r>
            <a:rPr lang="en-US" sz="2100" b="1" kern="1200" dirty="0" smtClean="0"/>
            <a:t>it</a:t>
          </a:r>
          <a:r>
            <a:rPr lang="en-US" sz="2100" b="0" kern="1200" dirty="0" smtClean="0"/>
            <a:t> </a:t>
          </a:r>
          <a:r>
            <a:rPr lang="en-US" sz="2100" b="0" kern="1200" dirty="0" smtClean="0">
              <a:solidFill>
                <a:schemeClr val="tx1"/>
              </a:solidFill>
            </a:rPr>
            <a:t>(check specifics of law!)</a:t>
          </a:r>
          <a:endParaRPr lang="en-US" sz="2100" b="1" kern="1200" dirty="0">
            <a:solidFill>
              <a:schemeClr val="tx1"/>
            </a:solidFill>
          </a:endParaRPr>
        </a:p>
      </dsp:txBody>
      <dsp:txXfrm rot="-5400000">
        <a:off x="3159503" y="2545235"/>
        <a:ext cx="5549006" cy="1254913"/>
      </dsp:txXfrm>
    </dsp:sp>
    <dsp:sp modelId="{CD214F15-1ECC-1C4F-B0A8-2B8E802444A2}">
      <dsp:nvSpPr>
        <dsp:cNvPr id="0" name=""/>
        <dsp:cNvSpPr/>
      </dsp:nvSpPr>
      <dsp:spPr>
        <a:xfrm>
          <a:off x="0" y="2583197"/>
          <a:ext cx="3159502" cy="117899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Superior </a:t>
          </a:r>
          <a:r>
            <a:rPr lang="en-US" sz="2300" b="1" kern="1200" dirty="0" smtClean="0">
              <a:solidFill>
                <a:schemeClr val="bg1"/>
              </a:solidFill>
            </a:rPr>
            <a:t>or</a:t>
          </a:r>
          <a:r>
            <a:rPr lang="en-US" sz="2300" b="1" kern="1200" dirty="0" smtClean="0"/>
            <a:t> command </a:t>
          </a:r>
          <a:r>
            <a:rPr lang="en-US" sz="2300" b="1" kern="1200" dirty="0"/>
            <a:t>responsibility</a:t>
          </a:r>
        </a:p>
      </dsp:txBody>
      <dsp:txXfrm>
        <a:off x="57554" y="2640751"/>
        <a:ext cx="3044394" cy="10638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4065C-FFC7-0545-BBBE-1F34C8C58EFA}">
      <dsp:nvSpPr>
        <dsp:cNvPr id="0" name=""/>
        <dsp:cNvSpPr/>
      </dsp:nvSpPr>
      <dsp:spPr>
        <a:xfrm rot="5400000">
          <a:off x="5369714" y="-2150175"/>
          <a:ext cx="1012277" cy="5530214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>
              <a:solidFill>
                <a:schemeClr val="tx1"/>
              </a:solidFill>
            </a:rPr>
            <a:t>Under ICP, the presence of </a:t>
          </a:r>
          <a:r>
            <a:rPr lang="en-US" sz="2100" b="1" kern="1200" dirty="0">
              <a:solidFill>
                <a:schemeClr val="tx1"/>
              </a:solidFill>
            </a:rPr>
            <a:t>coercive circumstances </a:t>
          </a:r>
          <a:r>
            <a:rPr lang="en-US" sz="2100" b="0" kern="1200" dirty="0">
              <a:solidFill>
                <a:schemeClr val="tx1"/>
              </a:solidFill>
            </a:rPr>
            <a:t>negates genuine consent </a:t>
          </a:r>
          <a:r>
            <a:rPr lang="mr-IN" sz="2100" b="0" kern="1200" dirty="0">
              <a:solidFill>
                <a:schemeClr val="tx1"/>
              </a:solidFill>
            </a:rPr>
            <a:t>–</a:t>
          </a:r>
          <a:r>
            <a:rPr lang="en-US" sz="2100" b="0" kern="1200" dirty="0">
              <a:solidFill>
                <a:schemeClr val="tx1"/>
              </a:solidFill>
            </a:rPr>
            <a:t> no need to prove resistance</a:t>
          </a:r>
        </a:p>
      </dsp:txBody>
      <dsp:txXfrm rot="-5400000">
        <a:off x="3110746" y="158208"/>
        <a:ext cx="5480799" cy="913447"/>
      </dsp:txXfrm>
    </dsp:sp>
    <dsp:sp modelId="{1367996E-88F8-4A40-8510-1C8D47494B3D}">
      <dsp:nvSpPr>
        <dsp:cNvPr id="0" name=""/>
        <dsp:cNvSpPr/>
      </dsp:nvSpPr>
      <dsp:spPr>
        <a:xfrm>
          <a:off x="0" y="1917"/>
          <a:ext cx="3110745" cy="126534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>
              <a:solidFill>
                <a:schemeClr val="tx1"/>
              </a:solidFill>
            </a:rPr>
            <a:t>Consent</a:t>
          </a:r>
        </a:p>
      </dsp:txBody>
      <dsp:txXfrm>
        <a:off x="61769" y="63686"/>
        <a:ext cx="2987207" cy="1141808"/>
      </dsp:txXfrm>
    </dsp:sp>
    <dsp:sp modelId="{E4736BB3-87C9-AE41-AF03-105F32625B8C}">
      <dsp:nvSpPr>
        <dsp:cNvPr id="0" name=""/>
        <dsp:cNvSpPr/>
      </dsp:nvSpPr>
      <dsp:spPr>
        <a:xfrm rot="5400000">
          <a:off x="5369714" y="-801903"/>
          <a:ext cx="1012277" cy="5530214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0" kern="1200" dirty="0">
              <a:solidFill>
                <a:schemeClr val="tx1"/>
              </a:solidFill>
            </a:rPr>
            <a:t>Under ICP, a victim’s </a:t>
          </a:r>
          <a:r>
            <a:rPr lang="en-US" sz="2100" b="1" kern="1200" dirty="0">
              <a:solidFill>
                <a:schemeClr val="tx1"/>
              </a:solidFill>
            </a:rPr>
            <a:t>own testimony </a:t>
          </a:r>
          <a:r>
            <a:rPr lang="en-US" sz="2100" b="1" kern="1200" dirty="0" smtClean="0">
              <a:solidFill>
                <a:schemeClr val="tx1"/>
              </a:solidFill>
            </a:rPr>
            <a:t>can be </a:t>
          </a:r>
          <a:r>
            <a:rPr lang="en-US" sz="2100" b="1" kern="1200" dirty="0">
              <a:solidFill>
                <a:schemeClr val="tx1"/>
              </a:solidFill>
            </a:rPr>
            <a:t>sufficient</a:t>
          </a:r>
          <a:r>
            <a:rPr lang="en-US" sz="2100" b="0" kern="1200" dirty="0">
              <a:solidFill>
                <a:schemeClr val="tx1"/>
              </a:solidFill>
            </a:rPr>
            <a:t> evidence of sexual violence</a:t>
          </a:r>
        </a:p>
      </dsp:txBody>
      <dsp:txXfrm rot="-5400000">
        <a:off x="3110746" y="1506480"/>
        <a:ext cx="5480799" cy="913447"/>
      </dsp:txXfrm>
    </dsp:sp>
    <dsp:sp modelId="{37AA7FDF-0DD5-FB44-9350-A621C005B23A}">
      <dsp:nvSpPr>
        <dsp:cNvPr id="0" name=""/>
        <dsp:cNvSpPr/>
      </dsp:nvSpPr>
      <dsp:spPr>
        <a:xfrm>
          <a:off x="0" y="1330530"/>
          <a:ext cx="3110745" cy="126534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1638"/>
                <a:satOff val="16422"/>
                <a:lumOff val="2066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>
              <a:solidFill>
                <a:schemeClr val="tx1"/>
              </a:solidFill>
            </a:rPr>
            <a:t>Corroboration</a:t>
          </a:r>
        </a:p>
      </dsp:txBody>
      <dsp:txXfrm>
        <a:off x="61769" y="1392299"/>
        <a:ext cx="2987207" cy="1141808"/>
      </dsp:txXfrm>
    </dsp:sp>
    <dsp:sp modelId="{C662061B-FFAD-F049-92AF-12E0A73F026C}">
      <dsp:nvSpPr>
        <dsp:cNvPr id="0" name=""/>
        <dsp:cNvSpPr/>
      </dsp:nvSpPr>
      <dsp:spPr>
        <a:xfrm rot="5400000">
          <a:off x="5369714" y="526710"/>
          <a:ext cx="1012277" cy="5530214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0" kern="1200" dirty="0">
              <a:solidFill>
                <a:schemeClr val="tx1"/>
              </a:solidFill>
            </a:rPr>
            <a:t>Under the ICC RPE, questions about prior (e.g. virginity) or subsequent sexual conduct are </a:t>
          </a:r>
          <a:r>
            <a:rPr lang="en-US" sz="2100" b="1" kern="1200" dirty="0">
              <a:solidFill>
                <a:schemeClr val="tx1"/>
              </a:solidFill>
            </a:rPr>
            <a:t>prohibited</a:t>
          </a:r>
          <a:r>
            <a:rPr lang="en-US" sz="2100" b="0" kern="1200" dirty="0">
              <a:solidFill>
                <a:schemeClr val="tx1"/>
              </a:solidFill>
            </a:rPr>
            <a:t> </a:t>
          </a:r>
        </a:p>
      </dsp:txBody>
      <dsp:txXfrm rot="-5400000">
        <a:off x="3110746" y="2835094"/>
        <a:ext cx="5480799" cy="913447"/>
      </dsp:txXfrm>
    </dsp:sp>
    <dsp:sp modelId="{CD214F15-1ECC-1C4F-B0A8-2B8E802444A2}">
      <dsp:nvSpPr>
        <dsp:cNvPr id="0" name=""/>
        <dsp:cNvSpPr/>
      </dsp:nvSpPr>
      <dsp:spPr>
        <a:xfrm>
          <a:off x="0" y="2661061"/>
          <a:ext cx="3110745" cy="126534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1638"/>
                <a:satOff val="16422"/>
                <a:lumOff val="2066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1638"/>
                <a:satOff val="16422"/>
                <a:lumOff val="2066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1638"/>
                <a:satOff val="16422"/>
                <a:lumOff val="2066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>
              <a:solidFill>
                <a:schemeClr val="tx1"/>
              </a:solidFill>
            </a:rPr>
            <a:t>Prior/subsequent sexual conduct</a:t>
          </a:r>
        </a:p>
      </dsp:txBody>
      <dsp:txXfrm>
        <a:off x="61769" y="2722830"/>
        <a:ext cx="2987207" cy="1141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09/05/2018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No</a:t>
            </a:r>
            <a:r>
              <a:rPr lang="en-GB" baseline="0" dirty="0"/>
              <a:t> consent under coercive circumstances, International Protocol Chapter 4, Box 10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Virginity of the victim and “virginity tests”, International Protocol Chapter 4, Box 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22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636912"/>
            <a:ext cx="7632848" cy="3312368"/>
          </a:xfrm>
        </p:spPr>
        <p:txBody>
          <a:bodyPr anchor="ctr"/>
          <a:lstStyle/>
          <a:p>
            <a:pPr algn="l"/>
            <a:endParaRPr lang="en-GB" sz="5400" b="1" dirty="0"/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Individual Criminal Responsibility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INTERNATIONAL </a:t>
            </a:r>
            <a:r>
              <a:rPr lang="en-GB" sz="2000" b="1" dirty="0" smtClean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PROTOCOL</a:t>
            </a:r>
          </a:p>
          <a:p>
            <a:pPr algn="l"/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PART III </a:t>
            </a:r>
            <a:r>
              <a:rPr lang="mr-IN" sz="2000" b="1" dirty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–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 SEXUAL VIOLENCE UNDER INTERNATIONAL LAW</a:t>
            </a:r>
          </a:p>
          <a:p>
            <a:pPr algn="l"/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PAGES </a:t>
            </a:r>
            <a:r>
              <a:rPr lang="en-GB" sz="2000" b="1" dirty="0" smtClean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40-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latin typeface="Arial (Headings)"/>
                <a:cs typeface="Arial (Headings)"/>
              </a:rPr>
              <a:t>63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/>
              <a:t>Module 4</a:t>
            </a:r>
          </a:p>
        </p:txBody>
      </p:sp>
    </p:spTree>
    <p:extLst>
      <p:ext uri="{BB962C8B-B14F-4D97-AF65-F5344CB8AC3E}">
        <p14:creationId xmlns:p14="http://schemas.microsoft.com/office/powerpoint/2010/main" val="104367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</a:t>
            </a:r>
            <a:r>
              <a:rPr lang="en-US" sz="3600" b="1" dirty="0" smtClean="0">
                <a:solidFill>
                  <a:srgbClr val="000000"/>
                </a:solidFill>
              </a:rPr>
              <a:t>Common</a:t>
            </a:r>
            <a:r>
              <a:rPr lang="en-US" sz="3600" b="1" dirty="0" smtClean="0"/>
              <a:t> </a:t>
            </a:r>
            <a:r>
              <a:rPr lang="en-US" sz="3600" b="1" dirty="0"/>
              <a:t>elements of category of crime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10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328" y="2564904"/>
            <a:ext cx="9144000" cy="2462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The background circumstances of an act must reach a </a:t>
            </a:r>
            <a:r>
              <a:rPr lang="en-GB" sz="2200" dirty="0">
                <a:solidFill>
                  <a:srgbClr val="0000FF"/>
                </a:solidFill>
              </a:rPr>
              <a:t>threshold of seriousness</a:t>
            </a:r>
            <a:r>
              <a:rPr lang="en-GB" sz="2200" dirty="0"/>
              <a:t> that raises it to the level of an international crime</a:t>
            </a: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For each of the three categories of international crimes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war crimes, crimes against humanity and genocide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there are </a:t>
            </a:r>
            <a:r>
              <a:rPr lang="en-GB" sz="2200" dirty="0" smtClean="0">
                <a:solidFill>
                  <a:srgbClr val="000000"/>
                </a:solidFill>
              </a:rPr>
              <a:t>certain </a:t>
            </a:r>
            <a:r>
              <a:rPr lang="en-GB" sz="2200" dirty="0" smtClean="0">
                <a:solidFill>
                  <a:srgbClr val="0000FF"/>
                </a:solidFill>
              </a:rPr>
              <a:t>common  </a:t>
            </a:r>
            <a:r>
              <a:rPr lang="en-GB" sz="2200" dirty="0">
                <a:solidFill>
                  <a:srgbClr val="0000FF"/>
                </a:solidFill>
              </a:rPr>
              <a:t>elements (or </a:t>
            </a:r>
            <a:r>
              <a:rPr lang="en-GB" sz="2200" dirty="0" smtClean="0">
                <a:solidFill>
                  <a:srgbClr val="0000FF"/>
                </a:solidFill>
              </a:rPr>
              <a:t>chapeau/contextual </a:t>
            </a:r>
            <a:r>
              <a:rPr lang="en-GB" sz="2200" dirty="0">
                <a:solidFill>
                  <a:srgbClr val="0000FF"/>
                </a:solidFill>
              </a:rPr>
              <a:t>elements) </a:t>
            </a:r>
            <a:r>
              <a:rPr lang="en-GB" sz="2200" dirty="0">
                <a:solidFill>
                  <a:srgbClr val="000000"/>
                </a:solidFill>
              </a:rPr>
              <a:t>that must be proven</a:t>
            </a:r>
            <a:endParaRPr lang="en-GB" sz="2200" dirty="0">
              <a:solidFill>
                <a:srgbClr val="0000FF"/>
              </a:solidFill>
            </a:endParaRPr>
          </a:p>
          <a:p>
            <a:pPr algn="just"/>
            <a:endParaRPr lang="en-GB" sz="22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48-53, Evidence Workbook Annex 1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2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Understanding Sexual Violence and Module 10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Types of Evidence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11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Interviewing and Module 12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Collecting Additional Information</a:t>
            </a:r>
          </a:p>
        </p:txBody>
      </p:sp>
      <p:sp>
        <p:nvSpPr>
          <p:cNvPr id="9" name="Flowchart: Alternate Process 22"/>
          <p:cNvSpPr/>
          <p:nvPr/>
        </p:nvSpPr>
        <p:spPr>
          <a:xfrm>
            <a:off x="251520" y="4797152"/>
            <a:ext cx="8677472" cy="1224136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200" dirty="0" smtClean="0">
                <a:solidFill>
                  <a:schemeClr val="tx2">
                    <a:lumMod val="25000"/>
                  </a:schemeClr>
                </a:solidFill>
              </a:rPr>
              <a:t>YOU MUST </a:t>
            </a:r>
            <a:r>
              <a:rPr lang="en-IE" sz="2200" b="1" dirty="0" smtClean="0">
                <a:solidFill>
                  <a:schemeClr val="tx2">
                    <a:lumMod val="25000"/>
                  </a:schemeClr>
                </a:solidFill>
              </a:rPr>
              <a:t>ESTABLISH CERTAIN FACTS </a:t>
            </a:r>
            <a:r>
              <a:rPr lang="en-IE" sz="2200" dirty="0" smtClean="0">
                <a:solidFill>
                  <a:schemeClr val="tx2">
                    <a:lumMod val="25000"/>
                  </a:schemeClr>
                </a:solidFill>
              </a:rPr>
              <a:t>ABOUT THE CIRCUMSTANCES UNDER WHICH THE ACT TOOK PLACE FOR IT TO </a:t>
            </a:r>
            <a:r>
              <a:rPr lang="en-IE" sz="2200" b="1" dirty="0" smtClean="0">
                <a:solidFill>
                  <a:schemeClr val="tx2">
                    <a:lumMod val="25000"/>
                  </a:schemeClr>
                </a:solidFill>
              </a:rPr>
              <a:t>QUALIFY AS AN</a:t>
            </a:r>
            <a:r>
              <a:rPr lang="en-IE" sz="2200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n-IE" sz="2200" b="1" dirty="0" smtClean="0">
                <a:solidFill>
                  <a:schemeClr val="tx2">
                    <a:lumMod val="25000"/>
                  </a:schemeClr>
                </a:solidFill>
              </a:rPr>
              <a:t>INTERNATIONAL CRIME</a:t>
            </a:r>
            <a:endParaRPr lang="en-IE" sz="2200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260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188640"/>
            <a:ext cx="72728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</a:t>
            </a:r>
            <a:r>
              <a:rPr lang="en-US" sz="3600" b="1" dirty="0" smtClean="0"/>
              <a:t>Common </a:t>
            </a:r>
            <a:r>
              <a:rPr lang="en-US" sz="3600" b="1" dirty="0"/>
              <a:t>elements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200" b="1" dirty="0"/>
              <a:t>sexual violence as a war crime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11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132856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/>
              <a:t>You must show that the act </a:t>
            </a:r>
            <a:r>
              <a:rPr lang="en-GB" sz="2200" dirty="0">
                <a:solidFill>
                  <a:srgbClr val="000000"/>
                </a:solidFill>
              </a:rPr>
              <a:t>of sexual violence </a:t>
            </a:r>
            <a:r>
              <a:rPr lang="en-GB" sz="2200" dirty="0"/>
              <a:t>took place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48-50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Evidence Workbook Annex 1</a:t>
            </a:r>
          </a:p>
        </p:txBody>
      </p:sp>
      <p:sp>
        <p:nvSpPr>
          <p:cNvPr id="10" name="Flowchart: Alternate Process 1"/>
          <p:cNvSpPr/>
          <p:nvPr/>
        </p:nvSpPr>
        <p:spPr>
          <a:xfrm>
            <a:off x="1043608" y="2708920"/>
            <a:ext cx="2736304" cy="504000"/>
          </a:xfrm>
          <a:prstGeom prst="flowChartAlternateProcess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</a:gsLst>
          </a:gradFill>
          <a:ln w="254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context of</a:t>
            </a:r>
            <a:endParaRPr lang="nl-N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Flowchart: Alternate Process 12"/>
          <p:cNvSpPr/>
          <p:nvPr/>
        </p:nvSpPr>
        <p:spPr>
          <a:xfrm>
            <a:off x="4860032" y="2708920"/>
            <a:ext cx="3168352" cy="504000"/>
          </a:xfrm>
          <a:prstGeom prst="flowChartAlternateProcess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</a:gsLst>
          </a:gradFill>
          <a:ln w="254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associated with</a:t>
            </a:r>
            <a:endParaRPr lang="nl-NL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1920" y="270892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kern="1200" dirty="0"/>
              <a:t>and</a:t>
            </a:r>
            <a:endParaRPr lang="nl-NL" sz="2400" kern="1200" dirty="0"/>
          </a:p>
        </p:txBody>
      </p:sp>
      <p:sp>
        <p:nvSpPr>
          <p:cNvPr id="13" name="Bevel 12"/>
          <p:cNvSpPr/>
          <p:nvPr/>
        </p:nvSpPr>
        <p:spPr>
          <a:xfrm>
            <a:off x="1043608" y="3356992"/>
            <a:ext cx="6984776" cy="1495724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ARMED CONFLICT </a:t>
            </a:r>
          </a:p>
          <a:p>
            <a:pPr algn="ctr"/>
            <a:r>
              <a:rPr lang="en-I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(international or non-international)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87624" y="4941168"/>
            <a:ext cx="6984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and that the direct perpetrator was</a:t>
            </a:r>
          </a:p>
        </p:txBody>
      </p:sp>
      <p:sp>
        <p:nvSpPr>
          <p:cNvPr id="15" name="Flowchart: Alternate Process 15"/>
          <p:cNvSpPr/>
          <p:nvPr/>
        </p:nvSpPr>
        <p:spPr>
          <a:xfrm>
            <a:off x="1043608" y="5445224"/>
            <a:ext cx="6984776" cy="720080"/>
          </a:xfrm>
          <a:prstGeom prst="flowChartAlternateProcess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</a:gsLst>
          </a:gradFill>
          <a:ln w="254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solidFill>
                  <a:srgbClr val="000000"/>
                </a:solidFill>
              </a:rPr>
              <a:t>aware of the existence of the armed conflict</a:t>
            </a:r>
            <a:endParaRPr lang="nl-NL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492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188640"/>
            <a:ext cx="72728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</a:t>
            </a:r>
            <a:r>
              <a:rPr lang="en-US" sz="3600" b="1" dirty="0" smtClean="0"/>
              <a:t>Co</a:t>
            </a:r>
            <a:r>
              <a:rPr lang="en-US" sz="3600" b="1" dirty="0" smtClean="0">
                <a:solidFill>
                  <a:srgbClr val="000000"/>
                </a:solidFill>
              </a:rPr>
              <a:t>mmon </a:t>
            </a:r>
            <a:r>
              <a:rPr lang="en-US" sz="3600" b="1" dirty="0"/>
              <a:t>elements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200" b="1" dirty="0"/>
              <a:t>sexual violence as a war crime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12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60848"/>
            <a:ext cx="8964488" cy="4536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Sexual violence is a war crime in </a:t>
            </a:r>
            <a:r>
              <a:rPr lang="en-GB" sz="2200" dirty="0">
                <a:solidFill>
                  <a:srgbClr val="0000FF"/>
                </a:solidFill>
              </a:rPr>
              <a:t>both international and non-international armed conflicts</a:t>
            </a:r>
            <a:r>
              <a:rPr lang="en-GB" sz="2200" dirty="0"/>
              <a:t> (different legal frameworks can define both types of armed conflict differently)</a:t>
            </a:r>
          </a:p>
          <a:p>
            <a:pPr algn="just"/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Unlike other war </a:t>
            </a:r>
            <a:r>
              <a:rPr lang="en-GB" sz="2200" dirty="0" smtClean="0"/>
              <a:t>crimes it </a:t>
            </a:r>
            <a:r>
              <a:rPr lang="en-GB" sz="2200" dirty="0"/>
              <a:t>is </a:t>
            </a:r>
            <a:r>
              <a:rPr lang="en-GB" sz="2200" dirty="0">
                <a:solidFill>
                  <a:srgbClr val="0000FF"/>
                </a:solidFill>
              </a:rPr>
              <a:t>not necessary to prove </a:t>
            </a:r>
            <a:r>
              <a:rPr lang="en-GB" sz="2200" dirty="0"/>
              <a:t>that a victim of sexual violence was a </a:t>
            </a:r>
            <a:r>
              <a:rPr lang="en-GB" sz="2200" dirty="0">
                <a:solidFill>
                  <a:srgbClr val="0000FF"/>
                </a:solidFill>
              </a:rPr>
              <a:t>civilian or other protected </a:t>
            </a:r>
            <a:r>
              <a:rPr lang="en-GB" sz="2200" dirty="0" smtClean="0">
                <a:solidFill>
                  <a:srgbClr val="0000FF"/>
                </a:solidFill>
              </a:rPr>
              <a:t>person </a:t>
            </a:r>
            <a:r>
              <a:rPr lang="en-GB" sz="2200" dirty="0" smtClean="0">
                <a:solidFill>
                  <a:srgbClr val="000000"/>
                </a:solidFill>
              </a:rPr>
              <a:t>(but confirm this for the jurisdiction in issue)</a:t>
            </a:r>
            <a:endParaRPr lang="en-GB" sz="2200" dirty="0">
              <a:solidFill>
                <a:srgbClr val="000000"/>
              </a:solidFill>
            </a:endParaRPr>
          </a:p>
          <a:p>
            <a:pPr algn="just"/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Riots, social upheaval, and policing operations </a:t>
            </a:r>
            <a:r>
              <a:rPr lang="en-GB" sz="2200" dirty="0"/>
              <a:t>do not generally amount to </a:t>
            </a:r>
            <a:r>
              <a:rPr lang="en-GB" sz="2200" dirty="0">
                <a:solidFill>
                  <a:srgbClr val="000000"/>
                </a:solidFill>
              </a:rPr>
              <a:t>an </a:t>
            </a:r>
            <a:r>
              <a:rPr lang="en-GB" sz="2200" dirty="0" smtClean="0">
                <a:solidFill>
                  <a:srgbClr val="000000"/>
                </a:solidFill>
              </a:rPr>
              <a:t>armed </a:t>
            </a:r>
            <a:r>
              <a:rPr lang="en-GB" sz="2200" dirty="0"/>
              <a:t>conflict</a:t>
            </a:r>
          </a:p>
          <a:p>
            <a:pPr algn="just"/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War crimes and crimes against humanity </a:t>
            </a:r>
            <a:r>
              <a:rPr lang="en-GB" sz="2200" dirty="0">
                <a:solidFill>
                  <a:srgbClr val="0000FF"/>
                </a:solidFill>
              </a:rPr>
              <a:t>often overlap </a:t>
            </a:r>
            <a:r>
              <a:rPr lang="mr-IN" sz="2200" dirty="0"/>
              <a:t>–</a:t>
            </a:r>
            <a:r>
              <a:rPr lang="en-GB" sz="2200" dirty="0"/>
              <a:t> the same act can sometimes satisfy the legal elements for both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48-50, Evidence Workbook Annex 1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10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Types of Evidence of Sexual Violence</a:t>
            </a:r>
          </a:p>
        </p:txBody>
      </p:sp>
    </p:spTree>
    <p:extLst>
      <p:ext uri="{BB962C8B-B14F-4D97-AF65-F5344CB8AC3E}">
        <p14:creationId xmlns:p14="http://schemas.microsoft.com/office/powerpoint/2010/main" val="1601179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0"/>
            <a:ext cx="81003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</a:t>
            </a:r>
            <a:r>
              <a:rPr lang="en-US" sz="3600" b="1" dirty="0" smtClean="0"/>
              <a:t>Co</a:t>
            </a:r>
            <a:r>
              <a:rPr lang="en-US" sz="3600" b="1" dirty="0" smtClean="0">
                <a:solidFill>
                  <a:srgbClr val="000000"/>
                </a:solidFill>
              </a:rPr>
              <a:t>mmon</a:t>
            </a:r>
            <a:r>
              <a:rPr lang="en-US" sz="3600" b="1" dirty="0" smtClean="0"/>
              <a:t> </a:t>
            </a:r>
            <a:r>
              <a:rPr lang="en-US" sz="3600" b="1" dirty="0"/>
              <a:t>elements - </a:t>
            </a:r>
            <a:r>
              <a:rPr lang="en-US" sz="3200" b="1" dirty="0"/>
              <a:t>sexual </a:t>
            </a:r>
          </a:p>
          <a:p>
            <a:pPr algn="ctr"/>
            <a:r>
              <a:rPr lang="en-US" sz="3200" b="1" dirty="0"/>
              <a:t>violence as a crime against humanity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13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132856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/>
              <a:t>You must show that the act </a:t>
            </a:r>
            <a:r>
              <a:rPr lang="en-GB" sz="2200" dirty="0">
                <a:solidFill>
                  <a:srgbClr val="000000"/>
                </a:solidFill>
              </a:rPr>
              <a:t>of sexual violence </a:t>
            </a:r>
            <a:r>
              <a:rPr lang="en-GB" sz="2200" dirty="0"/>
              <a:t>was </a:t>
            </a:r>
            <a:r>
              <a:rPr lang="en-GB" sz="2200" b="1" dirty="0"/>
              <a:t>part of </a:t>
            </a:r>
            <a:r>
              <a:rPr lang="en-GB" sz="2200" dirty="0"/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49 and 51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Evidence Workbook Annex 1</a:t>
            </a:r>
          </a:p>
        </p:txBody>
      </p:sp>
      <p:sp>
        <p:nvSpPr>
          <p:cNvPr id="10" name="Flowchart: Alternate Process 1"/>
          <p:cNvSpPr/>
          <p:nvPr/>
        </p:nvSpPr>
        <p:spPr>
          <a:xfrm>
            <a:off x="1043608" y="2708920"/>
            <a:ext cx="2736304" cy="504000"/>
          </a:xfrm>
          <a:prstGeom prst="flowChartAlternateProcess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</a:gsLst>
          </a:gradFill>
          <a:ln w="254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solidFill>
                  <a:schemeClr val="tx1"/>
                </a:solidFill>
              </a:rPr>
              <a:t>widespread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11" name="Flowchart: Alternate Process 12"/>
          <p:cNvSpPr/>
          <p:nvPr/>
        </p:nvSpPr>
        <p:spPr>
          <a:xfrm>
            <a:off x="5220072" y="2708920"/>
            <a:ext cx="2736304" cy="504056"/>
          </a:xfrm>
          <a:prstGeom prst="flowChartAlternateProcess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</a:gsLst>
          </a:gradFill>
          <a:ln w="254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solidFill>
                  <a:srgbClr val="000000"/>
                </a:solidFill>
              </a:rPr>
              <a:t>systematic</a:t>
            </a:r>
            <a:endParaRPr lang="nl-NL" b="1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67944" y="270892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200" dirty="0"/>
              <a:t>OR</a:t>
            </a:r>
            <a:endParaRPr lang="nl-NL" sz="2200" kern="1200" dirty="0"/>
          </a:p>
        </p:txBody>
      </p:sp>
      <p:sp>
        <p:nvSpPr>
          <p:cNvPr id="13" name="Bevel 12"/>
          <p:cNvSpPr/>
          <p:nvPr/>
        </p:nvSpPr>
        <p:spPr>
          <a:xfrm>
            <a:off x="1043608" y="3356992"/>
            <a:ext cx="6984776" cy="1495724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ATTACK DIRECTED AGAINST A CIVILIAN POPULATION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5085184"/>
            <a:ext cx="79208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      and that the direct perpetrator</a:t>
            </a:r>
          </a:p>
        </p:txBody>
      </p:sp>
      <p:sp>
        <p:nvSpPr>
          <p:cNvPr id="14" name="Flowchart: Alternate Process 14"/>
          <p:cNvSpPr/>
          <p:nvPr/>
        </p:nvSpPr>
        <p:spPr>
          <a:xfrm>
            <a:off x="4716016" y="5013176"/>
            <a:ext cx="1152128" cy="504000"/>
          </a:xfrm>
          <a:prstGeom prst="flowChartAlternateProcess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</a:gsLst>
          </a:gradFill>
          <a:ln w="254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400" b="1" kern="1200" dirty="0">
                <a:solidFill>
                  <a:schemeClr val="tx1"/>
                </a:solidFill>
              </a:rPr>
              <a:t>knew</a:t>
            </a:r>
            <a:endParaRPr lang="nl-NL" b="1" kern="1200" dirty="0">
              <a:solidFill>
                <a:schemeClr val="tx1"/>
              </a:solidFill>
            </a:endParaRPr>
          </a:p>
        </p:txBody>
      </p:sp>
      <p:sp>
        <p:nvSpPr>
          <p:cNvPr id="16" name="Flowchart: Alternate Process 12"/>
          <p:cNvSpPr/>
          <p:nvPr/>
        </p:nvSpPr>
        <p:spPr>
          <a:xfrm>
            <a:off x="6732240" y="5013176"/>
            <a:ext cx="1589768" cy="504000"/>
          </a:xfrm>
          <a:prstGeom prst="flowChartAlternateProcess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</a:gsLst>
          </a:gradFill>
          <a:ln w="254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400" b="1" kern="1200" dirty="0">
                <a:solidFill>
                  <a:srgbClr val="000000"/>
                </a:solidFill>
              </a:rPr>
              <a:t>intended</a:t>
            </a:r>
            <a:endParaRPr lang="nl-NL" b="1" kern="1200" dirty="0">
              <a:solidFill>
                <a:srgbClr val="000000"/>
              </a:solidFill>
            </a:endParaRPr>
          </a:p>
        </p:txBody>
      </p:sp>
      <p:sp>
        <p:nvSpPr>
          <p:cNvPr id="17" name="Flowchart: Alternate Process 15"/>
          <p:cNvSpPr/>
          <p:nvPr/>
        </p:nvSpPr>
        <p:spPr>
          <a:xfrm>
            <a:off x="5292080" y="5661248"/>
            <a:ext cx="2808312" cy="504056"/>
          </a:xfrm>
          <a:prstGeom prst="flowChartAlternateProcess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</a:gsLst>
          </a:gradFill>
          <a:ln w="254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400" b="1" kern="1200" dirty="0">
                <a:solidFill>
                  <a:srgbClr val="000000"/>
                </a:solidFill>
              </a:rPr>
              <a:t>part of the attack</a:t>
            </a:r>
            <a:endParaRPr lang="nl-NL" b="1" kern="1200" dirty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8144" y="5013176"/>
            <a:ext cx="8280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endParaRPr lang="nl-NL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5733256"/>
            <a:ext cx="50405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               that the conduct would form </a:t>
            </a:r>
          </a:p>
        </p:txBody>
      </p:sp>
    </p:spTree>
    <p:extLst>
      <p:ext uri="{BB962C8B-B14F-4D97-AF65-F5344CB8AC3E}">
        <p14:creationId xmlns:p14="http://schemas.microsoft.com/office/powerpoint/2010/main" val="1949574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14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988841"/>
            <a:ext cx="90364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000" dirty="0"/>
              <a:t>Crimes against humanity can take place </a:t>
            </a:r>
            <a:r>
              <a:rPr lang="en-GB" sz="2000" dirty="0">
                <a:solidFill>
                  <a:srgbClr val="0000FF"/>
                </a:solidFill>
              </a:rPr>
              <a:t>during war or in peacetime</a:t>
            </a:r>
            <a:r>
              <a:rPr lang="en-GB" sz="2000" dirty="0"/>
              <a:t>, as long as the act was committed as part of an </a:t>
            </a:r>
            <a:r>
              <a:rPr lang="en-GB" sz="2000" dirty="0">
                <a:solidFill>
                  <a:srgbClr val="0000FF"/>
                </a:solidFill>
              </a:rPr>
              <a:t>attack against a civilian </a:t>
            </a:r>
            <a:r>
              <a:rPr lang="en-GB" sz="2000" dirty="0" smtClean="0">
                <a:solidFill>
                  <a:srgbClr val="0000FF"/>
                </a:solidFill>
              </a:rPr>
              <a:t>population </a:t>
            </a:r>
            <a:r>
              <a:rPr lang="en-GB" sz="2000" dirty="0" smtClean="0">
                <a:solidFill>
                  <a:srgbClr val="000000"/>
                </a:solidFill>
              </a:rPr>
              <a:t>(but some legal systems may require an armed-conflict context)</a:t>
            </a:r>
            <a:endParaRPr lang="en-GB" sz="20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0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000" dirty="0"/>
              <a:t>The attack does not have to be armed/military, as long as it is </a:t>
            </a:r>
            <a:r>
              <a:rPr lang="en-GB" sz="2000" dirty="0">
                <a:solidFill>
                  <a:srgbClr val="0000FF"/>
                </a:solidFill>
              </a:rPr>
              <a:t>widespread </a:t>
            </a:r>
            <a:r>
              <a:rPr lang="en-GB" sz="2000" u="sng" dirty="0">
                <a:solidFill>
                  <a:srgbClr val="0000FF"/>
                </a:solidFill>
              </a:rPr>
              <a:t>or</a:t>
            </a:r>
            <a:r>
              <a:rPr lang="en-GB" sz="2000" dirty="0">
                <a:solidFill>
                  <a:srgbClr val="0000FF"/>
                </a:solidFill>
              </a:rPr>
              <a:t> systematic </a:t>
            </a:r>
            <a:r>
              <a:rPr lang="mr-IN" sz="2000" dirty="0"/>
              <a:t>–</a:t>
            </a:r>
            <a:r>
              <a:rPr lang="en-GB" sz="2000" dirty="0"/>
              <a:t> some jurisdictions </a:t>
            </a:r>
            <a:r>
              <a:rPr lang="en-GB" sz="2000" dirty="0" smtClean="0">
                <a:solidFill>
                  <a:srgbClr val="000000"/>
                </a:solidFill>
              </a:rPr>
              <a:t>(incl. the ICC) </a:t>
            </a:r>
            <a:r>
              <a:rPr lang="en-GB" sz="2000" dirty="0" smtClean="0"/>
              <a:t>also </a:t>
            </a:r>
            <a:r>
              <a:rPr lang="en-GB" sz="2000" dirty="0"/>
              <a:t>require evidence of a </a:t>
            </a:r>
            <a:r>
              <a:rPr lang="en-GB" sz="2000" dirty="0">
                <a:solidFill>
                  <a:srgbClr val="0000FF"/>
                </a:solidFill>
              </a:rPr>
              <a:t>state or organisational policy </a:t>
            </a:r>
            <a:r>
              <a:rPr lang="en-GB" sz="2000" dirty="0"/>
              <a:t>to commit the attack</a:t>
            </a:r>
          </a:p>
          <a:p>
            <a:pPr marL="342900" indent="-342900" algn="just">
              <a:buFont typeface="Arial"/>
              <a:buChar char="•"/>
            </a:pPr>
            <a:endParaRPr lang="en-GB" sz="2000" dirty="0"/>
          </a:p>
          <a:p>
            <a:pPr marL="342900" indent="-342900" algn="just">
              <a:buFont typeface="Arial"/>
              <a:buChar char="•"/>
            </a:pPr>
            <a:r>
              <a:rPr lang="en-GB" sz="2000" dirty="0" smtClean="0"/>
              <a:t>It is </a:t>
            </a:r>
            <a:r>
              <a:rPr lang="en-GB" sz="2000" dirty="0"/>
              <a:t>the </a:t>
            </a:r>
            <a:r>
              <a:rPr lang="en-GB" sz="2000" dirty="0">
                <a:solidFill>
                  <a:srgbClr val="0000FF"/>
                </a:solidFill>
              </a:rPr>
              <a:t>attack</a:t>
            </a:r>
            <a:r>
              <a:rPr lang="en-GB" sz="2000" dirty="0">
                <a:solidFill>
                  <a:srgbClr val="000000"/>
                </a:solidFill>
              </a:rPr>
              <a:t> which must be </a:t>
            </a:r>
            <a:r>
              <a:rPr lang="en-GB" sz="2000" dirty="0">
                <a:solidFill>
                  <a:srgbClr val="0000FF"/>
                </a:solidFill>
              </a:rPr>
              <a:t>shown to be widespread or </a:t>
            </a:r>
            <a:r>
              <a:rPr lang="en-GB" sz="2000" dirty="0" smtClean="0">
                <a:solidFill>
                  <a:srgbClr val="0000FF"/>
                </a:solidFill>
              </a:rPr>
              <a:t>systematic </a:t>
            </a:r>
            <a:r>
              <a:rPr lang="en-GB" sz="2000" dirty="0" smtClean="0"/>
              <a:t>and </a:t>
            </a:r>
            <a:r>
              <a:rPr lang="en-GB" sz="2000" dirty="0"/>
              <a:t>sexual violence needs </a:t>
            </a:r>
            <a:r>
              <a:rPr lang="en-GB" sz="2000" dirty="0" smtClean="0"/>
              <a:t>only to </a:t>
            </a:r>
            <a:r>
              <a:rPr lang="en-GB" sz="2000" dirty="0"/>
              <a:t>be shown to be part of that attack. But evidence of large-scale sexual violence can help </a:t>
            </a:r>
            <a:r>
              <a:rPr lang="en-GB" sz="2000" dirty="0">
                <a:solidFill>
                  <a:srgbClr val="0000FF"/>
                </a:solidFill>
              </a:rPr>
              <a:t>prove the attack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48-50, Evidence Workbook Annex 1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10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Types of </a:t>
            </a:r>
            <a:r>
              <a:rPr lang="en-US" dirty="0" smtClean="0">
                <a:solidFill>
                  <a:srgbClr val="7F7F7F"/>
                </a:solidFill>
              </a:rPr>
              <a:t>Evidence of Sexual Violence</a:t>
            </a: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0"/>
            <a:ext cx="81003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</a:t>
            </a:r>
            <a:r>
              <a:rPr lang="en-US" sz="3600" b="1" dirty="0" smtClean="0"/>
              <a:t>Co</a:t>
            </a:r>
            <a:r>
              <a:rPr lang="en-US" sz="3600" b="1" dirty="0" smtClean="0">
                <a:solidFill>
                  <a:srgbClr val="000000"/>
                </a:solidFill>
              </a:rPr>
              <a:t>mmon</a:t>
            </a:r>
            <a:r>
              <a:rPr lang="en-US" sz="3600" b="1" dirty="0" smtClean="0"/>
              <a:t> </a:t>
            </a:r>
            <a:r>
              <a:rPr lang="en-US" sz="3600" b="1" dirty="0"/>
              <a:t>elements - </a:t>
            </a:r>
            <a:r>
              <a:rPr lang="en-US" sz="3200" b="1" dirty="0"/>
              <a:t>sexual </a:t>
            </a:r>
          </a:p>
          <a:p>
            <a:pPr algn="ctr"/>
            <a:r>
              <a:rPr lang="en-US" sz="3200" b="1" dirty="0"/>
              <a:t>violence as a crime against humanity </a:t>
            </a:r>
          </a:p>
        </p:txBody>
      </p:sp>
      <p:sp>
        <p:nvSpPr>
          <p:cNvPr id="10" name="Flowchart: Alternate Process 22"/>
          <p:cNvSpPr/>
          <p:nvPr/>
        </p:nvSpPr>
        <p:spPr>
          <a:xfrm>
            <a:off x="395536" y="5589240"/>
            <a:ext cx="8568952" cy="504056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>
                <a:solidFill>
                  <a:schemeClr val="tx2">
                    <a:lumMod val="25000"/>
                  </a:schemeClr>
                </a:solidFill>
              </a:rPr>
              <a:t>A SINGLE ACT OF RAPE CAN BE A CRIME AGAINST HUMANITY</a:t>
            </a:r>
          </a:p>
        </p:txBody>
      </p:sp>
    </p:spTree>
    <p:extLst>
      <p:ext uri="{BB962C8B-B14F-4D97-AF65-F5344CB8AC3E}">
        <p14:creationId xmlns:p14="http://schemas.microsoft.com/office/powerpoint/2010/main" val="2485682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0"/>
            <a:ext cx="81003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</a:t>
            </a:r>
            <a:r>
              <a:rPr lang="en-US" sz="3600" b="1" dirty="0" smtClean="0"/>
              <a:t>Common </a:t>
            </a:r>
            <a:r>
              <a:rPr lang="en-US" sz="3600" b="1" dirty="0"/>
              <a:t>elements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200" b="1" dirty="0"/>
              <a:t>sexual violence as </a:t>
            </a:r>
            <a:r>
              <a:rPr lang="en-US" sz="3200" b="1" dirty="0">
                <a:solidFill>
                  <a:srgbClr val="000000"/>
                </a:solidFill>
              </a:rPr>
              <a:t>an act of </a:t>
            </a:r>
            <a:r>
              <a:rPr lang="en-US" sz="3200" b="1" dirty="0"/>
              <a:t>genocide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15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132856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/>
              <a:t>You must show that the act </a:t>
            </a:r>
            <a:r>
              <a:rPr lang="en-GB" sz="2200" dirty="0" smtClean="0"/>
              <a:t>of sexual violence was </a:t>
            </a:r>
            <a:r>
              <a:rPr lang="en-GB" sz="2200" dirty="0"/>
              <a:t>committed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49, 52-53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Evidence Workbook Annex 1</a:t>
            </a:r>
          </a:p>
        </p:txBody>
      </p:sp>
      <p:sp>
        <p:nvSpPr>
          <p:cNvPr id="10" name="Flowchart: Alternate Process 1"/>
          <p:cNvSpPr/>
          <p:nvPr/>
        </p:nvSpPr>
        <p:spPr>
          <a:xfrm>
            <a:off x="2915816" y="3501008"/>
            <a:ext cx="3240360" cy="504056"/>
          </a:xfrm>
          <a:prstGeom prst="flowChartAlternateProcess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</a:gsLst>
          </a:gradFill>
          <a:ln w="254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solidFill>
                  <a:schemeClr val="tx1"/>
                </a:solidFill>
              </a:rPr>
              <a:t>in whole or in part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11" name="Flowchart: Alternate Process 12"/>
          <p:cNvSpPr/>
          <p:nvPr/>
        </p:nvSpPr>
        <p:spPr>
          <a:xfrm>
            <a:off x="2411760" y="2708920"/>
            <a:ext cx="4176464" cy="504056"/>
          </a:xfrm>
          <a:prstGeom prst="flowChartAlternateProcess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</a:gsLst>
          </a:gradFill>
          <a:ln w="254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solidFill>
                  <a:srgbClr val="000000"/>
                </a:solidFill>
              </a:rPr>
              <a:t>with the intent to destroy </a:t>
            </a:r>
            <a:endParaRPr lang="nl-NL" b="1" dirty="0">
              <a:solidFill>
                <a:srgbClr val="000000"/>
              </a:solidFill>
            </a:endParaRPr>
          </a:p>
        </p:txBody>
      </p:sp>
      <p:sp>
        <p:nvSpPr>
          <p:cNvPr id="13" name="Bevel 12"/>
          <p:cNvSpPr/>
          <p:nvPr/>
        </p:nvSpPr>
        <p:spPr>
          <a:xfrm>
            <a:off x="1043608" y="4293096"/>
            <a:ext cx="6984776" cy="1495724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NATIONAL, ETHNICAL, RACIAL OR RELIGIOUS GROUP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5896" y="5877272"/>
            <a:ext cx="15121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as such</a:t>
            </a:r>
          </a:p>
        </p:txBody>
      </p:sp>
    </p:spTree>
    <p:extLst>
      <p:ext uri="{BB962C8B-B14F-4D97-AF65-F5344CB8AC3E}">
        <p14:creationId xmlns:p14="http://schemas.microsoft.com/office/powerpoint/2010/main" val="3061099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16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636913"/>
            <a:ext cx="8964488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Genocide does </a:t>
            </a:r>
            <a:r>
              <a:rPr lang="en-GB" sz="2200" dirty="0">
                <a:solidFill>
                  <a:srgbClr val="0000FF"/>
                </a:solidFill>
              </a:rPr>
              <a:t>not</a:t>
            </a:r>
            <a:r>
              <a:rPr lang="en-GB" sz="2200" dirty="0"/>
              <a:t> necessarily or </a:t>
            </a:r>
            <a:r>
              <a:rPr lang="en-GB" sz="2200" dirty="0">
                <a:solidFill>
                  <a:srgbClr val="0000FF"/>
                </a:solidFill>
              </a:rPr>
              <a:t>just</a:t>
            </a:r>
            <a:r>
              <a:rPr lang="en-GB" sz="2200" dirty="0"/>
              <a:t> mean </a:t>
            </a:r>
            <a:r>
              <a:rPr lang="en-GB" sz="2200" dirty="0">
                <a:solidFill>
                  <a:srgbClr val="0000FF"/>
                </a:solidFill>
              </a:rPr>
              <a:t>mass killing </a:t>
            </a:r>
            <a:r>
              <a:rPr lang="mr-IN" sz="2200" dirty="0"/>
              <a:t>–</a:t>
            </a:r>
            <a:r>
              <a:rPr lang="en-GB" sz="2200" dirty="0"/>
              <a:t> sexual violence can constitute several underlying acts of genocide, particularly </a:t>
            </a:r>
            <a:r>
              <a:rPr lang="en-GB" sz="2200" dirty="0">
                <a:solidFill>
                  <a:srgbClr val="0000FF"/>
                </a:solidFill>
              </a:rPr>
              <a:t>causing serious bodily or mental harm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Genocide is not an easy crime to prove </a:t>
            </a:r>
            <a:r>
              <a:rPr lang="mr-IN" sz="2200" dirty="0"/>
              <a:t>–</a:t>
            </a:r>
            <a:r>
              <a:rPr lang="en-GB" sz="2200" dirty="0"/>
              <a:t> it is often difficult to find evidence of the </a:t>
            </a:r>
            <a:r>
              <a:rPr lang="en-GB" sz="2200" dirty="0">
                <a:solidFill>
                  <a:srgbClr val="0000FF"/>
                </a:solidFill>
              </a:rPr>
              <a:t>specific intent to </a:t>
            </a:r>
            <a:r>
              <a:rPr lang="en-GB" sz="2200" dirty="0" smtClean="0">
                <a:solidFill>
                  <a:srgbClr val="0000FF"/>
                </a:solidFill>
              </a:rPr>
              <a:t>physically destroy </a:t>
            </a:r>
            <a:r>
              <a:rPr lang="en-GB" sz="2200" dirty="0">
                <a:solidFill>
                  <a:srgbClr val="0000FF"/>
                </a:solidFill>
              </a:rPr>
              <a:t>the group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Only </a:t>
            </a:r>
            <a:r>
              <a:rPr lang="en-GB" sz="2200" dirty="0">
                <a:solidFill>
                  <a:srgbClr val="0000FF"/>
                </a:solidFill>
              </a:rPr>
              <a:t>national, ethnical, racial or religious groups </a:t>
            </a:r>
            <a:r>
              <a:rPr lang="en-GB" sz="2200" dirty="0"/>
              <a:t>are covered by the crime of genocide under international law, but targeting members of other groups on discriminatory groups </a:t>
            </a:r>
            <a:r>
              <a:rPr lang="mr-IN" sz="2200" dirty="0"/>
              <a:t>–</a:t>
            </a:r>
            <a:r>
              <a:rPr lang="en-GB" sz="2200" dirty="0"/>
              <a:t> such as gender or political opinion </a:t>
            </a:r>
            <a:r>
              <a:rPr lang="mr-IN" sz="2200" dirty="0"/>
              <a:t>–</a:t>
            </a:r>
            <a:r>
              <a:rPr lang="en-GB" sz="2200" dirty="0"/>
              <a:t> could still constitute the </a:t>
            </a:r>
            <a:r>
              <a:rPr lang="en-GB" sz="2200" dirty="0">
                <a:solidFill>
                  <a:srgbClr val="0000FF"/>
                </a:solidFill>
              </a:rPr>
              <a:t>crime against humanity </a:t>
            </a:r>
            <a:r>
              <a:rPr lang="en-GB" sz="2200" dirty="0"/>
              <a:t>of persecution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1412777"/>
            <a:ext cx="9036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49, 52-53, Evidence Workbook Annex 1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2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Understanding Sexual Violence and Module 10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Types of Evidence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0"/>
            <a:ext cx="81003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</a:t>
            </a:r>
            <a:r>
              <a:rPr lang="en-US" sz="3600" b="1" dirty="0" smtClean="0">
                <a:solidFill>
                  <a:srgbClr val="000000"/>
                </a:solidFill>
              </a:rPr>
              <a:t>Common </a:t>
            </a:r>
            <a:r>
              <a:rPr lang="en-US" sz="3600" b="1" dirty="0">
                <a:solidFill>
                  <a:srgbClr val="000000"/>
                </a:solidFill>
              </a:rPr>
              <a:t>elements </a:t>
            </a:r>
            <a:r>
              <a:rPr lang="mr-IN" sz="3600" b="1" dirty="0">
                <a:solidFill>
                  <a:srgbClr val="000000"/>
                </a:solidFill>
              </a:rPr>
              <a:t>–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en-US" sz="3200" b="1" dirty="0">
                <a:solidFill>
                  <a:srgbClr val="000000"/>
                </a:solidFill>
              </a:rPr>
              <a:t>sexual violence as an act of </a:t>
            </a:r>
            <a:r>
              <a:rPr lang="en-US" sz="3200" b="1" dirty="0"/>
              <a:t>genocide </a:t>
            </a:r>
          </a:p>
        </p:txBody>
      </p:sp>
      <p:sp>
        <p:nvSpPr>
          <p:cNvPr id="11" name="Flowchart: Alternate Process 15"/>
          <p:cNvSpPr/>
          <p:nvPr/>
        </p:nvSpPr>
        <p:spPr>
          <a:xfrm>
            <a:off x="1763688" y="2060848"/>
            <a:ext cx="5832648" cy="576064"/>
          </a:xfrm>
          <a:prstGeom prst="flowChartAlternateProcess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  <a:gs pos="100000">
                <a:schemeClr val="accent5">
                  <a:shade val="48000"/>
                  <a:satMod val="180000"/>
                  <a:lumMod val="94000"/>
                </a:schemeClr>
              </a:gs>
            </a:gsLst>
          </a:gradFill>
          <a:ln w="25400">
            <a:solidFill>
              <a:schemeClr val="lt1">
                <a:hueOff val="0"/>
                <a:satOff val="0"/>
                <a:lumOff val="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Genocide is a crime against a group</a:t>
            </a:r>
            <a:endParaRPr lang="nl-NL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0207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53-55, Evidence Workbook Annex 1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9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fr-CH" dirty="0">
                <a:solidFill>
                  <a:srgbClr val="7F7F7F"/>
                </a:solidFill>
              </a:rPr>
              <a:t>Planning </a:t>
            </a:r>
            <a:r>
              <a:rPr lang="en-US" dirty="0">
                <a:solidFill>
                  <a:srgbClr val="7F7F7F"/>
                </a:solidFill>
              </a:rPr>
              <a:t>and Module 10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Types of Evidence of Sexual Violence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11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Interviewing and Module 12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Collecting Additional Sources of Information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0"/>
            <a:ext cx="8100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Linkage elements </a:t>
            </a:r>
            <a:r>
              <a:rPr lang="fr-CH" sz="3600" b="1" dirty="0"/>
              <a:t>of crimes or</a:t>
            </a:r>
          </a:p>
          <a:p>
            <a:pPr algn="ctr"/>
            <a:r>
              <a:rPr lang="fr-CH" sz="3600" b="1" dirty="0"/>
              <a:t>modes of liability</a:t>
            </a:r>
            <a:r>
              <a:rPr lang="en-US" sz="3200" b="1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2420888"/>
            <a:ext cx="856895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Modes of liability </a:t>
            </a:r>
            <a:r>
              <a:rPr lang="en-US" sz="2400" dirty="0"/>
              <a:t>is a legal term which refers to different forms of personal responsibility for a crime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Under international law, it is possible to hold to account </a:t>
            </a:r>
            <a:r>
              <a:rPr lang="en-US" sz="2400" dirty="0">
                <a:solidFill>
                  <a:srgbClr val="0000FF"/>
                </a:solidFill>
              </a:rPr>
              <a:t>not just the direct perpetrator</a:t>
            </a:r>
            <a:r>
              <a:rPr lang="en-US" sz="2400" dirty="0"/>
              <a:t> of sexual violence but also those who </a:t>
            </a:r>
            <a:r>
              <a:rPr lang="en-US" sz="2400" dirty="0">
                <a:solidFill>
                  <a:srgbClr val="0000FF"/>
                </a:solidFill>
              </a:rPr>
              <a:t>allow, encourage or remotely influence </a:t>
            </a:r>
            <a:r>
              <a:rPr lang="en-US" sz="2400" dirty="0"/>
              <a:t>its commission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Whatever forms of criminal liability apply in your jurisdiction, it is still crucial for you to document detailed information that could </a:t>
            </a:r>
            <a:r>
              <a:rPr lang="en-US" sz="2400" dirty="0">
                <a:solidFill>
                  <a:srgbClr val="0000FF"/>
                </a:solidFill>
              </a:rPr>
              <a:t>help prove a link </a:t>
            </a:r>
            <a:r>
              <a:rPr lang="en-US" sz="2400" dirty="0"/>
              <a:t>to those </a:t>
            </a:r>
            <a:r>
              <a:rPr lang="en-US" sz="2400" dirty="0">
                <a:solidFill>
                  <a:srgbClr val="0000FF"/>
                </a:solidFill>
              </a:rPr>
              <a:t>responsible for the crime</a:t>
            </a:r>
          </a:p>
        </p:txBody>
      </p:sp>
    </p:spTree>
    <p:extLst>
      <p:ext uri="{BB962C8B-B14F-4D97-AF65-F5344CB8AC3E}">
        <p14:creationId xmlns:p14="http://schemas.microsoft.com/office/powerpoint/2010/main" val="2551591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33012" cy="194421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Protocol, pages 53-55, Evidence Workbook Annex 1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0"/>
            <a:ext cx="8100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Linkage elements </a:t>
            </a:r>
            <a:r>
              <a:rPr lang="fr-CH" sz="3600" b="1" dirty="0"/>
              <a:t>of crimes or</a:t>
            </a:r>
          </a:p>
          <a:p>
            <a:pPr algn="ctr"/>
            <a:r>
              <a:rPr lang="fr-CH" sz="3600" b="1" dirty="0"/>
              <a:t>modes of liability</a:t>
            </a:r>
            <a:r>
              <a:rPr lang="en-US" sz="3200" b="1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5008" y="1772816"/>
            <a:ext cx="8677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These are the main </a:t>
            </a:r>
            <a:r>
              <a:rPr lang="en-US" dirty="0">
                <a:solidFill>
                  <a:srgbClr val="0000FF"/>
                </a:solidFill>
              </a:rPr>
              <a:t>modes of liability used by the ICC</a:t>
            </a:r>
            <a:r>
              <a:rPr lang="en-US" dirty="0"/>
              <a:t>. Others may apply in </a:t>
            </a:r>
            <a:r>
              <a:rPr lang="en-US" dirty="0">
                <a:solidFill>
                  <a:srgbClr val="0000FF"/>
                </a:solidFill>
              </a:rPr>
              <a:t>your jurisdiction</a:t>
            </a:r>
            <a:r>
              <a:rPr lang="en-US" dirty="0"/>
              <a:t>. You must gather sufficient information to demonstrate that the suspect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1446791"/>
              </p:ext>
            </p:extLst>
          </p:nvPr>
        </p:nvGraphicFramePr>
        <p:xfrm>
          <a:off x="179512" y="2488704"/>
          <a:ext cx="8784976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2568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33012" cy="194421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19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53-55, Evidence Workbook Annex 1</a:t>
            </a:r>
          </a:p>
          <a:p>
            <a:pPr algn="ctr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0"/>
            <a:ext cx="8100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Linkage elements </a:t>
            </a:r>
            <a:r>
              <a:rPr lang="fr-CH" sz="3600" b="1" dirty="0"/>
              <a:t>of crimes or</a:t>
            </a:r>
          </a:p>
          <a:p>
            <a:pPr algn="ctr"/>
            <a:r>
              <a:rPr lang="fr-CH" sz="3600" b="1" dirty="0"/>
              <a:t>modes of liability</a:t>
            </a:r>
            <a:r>
              <a:rPr lang="en-US" sz="3200" b="1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5008" y="1772816"/>
            <a:ext cx="8677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These are the main </a:t>
            </a:r>
            <a:r>
              <a:rPr lang="en-US" dirty="0">
                <a:solidFill>
                  <a:srgbClr val="0000FF"/>
                </a:solidFill>
              </a:rPr>
              <a:t>modes of liability used by the ICC</a:t>
            </a:r>
            <a:r>
              <a:rPr lang="en-US" dirty="0"/>
              <a:t>. Others may apply in </a:t>
            </a:r>
            <a:r>
              <a:rPr lang="en-US" dirty="0">
                <a:solidFill>
                  <a:srgbClr val="0000FF"/>
                </a:solidFill>
              </a:rPr>
              <a:t>your jurisdiction</a:t>
            </a:r>
            <a:r>
              <a:rPr lang="en-US" dirty="0"/>
              <a:t>. You must gather sufficient information to demonstrate that the suspect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76901180"/>
              </p:ext>
            </p:extLst>
          </p:nvPr>
        </p:nvGraphicFramePr>
        <p:xfrm>
          <a:off x="179512" y="2488704"/>
          <a:ext cx="8784976" cy="3869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0740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09848809"/>
              </p:ext>
            </p:extLst>
          </p:nvPr>
        </p:nvGraphicFramePr>
        <p:xfrm>
          <a:off x="467544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Session objectives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14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84984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20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Protocol, pages 59-63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Do No Harm, Module 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dirty="0">
                <a:solidFill>
                  <a:schemeClr val="bg1">
                    <a:lumMod val="50000"/>
                  </a:schemeClr>
                </a:solidFill>
              </a:rPr>
              <a:t>Planning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and 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Types of Evidence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Interviewing and Module 15 - Trauma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4816" y="332656"/>
            <a:ext cx="8100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Rules of procedure and evidence</a:t>
            </a:r>
            <a:r>
              <a:rPr lang="en-US" sz="3200" b="1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2420888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Each jurisdiction and each court will have </a:t>
            </a:r>
            <a:r>
              <a:rPr lang="en-US" sz="2400" dirty="0">
                <a:solidFill>
                  <a:srgbClr val="0000FF"/>
                </a:solidFill>
              </a:rPr>
              <a:t>different Rules of Procedure and Evidence</a:t>
            </a:r>
            <a:r>
              <a:rPr lang="en-US" sz="2400" dirty="0"/>
              <a:t> (RPE)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International criminal practice has developed </a:t>
            </a:r>
            <a:r>
              <a:rPr lang="en-US" sz="2400" dirty="0">
                <a:solidFill>
                  <a:srgbClr val="0000FF"/>
                </a:solidFill>
              </a:rPr>
              <a:t>RPE to protect victims</a:t>
            </a:r>
            <a:r>
              <a:rPr lang="en-US" sz="2400" dirty="0"/>
              <a:t> from irrelevant, overtly aggressive and humiliating methods of questioning. They address issues of:</a:t>
            </a:r>
          </a:p>
        </p:txBody>
      </p:sp>
      <p:sp>
        <p:nvSpPr>
          <p:cNvPr id="30" name="Freeform 29"/>
          <p:cNvSpPr/>
          <p:nvPr/>
        </p:nvSpPr>
        <p:spPr>
          <a:xfrm>
            <a:off x="6372200" y="4797152"/>
            <a:ext cx="2397899" cy="1345871"/>
          </a:xfrm>
          <a:custGeom>
            <a:avLst/>
            <a:gdLst>
              <a:gd name="connsiteX0" fmla="*/ 0 w 2378082"/>
              <a:gd name="connsiteY0" fmla="*/ 625921 h 1251842"/>
              <a:gd name="connsiteX1" fmla="*/ 1189041 w 2378082"/>
              <a:gd name="connsiteY1" fmla="*/ 0 h 1251842"/>
              <a:gd name="connsiteX2" fmla="*/ 2378082 w 2378082"/>
              <a:gd name="connsiteY2" fmla="*/ 625921 h 1251842"/>
              <a:gd name="connsiteX3" fmla="*/ 1189041 w 2378082"/>
              <a:gd name="connsiteY3" fmla="*/ 1251842 h 1251842"/>
              <a:gd name="connsiteX4" fmla="*/ 0 w 2378082"/>
              <a:gd name="connsiteY4" fmla="*/ 625921 h 125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8082" h="1251842">
                <a:moveTo>
                  <a:pt x="0" y="625921"/>
                </a:moveTo>
                <a:cubicBezTo>
                  <a:pt x="0" y="280234"/>
                  <a:pt x="532352" y="0"/>
                  <a:pt x="1189041" y="0"/>
                </a:cubicBezTo>
                <a:cubicBezTo>
                  <a:pt x="1845730" y="0"/>
                  <a:pt x="2378082" y="280234"/>
                  <a:pt x="2378082" y="625921"/>
                </a:cubicBezTo>
                <a:cubicBezTo>
                  <a:pt x="2378082" y="971608"/>
                  <a:pt x="1845730" y="1251842"/>
                  <a:pt x="1189041" y="1251842"/>
                </a:cubicBezTo>
                <a:cubicBezTo>
                  <a:pt x="532352" y="1251842"/>
                  <a:pt x="0" y="971608"/>
                  <a:pt x="0" y="625921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1717343"/>
              <a:satOff val="-7537"/>
              <a:lumOff val="2241"/>
              <a:alphaOff val="0"/>
            </a:schemeClr>
          </a:fillRef>
          <a:effectRef idx="3">
            <a:schemeClr val="accent5">
              <a:hueOff val="1717343"/>
              <a:satOff val="-7537"/>
              <a:lumOff val="224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6842" tIns="251908" rIns="416842" bIns="25190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200" dirty="0">
                <a:solidFill>
                  <a:srgbClr val="000000"/>
                </a:solidFill>
              </a:rPr>
              <a:t>Prior</a:t>
            </a:r>
            <a:r>
              <a:rPr lang="en-IE" sz="2200" dirty="0" smtClean="0">
                <a:solidFill>
                  <a:srgbClr val="000000"/>
                </a:solidFill>
              </a:rPr>
              <a:t>/ subsequent </a:t>
            </a:r>
            <a:r>
              <a:rPr lang="en-IE" sz="2200" dirty="0">
                <a:solidFill>
                  <a:srgbClr val="000000"/>
                </a:solidFill>
              </a:rPr>
              <a:t>sexual conduct</a:t>
            </a:r>
            <a:endParaRPr lang="nl-NL" sz="2200" kern="1200" dirty="0">
              <a:solidFill>
                <a:srgbClr val="000000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251520" y="4797152"/>
            <a:ext cx="2397899" cy="1368152"/>
          </a:xfrm>
          <a:custGeom>
            <a:avLst/>
            <a:gdLst>
              <a:gd name="connsiteX0" fmla="*/ 0 w 2378082"/>
              <a:gd name="connsiteY0" fmla="*/ 625921 h 1251842"/>
              <a:gd name="connsiteX1" fmla="*/ 1189041 w 2378082"/>
              <a:gd name="connsiteY1" fmla="*/ 0 h 1251842"/>
              <a:gd name="connsiteX2" fmla="*/ 2378082 w 2378082"/>
              <a:gd name="connsiteY2" fmla="*/ 625921 h 1251842"/>
              <a:gd name="connsiteX3" fmla="*/ 1189041 w 2378082"/>
              <a:gd name="connsiteY3" fmla="*/ 1251842 h 1251842"/>
              <a:gd name="connsiteX4" fmla="*/ 0 w 2378082"/>
              <a:gd name="connsiteY4" fmla="*/ 625921 h 125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8082" h="1251842">
                <a:moveTo>
                  <a:pt x="0" y="625921"/>
                </a:moveTo>
                <a:cubicBezTo>
                  <a:pt x="0" y="280234"/>
                  <a:pt x="532352" y="0"/>
                  <a:pt x="1189041" y="0"/>
                </a:cubicBezTo>
                <a:cubicBezTo>
                  <a:pt x="1845730" y="0"/>
                  <a:pt x="2378082" y="280234"/>
                  <a:pt x="2378082" y="625921"/>
                </a:cubicBezTo>
                <a:cubicBezTo>
                  <a:pt x="2378082" y="971608"/>
                  <a:pt x="1845730" y="1251842"/>
                  <a:pt x="1189041" y="1251842"/>
                </a:cubicBezTo>
                <a:cubicBezTo>
                  <a:pt x="532352" y="1251842"/>
                  <a:pt x="0" y="971608"/>
                  <a:pt x="0" y="625921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6842" tIns="251908" rIns="416842" bIns="25190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200" dirty="0">
                <a:solidFill>
                  <a:schemeClr val="tx1"/>
                </a:solidFill>
              </a:rPr>
              <a:t>Consent</a:t>
            </a:r>
            <a:endParaRPr lang="nl-NL" sz="2200" kern="1200" dirty="0">
              <a:solidFill>
                <a:schemeClr val="tx1"/>
              </a:solidFill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3275856" y="4797152"/>
            <a:ext cx="2397899" cy="1345871"/>
          </a:xfrm>
          <a:custGeom>
            <a:avLst/>
            <a:gdLst>
              <a:gd name="connsiteX0" fmla="*/ 0 w 2378082"/>
              <a:gd name="connsiteY0" fmla="*/ 625921 h 1251842"/>
              <a:gd name="connsiteX1" fmla="*/ 1189041 w 2378082"/>
              <a:gd name="connsiteY1" fmla="*/ 0 h 1251842"/>
              <a:gd name="connsiteX2" fmla="*/ 2378082 w 2378082"/>
              <a:gd name="connsiteY2" fmla="*/ 625921 h 1251842"/>
              <a:gd name="connsiteX3" fmla="*/ 1189041 w 2378082"/>
              <a:gd name="connsiteY3" fmla="*/ 1251842 h 1251842"/>
              <a:gd name="connsiteX4" fmla="*/ 0 w 2378082"/>
              <a:gd name="connsiteY4" fmla="*/ 625921 h 125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8082" h="1251842">
                <a:moveTo>
                  <a:pt x="0" y="625921"/>
                </a:moveTo>
                <a:cubicBezTo>
                  <a:pt x="0" y="280234"/>
                  <a:pt x="532352" y="0"/>
                  <a:pt x="1189041" y="0"/>
                </a:cubicBezTo>
                <a:cubicBezTo>
                  <a:pt x="1845730" y="0"/>
                  <a:pt x="2378082" y="280234"/>
                  <a:pt x="2378082" y="625921"/>
                </a:cubicBezTo>
                <a:cubicBezTo>
                  <a:pt x="2378082" y="971608"/>
                  <a:pt x="1845730" y="1251842"/>
                  <a:pt x="1189041" y="1251842"/>
                </a:cubicBezTo>
                <a:cubicBezTo>
                  <a:pt x="532352" y="1251842"/>
                  <a:pt x="0" y="971608"/>
                  <a:pt x="0" y="625921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3434685"/>
              <a:satOff val="-15074"/>
              <a:lumOff val="4482"/>
              <a:alphaOff val="0"/>
            </a:schemeClr>
          </a:fillRef>
          <a:effectRef idx="3">
            <a:schemeClr val="accent5">
              <a:hueOff val="3434685"/>
              <a:satOff val="-15074"/>
              <a:lumOff val="448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6842" tIns="251908" rIns="416842" bIns="25190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200" dirty="0">
                <a:solidFill>
                  <a:srgbClr val="000000"/>
                </a:solidFill>
              </a:rPr>
              <a:t>Corrobora-tion</a:t>
            </a:r>
            <a:endParaRPr lang="nl-NL" sz="2200" kern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893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84984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21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59-63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4816" y="332656"/>
            <a:ext cx="8100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Rules of procedure and evidence</a:t>
            </a:r>
            <a:r>
              <a:rPr lang="en-US" sz="3200" b="1" dirty="0"/>
              <a:t> 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822623092"/>
              </p:ext>
            </p:extLst>
          </p:nvPr>
        </p:nvGraphicFramePr>
        <p:xfrm>
          <a:off x="251520" y="2476004"/>
          <a:ext cx="8640960" cy="3926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467544" y="1772816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These are RPE developed by international criminal practice (ICP) </a:t>
            </a:r>
          </a:p>
          <a:p>
            <a:pPr algn="ctr"/>
            <a:r>
              <a:rPr lang="en-US" dirty="0"/>
              <a:t>Others may apply in </a:t>
            </a:r>
            <a:r>
              <a:rPr lang="en-US" dirty="0">
                <a:solidFill>
                  <a:srgbClr val="0000FF"/>
                </a:solidFill>
              </a:rPr>
              <a:t>your jurisdiction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7824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1" y="26899"/>
            <a:ext cx="7355160" cy="1169853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b="1" dirty="0"/>
              <a:t>Recognising the elements of international crimes </a:t>
            </a:r>
            <a:endParaRPr lang="en-AU" altLang="en-US" sz="3600" b="1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309320"/>
            <a:ext cx="4608512" cy="14401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buNone/>
              <a:defRPr/>
            </a:pPr>
            <a:r>
              <a:rPr lang="en-US" sz="1400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Candara" panose="020E0502030303020204" pitchFamily="34" charset="0"/>
              </a:rPr>
              <a:pPr>
                <a:defRPr/>
              </a:pPr>
              <a:t>22</a:t>
            </a:fld>
            <a:endParaRPr lang="en-US" sz="1800" b="1" dirty="0">
              <a:latin typeface="Candara" panose="020E0502030303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208912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412776"/>
            <a:ext cx="8863408" cy="4896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EXERCISE</a:t>
            </a:r>
          </a:p>
          <a:p>
            <a:pPr algn="just"/>
            <a:r>
              <a:rPr lang="en-IE" sz="2400" dirty="0" smtClean="0"/>
              <a:t>You are a team of documenters evaluating </a:t>
            </a:r>
            <a:r>
              <a:rPr lang="en-IE" sz="2400" dirty="0"/>
              <a:t>preliminary evidence for a fact-finding mission </a:t>
            </a:r>
            <a:r>
              <a:rPr lang="en-IE" sz="2400" dirty="0" smtClean="0"/>
              <a:t>and </a:t>
            </a:r>
            <a:r>
              <a:rPr lang="en-IE" sz="2400" dirty="0"/>
              <a:t>making recommendations about how to find or collect additional information to improve the strength of the evidence. </a:t>
            </a:r>
            <a:r>
              <a:rPr lang="en-GB" sz="2400" dirty="0" smtClean="0"/>
              <a:t>On the basis of the factual scenario distributed, each group should look at how the evidence satisfies  </a:t>
            </a:r>
          </a:p>
          <a:p>
            <a:pPr algn="just"/>
            <a:endParaRPr lang="en-GB" sz="2400" dirty="0" smtClean="0"/>
          </a:p>
          <a:p>
            <a:pPr marL="514350" indent="-514350" algn="just">
              <a:buAutoNum type="romanLcParenBoth"/>
            </a:pPr>
            <a:r>
              <a:rPr lang="en-GB" sz="2400" dirty="0" smtClean="0"/>
              <a:t>the specific elements of the selected </a:t>
            </a:r>
            <a:r>
              <a:rPr lang="en-GB" sz="2400" dirty="0" smtClean="0">
                <a:solidFill>
                  <a:srgbClr val="000000"/>
                </a:solidFill>
              </a:rPr>
              <a:t>underlying crime;</a:t>
            </a:r>
          </a:p>
          <a:p>
            <a:pPr marL="514350" indent="-514350" algn="just">
              <a:buAutoNum type="romanLcParenBoth"/>
            </a:pPr>
            <a:r>
              <a:rPr lang="en-GB" sz="2400" dirty="0" smtClean="0"/>
              <a:t>the common/contextual elements of the selected category of </a:t>
            </a:r>
            <a:r>
              <a:rPr lang="en-GB" sz="2400" dirty="0" smtClean="0">
                <a:solidFill>
                  <a:srgbClr val="000000"/>
                </a:solidFill>
              </a:rPr>
              <a:t>crime; and </a:t>
            </a:r>
          </a:p>
          <a:p>
            <a:pPr algn="just"/>
            <a:r>
              <a:rPr lang="en-GB" sz="2400" dirty="0" smtClean="0"/>
              <a:t>(iii) what modes of liability would be the most relevant to hold the   perpetrator(s) accountable and what information </a:t>
            </a:r>
            <a:r>
              <a:rPr lang="en-GB" sz="2400" dirty="0" smtClean="0">
                <a:solidFill>
                  <a:srgbClr val="000000"/>
                </a:solidFill>
              </a:rPr>
              <a:t>they need. </a:t>
            </a: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8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712968" cy="367240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just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Most acts of violence will be a </a:t>
            </a:r>
            <a:r>
              <a:rPr lang="en-GB" sz="2200" dirty="0">
                <a:solidFill>
                  <a:srgbClr val="0000FF"/>
                </a:solidFill>
              </a:rPr>
              <a:t>crime under national law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murder, rape, assault, </a:t>
            </a:r>
            <a:r>
              <a:rPr lang="en-GB" sz="2200" dirty="0" smtClean="0">
                <a:solidFill>
                  <a:srgbClr val="000000"/>
                </a:solidFill>
              </a:rPr>
              <a:t>thef</a:t>
            </a:r>
            <a:r>
              <a:rPr lang="en-GB" sz="2200" dirty="0" smtClean="0"/>
              <a:t>t, </a:t>
            </a:r>
            <a:r>
              <a:rPr lang="en-GB" sz="2200" dirty="0">
                <a:solidFill>
                  <a:srgbClr val="000000"/>
                </a:solidFill>
              </a:rPr>
              <a:t>etc. </a:t>
            </a:r>
            <a:r>
              <a:rPr lang="en-GB" sz="2200" dirty="0"/>
              <a:t>Under certain circumstances, the same act can also constitute an </a:t>
            </a:r>
            <a:r>
              <a:rPr lang="en-GB" sz="2200" dirty="0">
                <a:solidFill>
                  <a:srgbClr val="0000FF"/>
                </a:solidFill>
              </a:rPr>
              <a:t>international crime </a:t>
            </a:r>
            <a:r>
              <a:rPr lang="mr-IN" sz="2200" dirty="0"/>
              <a:t>–</a:t>
            </a:r>
            <a:r>
              <a:rPr lang="en-GB" sz="2200" dirty="0"/>
              <a:t> a violation of international criminal law 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International law usually only applies to </a:t>
            </a:r>
            <a:r>
              <a:rPr lang="en-GB" sz="2200" dirty="0" smtClean="0">
                <a:solidFill>
                  <a:srgbClr val="000000"/>
                </a:solidFill>
              </a:rPr>
              <a:t>states</a:t>
            </a:r>
            <a:r>
              <a:rPr lang="en-GB" sz="2200" dirty="0" smtClean="0"/>
              <a:t>, </a:t>
            </a:r>
            <a:r>
              <a:rPr lang="en-GB" sz="2200" dirty="0"/>
              <a:t>but international criminal law, </a:t>
            </a:r>
            <a:r>
              <a:rPr lang="en-GB" sz="2200" dirty="0" smtClean="0"/>
              <a:t>including </a:t>
            </a:r>
            <a:r>
              <a:rPr lang="en-GB" sz="2200" dirty="0"/>
              <a:t>parts of international humanitarian law, </a:t>
            </a:r>
            <a:r>
              <a:rPr lang="en-GB" sz="2200" dirty="0" smtClean="0">
                <a:solidFill>
                  <a:srgbClr val="000000"/>
                </a:solidFill>
              </a:rPr>
              <a:t>concerns </a:t>
            </a:r>
            <a:r>
              <a:rPr lang="en-GB" sz="2200" dirty="0" smtClean="0">
                <a:solidFill>
                  <a:srgbClr val="0000FF"/>
                </a:solidFill>
              </a:rPr>
              <a:t>individual criminal liability </a:t>
            </a:r>
            <a:r>
              <a:rPr lang="en-GB" sz="2200" dirty="0" smtClean="0">
                <a:solidFill>
                  <a:srgbClr val="000000"/>
                </a:solidFill>
              </a:rPr>
              <a:t>(but may at the same time also result in </a:t>
            </a:r>
            <a:r>
              <a:rPr lang="en-GB" sz="2200" dirty="0" smtClean="0">
                <a:solidFill>
                  <a:srgbClr val="0000FF"/>
                </a:solidFill>
              </a:rPr>
              <a:t>state responsibility</a:t>
            </a:r>
            <a:r>
              <a:rPr lang="en-GB" sz="2200" dirty="0" smtClean="0">
                <a:solidFill>
                  <a:srgbClr val="000000"/>
                </a:solidFill>
              </a:rPr>
              <a:t>)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 smtClean="0"/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There </a:t>
            </a:r>
            <a:r>
              <a:rPr lang="en-GB" sz="2200" dirty="0"/>
              <a:t>are three main types of international crimes: </a:t>
            </a: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is an international crime?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Bevel 8"/>
          <p:cNvSpPr/>
          <p:nvPr/>
        </p:nvSpPr>
        <p:spPr>
          <a:xfrm>
            <a:off x="395536" y="5373216"/>
            <a:ext cx="2160240" cy="1031663"/>
          </a:xfrm>
          <a:prstGeom prst="bevel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Bevel 10"/>
          <p:cNvSpPr/>
          <p:nvPr/>
        </p:nvSpPr>
        <p:spPr>
          <a:xfrm>
            <a:off x="6444208" y="5373216"/>
            <a:ext cx="2160240" cy="1031663"/>
          </a:xfrm>
          <a:prstGeom prst="bevel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Bevel 11"/>
          <p:cNvSpPr/>
          <p:nvPr/>
        </p:nvSpPr>
        <p:spPr>
          <a:xfrm>
            <a:off x="3491880" y="5373216"/>
            <a:ext cx="2160000" cy="1039873"/>
          </a:xfrm>
          <a:prstGeom prst="bevel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88224" y="5661248"/>
            <a:ext cx="187220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E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GENOCIDE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91880" y="5589240"/>
            <a:ext cx="2160240" cy="55399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en-IE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CRIMES AGAINST HUMANITY</a:t>
            </a:r>
            <a:endParaRPr lang="nl-NL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9552" y="5661248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 CRIMES</a:t>
            </a:r>
            <a:endParaRPr lang="nl-NL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908720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41-45</a:t>
            </a:r>
          </a:p>
        </p:txBody>
      </p:sp>
    </p:spTree>
    <p:extLst>
      <p:ext uri="{BB962C8B-B14F-4D97-AF65-F5344CB8AC3E}">
        <p14:creationId xmlns:p14="http://schemas.microsoft.com/office/powerpoint/2010/main" val="1715997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953500" cy="367240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makes an act an international crime?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4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1340768"/>
            <a:ext cx="8791128" cy="2800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solidFill>
                  <a:srgbClr val="0000FF"/>
                </a:solidFill>
              </a:rPr>
              <a:t>Sources</a:t>
            </a:r>
            <a:r>
              <a:rPr lang="en-GB" sz="2200" dirty="0">
                <a:solidFill>
                  <a:srgbClr val="000000"/>
                </a:solidFill>
              </a:rPr>
              <a:t> of international criminal law include:</a:t>
            </a:r>
          </a:p>
          <a:p>
            <a:r>
              <a:rPr lang="en-IE" sz="2200" dirty="0">
                <a:solidFill>
                  <a:schemeClr val="tx2">
                    <a:lumMod val="75000"/>
                  </a:schemeClr>
                </a:solidFill>
              </a:rPr>
              <a:t>▪</a:t>
            </a:r>
            <a:r>
              <a:rPr lang="en-IE" sz="2200" dirty="0"/>
              <a:t> Treaties (e.g. Rome Statute)  </a:t>
            </a:r>
            <a:r>
              <a:rPr lang="en-IE" sz="2200" dirty="0">
                <a:solidFill>
                  <a:schemeClr val="tx2">
                    <a:lumMod val="75000"/>
                  </a:schemeClr>
                </a:solidFill>
              </a:rPr>
              <a:t>▪ </a:t>
            </a:r>
            <a:r>
              <a:rPr lang="en-IE" sz="2200" dirty="0"/>
              <a:t>Customary law  </a:t>
            </a:r>
            <a:r>
              <a:rPr lang="en-IE" sz="2200" dirty="0">
                <a:solidFill>
                  <a:schemeClr val="tx2">
                    <a:lumMod val="75000"/>
                  </a:schemeClr>
                </a:solidFill>
              </a:rPr>
              <a:t>▪ </a:t>
            </a:r>
            <a:r>
              <a:rPr lang="en-IE" sz="2200" dirty="0"/>
              <a:t>Jurisprudence</a:t>
            </a:r>
          </a:p>
          <a:p>
            <a:pPr marL="342900" indent="-342900">
              <a:buFont typeface="Arial"/>
              <a:buChar char="•"/>
            </a:pPr>
            <a:endParaRPr lang="en-GB" sz="2200" dirty="0"/>
          </a:p>
          <a:p>
            <a:pPr marL="342900" indent="-342900">
              <a:buFont typeface="Arial"/>
              <a:buChar char="•"/>
            </a:pPr>
            <a:r>
              <a:rPr lang="en-GB" sz="2200" dirty="0"/>
              <a:t>Definitions of international crimes can vary between different jurisdictions </a:t>
            </a:r>
            <a:r>
              <a:rPr lang="mr-IN" sz="2200" dirty="0"/>
              <a:t>–</a:t>
            </a:r>
            <a:r>
              <a:rPr lang="en-GB" sz="2200" dirty="0"/>
              <a:t> </a:t>
            </a:r>
            <a:r>
              <a:rPr lang="en-GB" sz="2200" dirty="0">
                <a:solidFill>
                  <a:srgbClr val="0000FF"/>
                </a:solidFill>
              </a:rPr>
              <a:t>you must find out which laws apply in your context</a:t>
            </a:r>
          </a:p>
          <a:p>
            <a:endParaRPr lang="en-GB" sz="2200" dirty="0">
              <a:solidFill>
                <a:srgbClr val="0000FF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GB" sz="2200" dirty="0"/>
              <a:t>Generally, </a:t>
            </a:r>
            <a:r>
              <a:rPr lang="en-GB" sz="2200" dirty="0">
                <a:solidFill>
                  <a:srgbClr val="0000FF"/>
                </a:solidFill>
              </a:rPr>
              <a:t>to hold individuals accountable for an international crime</a:t>
            </a:r>
            <a:r>
              <a:rPr lang="en-GB" sz="2200" dirty="0"/>
              <a:t>, you need to prove three categories of legal elements: </a:t>
            </a:r>
          </a:p>
        </p:txBody>
      </p:sp>
      <p:sp>
        <p:nvSpPr>
          <p:cNvPr id="16" name="Flowchart: Alternate Process 22"/>
          <p:cNvSpPr/>
          <p:nvPr/>
        </p:nvSpPr>
        <p:spPr>
          <a:xfrm>
            <a:off x="3347864" y="4365104"/>
            <a:ext cx="2232248" cy="1296000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>
                <a:solidFill>
                  <a:schemeClr val="tx2">
                    <a:lumMod val="25000"/>
                  </a:schemeClr>
                </a:solidFill>
              </a:rPr>
              <a:t>COMMON ELEMENTS</a:t>
            </a:r>
          </a:p>
          <a:p>
            <a:pPr algn="ctr"/>
            <a:r>
              <a:rPr lang="en-IE" sz="2000" dirty="0">
                <a:solidFill>
                  <a:schemeClr val="tx2">
                    <a:lumMod val="25000"/>
                  </a:schemeClr>
                </a:solidFill>
              </a:rPr>
              <a:t>What was the context?</a:t>
            </a:r>
            <a:endParaRPr lang="nl-NL" sz="20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20" name="Flowchart: Alternate Process 21"/>
          <p:cNvSpPr/>
          <p:nvPr/>
        </p:nvSpPr>
        <p:spPr>
          <a:xfrm>
            <a:off x="6444208" y="4365104"/>
            <a:ext cx="2418444" cy="1296000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IE" sz="2000" b="1" dirty="0">
                <a:solidFill>
                  <a:schemeClr val="tx2">
                    <a:lumMod val="25000"/>
                  </a:schemeClr>
                </a:solidFill>
              </a:rPr>
              <a:t>LINKAGE ELEMENTS</a:t>
            </a:r>
          </a:p>
          <a:p>
            <a:pPr algn="ctr"/>
            <a:r>
              <a:rPr lang="en-IE" sz="2000" dirty="0">
                <a:solidFill>
                  <a:schemeClr val="tx2">
                    <a:lumMod val="25000"/>
                  </a:schemeClr>
                </a:solidFill>
              </a:rPr>
              <a:t>Who is responsible and </a:t>
            </a:r>
            <a:r>
              <a:rPr lang="en-IE" sz="2000" dirty="0" smtClean="0">
                <a:solidFill>
                  <a:schemeClr val="tx2">
                    <a:lumMod val="25000"/>
                  </a:schemeClr>
                </a:solidFill>
              </a:rPr>
              <a:t>how?</a:t>
            </a:r>
            <a:endParaRPr lang="nl-NL" sz="20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21" name="Flowchart: Alternate Process 21"/>
          <p:cNvSpPr/>
          <p:nvPr/>
        </p:nvSpPr>
        <p:spPr>
          <a:xfrm>
            <a:off x="323528" y="4365104"/>
            <a:ext cx="2418444" cy="1296000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IE" sz="2000" b="1" dirty="0">
                <a:solidFill>
                  <a:schemeClr val="tx2">
                    <a:lumMod val="25000"/>
                  </a:schemeClr>
                </a:solidFill>
              </a:rPr>
              <a:t>SPECIFIC ELEMENTS</a:t>
            </a:r>
          </a:p>
          <a:p>
            <a:pPr algn="ctr"/>
            <a:r>
              <a:rPr lang="en-IE" sz="2000" dirty="0">
                <a:solidFill>
                  <a:schemeClr val="tx2">
                    <a:lumMod val="25000"/>
                  </a:schemeClr>
                </a:solidFill>
              </a:rPr>
              <a:t>What happened?</a:t>
            </a:r>
            <a:endParaRPr lang="nl-NL" sz="20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22" name="Plus 21"/>
          <p:cNvSpPr/>
          <p:nvPr/>
        </p:nvSpPr>
        <p:spPr>
          <a:xfrm>
            <a:off x="2771800" y="4869160"/>
            <a:ext cx="504056" cy="432048"/>
          </a:xfrm>
          <a:prstGeom prst="mathPlus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2">
                  <a:shade val="48000"/>
                  <a:satMod val="180000"/>
                  <a:lumMod val="94000"/>
                </a:schemeClr>
              </a:gs>
              <a:gs pos="100000">
                <a:schemeClr val="accent2">
                  <a:shade val="48000"/>
                  <a:satMod val="180000"/>
                  <a:lumMod val="94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Plus 22"/>
          <p:cNvSpPr/>
          <p:nvPr/>
        </p:nvSpPr>
        <p:spPr>
          <a:xfrm>
            <a:off x="5796136" y="4869160"/>
            <a:ext cx="504056" cy="432048"/>
          </a:xfrm>
          <a:prstGeom prst="mathPlus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accent2">
                  <a:shade val="48000"/>
                  <a:satMod val="180000"/>
                  <a:lumMod val="94000"/>
                </a:schemeClr>
              </a:gs>
              <a:gs pos="100000">
                <a:schemeClr val="accent2">
                  <a:shade val="48000"/>
                  <a:satMod val="180000"/>
                  <a:lumMod val="94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Flowchart: Alternate Process 22"/>
          <p:cNvSpPr/>
          <p:nvPr/>
        </p:nvSpPr>
        <p:spPr>
          <a:xfrm>
            <a:off x="323528" y="5733256"/>
            <a:ext cx="8424936" cy="720080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>
                <a:solidFill>
                  <a:schemeClr val="tx2">
                    <a:lumMod val="25000"/>
                  </a:schemeClr>
                </a:solidFill>
              </a:rPr>
              <a:t>IMPACT EVIDENCE</a:t>
            </a:r>
          </a:p>
          <a:p>
            <a:pPr algn="ctr"/>
            <a:r>
              <a:rPr lang="en-IE" sz="2000" dirty="0">
                <a:solidFill>
                  <a:schemeClr val="tx2">
                    <a:lumMod val="25000"/>
                  </a:schemeClr>
                </a:solidFill>
              </a:rPr>
              <a:t>What were the consequences for the victim?</a:t>
            </a:r>
            <a:endParaRPr lang="nl-NL" sz="2000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69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Specific elements of underlying crimes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5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9512" y="2420888"/>
            <a:ext cx="878497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b="1" dirty="0" smtClean="0"/>
              <a:t>EVIDENCE </a:t>
            </a:r>
            <a:r>
              <a:rPr lang="en-GB" sz="2200" b="1" dirty="0"/>
              <a:t>OF SEXUAL VIOLENCE IS ALWAYS </a:t>
            </a:r>
            <a:r>
              <a:rPr lang="en-GB" sz="2200" b="1" dirty="0" smtClean="0"/>
              <a:t>RELEVANT</a:t>
            </a:r>
            <a:endParaRPr lang="en-GB" sz="2200" b="1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Useful to </a:t>
            </a:r>
            <a:r>
              <a:rPr lang="en-GB" sz="2200" dirty="0"/>
              <a:t>prove both </a:t>
            </a:r>
            <a:r>
              <a:rPr lang="en-GB" sz="2200" dirty="0">
                <a:solidFill>
                  <a:srgbClr val="0000FF"/>
                </a:solidFill>
              </a:rPr>
              <a:t>specific sexual violence crimes </a:t>
            </a:r>
            <a:r>
              <a:rPr lang="en-GB" sz="2200" dirty="0"/>
              <a:t>and other international crimes that can be </a:t>
            </a:r>
            <a:r>
              <a:rPr lang="en-GB" sz="2200" dirty="0">
                <a:solidFill>
                  <a:srgbClr val="0000FF"/>
                </a:solidFill>
              </a:rPr>
              <a:t>committed by using </a:t>
            </a:r>
            <a:r>
              <a:rPr lang="en-GB" sz="2200" dirty="0" smtClean="0">
                <a:solidFill>
                  <a:srgbClr val="0000FF"/>
                </a:solidFill>
              </a:rPr>
              <a:t>or involving sexual </a:t>
            </a:r>
            <a:r>
              <a:rPr lang="en-GB" sz="2200" dirty="0">
                <a:solidFill>
                  <a:srgbClr val="0000FF"/>
                </a:solidFill>
              </a:rPr>
              <a:t>violence</a:t>
            </a: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Victims/witnesses likely </a:t>
            </a:r>
            <a:r>
              <a:rPr lang="en-GB" sz="2200" dirty="0"/>
              <a:t>to have evidence about both crimes of sexual violence and </a:t>
            </a:r>
            <a:r>
              <a:rPr lang="en-GB" sz="2200" dirty="0">
                <a:solidFill>
                  <a:srgbClr val="0000FF"/>
                </a:solidFill>
              </a:rPr>
              <a:t>other </a:t>
            </a:r>
            <a:r>
              <a:rPr lang="en-GB" sz="2200" dirty="0" smtClean="0">
                <a:solidFill>
                  <a:srgbClr val="0000FF"/>
                </a:solidFill>
              </a:rPr>
              <a:t>crimes</a:t>
            </a:r>
            <a:r>
              <a:rPr lang="en-GB" sz="2200" dirty="0" smtClean="0"/>
              <a:t> - same </a:t>
            </a:r>
            <a:r>
              <a:rPr lang="en-GB" sz="2200" dirty="0"/>
              <a:t>facts can be relevant to more than one specific crime</a:t>
            </a: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If </a:t>
            </a:r>
            <a:r>
              <a:rPr lang="en-GB" sz="2200" dirty="0"/>
              <a:t>you understand the legal elements of the crime that must be proven, you can collect </a:t>
            </a:r>
            <a:r>
              <a:rPr lang="en-GB" sz="2200" dirty="0" smtClean="0">
                <a:solidFill>
                  <a:srgbClr val="000000"/>
                </a:solidFill>
              </a:rPr>
              <a:t>the most </a:t>
            </a:r>
            <a:r>
              <a:rPr lang="en-GB" sz="2200" dirty="0">
                <a:solidFill>
                  <a:srgbClr val="0000FF"/>
                </a:solidFill>
              </a:rPr>
              <a:t>relevant evidence</a:t>
            </a:r>
          </a:p>
          <a:p>
            <a:pPr algn="ctr"/>
            <a:endParaRPr lang="en-GB" sz="2200" b="1" u="sng" dirty="0"/>
          </a:p>
          <a:p>
            <a:pPr marL="342900" indent="-342900" algn="just">
              <a:buFont typeface="Arial"/>
              <a:buChar char="•"/>
            </a:pPr>
            <a:endParaRPr lang="en-GB" sz="22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45-48, Evidence Workbook Annex 1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6 - Reparations and Module 10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Types of </a:t>
            </a:r>
            <a:r>
              <a:rPr lang="en-US" dirty="0" smtClean="0">
                <a:solidFill>
                  <a:srgbClr val="7F7F7F"/>
                </a:solidFill>
              </a:rPr>
              <a:t>Evidence of Sexual Violence</a:t>
            </a:r>
            <a:endParaRPr lang="en-US" dirty="0">
              <a:solidFill>
                <a:srgbClr val="7F7F7F"/>
              </a:solidFill>
            </a:endParaRP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11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Interviewing and Module 12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Collecting Additional Information</a:t>
            </a:r>
          </a:p>
        </p:txBody>
      </p:sp>
      <p:sp>
        <p:nvSpPr>
          <p:cNvPr id="17" name="Flowchart: Alternate Process 22"/>
          <p:cNvSpPr/>
          <p:nvPr/>
        </p:nvSpPr>
        <p:spPr>
          <a:xfrm>
            <a:off x="179512" y="5661248"/>
            <a:ext cx="8784976" cy="648072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200" b="1" dirty="0">
                <a:solidFill>
                  <a:schemeClr val="tx2">
                    <a:lumMod val="25000"/>
                  </a:schemeClr>
                </a:solidFill>
              </a:rPr>
              <a:t>SEXUAL VIOLENCE CANNOT BE DOCUMENTED IN ISOLATION</a:t>
            </a:r>
          </a:p>
        </p:txBody>
      </p:sp>
    </p:spTree>
    <p:extLst>
      <p:ext uri="{BB962C8B-B14F-4D97-AF65-F5344CB8AC3E}">
        <p14:creationId xmlns:p14="http://schemas.microsoft.com/office/powerpoint/2010/main" val="4126753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9592" y="1"/>
            <a:ext cx="8244408" cy="1196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Specific elements of underlying crimes </a:t>
            </a:r>
            <a:r>
              <a:rPr lang="mr-IN" sz="3600" b="1" dirty="0"/>
              <a:t>–</a:t>
            </a:r>
            <a:r>
              <a:rPr lang="en-US" sz="3600" b="1" dirty="0"/>
              <a:t> war </a:t>
            </a:r>
            <a:r>
              <a:rPr lang="en-US" sz="3600" b="1" dirty="0" smtClean="0"/>
              <a:t>crimes and CAH </a:t>
            </a:r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6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884" y="234888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200" b="1" u="sng" dirty="0"/>
          </a:p>
          <a:p>
            <a:pPr marL="342900" indent="-342900" algn="just">
              <a:buFont typeface="Arial"/>
              <a:buChar char="•"/>
            </a:pPr>
            <a:endParaRPr lang="en-GB" sz="22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45-48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Evidence Workbook Annex 1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615385490"/>
              </p:ext>
            </p:extLst>
          </p:nvPr>
        </p:nvGraphicFramePr>
        <p:xfrm>
          <a:off x="539552" y="2348880"/>
          <a:ext cx="381642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521425061"/>
              </p:ext>
            </p:extLst>
          </p:nvPr>
        </p:nvGraphicFramePr>
        <p:xfrm>
          <a:off x="4788024" y="2353196"/>
          <a:ext cx="381642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053809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Specific elements of underlying crimes </a:t>
            </a:r>
            <a:r>
              <a:rPr lang="mr-IN" sz="3600" b="1" dirty="0"/>
              <a:t>–</a:t>
            </a:r>
            <a:r>
              <a:rPr lang="en-US" sz="3600" b="1" dirty="0"/>
              <a:t> genocide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884" y="234888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200" b="1" u="sng" dirty="0"/>
          </a:p>
          <a:p>
            <a:pPr marL="342900" indent="-342900" algn="just">
              <a:buFont typeface="Arial"/>
              <a:buChar char="•"/>
            </a:pPr>
            <a:endParaRPr lang="en-GB" sz="22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45-48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Evidence Workbook Annex 1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320000176"/>
              </p:ext>
            </p:extLst>
          </p:nvPr>
        </p:nvGraphicFramePr>
        <p:xfrm>
          <a:off x="467544" y="2132856"/>
          <a:ext cx="820891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360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Specific elements of underlying crimes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8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648" y="2492896"/>
            <a:ext cx="904508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solidFill>
                  <a:srgbClr val="0000FF"/>
                </a:solidFill>
              </a:rPr>
              <a:t>Torture</a:t>
            </a:r>
            <a:r>
              <a:rPr lang="en-GB" sz="2200" dirty="0" smtClean="0"/>
              <a:t> </a:t>
            </a:r>
            <a:r>
              <a:rPr lang="en-GB" sz="2200" dirty="0"/>
              <a:t>is a war crime and a crime against humanity, but national criminal </a:t>
            </a:r>
            <a:r>
              <a:rPr lang="en-GB" sz="2200" dirty="0" smtClean="0">
                <a:solidFill>
                  <a:srgbClr val="000000"/>
                </a:solidFill>
              </a:rPr>
              <a:t>law </a:t>
            </a:r>
            <a:r>
              <a:rPr lang="en-GB" sz="2200" dirty="0"/>
              <a:t>often </a:t>
            </a:r>
            <a:r>
              <a:rPr lang="en-GB" sz="2200" dirty="0" smtClean="0">
                <a:solidFill>
                  <a:srgbClr val="000000"/>
                </a:solidFill>
              </a:rPr>
              <a:t>addresses</a:t>
            </a:r>
            <a:r>
              <a:rPr lang="en-GB" sz="2200" dirty="0" smtClean="0"/>
              <a:t> torture </a:t>
            </a:r>
            <a:r>
              <a:rPr lang="en-GB" sz="2200" dirty="0"/>
              <a:t>as a </a:t>
            </a:r>
            <a:r>
              <a:rPr lang="en-GB" sz="2200" dirty="0">
                <a:solidFill>
                  <a:srgbClr val="0000FF"/>
                </a:solidFill>
              </a:rPr>
              <a:t>separate stand alone </a:t>
            </a:r>
            <a:r>
              <a:rPr lang="en-GB" sz="2200" dirty="0" smtClean="0">
                <a:solidFill>
                  <a:srgbClr val="0000FF"/>
                </a:solidFill>
              </a:rPr>
              <a:t>crime</a:t>
            </a:r>
          </a:p>
          <a:p>
            <a:pPr algn="just"/>
            <a:endParaRPr lang="en-GB" sz="2200" dirty="0">
              <a:solidFill>
                <a:srgbClr val="FF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solidFill>
                  <a:srgbClr val="0000FF"/>
                </a:solidFill>
              </a:rPr>
              <a:t>Enforced disappearance </a:t>
            </a:r>
            <a:r>
              <a:rPr lang="en-US" sz="2200" dirty="0">
                <a:solidFill>
                  <a:srgbClr val="000000"/>
                </a:solidFill>
              </a:rPr>
              <a:t>is a crime against humanity, but national criminal </a:t>
            </a:r>
            <a:r>
              <a:rPr lang="en-US" sz="2200" dirty="0" smtClean="0">
                <a:solidFill>
                  <a:srgbClr val="000000"/>
                </a:solidFill>
              </a:rPr>
              <a:t>law </a:t>
            </a:r>
            <a:r>
              <a:rPr lang="en-US" sz="2200" dirty="0">
                <a:solidFill>
                  <a:srgbClr val="000000"/>
                </a:solidFill>
              </a:rPr>
              <a:t>– in particular in Latin America </a:t>
            </a:r>
            <a:r>
              <a:rPr lang="en-US" sz="2200" dirty="0" smtClean="0">
                <a:solidFill>
                  <a:srgbClr val="000000"/>
                </a:solidFill>
              </a:rPr>
              <a:t>- </a:t>
            </a:r>
            <a:r>
              <a:rPr lang="en-US" sz="2200" dirty="0">
                <a:solidFill>
                  <a:srgbClr val="000000"/>
                </a:solidFill>
              </a:rPr>
              <a:t>often </a:t>
            </a:r>
            <a:r>
              <a:rPr lang="en-US" sz="2200" dirty="0" smtClean="0">
                <a:solidFill>
                  <a:srgbClr val="000000"/>
                </a:solidFill>
              </a:rPr>
              <a:t>addresses </a:t>
            </a:r>
            <a:r>
              <a:rPr lang="en-US" sz="2200" dirty="0">
                <a:solidFill>
                  <a:srgbClr val="000000"/>
                </a:solidFill>
              </a:rPr>
              <a:t>it as a </a:t>
            </a:r>
            <a:r>
              <a:rPr lang="en-US" sz="2200" dirty="0">
                <a:solidFill>
                  <a:srgbClr val="0000FF"/>
                </a:solidFill>
              </a:rPr>
              <a:t>separate stand alone crime</a:t>
            </a: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Under international law, rape</a:t>
            </a:r>
            <a:r>
              <a:rPr lang="en-GB" sz="2200" dirty="0"/>
              <a:t> is a crime regardless of whether the victim is </a:t>
            </a:r>
            <a:r>
              <a:rPr lang="en-GB" sz="2200" dirty="0">
                <a:solidFill>
                  <a:srgbClr val="0000FF"/>
                </a:solidFill>
              </a:rPr>
              <a:t>male or female</a:t>
            </a:r>
            <a:r>
              <a:rPr lang="en-GB" sz="2200" dirty="0"/>
              <a:t>, and regardless of whether the penetration is committed with a </a:t>
            </a:r>
            <a:r>
              <a:rPr lang="en-GB" sz="2200" dirty="0">
                <a:solidFill>
                  <a:srgbClr val="0000FF"/>
                </a:solidFill>
              </a:rPr>
              <a:t>body part or an </a:t>
            </a:r>
            <a:r>
              <a:rPr lang="en-GB" sz="2200" dirty="0" smtClean="0">
                <a:solidFill>
                  <a:srgbClr val="0000FF"/>
                </a:solidFill>
              </a:rPr>
              <a:t>object</a:t>
            </a:r>
            <a:r>
              <a:rPr lang="en-GB" sz="2200" dirty="0" smtClean="0"/>
              <a:t>  </a:t>
            </a:r>
            <a:endParaRPr lang="en-GB" sz="22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45-48, Evidence Workbook Annex 1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6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Reparations and Module 10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Types of </a:t>
            </a:r>
            <a:r>
              <a:rPr lang="en-US" dirty="0" smtClean="0">
                <a:solidFill>
                  <a:srgbClr val="7F7F7F"/>
                </a:solidFill>
              </a:rPr>
              <a:t>Evidence of Sexual Violence</a:t>
            </a:r>
            <a:endParaRPr lang="en-US" dirty="0">
              <a:solidFill>
                <a:srgbClr val="7F7F7F"/>
              </a:solidFill>
            </a:endParaRP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11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Interviewing and Module 12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Collecting Additional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140528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33012" cy="151216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0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300" dirty="0">
              <a:solidFill>
                <a:srgbClr val="000000"/>
              </a:solidFill>
            </a:endParaRPr>
          </a:p>
          <a:p>
            <a:pPr algn="l"/>
            <a:endParaRPr lang="en-GB" sz="2300" dirty="0"/>
          </a:p>
          <a:p>
            <a:pPr marL="342900" indent="-342900" algn="l">
              <a:buFont typeface="Arial"/>
              <a:buChar char="•"/>
            </a:pPr>
            <a:endParaRPr lang="en-GB" sz="2300" dirty="0"/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</a:t>
            </a:r>
            <a:r>
              <a:rPr lang="en-US" i="1" dirty="0" smtClean="0">
                <a:latin typeface="Candara" panose="020E0502030303020204" pitchFamily="34" charset="0"/>
              </a:rPr>
              <a:t>Protocol</a:t>
            </a: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0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Specific elements of underlying crimes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5821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9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564904"/>
            <a:ext cx="8964488" cy="2800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 smtClean="0"/>
              <a:t>Some </a:t>
            </a:r>
            <a:r>
              <a:rPr lang="en-GB" sz="2200" dirty="0"/>
              <a:t>jurisdictions which have not yet brought their national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law </a:t>
            </a:r>
            <a:r>
              <a:rPr lang="en-GB" sz="2200" dirty="0"/>
              <a:t>in line with international standards may have different provisions limiting the applicability of the </a:t>
            </a:r>
            <a:r>
              <a:rPr lang="en-GB" sz="2200" dirty="0" smtClean="0"/>
              <a:t>crime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The crime of “other forms of sexual violence” can include </a:t>
            </a:r>
            <a:r>
              <a:rPr lang="en-GB" sz="2200" dirty="0">
                <a:solidFill>
                  <a:srgbClr val="0000FF"/>
                </a:solidFill>
              </a:rPr>
              <a:t>forcing someone to commit sexual violence</a:t>
            </a:r>
          </a:p>
          <a:p>
            <a:pPr algn="just"/>
            <a:endParaRPr lang="en-GB" sz="2200" dirty="0">
              <a:solidFill>
                <a:srgbClr val="0000FF"/>
              </a:solidFill>
            </a:endParaRPr>
          </a:p>
          <a:p>
            <a:pPr algn="just"/>
            <a:endParaRPr lang="en-GB" sz="22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F7F7F"/>
                </a:solidFill>
              </a:rPr>
              <a:t>International Protocol, pages 45-48, Evidence Workbook Annex 1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6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Reparations and Module 10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Types of Evidence</a:t>
            </a:r>
          </a:p>
          <a:p>
            <a:pPr algn="ctr"/>
            <a:r>
              <a:rPr lang="en-US" dirty="0">
                <a:solidFill>
                  <a:srgbClr val="7F7F7F"/>
                </a:solidFill>
              </a:rPr>
              <a:t>Module 11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Interviewing and Module 12 </a:t>
            </a:r>
            <a:r>
              <a:rPr lang="mr-IN" dirty="0">
                <a:solidFill>
                  <a:srgbClr val="7F7F7F"/>
                </a:solidFill>
              </a:rPr>
              <a:t>–</a:t>
            </a:r>
            <a:r>
              <a:rPr lang="en-US" dirty="0">
                <a:solidFill>
                  <a:srgbClr val="7F7F7F"/>
                </a:solidFill>
              </a:rPr>
              <a:t> Collecting Additional Information</a:t>
            </a:r>
          </a:p>
        </p:txBody>
      </p:sp>
      <p:sp>
        <p:nvSpPr>
          <p:cNvPr id="9" name="Flowchart: Alternate Process 22"/>
          <p:cNvSpPr/>
          <p:nvPr/>
        </p:nvSpPr>
        <p:spPr>
          <a:xfrm>
            <a:off x="323528" y="4941168"/>
            <a:ext cx="8568952" cy="1152128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000000"/>
                </a:solidFill>
              </a:rPr>
              <a:t>M</a:t>
            </a:r>
            <a:r>
              <a:rPr lang="en-GB" sz="2200" dirty="0" smtClean="0">
                <a:solidFill>
                  <a:srgbClr val="000000"/>
                </a:solidFill>
              </a:rPr>
              <a:t>AKE SURE THAT YOU UNDERSTAND THE LAW RELEVANT TO YOUR WORK, INCLUDING ANY RELEVANT LAW ON </a:t>
            </a:r>
            <a:r>
              <a:rPr lang="en-GB" sz="2200" b="1" dirty="0" smtClean="0">
                <a:solidFill>
                  <a:srgbClr val="000000"/>
                </a:solidFill>
              </a:rPr>
              <a:t>PROCEDURE AND EVIDENCE</a:t>
            </a:r>
            <a:endParaRPr lang="en-GB" sz="2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78330"/>
      </p:ext>
    </p:extLst>
  </p:cSld>
  <p:clrMapOvr>
    <a:masterClrMapping/>
  </p:clrMapOvr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37242</TotalTime>
  <Words>2400</Words>
  <PresentationFormat>On-screen Show (4:3)</PresentationFormat>
  <Paragraphs>577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(Headings)</vt:lpstr>
      <vt:lpstr>Calibri</vt:lpstr>
      <vt:lpstr>Candara</vt:lpstr>
      <vt:lpstr>Mangal</vt:lpstr>
      <vt:lpstr>Times New Roman</vt:lpstr>
      <vt:lpstr>IICI Powerpoint template</vt:lpstr>
      <vt:lpstr>Module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Recognising the elements of international crimes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IICI</dc:creator>
  <cp:lastPrinted>2018-02-19T15:32:39Z</cp:lastPrinted>
  <dcterms:created xsi:type="dcterms:W3CDTF">2012-04-10T06:25:38Z</dcterms:created>
  <dcterms:modified xsi:type="dcterms:W3CDTF">2018-05-09T18:44:46Z</dcterms:modified>
</cp:coreProperties>
</file>