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22"/>
  </p:notesMasterIdLst>
  <p:handoutMasterIdLst>
    <p:handoutMasterId r:id="rId23"/>
  </p:handoutMasterIdLst>
  <p:sldIdLst>
    <p:sldId id="281" r:id="rId2"/>
    <p:sldId id="303" r:id="rId3"/>
    <p:sldId id="342" r:id="rId4"/>
    <p:sldId id="343" r:id="rId5"/>
    <p:sldId id="344" r:id="rId6"/>
    <p:sldId id="346" r:id="rId7"/>
    <p:sldId id="345" r:id="rId8"/>
    <p:sldId id="347" r:id="rId9"/>
    <p:sldId id="349" r:id="rId10"/>
    <p:sldId id="350" r:id="rId11"/>
    <p:sldId id="351" r:id="rId12"/>
    <p:sldId id="358" r:id="rId13"/>
    <p:sldId id="353" r:id="rId14"/>
    <p:sldId id="354" r:id="rId15"/>
    <p:sldId id="359" r:id="rId16"/>
    <p:sldId id="356" r:id="rId17"/>
    <p:sldId id="355" r:id="rId18"/>
    <p:sldId id="348" r:id="rId19"/>
    <p:sldId id="357" r:id="rId20"/>
    <p:sldId id="300" r:id="rId21"/>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09FF"/>
    <a:srgbClr val="2611FF"/>
    <a:srgbClr val="CC9900"/>
    <a:srgbClr val="808080"/>
    <a:srgbClr val="3366FF"/>
    <a:srgbClr val="CC6600"/>
    <a:srgbClr val="FFCC00"/>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3" autoAdjust="0"/>
    <p:restoredTop sz="94329" autoAdjust="0"/>
  </p:normalViewPr>
  <p:slideViewPr>
    <p:cSldViewPr>
      <p:cViewPr varScale="1">
        <p:scale>
          <a:sx n="52" d="100"/>
          <a:sy n="52" d="100"/>
        </p:scale>
        <p:origin x="1638" y="36"/>
      </p:cViewPr>
      <p:guideLst>
        <p:guide orient="horz" pos="2160"/>
        <p:guide pos="2880"/>
      </p:guideLst>
    </p:cSldViewPr>
  </p:slideViewPr>
  <p:outlineViewPr>
    <p:cViewPr>
      <p:scale>
        <a:sx n="33" d="100"/>
        <a:sy n="33" d="100"/>
      </p:scale>
      <p:origin x="60" y="0"/>
    </p:cViewPr>
  </p:outlineViewPr>
  <p:notesTextViewPr>
    <p:cViewPr>
      <p:scale>
        <a:sx n="100" d="100"/>
        <a:sy n="100" d="100"/>
      </p:scale>
      <p:origin x="0" y="0"/>
    </p:cViewPr>
  </p:notesTextViewPr>
  <p:notesViewPr>
    <p:cSldViewPr>
      <p:cViewPr varScale="1">
        <p:scale>
          <a:sx n="67" d="100"/>
          <a:sy n="67" d="100"/>
        </p:scale>
        <p:origin x="-3168" y="-7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58B104-90D0-7C4E-88F3-3C91887B0204}" type="doc">
      <dgm:prSet loTypeId="urn:microsoft.com/office/officeart/2005/8/layout/vList2" loCatId="" qsTypeId="urn:microsoft.com/office/officeart/2005/8/quickstyle/simple3" qsCatId="simple" csTypeId="urn:microsoft.com/office/officeart/2005/8/colors/accent2_5" csCatId="accent2" phldr="1"/>
      <dgm:spPr/>
      <dgm:t>
        <a:bodyPr/>
        <a:lstStyle/>
        <a:p>
          <a:endParaRPr lang="en-US"/>
        </a:p>
      </dgm:t>
    </dgm:pt>
    <dgm:pt modelId="{8A1DAD83-92A2-F44F-BB49-8CE29989EBFD}">
      <dgm:prSet phldrT="[Text]" custT="1"/>
      <dgm:spPr/>
      <dgm:t>
        <a:bodyPr/>
        <a:lstStyle/>
        <a:p>
          <a:r>
            <a:rPr lang="en-US" sz="3200" dirty="0"/>
            <a:t>Explain how sexual violence can </a:t>
          </a:r>
          <a:r>
            <a:rPr lang="en-US" sz="3200" dirty="0" smtClean="0"/>
            <a:t>give rise to state </a:t>
          </a:r>
          <a:r>
            <a:rPr lang="en-US" sz="3200" dirty="0"/>
            <a:t>responsibility</a:t>
          </a:r>
        </a:p>
      </dgm:t>
    </dgm:pt>
    <dgm:pt modelId="{AB8226B4-DC4F-7E43-90F9-688C9640E1B3}" type="parTrans" cxnId="{4B218C30-979A-9B4E-B819-CAC1E6CEA3A1}">
      <dgm:prSet/>
      <dgm:spPr/>
      <dgm:t>
        <a:bodyPr/>
        <a:lstStyle/>
        <a:p>
          <a:endParaRPr lang="en-US"/>
        </a:p>
      </dgm:t>
    </dgm:pt>
    <dgm:pt modelId="{1FB017C7-6A70-F24F-A3ED-FBA7DFAF26FC}" type="sibTrans" cxnId="{4B218C30-979A-9B4E-B819-CAC1E6CEA3A1}">
      <dgm:prSet/>
      <dgm:spPr/>
      <dgm:t>
        <a:bodyPr/>
        <a:lstStyle/>
        <a:p>
          <a:endParaRPr lang="en-US"/>
        </a:p>
      </dgm:t>
    </dgm:pt>
    <dgm:pt modelId="{CBDC5A21-356D-7445-A39E-7C443F582D15}">
      <dgm:prSet phldrT="[Text]" custT="1"/>
      <dgm:spPr/>
      <dgm:t>
        <a:bodyPr/>
        <a:lstStyle/>
        <a:p>
          <a:r>
            <a:rPr lang="en-GB" sz="3200" noProof="0" dirty="0"/>
            <a:t>Recognise the information which may help establish </a:t>
          </a:r>
          <a:r>
            <a:rPr lang="en-GB" sz="3200" noProof="0" dirty="0" smtClean="0"/>
            <a:t>a violation </a:t>
          </a:r>
          <a:r>
            <a:rPr lang="en-GB" sz="3200" noProof="0" dirty="0"/>
            <a:t>of a sta</a:t>
          </a:r>
          <a:r>
            <a:rPr lang="en-GB" sz="3200" noProof="0" dirty="0">
              <a:solidFill>
                <a:schemeClr val="tx1"/>
              </a:solidFill>
            </a:rPr>
            <a:t>te’s</a:t>
          </a:r>
          <a:r>
            <a:rPr lang="en-GB" sz="3200" noProof="0" dirty="0"/>
            <a:t> obligations </a:t>
          </a:r>
        </a:p>
      </dgm:t>
    </dgm:pt>
    <dgm:pt modelId="{1E1FA121-165E-324C-A201-7CA4DAAE62E1}" type="parTrans" cxnId="{7B5E05B2-AD62-BD45-B960-D4DB4E53DC31}">
      <dgm:prSet/>
      <dgm:spPr/>
    </dgm:pt>
    <dgm:pt modelId="{6BF0A404-A417-A94A-90B2-287DDF6259F5}" type="sibTrans" cxnId="{7B5E05B2-AD62-BD45-B960-D4DB4E53DC31}">
      <dgm:prSet/>
      <dgm:spPr/>
    </dgm:pt>
    <dgm:pt modelId="{77333FC7-D9D0-324E-A7B0-7780B3F71CC2}">
      <dgm:prSet phldrT="[Text]" custT="1"/>
      <dgm:spPr/>
      <dgm:t>
        <a:bodyPr/>
        <a:lstStyle/>
        <a:p>
          <a:r>
            <a:rPr lang="en-US" sz="3200" dirty="0"/>
            <a:t>Identify the substantive and procedural violations of human rights law </a:t>
          </a:r>
          <a:r>
            <a:rPr lang="en-US" sz="3200" dirty="0" smtClean="0"/>
            <a:t>that </a:t>
          </a:r>
          <a:r>
            <a:rPr lang="en-US" sz="3200" dirty="0"/>
            <a:t>sexual violence can give rise to </a:t>
          </a:r>
        </a:p>
      </dgm:t>
    </dgm:pt>
    <dgm:pt modelId="{41848E2B-653B-DE4A-89E0-F75A8D80ABC9}" type="parTrans" cxnId="{9F7AB9EB-9494-8A4C-BFAE-13DC2C6268BC}">
      <dgm:prSet/>
      <dgm:spPr/>
    </dgm:pt>
    <dgm:pt modelId="{AAAF6233-391E-AC4B-8082-150FDEDEBE42}" type="sibTrans" cxnId="{9F7AB9EB-9494-8A4C-BFAE-13DC2C6268BC}">
      <dgm:prSet/>
      <dgm:spPr/>
    </dgm:pt>
    <dgm:pt modelId="{7D1A884F-0458-884B-9AC6-061EA8E16002}" type="pres">
      <dgm:prSet presAssocID="{AF58B104-90D0-7C4E-88F3-3C91887B0204}" presName="linear" presStyleCnt="0">
        <dgm:presLayoutVars>
          <dgm:animLvl val="lvl"/>
          <dgm:resizeHandles val="exact"/>
        </dgm:presLayoutVars>
      </dgm:prSet>
      <dgm:spPr/>
      <dgm:t>
        <a:bodyPr/>
        <a:lstStyle/>
        <a:p>
          <a:endParaRPr lang="en-GB"/>
        </a:p>
      </dgm:t>
    </dgm:pt>
    <dgm:pt modelId="{8A31ACF3-DDD7-3642-8380-07A79243BF07}" type="pres">
      <dgm:prSet presAssocID="{8A1DAD83-92A2-F44F-BB49-8CE29989EBFD}" presName="parentText" presStyleLbl="node1" presStyleIdx="0" presStyleCnt="3">
        <dgm:presLayoutVars>
          <dgm:chMax val="0"/>
          <dgm:bulletEnabled val="1"/>
        </dgm:presLayoutVars>
      </dgm:prSet>
      <dgm:spPr/>
      <dgm:t>
        <a:bodyPr/>
        <a:lstStyle/>
        <a:p>
          <a:endParaRPr lang="en-GB"/>
        </a:p>
      </dgm:t>
    </dgm:pt>
    <dgm:pt modelId="{F6032BB9-B179-3E4F-8540-A7EDA6589A6E}" type="pres">
      <dgm:prSet presAssocID="{1FB017C7-6A70-F24F-A3ED-FBA7DFAF26FC}" presName="spacer" presStyleCnt="0"/>
      <dgm:spPr/>
    </dgm:pt>
    <dgm:pt modelId="{B98CD20C-D67B-E94F-9CBF-23354048A697}" type="pres">
      <dgm:prSet presAssocID="{77333FC7-D9D0-324E-A7B0-7780B3F71CC2}" presName="parentText" presStyleLbl="node1" presStyleIdx="1" presStyleCnt="3">
        <dgm:presLayoutVars>
          <dgm:chMax val="0"/>
          <dgm:bulletEnabled val="1"/>
        </dgm:presLayoutVars>
      </dgm:prSet>
      <dgm:spPr/>
      <dgm:t>
        <a:bodyPr/>
        <a:lstStyle/>
        <a:p>
          <a:endParaRPr lang="en-GB"/>
        </a:p>
      </dgm:t>
    </dgm:pt>
    <dgm:pt modelId="{AD55DFD7-4023-F948-9756-88DD623C3DD8}" type="pres">
      <dgm:prSet presAssocID="{AAAF6233-391E-AC4B-8082-150FDEDEBE42}" presName="spacer" presStyleCnt="0"/>
      <dgm:spPr/>
    </dgm:pt>
    <dgm:pt modelId="{1BDB3A8F-9747-144C-891B-1BB53422AFAE}" type="pres">
      <dgm:prSet presAssocID="{CBDC5A21-356D-7445-A39E-7C443F582D15}" presName="parentText" presStyleLbl="node1" presStyleIdx="2" presStyleCnt="3">
        <dgm:presLayoutVars>
          <dgm:chMax val="0"/>
          <dgm:bulletEnabled val="1"/>
        </dgm:presLayoutVars>
      </dgm:prSet>
      <dgm:spPr/>
      <dgm:t>
        <a:bodyPr/>
        <a:lstStyle/>
        <a:p>
          <a:endParaRPr lang="en-GB"/>
        </a:p>
      </dgm:t>
    </dgm:pt>
  </dgm:ptLst>
  <dgm:cxnLst>
    <dgm:cxn modelId="{9F7AB9EB-9494-8A4C-BFAE-13DC2C6268BC}" srcId="{AF58B104-90D0-7C4E-88F3-3C91887B0204}" destId="{77333FC7-D9D0-324E-A7B0-7780B3F71CC2}" srcOrd="1" destOrd="0" parTransId="{41848E2B-653B-DE4A-89E0-F75A8D80ABC9}" sibTransId="{AAAF6233-391E-AC4B-8082-150FDEDEBE42}"/>
    <dgm:cxn modelId="{7B5E05B2-AD62-BD45-B960-D4DB4E53DC31}" srcId="{AF58B104-90D0-7C4E-88F3-3C91887B0204}" destId="{CBDC5A21-356D-7445-A39E-7C443F582D15}" srcOrd="2" destOrd="0" parTransId="{1E1FA121-165E-324C-A201-7CA4DAAE62E1}" sibTransId="{6BF0A404-A417-A94A-90B2-287DDF6259F5}"/>
    <dgm:cxn modelId="{C7444C80-9548-884D-9934-5B1CD0D83923}" type="presOf" srcId="{CBDC5A21-356D-7445-A39E-7C443F582D15}" destId="{1BDB3A8F-9747-144C-891B-1BB53422AFAE}" srcOrd="0" destOrd="0" presId="urn:microsoft.com/office/officeart/2005/8/layout/vList2"/>
    <dgm:cxn modelId="{9CFA75F6-E322-8843-8A9E-1D493668D3B5}" type="presOf" srcId="{AF58B104-90D0-7C4E-88F3-3C91887B0204}" destId="{7D1A884F-0458-884B-9AC6-061EA8E16002}" srcOrd="0" destOrd="0" presId="urn:microsoft.com/office/officeart/2005/8/layout/vList2"/>
    <dgm:cxn modelId="{C0A8A619-E229-A147-A644-0864E603FBCF}" type="presOf" srcId="{77333FC7-D9D0-324E-A7B0-7780B3F71CC2}" destId="{B98CD20C-D67B-E94F-9CBF-23354048A697}" srcOrd="0" destOrd="0" presId="urn:microsoft.com/office/officeart/2005/8/layout/vList2"/>
    <dgm:cxn modelId="{4B218C30-979A-9B4E-B819-CAC1E6CEA3A1}" srcId="{AF58B104-90D0-7C4E-88F3-3C91887B0204}" destId="{8A1DAD83-92A2-F44F-BB49-8CE29989EBFD}" srcOrd="0" destOrd="0" parTransId="{AB8226B4-DC4F-7E43-90F9-688C9640E1B3}" sibTransId="{1FB017C7-6A70-F24F-A3ED-FBA7DFAF26FC}"/>
    <dgm:cxn modelId="{6DEEBB87-4F7D-7A44-9392-01220B39CB1D}" type="presOf" srcId="{8A1DAD83-92A2-F44F-BB49-8CE29989EBFD}" destId="{8A31ACF3-DDD7-3642-8380-07A79243BF07}" srcOrd="0" destOrd="0" presId="urn:microsoft.com/office/officeart/2005/8/layout/vList2"/>
    <dgm:cxn modelId="{620176F9-6584-144B-8DAD-BD7CF3748B00}" type="presParOf" srcId="{7D1A884F-0458-884B-9AC6-061EA8E16002}" destId="{8A31ACF3-DDD7-3642-8380-07A79243BF07}" srcOrd="0" destOrd="0" presId="urn:microsoft.com/office/officeart/2005/8/layout/vList2"/>
    <dgm:cxn modelId="{BBC6875D-4B17-C947-9201-5AA353355BA5}" type="presParOf" srcId="{7D1A884F-0458-884B-9AC6-061EA8E16002}" destId="{F6032BB9-B179-3E4F-8540-A7EDA6589A6E}" srcOrd="1" destOrd="0" presId="urn:microsoft.com/office/officeart/2005/8/layout/vList2"/>
    <dgm:cxn modelId="{5443B4D8-4908-BC4E-A096-22CA9EED6955}" type="presParOf" srcId="{7D1A884F-0458-884B-9AC6-061EA8E16002}" destId="{B98CD20C-D67B-E94F-9CBF-23354048A697}" srcOrd="2" destOrd="0" presId="urn:microsoft.com/office/officeart/2005/8/layout/vList2"/>
    <dgm:cxn modelId="{72157A91-C7D8-2841-826B-F5C3B1590382}" type="presParOf" srcId="{7D1A884F-0458-884B-9AC6-061EA8E16002}" destId="{AD55DFD7-4023-F948-9756-88DD623C3DD8}" srcOrd="3" destOrd="0" presId="urn:microsoft.com/office/officeart/2005/8/layout/vList2"/>
    <dgm:cxn modelId="{CC2802A6-6847-CC47-8E51-ECCCCF175623}" type="presParOf" srcId="{7D1A884F-0458-884B-9AC6-061EA8E16002}" destId="{1BDB3A8F-9747-144C-891B-1BB53422AFA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06C2675-0AEF-C449-941C-959A58B48AFD}" type="doc">
      <dgm:prSet loTypeId="urn:microsoft.com/office/officeart/2005/8/layout/vList5" loCatId="" qsTypeId="urn:microsoft.com/office/officeart/2005/8/quickstyle/simple4" qsCatId="simple" csTypeId="urn:microsoft.com/office/officeart/2005/8/colors/accent1_3" csCatId="accent1" phldr="1"/>
      <dgm:spPr/>
      <dgm:t>
        <a:bodyPr/>
        <a:lstStyle/>
        <a:p>
          <a:endParaRPr lang="en-US"/>
        </a:p>
      </dgm:t>
    </dgm:pt>
    <dgm:pt modelId="{87599C69-2064-1F45-BAB8-ED59E7EFB2D1}">
      <dgm:prSet phldrT="[Text]" custT="1"/>
      <dgm:spPr/>
      <dgm:t>
        <a:bodyPr/>
        <a:lstStyle/>
        <a:p>
          <a:r>
            <a:rPr lang="en-US" sz="2800" dirty="0">
              <a:solidFill>
                <a:srgbClr val="000000"/>
              </a:solidFill>
            </a:rPr>
            <a:t>States can be held responsible for</a:t>
          </a:r>
        </a:p>
      </dgm:t>
    </dgm:pt>
    <dgm:pt modelId="{9742E98C-64D1-344F-AFD1-D17DF38BC8B3}" type="parTrans" cxnId="{ED096433-D8D5-F04D-B8CF-A65B32ED4EA2}">
      <dgm:prSet/>
      <dgm:spPr/>
      <dgm:t>
        <a:bodyPr/>
        <a:lstStyle/>
        <a:p>
          <a:endParaRPr lang="en-US"/>
        </a:p>
      </dgm:t>
    </dgm:pt>
    <dgm:pt modelId="{61D36128-EFCA-D545-AA85-97869EDF888F}" type="sibTrans" cxnId="{ED096433-D8D5-F04D-B8CF-A65B32ED4EA2}">
      <dgm:prSet/>
      <dgm:spPr/>
      <dgm:t>
        <a:bodyPr/>
        <a:lstStyle/>
        <a:p>
          <a:endParaRPr lang="en-US"/>
        </a:p>
      </dgm:t>
    </dgm:pt>
    <dgm:pt modelId="{DF704970-B5C8-FA4B-90BB-AA5601B596B0}">
      <dgm:prSet phldrT="[Text]" custT="1"/>
      <dgm:spPr/>
      <dgm:t>
        <a:bodyPr/>
        <a:lstStyle/>
        <a:p>
          <a:r>
            <a:rPr lang="en-US" sz="2200" dirty="0"/>
            <a:t>Actions or omissions of </a:t>
          </a:r>
          <a:r>
            <a:rPr lang="en-US" sz="2200" b="1" dirty="0"/>
            <a:t>state agents</a:t>
          </a:r>
        </a:p>
      </dgm:t>
    </dgm:pt>
    <dgm:pt modelId="{7AEFA8A5-A8B7-A046-A100-2B031193A7F2}" type="parTrans" cxnId="{EB26EBBD-6D9A-7542-90C5-4E7A7206A5FF}">
      <dgm:prSet/>
      <dgm:spPr/>
      <dgm:t>
        <a:bodyPr/>
        <a:lstStyle/>
        <a:p>
          <a:endParaRPr lang="en-US"/>
        </a:p>
      </dgm:t>
    </dgm:pt>
    <dgm:pt modelId="{9E46EECB-D933-9842-B16A-258992DDF7DE}" type="sibTrans" cxnId="{EB26EBBD-6D9A-7542-90C5-4E7A7206A5FF}">
      <dgm:prSet/>
      <dgm:spPr/>
      <dgm:t>
        <a:bodyPr/>
        <a:lstStyle/>
        <a:p>
          <a:endParaRPr lang="en-US"/>
        </a:p>
      </dgm:t>
    </dgm:pt>
    <dgm:pt modelId="{7E7C9781-1F84-B64C-99B5-0AA196A394BA}">
      <dgm:prSet phldrT="[Text]" custT="1"/>
      <dgm:spPr/>
      <dgm:t>
        <a:bodyPr/>
        <a:lstStyle/>
        <a:p>
          <a:r>
            <a:rPr lang="en-US" sz="2800" dirty="0">
              <a:solidFill>
                <a:srgbClr val="000000"/>
              </a:solidFill>
            </a:rPr>
            <a:t>Under their due diligence responsibility for</a:t>
          </a:r>
        </a:p>
      </dgm:t>
    </dgm:pt>
    <dgm:pt modelId="{CCDA0569-D92C-F441-AB8B-88A6C5A762D1}" type="parTrans" cxnId="{6C8E26EF-7E7A-F340-A644-E5526888B76B}">
      <dgm:prSet/>
      <dgm:spPr/>
      <dgm:t>
        <a:bodyPr/>
        <a:lstStyle/>
        <a:p>
          <a:endParaRPr lang="en-US"/>
        </a:p>
      </dgm:t>
    </dgm:pt>
    <dgm:pt modelId="{DE615E45-F596-A74D-8FBB-33531C45A3B3}" type="sibTrans" cxnId="{6C8E26EF-7E7A-F340-A644-E5526888B76B}">
      <dgm:prSet/>
      <dgm:spPr/>
      <dgm:t>
        <a:bodyPr/>
        <a:lstStyle/>
        <a:p>
          <a:endParaRPr lang="en-US"/>
        </a:p>
      </dgm:t>
    </dgm:pt>
    <dgm:pt modelId="{CAFF25B1-223D-8F4E-855A-70420C352B39}">
      <dgm:prSet phldrT="[Text]" custT="1"/>
      <dgm:spPr/>
      <dgm:t>
        <a:bodyPr/>
        <a:lstStyle/>
        <a:p>
          <a:r>
            <a:rPr lang="en-GB" sz="2200" noProof="0" dirty="0"/>
            <a:t>Actions or omissions of persons acting with the state’s </a:t>
          </a:r>
          <a:r>
            <a:rPr lang="en-GB" sz="2200" b="1" noProof="0" dirty="0"/>
            <a:t>authorisation, acquiescence or support            </a:t>
          </a:r>
          <a:r>
            <a:rPr lang="en-US" sz="2200" b="0" dirty="0"/>
            <a:t>AND</a:t>
          </a:r>
        </a:p>
      </dgm:t>
    </dgm:pt>
    <dgm:pt modelId="{D1E320BC-3ECD-D945-82E7-E8ACFDE778A2}" type="parTrans" cxnId="{9D8B6FAE-709F-C74D-ABBE-74315EB5B46B}">
      <dgm:prSet/>
      <dgm:spPr/>
      <dgm:t>
        <a:bodyPr/>
        <a:lstStyle/>
        <a:p>
          <a:endParaRPr lang="en-US"/>
        </a:p>
      </dgm:t>
    </dgm:pt>
    <dgm:pt modelId="{50D8DA84-222F-134A-BD4E-1E34A9408F25}" type="sibTrans" cxnId="{9D8B6FAE-709F-C74D-ABBE-74315EB5B46B}">
      <dgm:prSet/>
      <dgm:spPr/>
      <dgm:t>
        <a:bodyPr/>
        <a:lstStyle/>
        <a:p>
          <a:endParaRPr lang="en-US"/>
        </a:p>
      </dgm:t>
    </dgm:pt>
    <dgm:pt modelId="{A49BC8AB-AD2A-774C-83A3-0E90447AF6C9}">
      <dgm:prSet phldrT="[Text]" custT="1"/>
      <dgm:spPr/>
      <dgm:t>
        <a:bodyPr/>
        <a:lstStyle/>
        <a:p>
          <a:r>
            <a:rPr lang="en-US" sz="2200" dirty="0"/>
            <a:t>Failure to </a:t>
          </a:r>
          <a:r>
            <a:rPr lang="en-US" sz="2200" b="1" dirty="0"/>
            <a:t>prevent, protect or respond</a:t>
          </a:r>
          <a:r>
            <a:rPr lang="en-US" sz="2200" dirty="0"/>
            <a:t> to violations committed by </a:t>
          </a:r>
          <a:r>
            <a:rPr lang="en-US" sz="2200" b="1" dirty="0"/>
            <a:t>state and non-state actors</a:t>
          </a:r>
          <a:r>
            <a:rPr lang="en-US" sz="2200" dirty="0"/>
            <a:t> where the state knew or should have known about their actions</a:t>
          </a:r>
        </a:p>
      </dgm:t>
    </dgm:pt>
    <dgm:pt modelId="{26166FFD-EE23-054F-9B19-E541FAA03E15}" type="parTrans" cxnId="{8B08A533-B673-174F-BE07-60F7176EC668}">
      <dgm:prSet/>
      <dgm:spPr/>
      <dgm:t>
        <a:bodyPr/>
        <a:lstStyle/>
        <a:p>
          <a:endParaRPr lang="en-US"/>
        </a:p>
      </dgm:t>
    </dgm:pt>
    <dgm:pt modelId="{A2DAC937-1C50-C24C-941E-9D9E87E8C58D}" type="sibTrans" cxnId="{8B08A533-B673-174F-BE07-60F7176EC668}">
      <dgm:prSet/>
      <dgm:spPr/>
      <dgm:t>
        <a:bodyPr/>
        <a:lstStyle/>
        <a:p>
          <a:endParaRPr lang="en-US"/>
        </a:p>
      </dgm:t>
    </dgm:pt>
    <dgm:pt modelId="{A426C38C-773F-5749-A382-C591C515AD9C}" type="pres">
      <dgm:prSet presAssocID="{A06C2675-0AEF-C449-941C-959A58B48AFD}" presName="Name0" presStyleCnt="0">
        <dgm:presLayoutVars>
          <dgm:dir/>
          <dgm:animLvl val="lvl"/>
          <dgm:resizeHandles val="exact"/>
        </dgm:presLayoutVars>
      </dgm:prSet>
      <dgm:spPr/>
      <dgm:t>
        <a:bodyPr/>
        <a:lstStyle/>
        <a:p>
          <a:endParaRPr lang="en-GB"/>
        </a:p>
      </dgm:t>
    </dgm:pt>
    <dgm:pt modelId="{6A145DB3-E86F-B748-8B15-1F7F4F5489B2}" type="pres">
      <dgm:prSet presAssocID="{87599C69-2064-1F45-BAB8-ED59E7EFB2D1}" presName="linNode" presStyleCnt="0"/>
      <dgm:spPr/>
    </dgm:pt>
    <dgm:pt modelId="{C5A2A1F2-BAFE-F342-A017-849F1178E643}" type="pres">
      <dgm:prSet presAssocID="{87599C69-2064-1F45-BAB8-ED59E7EFB2D1}" presName="parentText" presStyleLbl="node1" presStyleIdx="0" presStyleCnt="2">
        <dgm:presLayoutVars>
          <dgm:chMax val="1"/>
          <dgm:bulletEnabled val="1"/>
        </dgm:presLayoutVars>
      </dgm:prSet>
      <dgm:spPr/>
      <dgm:t>
        <a:bodyPr/>
        <a:lstStyle/>
        <a:p>
          <a:endParaRPr lang="en-GB"/>
        </a:p>
      </dgm:t>
    </dgm:pt>
    <dgm:pt modelId="{DB7277D2-EA2B-6F42-94DC-36D9A0249A09}" type="pres">
      <dgm:prSet presAssocID="{87599C69-2064-1F45-BAB8-ED59E7EFB2D1}" presName="descendantText" presStyleLbl="alignAccFollowNode1" presStyleIdx="0" presStyleCnt="2">
        <dgm:presLayoutVars>
          <dgm:bulletEnabled val="1"/>
        </dgm:presLayoutVars>
      </dgm:prSet>
      <dgm:spPr/>
      <dgm:t>
        <a:bodyPr/>
        <a:lstStyle/>
        <a:p>
          <a:endParaRPr lang="en-GB"/>
        </a:p>
      </dgm:t>
    </dgm:pt>
    <dgm:pt modelId="{8B4CBB24-C714-3542-A4E8-F40B21419AE2}" type="pres">
      <dgm:prSet presAssocID="{61D36128-EFCA-D545-AA85-97869EDF888F}" presName="sp" presStyleCnt="0"/>
      <dgm:spPr/>
    </dgm:pt>
    <dgm:pt modelId="{AD93992D-6DEE-3D4D-9390-9CB7C015D901}" type="pres">
      <dgm:prSet presAssocID="{7E7C9781-1F84-B64C-99B5-0AA196A394BA}" presName="linNode" presStyleCnt="0"/>
      <dgm:spPr/>
    </dgm:pt>
    <dgm:pt modelId="{F08F2644-97F4-094B-8EBF-7F0972C0EB7D}" type="pres">
      <dgm:prSet presAssocID="{7E7C9781-1F84-B64C-99B5-0AA196A394BA}" presName="parentText" presStyleLbl="node1" presStyleIdx="1" presStyleCnt="2">
        <dgm:presLayoutVars>
          <dgm:chMax val="1"/>
          <dgm:bulletEnabled val="1"/>
        </dgm:presLayoutVars>
      </dgm:prSet>
      <dgm:spPr/>
      <dgm:t>
        <a:bodyPr/>
        <a:lstStyle/>
        <a:p>
          <a:endParaRPr lang="en-GB"/>
        </a:p>
      </dgm:t>
    </dgm:pt>
    <dgm:pt modelId="{CEC644B5-22E1-4747-ABF3-EC6506B4F13B}" type="pres">
      <dgm:prSet presAssocID="{7E7C9781-1F84-B64C-99B5-0AA196A394BA}" presName="descendantText" presStyleLbl="alignAccFollowNode1" presStyleIdx="1" presStyleCnt="2">
        <dgm:presLayoutVars>
          <dgm:bulletEnabled val="1"/>
        </dgm:presLayoutVars>
      </dgm:prSet>
      <dgm:spPr/>
      <dgm:t>
        <a:bodyPr/>
        <a:lstStyle/>
        <a:p>
          <a:endParaRPr lang="en-GB"/>
        </a:p>
      </dgm:t>
    </dgm:pt>
  </dgm:ptLst>
  <dgm:cxnLst>
    <dgm:cxn modelId="{6351A5F4-B2CD-B947-BA16-323EBBE7281E}" type="presOf" srcId="{A49BC8AB-AD2A-774C-83A3-0E90447AF6C9}" destId="{CEC644B5-22E1-4747-ABF3-EC6506B4F13B}" srcOrd="0" destOrd="0" presId="urn:microsoft.com/office/officeart/2005/8/layout/vList5"/>
    <dgm:cxn modelId="{13944257-03E5-9443-B9FE-FB1D72FBE865}" type="presOf" srcId="{87599C69-2064-1F45-BAB8-ED59E7EFB2D1}" destId="{C5A2A1F2-BAFE-F342-A017-849F1178E643}" srcOrd="0" destOrd="0" presId="urn:microsoft.com/office/officeart/2005/8/layout/vList5"/>
    <dgm:cxn modelId="{D55E1E98-B800-6549-8877-5DAF012121BA}" type="presOf" srcId="{DF704970-B5C8-FA4B-90BB-AA5601B596B0}" destId="{DB7277D2-EA2B-6F42-94DC-36D9A0249A09}" srcOrd="0" destOrd="0" presId="urn:microsoft.com/office/officeart/2005/8/layout/vList5"/>
    <dgm:cxn modelId="{ED096433-D8D5-F04D-B8CF-A65B32ED4EA2}" srcId="{A06C2675-0AEF-C449-941C-959A58B48AFD}" destId="{87599C69-2064-1F45-BAB8-ED59E7EFB2D1}" srcOrd="0" destOrd="0" parTransId="{9742E98C-64D1-344F-AFD1-D17DF38BC8B3}" sibTransId="{61D36128-EFCA-D545-AA85-97869EDF888F}"/>
    <dgm:cxn modelId="{EB26EBBD-6D9A-7542-90C5-4E7A7206A5FF}" srcId="{87599C69-2064-1F45-BAB8-ED59E7EFB2D1}" destId="{DF704970-B5C8-FA4B-90BB-AA5601B596B0}" srcOrd="0" destOrd="0" parTransId="{7AEFA8A5-A8B7-A046-A100-2B031193A7F2}" sibTransId="{9E46EECB-D933-9842-B16A-258992DDF7DE}"/>
    <dgm:cxn modelId="{8B08A533-B673-174F-BE07-60F7176EC668}" srcId="{7E7C9781-1F84-B64C-99B5-0AA196A394BA}" destId="{A49BC8AB-AD2A-774C-83A3-0E90447AF6C9}" srcOrd="0" destOrd="0" parTransId="{26166FFD-EE23-054F-9B19-E541FAA03E15}" sibTransId="{A2DAC937-1C50-C24C-941E-9D9E87E8C58D}"/>
    <dgm:cxn modelId="{9D8B6FAE-709F-C74D-ABBE-74315EB5B46B}" srcId="{87599C69-2064-1F45-BAB8-ED59E7EFB2D1}" destId="{CAFF25B1-223D-8F4E-855A-70420C352B39}" srcOrd="1" destOrd="0" parTransId="{D1E320BC-3ECD-D945-82E7-E8ACFDE778A2}" sibTransId="{50D8DA84-222F-134A-BD4E-1E34A9408F25}"/>
    <dgm:cxn modelId="{4D407D51-D334-294A-9548-F1C96A77047E}" type="presOf" srcId="{A06C2675-0AEF-C449-941C-959A58B48AFD}" destId="{A426C38C-773F-5749-A382-C591C515AD9C}" srcOrd="0" destOrd="0" presId="urn:microsoft.com/office/officeart/2005/8/layout/vList5"/>
    <dgm:cxn modelId="{C5245E9A-E42C-A249-BC0D-48F0AB51DCC3}" type="presOf" srcId="{7E7C9781-1F84-B64C-99B5-0AA196A394BA}" destId="{F08F2644-97F4-094B-8EBF-7F0972C0EB7D}" srcOrd="0" destOrd="0" presId="urn:microsoft.com/office/officeart/2005/8/layout/vList5"/>
    <dgm:cxn modelId="{6C8E26EF-7E7A-F340-A644-E5526888B76B}" srcId="{A06C2675-0AEF-C449-941C-959A58B48AFD}" destId="{7E7C9781-1F84-B64C-99B5-0AA196A394BA}" srcOrd="1" destOrd="0" parTransId="{CCDA0569-D92C-F441-AB8B-88A6C5A762D1}" sibTransId="{DE615E45-F596-A74D-8FBB-33531C45A3B3}"/>
    <dgm:cxn modelId="{B1C30C0E-7ECF-3C43-A7B8-F23F574BCD5B}" type="presOf" srcId="{CAFF25B1-223D-8F4E-855A-70420C352B39}" destId="{DB7277D2-EA2B-6F42-94DC-36D9A0249A09}" srcOrd="0" destOrd="1" presId="urn:microsoft.com/office/officeart/2005/8/layout/vList5"/>
    <dgm:cxn modelId="{3062BC2F-B0DB-AE44-829B-9F7C1F45A2AE}" type="presParOf" srcId="{A426C38C-773F-5749-A382-C591C515AD9C}" destId="{6A145DB3-E86F-B748-8B15-1F7F4F5489B2}" srcOrd="0" destOrd="0" presId="urn:microsoft.com/office/officeart/2005/8/layout/vList5"/>
    <dgm:cxn modelId="{B92922CF-EADE-3147-950A-EC918B8EA691}" type="presParOf" srcId="{6A145DB3-E86F-B748-8B15-1F7F4F5489B2}" destId="{C5A2A1F2-BAFE-F342-A017-849F1178E643}" srcOrd="0" destOrd="0" presId="urn:microsoft.com/office/officeart/2005/8/layout/vList5"/>
    <dgm:cxn modelId="{9226E460-40DE-4B42-B8ED-BDA2018108E7}" type="presParOf" srcId="{6A145DB3-E86F-B748-8B15-1F7F4F5489B2}" destId="{DB7277D2-EA2B-6F42-94DC-36D9A0249A09}" srcOrd="1" destOrd="0" presId="urn:microsoft.com/office/officeart/2005/8/layout/vList5"/>
    <dgm:cxn modelId="{63D4A260-34AF-054A-916C-7B032F03C834}" type="presParOf" srcId="{A426C38C-773F-5749-A382-C591C515AD9C}" destId="{8B4CBB24-C714-3542-A4E8-F40B21419AE2}" srcOrd="1" destOrd="0" presId="urn:microsoft.com/office/officeart/2005/8/layout/vList5"/>
    <dgm:cxn modelId="{CDFF6DA1-7E84-CD4D-B4B3-078F4B1844FA}" type="presParOf" srcId="{A426C38C-773F-5749-A382-C591C515AD9C}" destId="{AD93992D-6DEE-3D4D-9390-9CB7C015D901}" srcOrd="2" destOrd="0" presId="urn:microsoft.com/office/officeart/2005/8/layout/vList5"/>
    <dgm:cxn modelId="{A1931B9A-42B8-6147-96F1-AFEBC77109AC}" type="presParOf" srcId="{AD93992D-6DEE-3D4D-9390-9CB7C015D901}" destId="{F08F2644-97F4-094B-8EBF-7F0972C0EB7D}" srcOrd="0" destOrd="0" presId="urn:microsoft.com/office/officeart/2005/8/layout/vList5"/>
    <dgm:cxn modelId="{677FD6F8-8FF0-D648-8649-C0E869794504}" type="presParOf" srcId="{AD93992D-6DEE-3D4D-9390-9CB7C015D901}" destId="{CEC644B5-22E1-4747-ABF3-EC6506B4F13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EA9A286-370F-DF4B-ADDC-3CB35A8144D6}" type="doc">
      <dgm:prSet loTypeId="urn:microsoft.com/office/officeart/2005/8/layout/hList1" loCatId="" qsTypeId="urn:microsoft.com/office/officeart/2005/8/quickstyle/simple4" qsCatId="simple" csTypeId="urn:microsoft.com/office/officeart/2005/8/colors/accent1_2" csCatId="accent1" phldr="1"/>
      <dgm:spPr/>
      <dgm:t>
        <a:bodyPr/>
        <a:lstStyle/>
        <a:p>
          <a:endParaRPr lang="en-GB"/>
        </a:p>
      </dgm:t>
    </dgm:pt>
    <dgm:pt modelId="{27B0838C-D262-3341-A3B6-7414C0EF03FA}">
      <dgm:prSet phldrT="[Text]" custT="1"/>
      <dgm:spPr/>
      <dgm:t>
        <a:bodyPr/>
        <a:lstStyle/>
        <a:p>
          <a:r>
            <a:rPr lang="en-GB" sz="1900" b="1" dirty="0" smtClean="0">
              <a:solidFill>
                <a:srgbClr val="000000"/>
              </a:solidFill>
            </a:rPr>
            <a:t>Government officials</a:t>
          </a:r>
          <a:endParaRPr lang="en-GB" sz="1900" b="1" dirty="0">
            <a:solidFill>
              <a:srgbClr val="000000"/>
            </a:solidFill>
          </a:endParaRPr>
        </a:p>
      </dgm:t>
    </dgm:pt>
    <dgm:pt modelId="{26100D16-FBC1-814D-8830-E501D777733F}" type="parTrans" cxnId="{1F9EC4D4-AC58-364C-8CCF-DDB4CA512508}">
      <dgm:prSet/>
      <dgm:spPr/>
      <dgm:t>
        <a:bodyPr/>
        <a:lstStyle/>
        <a:p>
          <a:endParaRPr lang="en-GB"/>
        </a:p>
      </dgm:t>
    </dgm:pt>
    <dgm:pt modelId="{CFD0CDB7-BEA7-C44E-909A-F7FAD58DA99C}" type="sibTrans" cxnId="{1F9EC4D4-AC58-364C-8CCF-DDB4CA512508}">
      <dgm:prSet/>
      <dgm:spPr/>
      <dgm:t>
        <a:bodyPr/>
        <a:lstStyle/>
        <a:p>
          <a:endParaRPr lang="en-GB"/>
        </a:p>
      </dgm:t>
    </dgm:pt>
    <dgm:pt modelId="{A520F161-AFD2-5A46-A5AD-84E6E182A91D}">
      <dgm:prSet phldrT="[Text]" custT="1"/>
      <dgm:spPr/>
      <dgm:t>
        <a:bodyPr/>
        <a:lstStyle/>
        <a:p>
          <a:r>
            <a:rPr lang="en-GB" sz="1900" dirty="0" smtClean="0"/>
            <a:t>Military</a:t>
          </a:r>
          <a:endParaRPr lang="en-GB" sz="1900" dirty="0"/>
        </a:p>
      </dgm:t>
    </dgm:pt>
    <dgm:pt modelId="{5DA004A2-5364-6341-B7A3-2A1ABA83CFC1}" type="parTrans" cxnId="{0F702662-12E8-9C43-B185-51422CEA3E33}">
      <dgm:prSet/>
      <dgm:spPr/>
      <dgm:t>
        <a:bodyPr/>
        <a:lstStyle/>
        <a:p>
          <a:endParaRPr lang="en-GB"/>
        </a:p>
      </dgm:t>
    </dgm:pt>
    <dgm:pt modelId="{04F1BC70-EA9A-3047-9EF2-D396E32A7C4B}" type="sibTrans" cxnId="{0F702662-12E8-9C43-B185-51422CEA3E33}">
      <dgm:prSet/>
      <dgm:spPr/>
      <dgm:t>
        <a:bodyPr/>
        <a:lstStyle/>
        <a:p>
          <a:endParaRPr lang="en-GB"/>
        </a:p>
      </dgm:t>
    </dgm:pt>
    <dgm:pt modelId="{80097B22-E5E2-3342-9671-27C7B79DD6EB}">
      <dgm:prSet phldrT="[Text]" custT="1"/>
      <dgm:spPr/>
      <dgm:t>
        <a:bodyPr/>
        <a:lstStyle/>
        <a:p>
          <a:r>
            <a:rPr lang="en-GB" sz="1900" dirty="0" smtClean="0"/>
            <a:t>Police</a:t>
          </a:r>
          <a:endParaRPr lang="en-GB" sz="1900" dirty="0"/>
        </a:p>
      </dgm:t>
    </dgm:pt>
    <dgm:pt modelId="{DF69129B-EB9C-C34C-BF77-AEE4CD97CD01}" type="parTrans" cxnId="{CCB5E4F8-2B40-EA4D-9037-03787D7D7D1E}">
      <dgm:prSet/>
      <dgm:spPr/>
      <dgm:t>
        <a:bodyPr/>
        <a:lstStyle/>
        <a:p>
          <a:endParaRPr lang="en-GB"/>
        </a:p>
      </dgm:t>
    </dgm:pt>
    <dgm:pt modelId="{1964B41B-A444-1A4C-92A9-B67D315B16D9}" type="sibTrans" cxnId="{CCB5E4F8-2B40-EA4D-9037-03787D7D7D1E}">
      <dgm:prSet/>
      <dgm:spPr/>
      <dgm:t>
        <a:bodyPr/>
        <a:lstStyle/>
        <a:p>
          <a:endParaRPr lang="en-GB"/>
        </a:p>
      </dgm:t>
    </dgm:pt>
    <dgm:pt modelId="{17B51EC6-E754-4542-AF57-0036D8DF3C5C}">
      <dgm:prSet phldrT="[Text]" custT="1"/>
      <dgm:spPr/>
      <dgm:t>
        <a:bodyPr/>
        <a:lstStyle/>
        <a:p>
          <a:r>
            <a:rPr lang="en-GB" sz="1900" b="1" dirty="0" smtClean="0">
              <a:solidFill>
                <a:srgbClr val="000000"/>
              </a:solidFill>
            </a:rPr>
            <a:t>State contractors or operatives</a:t>
          </a:r>
          <a:endParaRPr lang="en-GB" sz="1900" b="1" dirty="0">
            <a:solidFill>
              <a:srgbClr val="000000"/>
            </a:solidFill>
          </a:endParaRPr>
        </a:p>
      </dgm:t>
    </dgm:pt>
    <dgm:pt modelId="{46F0EC0D-E46B-184C-BE25-0CC106E1CFC9}" type="parTrans" cxnId="{FD5BA1BA-F052-3B4D-A807-78B283A96845}">
      <dgm:prSet/>
      <dgm:spPr/>
      <dgm:t>
        <a:bodyPr/>
        <a:lstStyle/>
        <a:p>
          <a:endParaRPr lang="en-GB"/>
        </a:p>
      </dgm:t>
    </dgm:pt>
    <dgm:pt modelId="{CF7378CD-C478-4349-85B7-613162A08B7C}" type="sibTrans" cxnId="{FD5BA1BA-F052-3B4D-A807-78B283A96845}">
      <dgm:prSet/>
      <dgm:spPr/>
      <dgm:t>
        <a:bodyPr/>
        <a:lstStyle/>
        <a:p>
          <a:endParaRPr lang="en-GB"/>
        </a:p>
      </dgm:t>
    </dgm:pt>
    <dgm:pt modelId="{D8381D4B-F66E-7C49-9961-A0D237F19EEC}">
      <dgm:prSet phldrT="[Text]" custT="1"/>
      <dgm:spPr/>
      <dgm:t>
        <a:bodyPr/>
        <a:lstStyle/>
        <a:p>
          <a:r>
            <a:rPr lang="en-GB" sz="1900" dirty="0" smtClean="0"/>
            <a:t>Private military/security agents contracted by the state</a:t>
          </a:r>
          <a:endParaRPr lang="en-GB" sz="1900" dirty="0"/>
        </a:p>
      </dgm:t>
    </dgm:pt>
    <dgm:pt modelId="{E0C224BC-2FDA-7046-9179-ED29CF229C70}" type="parTrans" cxnId="{3B4724A0-1E2D-EC48-B0D7-A70A37219226}">
      <dgm:prSet/>
      <dgm:spPr/>
      <dgm:t>
        <a:bodyPr/>
        <a:lstStyle/>
        <a:p>
          <a:endParaRPr lang="en-GB"/>
        </a:p>
      </dgm:t>
    </dgm:pt>
    <dgm:pt modelId="{BCA3C1DA-90FC-7646-86C5-3BEC32B36FE6}" type="sibTrans" cxnId="{3B4724A0-1E2D-EC48-B0D7-A70A37219226}">
      <dgm:prSet/>
      <dgm:spPr/>
      <dgm:t>
        <a:bodyPr/>
        <a:lstStyle/>
        <a:p>
          <a:endParaRPr lang="en-GB"/>
        </a:p>
      </dgm:t>
    </dgm:pt>
    <dgm:pt modelId="{E002E75A-95FA-5C44-8D25-5B2ACBE263BD}">
      <dgm:prSet phldrT="[Text]" custT="1"/>
      <dgm:spPr/>
      <dgm:t>
        <a:bodyPr/>
        <a:lstStyle/>
        <a:p>
          <a:r>
            <a:rPr lang="en-GB" sz="1900" b="1" dirty="0" smtClean="0">
              <a:solidFill>
                <a:srgbClr val="000000"/>
              </a:solidFill>
            </a:rPr>
            <a:t>Militia groups or private persons</a:t>
          </a:r>
          <a:endParaRPr lang="en-GB" sz="1900" b="1" dirty="0">
            <a:solidFill>
              <a:srgbClr val="000000"/>
            </a:solidFill>
          </a:endParaRPr>
        </a:p>
      </dgm:t>
    </dgm:pt>
    <dgm:pt modelId="{F195D1A8-17C2-A449-A7C3-EDBB6B0928E8}" type="parTrans" cxnId="{6FCAA1DD-1144-5249-B096-02D0092FB024}">
      <dgm:prSet/>
      <dgm:spPr/>
      <dgm:t>
        <a:bodyPr/>
        <a:lstStyle/>
        <a:p>
          <a:endParaRPr lang="en-GB"/>
        </a:p>
      </dgm:t>
    </dgm:pt>
    <dgm:pt modelId="{8D2A8EE1-2AE7-804B-9E0B-612F3ED4F873}" type="sibTrans" cxnId="{6FCAA1DD-1144-5249-B096-02D0092FB024}">
      <dgm:prSet/>
      <dgm:spPr/>
      <dgm:t>
        <a:bodyPr/>
        <a:lstStyle/>
        <a:p>
          <a:endParaRPr lang="en-GB"/>
        </a:p>
      </dgm:t>
    </dgm:pt>
    <dgm:pt modelId="{DB8731ED-ED72-084D-96B9-D1AD125F85A6}">
      <dgm:prSet phldrT="[Text]" custT="1"/>
      <dgm:spPr/>
      <dgm:t>
        <a:bodyPr/>
        <a:lstStyle/>
        <a:p>
          <a:r>
            <a:rPr lang="en-GB" sz="1900" dirty="0" smtClean="0"/>
            <a:t>If the army/police fails to take action to protect known </a:t>
          </a:r>
          <a:r>
            <a:rPr lang="en-GB" sz="1900" dirty="0" smtClean="0">
              <a:solidFill>
                <a:srgbClr val="000000"/>
              </a:solidFill>
            </a:rPr>
            <a:t>at-risk </a:t>
          </a:r>
          <a:r>
            <a:rPr lang="en-GB" sz="1900" dirty="0" smtClean="0"/>
            <a:t>individuals</a:t>
          </a:r>
          <a:endParaRPr lang="en-GB" sz="1900" dirty="0"/>
        </a:p>
      </dgm:t>
    </dgm:pt>
    <dgm:pt modelId="{42912566-7E6D-9147-A493-B4B880481BC3}" type="parTrans" cxnId="{16F8A005-84BC-D24F-B6E2-82558F4C0393}">
      <dgm:prSet/>
      <dgm:spPr/>
      <dgm:t>
        <a:bodyPr/>
        <a:lstStyle/>
        <a:p>
          <a:endParaRPr lang="en-GB"/>
        </a:p>
      </dgm:t>
    </dgm:pt>
    <dgm:pt modelId="{623174E7-2E31-5A45-910E-9DBABF403521}" type="sibTrans" cxnId="{16F8A005-84BC-D24F-B6E2-82558F4C0393}">
      <dgm:prSet/>
      <dgm:spPr/>
      <dgm:t>
        <a:bodyPr/>
        <a:lstStyle/>
        <a:p>
          <a:endParaRPr lang="en-GB"/>
        </a:p>
      </dgm:t>
    </dgm:pt>
    <dgm:pt modelId="{79438F08-5BEF-E942-8B7D-B9C2714C9FC9}">
      <dgm:prSet phldrT="[Text]" custT="1"/>
      <dgm:spPr/>
      <dgm:t>
        <a:bodyPr/>
        <a:lstStyle/>
        <a:p>
          <a:endParaRPr lang="en-GB" sz="1900" dirty="0"/>
        </a:p>
      </dgm:t>
    </dgm:pt>
    <dgm:pt modelId="{9E8A4760-286F-C744-AE99-8A7107A5E03D}" type="parTrans" cxnId="{56744727-FA4F-8B41-A616-3076875BF2D9}">
      <dgm:prSet/>
      <dgm:spPr/>
      <dgm:t>
        <a:bodyPr/>
        <a:lstStyle/>
        <a:p>
          <a:endParaRPr lang="en-GB"/>
        </a:p>
      </dgm:t>
    </dgm:pt>
    <dgm:pt modelId="{3C55F008-E9CF-124B-90B0-4C88B7FB697C}" type="sibTrans" cxnId="{56744727-FA4F-8B41-A616-3076875BF2D9}">
      <dgm:prSet/>
      <dgm:spPr/>
      <dgm:t>
        <a:bodyPr/>
        <a:lstStyle/>
        <a:p>
          <a:endParaRPr lang="en-GB"/>
        </a:p>
      </dgm:t>
    </dgm:pt>
    <dgm:pt modelId="{8C6C0998-B024-0548-BA8B-7658A95332B7}">
      <dgm:prSet phldrT="[Text]" custT="1"/>
      <dgm:spPr/>
      <dgm:t>
        <a:bodyPr/>
        <a:lstStyle/>
        <a:p>
          <a:r>
            <a:rPr lang="en-GB" sz="1900" dirty="0" smtClean="0"/>
            <a:t>Other </a:t>
          </a:r>
          <a:r>
            <a:rPr lang="en-GB" sz="1900" b="1" dirty="0" smtClean="0"/>
            <a:t>official state agents</a:t>
          </a:r>
          <a:endParaRPr lang="en-GB" sz="1900" b="1" dirty="0"/>
        </a:p>
      </dgm:t>
    </dgm:pt>
    <dgm:pt modelId="{AB89E5DF-F6E6-7E4F-9FC5-31F442C82236}" type="parTrans" cxnId="{A3AB2DFE-D7E8-8C4B-8791-DBBBCCFD8523}">
      <dgm:prSet/>
      <dgm:spPr/>
      <dgm:t>
        <a:bodyPr/>
        <a:lstStyle/>
        <a:p>
          <a:endParaRPr lang="en-GB"/>
        </a:p>
      </dgm:t>
    </dgm:pt>
    <dgm:pt modelId="{B7EB5860-AD98-4044-91E9-276F244506B9}" type="sibTrans" cxnId="{A3AB2DFE-D7E8-8C4B-8791-DBBBCCFD8523}">
      <dgm:prSet/>
      <dgm:spPr/>
      <dgm:t>
        <a:bodyPr/>
        <a:lstStyle/>
        <a:p>
          <a:endParaRPr lang="en-GB"/>
        </a:p>
      </dgm:t>
    </dgm:pt>
    <dgm:pt modelId="{79A86556-28F9-5242-8B0F-F729916A9C33}">
      <dgm:prSet phldrT="[Text]" custT="1"/>
      <dgm:spPr/>
      <dgm:t>
        <a:bodyPr/>
        <a:lstStyle/>
        <a:p>
          <a:endParaRPr lang="en-GB" sz="1900" dirty="0"/>
        </a:p>
      </dgm:t>
    </dgm:pt>
    <dgm:pt modelId="{17722773-4E5E-CE4C-B728-253FE125DD7C}" type="parTrans" cxnId="{29F2C40B-5D15-7944-8BA8-17A4D2ABA09D}">
      <dgm:prSet/>
      <dgm:spPr/>
      <dgm:t>
        <a:bodyPr/>
        <a:lstStyle/>
        <a:p>
          <a:endParaRPr lang="en-GB"/>
        </a:p>
      </dgm:t>
    </dgm:pt>
    <dgm:pt modelId="{755D571C-EDDB-554C-86EE-8F5CAE10CB5E}" type="sibTrans" cxnId="{29F2C40B-5D15-7944-8BA8-17A4D2ABA09D}">
      <dgm:prSet/>
      <dgm:spPr/>
      <dgm:t>
        <a:bodyPr/>
        <a:lstStyle/>
        <a:p>
          <a:endParaRPr lang="en-GB"/>
        </a:p>
      </dgm:t>
    </dgm:pt>
    <dgm:pt modelId="{4D091DAA-D1CA-3342-9DF5-88DBCF8C657E}">
      <dgm:prSet phldrT="[Text]" custT="1"/>
      <dgm:spPr/>
      <dgm:t>
        <a:bodyPr/>
        <a:lstStyle/>
        <a:p>
          <a:endParaRPr lang="en-GB" sz="1900" dirty="0"/>
        </a:p>
      </dgm:t>
    </dgm:pt>
    <dgm:pt modelId="{BF8D87D5-0378-7D4D-916F-82904E409986}" type="parTrans" cxnId="{25CAF0A9-27CC-7247-9EBB-38E58B39A805}">
      <dgm:prSet/>
      <dgm:spPr/>
      <dgm:t>
        <a:bodyPr/>
        <a:lstStyle/>
        <a:p>
          <a:endParaRPr lang="en-GB"/>
        </a:p>
      </dgm:t>
    </dgm:pt>
    <dgm:pt modelId="{E2CB9D36-61F5-5F4B-B319-354F69D48522}" type="sibTrans" cxnId="{25CAF0A9-27CC-7247-9EBB-38E58B39A805}">
      <dgm:prSet/>
      <dgm:spPr/>
      <dgm:t>
        <a:bodyPr/>
        <a:lstStyle/>
        <a:p>
          <a:endParaRPr lang="en-GB"/>
        </a:p>
      </dgm:t>
    </dgm:pt>
    <dgm:pt modelId="{2609C380-FD24-BF47-B531-BD4ABC4FDA64}">
      <dgm:prSet phldrT="[Text]" custT="1"/>
      <dgm:spPr/>
      <dgm:t>
        <a:bodyPr/>
        <a:lstStyle/>
        <a:p>
          <a:r>
            <a:rPr lang="en-GB" sz="1900" dirty="0" smtClean="0"/>
            <a:t>Other persons </a:t>
          </a:r>
          <a:r>
            <a:rPr lang="en-GB" sz="1900" b="1" dirty="0" smtClean="0"/>
            <a:t>acting with the state’s authorisation, acquiescence or support</a:t>
          </a:r>
          <a:endParaRPr lang="en-GB" sz="1900" b="1" dirty="0"/>
        </a:p>
      </dgm:t>
    </dgm:pt>
    <dgm:pt modelId="{F42F83BE-4CBB-3047-A032-B656EAAE0F5E}" type="parTrans" cxnId="{B5B64A5F-0DD7-5B4F-B431-BEE881D79238}">
      <dgm:prSet/>
      <dgm:spPr/>
      <dgm:t>
        <a:bodyPr/>
        <a:lstStyle/>
        <a:p>
          <a:endParaRPr lang="en-GB"/>
        </a:p>
      </dgm:t>
    </dgm:pt>
    <dgm:pt modelId="{D4EA8F70-43F9-BB4C-B063-8A7EFBC66EF7}" type="sibTrans" cxnId="{B5B64A5F-0DD7-5B4F-B431-BEE881D79238}">
      <dgm:prSet/>
      <dgm:spPr/>
      <dgm:t>
        <a:bodyPr/>
        <a:lstStyle/>
        <a:p>
          <a:endParaRPr lang="en-GB"/>
        </a:p>
      </dgm:t>
    </dgm:pt>
    <dgm:pt modelId="{A575056E-8776-7C4C-9546-3ABC26A964EA}">
      <dgm:prSet phldrT="[Text]" custT="1"/>
      <dgm:spPr/>
      <dgm:t>
        <a:bodyPr/>
        <a:lstStyle/>
        <a:p>
          <a:r>
            <a:rPr lang="en-GB" sz="1900" dirty="0" smtClean="0"/>
            <a:t>Or the state otherwise fails to act with </a:t>
          </a:r>
          <a:r>
            <a:rPr lang="en-GB" sz="1900" b="1" dirty="0" smtClean="0"/>
            <a:t>due diligence </a:t>
          </a:r>
          <a:r>
            <a:rPr lang="en-GB" sz="1900" dirty="0" smtClean="0"/>
            <a:t>under its duty to protect persons under its jurisdiction </a:t>
          </a:r>
          <a:endParaRPr lang="en-GB" sz="1900" dirty="0"/>
        </a:p>
      </dgm:t>
    </dgm:pt>
    <dgm:pt modelId="{48EE514B-C8F5-DC48-ADAC-659D5B2B6F09}" type="sibTrans" cxnId="{0D73B23C-EE75-5F4A-9D7E-8CBA593FD910}">
      <dgm:prSet/>
      <dgm:spPr/>
      <dgm:t>
        <a:bodyPr/>
        <a:lstStyle/>
        <a:p>
          <a:endParaRPr lang="en-GB"/>
        </a:p>
      </dgm:t>
    </dgm:pt>
    <dgm:pt modelId="{74C3FD3A-3E22-DD48-AD37-FDC314148DD8}" type="parTrans" cxnId="{0D73B23C-EE75-5F4A-9D7E-8CBA593FD910}">
      <dgm:prSet/>
      <dgm:spPr/>
      <dgm:t>
        <a:bodyPr/>
        <a:lstStyle/>
        <a:p>
          <a:endParaRPr lang="en-GB"/>
        </a:p>
      </dgm:t>
    </dgm:pt>
    <dgm:pt modelId="{E6F932B1-4A6C-0F42-9FC9-0CAFF0CE9587}">
      <dgm:prSet phldrT="[Text]" custT="1"/>
      <dgm:spPr/>
      <dgm:t>
        <a:bodyPr/>
        <a:lstStyle/>
        <a:p>
          <a:endParaRPr lang="en-GB" sz="1900" dirty="0"/>
        </a:p>
      </dgm:t>
    </dgm:pt>
    <dgm:pt modelId="{E5FFBB31-91D1-D34A-B567-D7236AFEF62D}" type="parTrans" cxnId="{4A272C15-EDDF-2441-8743-679CB43CB13A}">
      <dgm:prSet/>
      <dgm:spPr/>
      <dgm:t>
        <a:bodyPr/>
        <a:lstStyle/>
        <a:p>
          <a:endParaRPr lang="en-GB"/>
        </a:p>
      </dgm:t>
    </dgm:pt>
    <dgm:pt modelId="{A1A190B2-BF61-7C40-9F6F-13F6682835ED}" type="sibTrans" cxnId="{4A272C15-EDDF-2441-8743-679CB43CB13A}">
      <dgm:prSet/>
      <dgm:spPr/>
      <dgm:t>
        <a:bodyPr/>
        <a:lstStyle/>
        <a:p>
          <a:endParaRPr lang="en-GB"/>
        </a:p>
      </dgm:t>
    </dgm:pt>
    <dgm:pt modelId="{A1BF7319-06D1-9941-81D3-EB3AB7344A87}" type="pres">
      <dgm:prSet presAssocID="{4EA9A286-370F-DF4B-ADDC-3CB35A8144D6}" presName="Name0" presStyleCnt="0">
        <dgm:presLayoutVars>
          <dgm:dir/>
          <dgm:animLvl val="lvl"/>
          <dgm:resizeHandles val="exact"/>
        </dgm:presLayoutVars>
      </dgm:prSet>
      <dgm:spPr/>
      <dgm:t>
        <a:bodyPr/>
        <a:lstStyle/>
        <a:p>
          <a:endParaRPr lang="en-GB"/>
        </a:p>
      </dgm:t>
    </dgm:pt>
    <dgm:pt modelId="{B7A91122-F00D-ED46-9C4D-38FC8F1A1E80}" type="pres">
      <dgm:prSet presAssocID="{27B0838C-D262-3341-A3B6-7414C0EF03FA}" presName="composite" presStyleCnt="0"/>
      <dgm:spPr/>
    </dgm:pt>
    <dgm:pt modelId="{CA2C2580-4DFA-C943-9591-7E02F5DA5C27}" type="pres">
      <dgm:prSet presAssocID="{27B0838C-D262-3341-A3B6-7414C0EF03FA}" presName="parTx" presStyleLbl="alignNode1" presStyleIdx="0" presStyleCnt="3">
        <dgm:presLayoutVars>
          <dgm:chMax val="0"/>
          <dgm:chPref val="0"/>
          <dgm:bulletEnabled val="1"/>
        </dgm:presLayoutVars>
      </dgm:prSet>
      <dgm:spPr/>
      <dgm:t>
        <a:bodyPr/>
        <a:lstStyle/>
        <a:p>
          <a:endParaRPr lang="en-GB"/>
        </a:p>
      </dgm:t>
    </dgm:pt>
    <dgm:pt modelId="{43431757-3ED1-E345-B04D-5716D79390BA}" type="pres">
      <dgm:prSet presAssocID="{27B0838C-D262-3341-A3B6-7414C0EF03FA}" presName="desTx" presStyleLbl="alignAccFollowNode1" presStyleIdx="0" presStyleCnt="3">
        <dgm:presLayoutVars>
          <dgm:bulletEnabled val="1"/>
        </dgm:presLayoutVars>
      </dgm:prSet>
      <dgm:spPr/>
      <dgm:t>
        <a:bodyPr/>
        <a:lstStyle/>
        <a:p>
          <a:endParaRPr lang="en-GB"/>
        </a:p>
      </dgm:t>
    </dgm:pt>
    <dgm:pt modelId="{A46808FD-1511-3043-BBF9-3BD49A22EA4B}" type="pres">
      <dgm:prSet presAssocID="{CFD0CDB7-BEA7-C44E-909A-F7FAD58DA99C}" presName="space" presStyleCnt="0"/>
      <dgm:spPr/>
    </dgm:pt>
    <dgm:pt modelId="{401FA78D-1B15-1343-B3B7-42DF0361C282}" type="pres">
      <dgm:prSet presAssocID="{17B51EC6-E754-4542-AF57-0036D8DF3C5C}" presName="composite" presStyleCnt="0"/>
      <dgm:spPr/>
    </dgm:pt>
    <dgm:pt modelId="{888E93E1-1DC9-044C-9A93-38AA8F9148B4}" type="pres">
      <dgm:prSet presAssocID="{17B51EC6-E754-4542-AF57-0036D8DF3C5C}" presName="parTx" presStyleLbl="alignNode1" presStyleIdx="1" presStyleCnt="3">
        <dgm:presLayoutVars>
          <dgm:chMax val="0"/>
          <dgm:chPref val="0"/>
          <dgm:bulletEnabled val="1"/>
        </dgm:presLayoutVars>
      </dgm:prSet>
      <dgm:spPr/>
      <dgm:t>
        <a:bodyPr/>
        <a:lstStyle/>
        <a:p>
          <a:endParaRPr lang="en-GB"/>
        </a:p>
      </dgm:t>
    </dgm:pt>
    <dgm:pt modelId="{C67BCAF0-3C0A-2A4F-A4F5-75CDBF11236A}" type="pres">
      <dgm:prSet presAssocID="{17B51EC6-E754-4542-AF57-0036D8DF3C5C}" presName="desTx" presStyleLbl="alignAccFollowNode1" presStyleIdx="1" presStyleCnt="3">
        <dgm:presLayoutVars>
          <dgm:bulletEnabled val="1"/>
        </dgm:presLayoutVars>
      </dgm:prSet>
      <dgm:spPr/>
      <dgm:t>
        <a:bodyPr/>
        <a:lstStyle/>
        <a:p>
          <a:endParaRPr lang="en-GB"/>
        </a:p>
      </dgm:t>
    </dgm:pt>
    <dgm:pt modelId="{60DDE299-242C-EF40-AEC9-582EFD7D37CD}" type="pres">
      <dgm:prSet presAssocID="{CF7378CD-C478-4349-85B7-613162A08B7C}" presName="space" presStyleCnt="0"/>
      <dgm:spPr/>
    </dgm:pt>
    <dgm:pt modelId="{86C18CD3-F29E-4841-B026-9C72D249434D}" type="pres">
      <dgm:prSet presAssocID="{E002E75A-95FA-5C44-8D25-5B2ACBE263BD}" presName="composite" presStyleCnt="0"/>
      <dgm:spPr/>
    </dgm:pt>
    <dgm:pt modelId="{E1D4A414-D9D3-2343-A1AB-7EC0E28F9572}" type="pres">
      <dgm:prSet presAssocID="{E002E75A-95FA-5C44-8D25-5B2ACBE263BD}" presName="parTx" presStyleLbl="alignNode1" presStyleIdx="2" presStyleCnt="3">
        <dgm:presLayoutVars>
          <dgm:chMax val="0"/>
          <dgm:chPref val="0"/>
          <dgm:bulletEnabled val="1"/>
        </dgm:presLayoutVars>
      </dgm:prSet>
      <dgm:spPr/>
      <dgm:t>
        <a:bodyPr/>
        <a:lstStyle/>
        <a:p>
          <a:endParaRPr lang="en-GB"/>
        </a:p>
      </dgm:t>
    </dgm:pt>
    <dgm:pt modelId="{D5826C04-4C30-1547-AD85-BC1062A2DC00}" type="pres">
      <dgm:prSet presAssocID="{E002E75A-95FA-5C44-8D25-5B2ACBE263BD}" presName="desTx" presStyleLbl="alignAccFollowNode1" presStyleIdx="2" presStyleCnt="3">
        <dgm:presLayoutVars>
          <dgm:bulletEnabled val="1"/>
        </dgm:presLayoutVars>
      </dgm:prSet>
      <dgm:spPr/>
      <dgm:t>
        <a:bodyPr/>
        <a:lstStyle/>
        <a:p>
          <a:endParaRPr lang="en-GB"/>
        </a:p>
      </dgm:t>
    </dgm:pt>
  </dgm:ptLst>
  <dgm:cxnLst>
    <dgm:cxn modelId="{A523D95D-A346-5C46-8817-7188E5FA7302}" type="presOf" srcId="{E002E75A-95FA-5C44-8D25-5B2ACBE263BD}" destId="{E1D4A414-D9D3-2343-A1AB-7EC0E28F9572}" srcOrd="0" destOrd="0" presId="urn:microsoft.com/office/officeart/2005/8/layout/hList1"/>
    <dgm:cxn modelId="{BE3E3C83-DD5E-1E49-9F9B-E18970460E33}" type="presOf" srcId="{27B0838C-D262-3341-A3B6-7414C0EF03FA}" destId="{CA2C2580-4DFA-C943-9591-7E02F5DA5C27}" srcOrd="0" destOrd="0" presId="urn:microsoft.com/office/officeart/2005/8/layout/hList1"/>
    <dgm:cxn modelId="{4A272C15-EDDF-2441-8743-679CB43CB13A}" srcId="{17B51EC6-E754-4542-AF57-0036D8DF3C5C}" destId="{E6F932B1-4A6C-0F42-9FC9-0CAFF0CE9587}" srcOrd="1" destOrd="0" parTransId="{E5FFBB31-91D1-D34A-B567-D7236AFEF62D}" sibTransId="{A1A190B2-BF61-7C40-9F6F-13F6682835ED}"/>
    <dgm:cxn modelId="{0D73B23C-EE75-5F4A-9D7E-8CBA593FD910}" srcId="{E002E75A-95FA-5C44-8D25-5B2ACBE263BD}" destId="{A575056E-8776-7C4C-9546-3ABC26A964EA}" srcOrd="1" destOrd="0" parTransId="{74C3FD3A-3E22-DD48-AD37-FDC314148DD8}" sibTransId="{48EE514B-C8F5-DC48-ADAC-659D5B2B6F09}"/>
    <dgm:cxn modelId="{A3AB2DFE-D7E8-8C4B-8791-DBBBCCFD8523}" srcId="{27B0838C-D262-3341-A3B6-7414C0EF03FA}" destId="{8C6C0998-B024-0548-BA8B-7658A95332B7}" srcOrd="4" destOrd="0" parTransId="{AB89E5DF-F6E6-7E4F-9FC5-31F442C82236}" sibTransId="{B7EB5860-AD98-4044-91E9-276F244506B9}"/>
    <dgm:cxn modelId="{500F692F-066A-094A-BC2A-31A4AE3C4BC9}" type="presOf" srcId="{80097B22-E5E2-3342-9671-27C7B79DD6EB}" destId="{43431757-3ED1-E345-B04D-5716D79390BA}" srcOrd="0" destOrd="2" presId="urn:microsoft.com/office/officeart/2005/8/layout/hList1"/>
    <dgm:cxn modelId="{3B4724A0-1E2D-EC48-B0D7-A70A37219226}" srcId="{17B51EC6-E754-4542-AF57-0036D8DF3C5C}" destId="{D8381D4B-F66E-7C49-9961-A0D237F19EEC}" srcOrd="0" destOrd="0" parTransId="{E0C224BC-2FDA-7046-9179-ED29CF229C70}" sibTransId="{BCA3C1DA-90FC-7646-86C5-3BEC32B36FE6}"/>
    <dgm:cxn modelId="{B692A2A5-D1BE-8C44-B1C2-3F6A33D45953}" type="presOf" srcId="{2609C380-FD24-BF47-B531-BD4ABC4FDA64}" destId="{C67BCAF0-3C0A-2A4F-A4F5-75CDBF11236A}" srcOrd="0" destOrd="2" presId="urn:microsoft.com/office/officeart/2005/8/layout/hList1"/>
    <dgm:cxn modelId="{70774C34-3736-FA44-8B00-78524E36CC88}" type="presOf" srcId="{DB8731ED-ED72-084D-96B9-D1AD125F85A6}" destId="{D5826C04-4C30-1547-AD85-BC1062A2DC00}" srcOrd="0" destOrd="0" presId="urn:microsoft.com/office/officeart/2005/8/layout/hList1"/>
    <dgm:cxn modelId="{2E21631B-CCE0-D14B-B3D1-DC28E56BE8BA}" type="presOf" srcId="{E6F932B1-4A6C-0F42-9FC9-0CAFF0CE9587}" destId="{C67BCAF0-3C0A-2A4F-A4F5-75CDBF11236A}" srcOrd="0" destOrd="1" presId="urn:microsoft.com/office/officeart/2005/8/layout/hList1"/>
    <dgm:cxn modelId="{0F702662-12E8-9C43-B185-51422CEA3E33}" srcId="{27B0838C-D262-3341-A3B6-7414C0EF03FA}" destId="{A520F161-AFD2-5A46-A5AD-84E6E182A91D}" srcOrd="0" destOrd="0" parTransId="{5DA004A2-5364-6341-B7A3-2A1ABA83CFC1}" sibTransId="{04F1BC70-EA9A-3047-9EF2-D396E32A7C4B}"/>
    <dgm:cxn modelId="{864E4658-0008-FD48-871B-6B8D27115531}" type="presOf" srcId="{8C6C0998-B024-0548-BA8B-7658A95332B7}" destId="{43431757-3ED1-E345-B04D-5716D79390BA}" srcOrd="0" destOrd="4" presId="urn:microsoft.com/office/officeart/2005/8/layout/hList1"/>
    <dgm:cxn modelId="{16F8A005-84BC-D24F-B6E2-82558F4C0393}" srcId="{E002E75A-95FA-5C44-8D25-5B2ACBE263BD}" destId="{DB8731ED-ED72-084D-96B9-D1AD125F85A6}" srcOrd="0" destOrd="0" parTransId="{42912566-7E6D-9147-A493-B4B880481BC3}" sibTransId="{623174E7-2E31-5A45-910E-9DBABF403521}"/>
    <dgm:cxn modelId="{25CAF0A9-27CC-7247-9EBB-38E58B39A805}" srcId="{27B0838C-D262-3341-A3B6-7414C0EF03FA}" destId="{4D091DAA-D1CA-3342-9DF5-88DBCF8C657E}" srcOrd="3" destOrd="0" parTransId="{BF8D87D5-0378-7D4D-916F-82904E409986}" sibTransId="{E2CB9D36-61F5-5F4B-B319-354F69D48522}"/>
    <dgm:cxn modelId="{BF729C9E-2306-AA4A-BBA2-1CD9EAA7C107}" type="presOf" srcId="{79A86556-28F9-5242-8B0F-F729916A9C33}" destId="{43431757-3ED1-E345-B04D-5716D79390BA}" srcOrd="0" destOrd="1" presId="urn:microsoft.com/office/officeart/2005/8/layout/hList1"/>
    <dgm:cxn modelId="{5B9C1BE8-9CAB-3647-A748-0A4FD5FE2CB7}" type="presOf" srcId="{79438F08-5BEF-E942-8B7D-B9C2714C9FC9}" destId="{43431757-3ED1-E345-B04D-5716D79390BA}" srcOrd="0" destOrd="5" presId="urn:microsoft.com/office/officeart/2005/8/layout/hList1"/>
    <dgm:cxn modelId="{29F2C40B-5D15-7944-8BA8-17A4D2ABA09D}" srcId="{27B0838C-D262-3341-A3B6-7414C0EF03FA}" destId="{79A86556-28F9-5242-8B0F-F729916A9C33}" srcOrd="1" destOrd="0" parTransId="{17722773-4E5E-CE4C-B728-253FE125DD7C}" sibTransId="{755D571C-EDDB-554C-86EE-8F5CAE10CB5E}"/>
    <dgm:cxn modelId="{FD5BA1BA-F052-3B4D-A807-78B283A96845}" srcId="{4EA9A286-370F-DF4B-ADDC-3CB35A8144D6}" destId="{17B51EC6-E754-4542-AF57-0036D8DF3C5C}" srcOrd="1" destOrd="0" parTransId="{46F0EC0D-E46B-184C-BE25-0CC106E1CFC9}" sibTransId="{CF7378CD-C478-4349-85B7-613162A08B7C}"/>
    <dgm:cxn modelId="{737D25D6-946A-4E4E-8984-E7943E9E4538}" type="presOf" srcId="{4D091DAA-D1CA-3342-9DF5-88DBCF8C657E}" destId="{43431757-3ED1-E345-B04D-5716D79390BA}" srcOrd="0" destOrd="3" presId="urn:microsoft.com/office/officeart/2005/8/layout/hList1"/>
    <dgm:cxn modelId="{1F9EC4D4-AC58-364C-8CCF-DDB4CA512508}" srcId="{4EA9A286-370F-DF4B-ADDC-3CB35A8144D6}" destId="{27B0838C-D262-3341-A3B6-7414C0EF03FA}" srcOrd="0" destOrd="0" parTransId="{26100D16-FBC1-814D-8830-E501D777733F}" sibTransId="{CFD0CDB7-BEA7-C44E-909A-F7FAD58DA99C}"/>
    <dgm:cxn modelId="{B5B64A5F-0DD7-5B4F-B431-BEE881D79238}" srcId="{17B51EC6-E754-4542-AF57-0036D8DF3C5C}" destId="{2609C380-FD24-BF47-B531-BD4ABC4FDA64}" srcOrd="2" destOrd="0" parTransId="{F42F83BE-4CBB-3047-A032-B656EAAE0F5E}" sibTransId="{D4EA8F70-43F9-BB4C-B063-8A7EFBC66EF7}"/>
    <dgm:cxn modelId="{56744727-FA4F-8B41-A616-3076875BF2D9}" srcId="{27B0838C-D262-3341-A3B6-7414C0EF03FA}" destId="{79438F08-5BEF-E942-8B7D-B9C2714C9FC9}" srcOrd="5" destOrd="0" parTransId="{9E8A4760-286F-C744-AE99-8A7107A5E03D}" sibTransId="{3C55F008-E9CF-124B-90B0-4C88B7FB697C}"/>
    <dgm:cxn modelId="{C134206C-DC06-BE48-9E56-C6801E15484E}" type="presOf" srcId="{D8381D4B-F66E-7C49-9961-A0D237F19EEC}" destId="{C67BCAF0-3C0A-2A4F-A4F5-75CDBF11236A}" srcOrd="0" destOrd="0" presId="urn:microsoft.com/office/officeart/2005/8/layout/hList1"/>
    <dgm:cxn modelId="{A0A99FBB-2D03-2B4B-8C87-AED00858A8C6}" type="presOf" srcId="{A520F161-AFD2-5A46-A5AD-84E6E182A91D}" destId="{43431757-3ED1-E345-B04D-5716D79390BA}" srcOrd="0" destOrd="0" presId="urn:microsoft.com/office/officeart/2005/8/layout/hList1"/>
    <dgm:cxn modelId="{90F6EC82-4F4F-214E-8094-67194538F4F6}" type="presOf" srcId="{17B51EC6-E754-4542-AF57-0036D8DF3C5C}" destId="{888E93E1-1DC9-044C-9A93-38AA8F9148B4}" srcOrd="0" destOrd="0" presId="urn:microsoft.com/office/officeart/2005/8/layout/hList1"/>
    <dgm:cxn modelId="{DB8C2B42-9132-764D-A967-F15AF770D64B}" type="presOf" srcId="{A575056E-8776-7C4C-9546-3ABC26A964EA}" destId="{D5826C04-4C30-1547-AD85-BC1062A2DC00}" srcOrd="0" destOrd="1" presId="urn:microsoft.com/office/officeart/2005/8/layout/hList1"/>
    <dgm:cxn modelId="{6FCAA1DD-1144-5249-B096-02D0092FB024}" srcId="{4EA9A286-370F-DF4B-ADDC-3CB35A8144D6}" destId="{E002E75A-95FA-5C44-8D25-5B2ACBE263BD}" srcOrd="2" destOrd="0" parTransId="{F195D1A8-17C2-A449-A7C3-EDBB6B0928E8}" sibTransId="{8D2A8EE1-2AE7-804B-9E0B-612F3ED4F873}"/>
    <dgm:cxn modelId="{CCB5E4F8-2B40-EA4D-9037-03787D7D7D1E}" srcId="{27B0838C-D262-3341-A3B6-7414C0EF03FA}" destId="{80097B22-E5E2-3342-9671-27C7B79DD6EB}" srcOrd="2" destOrd="0" parTransId="{DF69129B-EB9C-C34C-BF77-AEE4CD97CD01}" sibTransId="{1964B41B-A444-1A4C-92A9-B67D315B16D9}"/>
    <dgm:cxn modelId="{80D18B63-6850-0741-902A-A0A84052CAD2}" type="presOf" srcId="{4EA9A286-370F-DF4B-ADDC-3CB35A8144D6}" destId="{A1BF7319-06D1-9941-81D3-EB3AB7344A87}" srcOrd="0" destOrd="0" presId="urn:microsoft.com/office/officeart/2005/8/layout/hList1"/>
    <dgm:cxn modelId="{9254ADCD-249E-6446-9248-321CF3253471}" type="presParOf" srcId="{A1BF7319-06D1-9941-81D3-EB3AB7344A87}" destId="{B7A91122-F00D-ED46-9C4D-38FC8F1A1E80}" srcOrd="0" destOrd="0" presId="urn:microsoft.com/office/officeart/2005/8/layout/hList1"/>
    <dgm:cxn modelId="{A90CEBB9-C6C9-644F-8FDF-561D1A010FF3}" type="presParOf" srcId="{B7A91122-F00D-ED46-9C4D-38FC8F1A1E80}" destId="{CA2C2580-4DFA-C943-9591-7E02F5DA5C27}" srcOrd="0" destOrd="0" presId="urn:microsoft.com/office/officeart/2005/8/layout/hList1"/>
    <dgm:cxn modelId="{A29E7561-F1D0-7143-9F4D-10DC4DBA5776}" type="presParOf" srcId="{B7A91122-F00D-ED46-9C4D-38FC8F1A1E80}" destId="{43431757-3ED1-E345-B04D-5716D79390BA}" srcOrd="1" destOrd="0" presId="urn:microsoft.com/office/officeart/2005/8/layout/hList1"/>
    <dgm:cxn modelId="{3041591E-B6E3-3548-B68C-9F40244584FD}" type="presParOf" srcId="{A1BF7319-06D1-9941-81D3-EB3AB7344A87}" destId="{A46808FD-1511-3043-BBF9-3BD49A22EA4B}" srcOrd="1" destOrd="0" presId="urn:microsoft.com/office/officeart/2005/8/layout/hList1"/>
    <dgm:cxn modelId="{B920764E-34C5-EE44-9983-8F15B9E7DEB6}" type="presParOf" srcId="{A1BF7319-06D1-9941-81D3-EB3AB7344A87}" destId="{401FA78D-1B15-1343-B3B7-42DF0361C282}" srcOrd="2" destOrd="0" presId="urn:microsoft.com/office/officeart/2005/8/layout/hList1"/>
    <dgm:cxn modelId="{E565E54E-A2F1-D043-A9B6-BEC9170B26EA}" type="presParOf" srcId="{401FA78D-1B15-1343-B3B7-42DF0361C282}" destId="{888E93E1-1DC9-044C-9A93-38AA8F9148B4}" srcOrd="0" destOrd="0" presId="urn:microsoft.com/office/officeart/2005/8/layout/hList1"/>
    <dgm:cxn modelId="{A87243B5-0ACC-2A4A-9750-7887DAD51D9A}" type="presParOf" srcId="{401FA78D-1B15-1343-B3B7-42DF0361C282}" destId="{C67BCAF0-3C0A-2A4F-A4F5-75CDBF11236A}" srcOrd="1" destOrd="0" presId="urn:microsoft.com/office/officeart/2005/8/layout/hList1"/>
    <dgm:cxn modelId="{5A839237-2BD0-8249-9476-3E15392E1822}" type="presParOf" srcId="{A1BF7319-06D1-9941-81D3-EB3AB7344A87}" destId="{60DDE299-242C-EF40-AEC9-582EFD7D37CD}" srcOrd="3" destOrd="0" presId="urn:microsoft.com/office/officeart/2005/8/layout/hList1"/>
    <dgm:cxn modelId="{81C5B8A4-3486-DB40-AA6D-9964B1AF84A6}" type="presParOf" srcId="{A1BF7319-06D1-9941-81D3-EB3AB7344A87}" destId="{86C18CD3-F29E-4841-B026-9C72D249434D}" srcOrd="4" destOrd="0" presId="urn:microsoft.com/office/officeart/2005/8/layout/hList1"/>
    <dgm:cxn modelId="{903B2951-90C9-2447-9CA5-EAB13E952D52}" type="presParOf" srcId="{86C18CD3-F29E-4841-B026-9C72D249434D}" destId="{E1D4A414-D9D3-2343-A1AB-7EC0E28F9572}" srcOrd="0" destOrd="0" presId="urn:microsoft.com/office/officeart/2005/8/layout/hList1"/>
    <dgm:cxn modelId="{1AAF08BD-5918-A049-988A-FFA7B499195C}" type="presParOf" srcId="{86C18CD3-F29E-4841-B026-9C72D249434D}" destId="{D5826C04-4C30-1547-AD85-BC1062A2DC0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8FFBE95-DFD5-3F43-BD2E-CA6FBC7DF498}" type="doc">
      <dgm:prSet loTypeId="urn:microsoft.com/office/officeart/2005/8/layout/vList2" loCatId="" qsTypeId="urn:microsoft.com/office/officeart/2005/8/quickstyle/simple4" qsCatId="simple" csTypeId="urn:microsoft.com/office/officeart/2005/8/colors/accent1_4" csCatId="accent1" phldr="1"/>
      <dgm:spPr/>
      <dgm:t>
        <a:bodyPr/>
        <a:lstStyle/>
        <a:p>
          <a:endParaRPr lang="en-US"/>
        </a:p>
      </dgm:t>
    </dgm:pt>
    <dgm:pt modelId="{E1F7BE40-AFEB-3642-95CC-7B44D4DA27B3}">
      <dgm:prSet phldrT="[Text]" custT="1"/>
      <dgm:spPr/>
      <dgm:t>
        <a:bodyPr/>
        <a:lstStyle/>
        <a:p>
          <a:r>
            <a:rPr lang="en-US" sz="2200" dirty="0">
              <a:solidFill>
                <a:srgbClr val="000000"/>
              </a:solidFill>
            </a:rPr>
            <a:t>Adopt </a:t>
          </a:r>
          <a:r>
            <a:rPr lang="en-US" sz="2200" b="1" dirty="0">
              <a:solidFill>
                <a:srgbClr val="000000"/>
              </a:solidFill>
            </a:rPr>
            <a:t>criminal laws codifying violations</a:t>
          </a:r>
          <a:r>
            <a:rPr lang="en-US" sz="2200" dirty="0">
              <a:solidFill>
                <a:srgbClr val="000000"/>
              </a:solidFill>
            </a:rPr>
            <a:t> such as rape in line with international standards and sanctions commensurate</a:t>
          </a:r>
          <a:r>
            <a:rPr lang="en-US" sz="2200" dirty="0">
              <a:solidFill>
                <a:schemeClr val="tx1"/>
              </a:solidFill>
            </a:rPr>
            <a:t> with </a:t>
          </a:r>
          <a:r>
            <a:rPr lang="en-US" sz="2200" dirty="0">
              <a:solidFill>
                <a:srgbClr val="000000"/>
              </a:solidFill>
            </a:rPr>
            <a:t>the gravity of the crime</a:t>
          </a:r>
        </a:p>
      </dgm:t>
    </dgm:pt>
    <dgm:pt modelId="{1A8D00A5-8EB0-5B4C-A3E6-B0ACD8A8B640}" type="parTrans" cxnId="{BA134BB3-12AC-EE4A-A7D1-57A8F02FFF9C}">
      <dgm:prSet/>
      <dgm:spPr/>
      <dgm:t>
        <a:bodyPr/>
        <a:lstStyle/>
        <a:p>
          <a:endParaRPr lang="en-US"/>
        </a:p>
      </dgm:t>
    </dgm:pt>
    <dgm:pt modelId="{7E144C8D-947C-4147-A9B7-184B60BEE886}" type="sibTrans" cxnId="{BA134BB3-12AC-EE4A-A7D1-57A8F02FFF9C}">
      <dgm:prSet/>
      <dgm:spPr/>
      <dgm:t>
        <a:bodyPr/>
        <a:lstStyle/>
        <a:p>
          <a:endParaRPr lang="en-US"/>
        </a:p>
      </dgm:t>
    </dgm:pt>
    <dgm:pt modelId="{2E9D87E3-B9B2-994B-9107-5E87C9AAC71E}">
      <dgm:prSet phldrT="[Text]" custT="1"/>
      <dgm:spPr/>
      <dgm:t>
        <a:bodyPr/>
        <a:lstStyle/>
        <a:p>
          <a:r>
            <a:rPr lang="en-US" sz="2200" dirty="0">
              <a:solidFill>
                <a:srgbClr val="000000"/>
              </a:solidFill>
            </a:rPr>
            <a:t>Provide </a:t>
          </a:r>
          <a:r>
            <a:rPr lang="en-US" sz="2200" b="1" dirty="0">
              <a:solidFill>
                <a:srgbClr val="000000"/>
              </a:solidFill>
            </a:rPr>
            <a:t>training for specific professional groups</a:t>
          </a:r>
          <a:r>
            <a:rPr lang="en-US" sz="2200" b="0" dirty="0">
              <a:solidFill>
                <a:srgbClr val="000000"/>
              </a:solidFill>
            </a:rPr>
            <a:t> (army</a:t>
          </a:r>
          <a:r>
            <a:rPr lang="en-US" sz="2200" dirty="0">
              <a:solidFill>
                <a:srgbClr val="000000"/>
              </a:solidFill>
            </a:rPr>
            <a:t>, police, prosecutors, members of the judiciary as well as medical personnel)</a:t>
          </a:r>
        </a:p>
      </dgm:t>
    </dgm:pt>
    <dgm:pt modelId="{B545387E-ED64-9F49-A4C7-FF56839771B8}" type="parTrans" cxnId="{D75BBCED-F293-2D46-988C-50389BA8E3E4}">
      <dgm:prSet/>
      <dgm:spPr/>
      <dgm:t>
        <a:bodyPr/>
        <a:lstStyle/>
        <a:p>
          <a:endParaRPr lang="en-US"/>
        </a:p>
      </dgm:t>
    </dgm:pt>
    <dgm:pt modelId="{9689BCFD-988B-D14A-BD0F-53C6489A42E3}" type="sibTrans" cxnId="{D75BBCED-F293-2D46-988C-50389BA8E3E4}">
      <dgm:prSet/>
      <dgm:spPr/>
      <dgm:t>
        <a:bodyPr/>
        <a:lstStyle/>
        <a:p>
          <a:endParaRPr lang="en-US"/>
        </a:p>
      </dgm:t>
    </dgm:pt>
    <dgm:pt modelId="{43128BE5-D980-DC4A-BD78-8A5C71A7D01F}">
      <dgm:prSet phldrT="[Text]" custT="1"/>
      <dgm:spPr/>
      <dgm:t>
        <a:bodyPr/>
        <a:lstStyle/>
        <a:p>
          <a:r>
            <a:rPr lang="en-US" sz="2200" dirty="0">
              <a:solidFill>
                <a:srgbClr val="000000"/>
              </a:solidFill>
            </a:rPr>
            <a:t>Uphold the principle of </a:t>
          </a:r>
          <a:r>
            <a:rPr lang="en-US" sz="2200" b="1" dirty="0">
              <a:solidFill>
                <a:srgbClr val="000000"/>
              </a:solidFill>
            </a:rPr>
            <a:t>command responsibility </a:t>
          </a:r>
          <a:r>
            <a:rPr lang="en-US" sz="2200" dirty="0">
              <a:solidFill>
                <a:srgbClr val="000000"/>
              </a:solidFill>
            </a:rPr>
            <a:t>for sexual violence committed by the military and adopt necessary legislation </a:t>
          </a:r>
        </a:p>
      </dgm:t>
    </dgm:pt>
    <dgm:pt modelId="{C7608AF6-E339-A24A-9869-18FB00673819}" type="parTrans" cxnId="{C46BDCB5-BC80-5148-B20D-578BDCAA6219}">
      <dgm:prSet/>
      <dgm:spPr/>
      <dgm:t>
        <a:bodyPr/>
        <a:lstStyle/>
        <a:p>
          <a:endParaRPr lang="en-US"/>
        </a:p>
      </dgm:t>
    </dgm:pt>
    <dgm:pt modelId="{D5EE98A0-ACC4-B947-B132-62F87AF58112}" type="sibTrans" cxnId="{C46BDCB5-BC80-5148-B20D-578BDCAA6219}">
      <dgm:prSet/>
      <dgm:spPr/>
      <dgm:t>
        <a:bodyPr/>
        <a:lstStyle/>
        <a:p>
          <a:endParaRPr lang="en-US"/>
        </a:p>
      </dgm:t>
    </dgm:pt>
    <dgm:pt modelId="{1B09652A-E864-A640-B83A-8B1587268D28}">
      <dgm:prSet phldrT="[Text]" custT="1"/>
      <dgm:spPr/>
      <dgm:t>
        <a:bodyPr/>
        <a:lstStyle/>
        <a:p>
          <a:r>
            <a:rPr lang="en-US" sz="2200" dirty="0">
              <a:solidFill>
                <a:srgbClr val="000000"/>
              </a:solidFill>
            </a:rPr>
            <a:t>Implement </a:t>
          </a:r>
          <a:r>
            <a:rPr lang="en-US" sz="2200" b="1" dirty="0">
              <a:solidFill>
                <a:srgbClr val="000000"/>
              </a:solidFill>
            </a:rPr>
            <a:t>vetting </a:t>
          </a:r>
          <a:r>
            <a:rPr lang="en-GB" sz="2200" b="1" noProof="0" dirty="0">
              <a:solidFill>
                <a:srgbClr val="000000"/>
              </a:solidFill>
            </a:rPr>
            <a:t>programmes</a:t>
          </a:r>
          <a:r>
            <a:rPr lang="en-US" sz="2200" b="1" dirty="0">
              <a:solidFill>
                <a:srgbClr val="000000"/>
              </a:solidFill>
            </a:rPr>
            <a:t> </a:t>
          </a:r>
          <a:r>
            <a:rPr lang="en-US" sz="2200" dirty="0">
              <a:solidFill>
                <a:srgbClr val="000000"/>
              </a:solidFill>
            </a:rPr>
            <a:t>to exclude from public office and security forces those associated with sexual violence and other serious human rights violations </a:t>
          </a:r>
        </a:p>
      </dgm:t>
    </dgm:pt>
    <dgm:pt modelId="{50F7217C-EA9A-2F41-8F01-1F42666F3677}" type="parTrans" cxnId="{B13BE958-1BFA-7543-A5B6-E668F5561081}">
      <dgm:prSet/>
      <dgm:spPr/>
      <dgm:t>
        <a:bodyPr/>
        <a:lstStyle/>
        <a:p>
          <a:endParaRPr lang="en-US"/>
        </a:p>
      </dgm:t>
    </dgm:pt>
    <dgm:pt modelId="{1387199A-5F27-6142-8FEF-5A9828B9C7AD}" type="sibTrans" cxnId="{B13BE958-1BFA-7543-A5B6-E668F5561081}">
      <dgm:prSet/>
      <dgm:spPr/>
      <dgm:t>
        <a:bodyPr/>
        <a:lstStyle/>
        <a:p>
          <a:endParaRPr lang="en-US"/>
        </a:p>
      </dgm:t>
    </dgm:pt>
    <dgm:pt modelId="{ED0EBB51-98DD-0B45-84FF-0CF10512AECE}">
      <dgm:prSet phldrT="[Text]" custT="1"/>
      <dgm:spPr/>
      <dgm:t>
        <a:bodyPr/>
        <a:lstStyle/>
        <a:p>
          <a:r>
            <a:rPr lang="en-US" sz="2200" dirty="0">
              <a:solidFill>
                <a:srgbClr val="000000"/>
              </a:solidFill>
            </a:rPr>
            <a:t>Develop </a:t>
          </a:r>
          <a:r>
            <a:rPr lang="en-US" sz="2200" b="1" dirty="0">
              <a:solidFill>
                <a:srgbClr val="000000"/>
              </a:solidFill>
            </a:rPr>
            <a:t>awareness-raising and other large scale media campaigns </a:t>
          </a:r>
          <a:r>
            <a:rPr lang="en-US" sz="2200" dirty="0">
              <a:solidFill>
                <a:srgbClr val="000000"/>
              </a:solidFill>
            </a:rPr>
            <a:t>(e.g. “zero tolerance” campaigns; national days of action against violence against women; involve men/boys in prevention)</a:t>
          </a:r>
        </a:p>
      </dgm:t>
    </dgm:pt>
    <dgm:pt modelId="{8FA1B98D-EAB0-BB48-A244-439A93468D72}" type="parTrans" cxnId="{2F1EFAC7-BD15-0147-B2CC-E1BC977D6511}">
      <dgm:prSet/>
      <dgm:spPr/>
      <dgm:t>
        <a:bodyPr/>
        <a:lstStyle/>
        <a:p>
          <a:endParaRPr lang="en-GB"/>
        </a:p>
      </dgm:t>
    </dgm:pt>
    <dgm:pt modelId="{4A3715F8-871E-EF48-A9DA-33C69AF7C169}" type="sibTrans" cxnId="{2F1EFAC7-BD15-0147-B2CC-E1BC977D6511}">
      <dgm:prSet/>
      <dgm:spPr/>
      <dgm:t>
        <a:bodyPr/>
        <a:lstStyle/>
        <a:p>
          <a:endParaRPr lang="en-GB"/>
        </a:p>
      </dgm:t>
    </dgm:pt>
    <dgm:pt modelId="{D05D9E08-0B1E-E44E-9A77-A37DA1DA7355}" type="pres">
      <dgm:prSet presAssocID="{48FFBE95-DFD5-3F43-BD2E-CA6FBC7DF498}" presName="linear" presStyleCnt="0">
        <dgm:presLayoutVars>
          <dgm:animLvl val="lvl"/>
          <dgm:resizeHandles val="exact"/>
        </dgm:presLayoutVars>
      </dgm:prSet>
      <dgm:spPr/>
      <dgm:t>
        <a:bodyPr/>
        <a:lstStyle/>
        <a:p>
          <a:endParaRPr lang="en-GB"/>
        </a:p>
      </dgm:t>
    </dgm:pt>
    <dgm:pt modelId="{05A7A712-314B-3449-82B8-9AE3015875DB}" type="pres">
      <dgm:prSet presAssocID="{E1F7BE40-AFEB-3642-95CC-7B44D4DA27B3}" presName="parentText" presStyleLbl="node1" presStyleIdx="0" presStyleCnt="5">
        <dgm:presLayoutVars>
          <dgm:chMax val="0"/>
          <dgm:bulletEnabled val="1"/>
        </dgm:presLayoutVars>
      </dgm:prSet>
      <dgm:spPr/>
      <dgm:t>
        <a:bodyPr/>
        <a:lstStyle/>
        <a:p>
          <a:endParaRPr lang="en-GB"/>
        </a:p>
      </dgm:t>
    </dgm:pt>
    <dgm:pt modelId="{D84352F8-82EA-9045-8728-D20EA2CB9083}" type="pres">
      <dgm:prSet presAssocID="{7E144C8D-947C-4147-A9B7-184B60BEE886}" presName="spacer" presStyleCnt="0"/>
      <dgm:spPr/>
    </dgm:pt>
    <dgm:pt modelId="{F39DCD3C-C732-6C42-8F8E-879764F7B099}" type="pres">
      <dgm:prSet presAssocID="{ED0EBB51-98DD-0B45-84FF-0CF10512AECE}" presName="parentText" presStyleLbl="node1" presStyleIdx="1" presStyleCnt="5">
        <dgm:presLayoutVars>
          <dgm:chMax val="0"/>
          <dgm:bulletEnabled val="1"/>
        </dgm:presLayoutVars>
      </dgm:prSet>
      <dgm:spPr/>
      <dgm:t>
        <a:bodyPr/>
        <a:lstStyle/>
        <a:p>
          <a:endParaRPr lang="en-GB"/>
        </a:p>
      </dgm:t>
    </dgm:pt>
    <dgm:pt modelId="{0F6218DF-429B-AC4F-874A-8890070ED078}" type="pres">
      <dgm:prSet presAssocID="{4A3715F8-871E-EF48-A9DA-33C69AF7C169}" presName="spacer" presStyleCnt="0"/>
      <dgm:spPr/>
    </dgm:pt>
    <dgm:pt modelId="{3DF9C88C-8D97-804A-B013-B5E7F7B0B762}" type="pres">
      <dgm:prSet presAssocID="{2E9D87E3-B9B2-994B-9107-5E87C9AAC71E}" presName="parentText" presStyleLbl="node1" presStyleIdx="2" presStyleCnt="5">
        <dgm:presLayoutVars>
          <dgm:chMax val="0"/>
          <dgm:bulletEnabled val="1"/>
        </dgm:presLayoutVars>
      </dgm:prSet>
      <dgm:spPr/>
      <dgm:t>
        <a:bodyPr/>
        <a:lstStyle/>
        <a:p>
          <a:endParaRPr lang="en-GB"/>
        </a:p>
      </dgm:t>
    </dgm:pt>
    <dgm:pt modelId="{1ABC3468-E57A-1A48-8CC7-F7CF89958D05}" type="pres">
      <dgm:prSet presAssocID="{9689BCFD-988B-D14A-BD0F-53C6489A42E3}" presName="spacer" presStyleCnt="0"/>
      <dgm:spPr/>
    </dgm:pt>
    <dgm:pt modelId="{FD221CC2-A948-FB47-87B2-C07ABAF8E84C}" type="pres">
      <dgm:prSet presAssocID="{1B09652A-E864-A640-B83A-8B1587268D28}" presName="parentText" presStyleLbl="node1" presStyleIdx="3" presStyleCnt="5">
        <dgm:presLayoutVars>
          <dgm:chMax val="0"/>
          <dgm:bulletEnabled val="1"/>
        </dgm:presLayoutVars>
      </dgm:prSet>
      <dgm:spPr/>
      <dgm:t>
        <a:bodyPr/>
        <a:lstStyle/>
        <a:p>
          <a:endParaRPr lang="en-GB"/>
        </a:p>
      </dgm:t>
    </dgm:pt>
    <dgm:pt modelId="{57DE3F80-55C3-C34E-B107-F154DC651FB6}" type="pres">
      <dgm:prSet presAssocID="{1387199A-5F27-6142-8FEF-5A9828B9C7AD}" presName="spacer" presStyleCnt="0"/>
      <dgm:spPr/>
    </dgm:pt>
    <dgm:pt modelId="{D23B03D5-AB97-F941-998B-7B56457B3C8E}" type="pres">
      <dgm:prSet presAssocID="{43128BE5-D980-DC4A-BD78-8A5C71A7D01F}" presName="parentText" presStyleLbl="node1" presStyleIdx="4" presStyleCnt="5">
        <dgm:presLayoutVars>
          <dgm:chMax val="0"/>
          <dgm:bulletEnabled val="1"/>
        </dgm:presLayoutVars>
      </dgm:prSet>
      <dgm:spPr/>
      <dgm:t>
        <a:bodyPr/>
        <a:lstStyle/>
        <a:p>
          <a:endParaRPr lang="en-GB"/>
        </a:p>
      </dgm:t>
    </dgm:pt>
  </dgm:ptLst>
  <dgm:cxnLst>
    <dgm:cxn modelId="{BD225E68-5199-0C43-B0E2-1FC9FE80270A}" type="presOf" srcId="{2E9D87E3-B9B2-994B-9107-5E87C9AAC71E}" destId="{3DF9C88C-8D97-804A-B013-B5E7F7B0B762}" srcOrd="0" destOrd="0" presId="urn:microsoft.com/office/officeart/2005/8/layout/vList2"/>
    <dgm:cxn modelId="{2F1EFAC7-BD15-0147-B2CC-E1BC977D6511}" srcId="{48FFBE95-DFD5-3F43-BD2E-CA6FBC7DF498}" destId="{ED0EBB51-98DD-0B45-84FF-0CF10512AECE}" srcOrd="1" destOrd="0" parTransId="{8FA1B98D-EAB0-BB48-A244-439A93468D72}" sibTransId="{4A3715F8-871E-EF48-A9DA-33C69AF7C169}"/>
    <dgm:cxn modelId="{C4EA7330-3A6D-6D46-8B6C-8CD7E3348B30}" type="presOf" srcId="{E1F7BE40-AFEB-3642-95CC-7B44D4DA27B3}" destId="{05A7A712-314B-3449-82B8-9AE3015875DB}" srcOrd="0" destOrd="0" presId="urn:microsoft.com/office/officeart/2005/8/layout/vList2"/>
    <dgm:cxn modelId="{D75BBCED-F293-2D46-988C-50389BA8E3E4}" srcId="{48FFBE95-DFD5-3F43-BD2E-CA6FBC7DF498}" destId="{2E9D87E3-B9B2-994B-9107-5E87C9AAC71E}" srcOrd="2" destOrd="0" parTransId="{B545387E-ED64-9F49-A4C7-FF56839771B8}" sibTransId="{9689BCFD-988B-D14A-BD0F-53C6489A42E3}"/>
    <dgm:cxn modelId="{53378A57-EEBD-3C4F-BA00-4F54069AE822}" type="presOf" srcId="{43128BE5-D980-DC4A-BD78-8A5C71A7D01F}" destId="{D23B03D5-AB97-F941-998B-7B56457B3C8E}" srcOrd="0" destOrd="0" presId="urn:microsoft.com/office/officeart/2005/8/layout/vList2"/>
    <dgm:cxn modelId="{B505006F-61F1-8A44-9CF3-9ACE6299E522}" type="presOf" srcId="{1B09652A-E864-A640-B83A-8B1587268D28}" destId="{FD221CC2-A948-FB47-87B2-C07ABAF8E84C}" srcOrd="0" destOrd="0" presId="urn:microsoft.com/office/officeart/2005/8/layout/vList2"/>
    <dgm:cxn modelId="{C46BDCB5-BC80-5148-B20D-578BDCAA6219}" srcId="{48FFBE95-DFD5-3F43-BD2E-CA6FBC7DF498}" destId="{43128BE5-D980-DC4A-BD78-8A5C71A7D01F}" srcOrd="4" destOrd="0" parTransId="{C7608AF6-E339-A24A-9869-18FB00673819}" sibTransId="{D5EE98A0-ACC4-B947-B132-62F87AF58112}"/>
    <dgm:cxn modelId="{5B5013A8-95EF-1B47-9967-474D80818C41}" type="presOf" srcId="{ED0EBB51-98DD-0B45-84FF-0CF10512AECE}" destId="{F39DCD3C-C732-6C42-8F8E-879764F7B099}" srcOrd="0" destOrd="0" presId="urn:microsoft.com/office/officeart/2005/8/layout/vList2"/>
    <dgm:cxn modelId="{46A3D566-E0D2-1648-B751-4C8EB032EB0B}" type="presOf" srcId="{48FFBE95-DFD5-3F43-BD2E-CA6FBC7DF498}" destId="{D05D9E08-0B1E-E44E-9A77-A37DA1DA7355}" srcOrd="0" destOrd="0" presId="urn:microsoft.com/office/officeart/2005/8/layout/vList2"/>
    <dgm:cxn modelId="{B13BE958-1BFA-7543-A5B6-E668F5561081}" srcId="{48FFBE95-DFD5-3F43-BD2E-CA6FBC7DF498}" destId="{1B09652A-E864-A640-B83A-8B1587268D28}" srcOrd="3" destOrd="0" parTransId="{50F7217C-EA9A-2F41-8F01-1F42666F3677}" sibTransId="{1387199A-5F27-6142-8FEF-5A9828B9C7AD}"/>
    <dgm:cxn modelId="{BA134BB3-12AC-EE4A-A7D1-57A8F02FFF9C}" srcId="{48FFBE95-DFD5-3F43-BD2E-CA6FBC7DF498}" destId="{E1F7BE40-AFEB-3642-95CC-7B44D4DA27B3}" srcOrd="0" destOrd="0" parTransId="{1A8D00A5-8EB0-5B4C-A3E6-B0ACD8A8B640}" sibTransId="{7E144C8D-947C-4147-A9B7-184B60BEE886}"/>
    <dgm:cxn modelId="{A7FD0906-6BD9-F44C-881A-ACD33B01DFF5}" type="presParOf" srcId="{D05D9E08-0B1E-E44E-9A77-A37DA1DA7355}" destId="{05A7A712-314B-3449-82B8-9AE3015875DB}" srcOrd="0" destOrd="0" presId="urn:microsoft.com/office/officeart/2005/8/layout/vList2"/>
    <dgm:cxn modelId="{1DFB228B-60A0-F241-A8F6-DAC684D4C671}" type="presParOf" srcId="{D05D9E08-0B1E-E44E-9A77-A37DA1DA7355}" destId="{D84352F8-82EA-9045-8728-D20EA2CB9083}" srcOrd="1" destOrd="0" presId="urn:microsoft.com/office/officeart/2005/8/layout/vList2"/>
    <dgm:cxn modelId="{AD1D36A0-01F7-E640-98D3-53F06B3F6FB6}" type="presParOf" srcId="{D05D9E08-0B1E-E44E-9A77-A37DA1DA7355}" destId="{F39DCD3C-C732-6C42-8F8E-879764F7B099}" srcOrd="2" destOrd="0" presId="urn:microsoft.com/office/officeart/2005/8/layout/vList2"/>
    <dgm:cxn modelId="{534C1A93-43D3-AE44-BEBD-DEC659754CD1}" type="presParOf" srcId="{D05D9E08-0B1E-E44E-9A77-A37DA1DA7355}" destId="{0F6218DF-429B-AC4F-874A-8890070ED078}" srcOrd="3" destOrd="0" presId="urn:microsoft.com/office/officeart/2005/8/layout/vList2"/>
    <dgm:cxn modelId="{BE76A823-C2A8-C540-90B2-9561799BCEE7}" type="presParOf" srcId="{D05D9E08-0B1E-E44E-9A77-A37DA1DA7355}" destId="{3DF9C88C-8D97-804A-B013-B5E7F7B0B762}" srcOrd="4" destOrd="0" presId="urn:microsoft.com/office/officeart/2005/8/layout/vList2"/>
    <dgm:cxn modelId="{6857025D-1285-1C44-98A6-AF9B86F172FF}" type="presParOf" srcId="{D05D9E08-0B1E-E44E-9A77-A37DA1DA7355}" destId="{1ABC3468-E57A-1A48-8CC7-F7CF89958D05}" srcOrd="5" destOrd="0" presId="urn:microsoft.com/office/officeart/2005/8/layout/vList2"/>
    <dgm:cxn modelId="{0A390739-E798-1548-912D-105000E8A9C5}" type="presParOf" srcId="{D05D9E08-0B1E-E44E-9A77-A37DA1DA7355}" destId="{FD221CC2-A948-FB47-87B2-C07ABAF8E84C}" srcOrd="6" destOrd="0" presId="urn:microsoft.com/office/officeart/2005/8/layout/vList2"/>
    <dgm:cxn modelId="{301743B2-01B9-9748-9943-6007E4507F84}" type="presParOf" srcId="{D05D9E08-0B1E-E44E-9A77-A37DA1DA7355}" destId="{57DE3F80-55C3-C34E-B107-F154DC651FB6}" srcOrd="7" destOrd="0" presId="urn:microsoft.com/office/officeart/2005/8/layout/vList2"/>
    <dgm:cxn modelId="{42BB632F-B1B6-0C44-B471-0D5BC3DBBC7D}" type="presParOf" srcId="{D05D9E08-0B1E-E44E-9A77-A37DA1DA7355}" destId="{D23B03D5-AB97-F941-998B-7B56457B3C8E}"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06C2675-0AEF-C449-941C-959A58B48AFD}" type="doc">
      <dgm:prSet loTypeId="urn:microsoft.com/office/officeart/2005/8/layout/vList5" loCatId="" qsTypeId="urn:microsoft.com/office/officeart/2005/8/quickstyle/simple4" qsCatId="simple" csTypeId="urn:microsoft.com/office/officeart/2005/8/colors/accent1_3" csCatId="accent1" phldr="1"/>
      <dgm:spPr/>
      <dgm:t>
        <a:bodyPr/>
        <a:lstStyle/>
        <a:p>
          <a:endParaRPr lang="en-US"/>
        </a:p>
      </dgm:t>
    </dgm:pt>
    <dgm:pt modelId="{87599C69-2064-1F45-BAB8-ED59E7EFB2D1}">
      <dgm:prSet phldrT="[Text]" custT="1"/>
      <dgm:spPr/>
      <dgm:t>
        <a:bodyPr/>
        <a:lstStyle/>
        <a:p>
          <a:r>
            <a:rPr lang="en-US" sz="2800" dirty="0">
              <a:solidFill>
                <a:srgbClr val="000000"/>
              </a:solidFill>
            </a:rPr>
            <a:t>Prompt</a:t>
          </a:r>
        </a:p>
      </dgm:t>
    </dgm:pt>
    <dgm:pt modelId="{9742E98C-64D1-344F-AFD1-D17DF38BC8B3}" type="parTrans" cxnId="{ED096433-D8D5-F04D-B8CF-A65B32ED4EA2}">
      <dgm:prSet/>
      <dgm:spPr/>
      <dgm:t>
        <a:bodyPr/>
        <a:lstStyle/>
        <a:p>
          <a:endParaRPr lang="en-US"/>
        </a:p>
      </dgm:t>
    </dgm:pt>
    <dgm:pt modelId="{61D36128-EFCA-D545-AA85-97869EDF888F}" type="sibTrans" cxnId="{ED096433-D8D5-F04D-B8CF-A65B32ED4EA2}">
      <dgm:prSet/>
      <dgm:spPr/>
      <dgm:t>
        <a:bodyPr/>
        <a:lstStyle/>
        <a:p>
          <a:endParaRPr lang="en-US"/>
        </a:p>
      </dgm:t>
    </dgm:pt>
    <dgm:pt modelId="{7E7C9781-1F84-B64C-99B5-0AA196A394BA}">
      <dgm:prSet phldrT="[Text]" custT="1"/>
      <dgm:spPr/>
      <dgm:t>
        <a:bodyPr/>
        <a:lstStyle/>
        <a:p>
          <a:r>
            <a:rPr lang="en-US" sz="2800" dirty="0">
              <a:solidFill>
                <a:srgbClr val="000000"/>
              </a:solidFill>
            </a:rPr>
            <a:t>Effective</a:t>
          </a:r>
          <a:r>
            <a:rPr lang="en-US" sz="2800" dirty="0" smtClean="0">
              <a:solidFill>
                <a:srgbClr val="000000"/>
              </a:solidFill>
            </a:rPr>
            <a:t>/</a:t>
          </a:r>
        </a:p>
        <a:p>
          <a:r>
            <a:rPr lang="en-US" sz="2800" dirty="0" smtClean="0">
              <a:solidFill>
                <a:srgbClr val="000000"/>
              </a:solidFill>
            </a:rPr>
            <a:t>thorough</a:t>
          </a:r>
          <a:endParaRPr lang="en-US" sz="2800" dirty="0">
            <a:solidFill>
              <a:srgbClr val="000000"/>
            </a:solidFill>
          </a:endParaRPr>
        </a:p>
      </dgm:t>
    </dgm:pt>
    <dgm:pt modelId="{CCDA0569-D92C-F441-AB8B-88A6C5A762D1}" type="parTrans" cxnId="{6C8E26EF-7E7A-F340-A644-E5526888B76B}">
      <dgm:prSet/>
      <dgm:spPr/>
      <dgm:t>
        <a:bodyPr/>
        <a:lstStyle/>
        <a:p>
          <a:endParaRPr lang="en-US"/>
        </a:p>
      </dgm:t>
    </dgm:pt>
    <dgm:pt modelId="{DE615E45-F596-A74D-8FBB-33531C45A3B3}" type="sibTrans" cxnId="{6C8E26EF-7E7A-F340-A644-E5526888B76B}">
      <dgm:prSet/>
      <dgm:spPr/>
      <dgm:t>
        <a:bodyPr/>
        <a:lstStyle/>
        <a:p>
          <a:endParaRPr lang="en-US"/>
        </a:p>
      </dgm:t>
    </dgm:pt>
    <dgm:pt modelId="{A49BC8AB-AD2A-774C-83A3-0E90447AF6C9}">
      <dgm:prSet phldrT="[Text]" custT="1"/>
      <dgm:spPr/>
      <dgm:t>
        <a:bodyPr/>
        <a:lstStyle/>
        <a:p>
          <a:r>
            <a:rPr lang="en-US" sz="2200" dirty="0"/>
            <a:t>Authorities must diligently take all available reasonable steps to secure evidence</a:t>
          </a:r>
        </a:p>
      </dgm:t>
    </dgm:pt>
    <dgm:pt modelId="{A2DAC937-1C50-C24C-941E-9D9E87E8C58D}" type="sibTrans" cxnId="{8B08A533-B673-174F-BE07-60F7176EC668}">
      <dgm:prSet/>
      <dgm:spPr/>
      <dgm:t>
        <a:bodyPr/>
        <a:lstStyle/>
        <a:p>
          <a:endParaRPr lang="en-US"/>
        </a:p>
      </dgm:t>
    </dgm:pt>
    <dgm:pt modelId="{26166FFD-EE23-054F-9B19-E541FAA03E15}" type="parTrans" cxnId="{8B08A533-B673-174F-BE07-60F7176EC668}">
      <dgm:prSet/>
      <dgm:spPr/>
      <dgm:t>
        <a:bodyPr/>
        <a:lstStyle/>
        <a:p>
          <a:endParaRPr lang="en-US"/>
        </a:p>
      </dgm:t>
    </dgm:pt>
    <dgm:pt modelId="{DF704970-B5C8-FA4B-90BB-AA5601B596B0}">
      <dgm:prSet phldrT="[Text]" custT="1"/>
      <dgm:spPr/>
      <dgm:t>
        <a:bodyPr/>
        <a:lstStyle/>
        <a:p>
          <a:r>
            <a:rPr lang="en-US" sz="2200" b="0" dirty="0"/>
            <a:t>Prompt ex officio response by investigative authorities is essential in maintaining public confidence</a:t>
          </a:r>
        </a:p>
      </dgm:t>
    </dgm:pt>
    <dgm:pt modelId="{9E46EECB-D933-9842-B16A-258992DDF7DE}" type="sibTrans" cxnId="{EB26EBBD-6D9A-7542-90C5-4E7A7206A5FF}">
      <dgm:prSet/>
      <dgm:spPr/>
      <dgm:t>
        <a:bodyPr/>
        <a:lstStyle/>
        <a:p>
          <a:endParaRPr lang="en-US"/>
        </a:p>
      </dgm:t>
    </dgm:pt>
    <dgm:pt modelId="{7AEFA8A5-A8B7-A046-A100-2B031193A7F2}" type="parTrans" cxnId="{EB26EBBD-6D9A-7542-90C5-4E7A7206A5FF}">
      <dgm:prSet/>
      <dgm:spPr/>
      <dgm:t>
        <a:bodyPr/>
        <a:lstStyle/>
        <a:p>
          <a:endParaRPr lang="en-US"/>
        </a:p>
      </dgm:t>
    </dgm:pt>
    <dgm:pt modelId="{F33D9BE5-E59E-D246-9595-BED774E354A4}">
      <dgm:prSet phldrT="[Text]" custT="1"/>
      <dgm:spPr/>
      <dgm:t>
        <a:bodyPr/>
        <a:lstStyle/>
        <a:p>
          <a:r>
            <a:rPr lang="en-US" sz="2800" dirty="0">
              <a:solidFill>
                <a:srgbClr val="000000"/>
              </a:solidFill>
            </a:rPr>
            <a:t>Independent</a:t>
          </a:r>
        </a:p>
      </dgm:t>
    </dgm:pt>
    <dgm:pt modelId="{4C9AB199-4A39-0042-8BEB-731524A6DE7A}" type="parTrans" cxnId="{8007D365-C6D7-864D-9C96-07EC55149041}">
      <dgm:prSet/>
      <dgm:spPr/>
      <dgm:t>
        <a:bodyPr/>
        <a:lstStyle/>
        <a:p>
          <a:endParaRPr lang="en-US"/>
        </a:p>
      </dgm:t>
    </dgm:pt>
    <dgm:pt modelId="{FEDD4D06-AE13-3B43-9721-B79C363F0728}" type="sibTrans" cxnId="{8007D365-C6D7-864D-9C96-07EC55149041}">
      <dgm:prSet/>
      <dgm:spPr/>
      <dgm:t>
        <a:bodyPr/>
        <a:lstStyle/>
        <a:p>
          <a:endParaRPr lang="en-US"/>
        </a:p>
      </dgm:t>
    </dgm:pt>
    <dgm:pt modelId="{30D7DBF5-29CB-964B-A180-6684FEE56104}">
      <dgm:prSet phldrT="[Text]" custT="1"/>
      <dgm:spPr/>
      <dgm:t>
        <a:bodyPr/>
        <a:lstStyle/>
        <a:p>
          <a:r>
            <a:rPr lang="en-US" sz="2800" dirty="0">
              <a:solidFill>
                <a:srgbClr val="000000"/>
              </a:solidFill>
            </a:rPr>
            <a:t>Impartial</a:t>
          </a:r>
        </a:p>
      </dgm:t>
    </dgm:pt>
    <dgm:pt modelId="{243F6581-11D1-B248-B7B0-2C7FB8A13FC8}" type="parTrans" cxnId="{44D2D07E-5218-5945-89B1-013CE55B4774}">
      <dgm:prSet/>
      <dgm:spPr/>
      <dgm:t>
        <a:bodyPr/>
        <a:lstStyle/>
        <a:p>
          <a:endParaRPr lang="en-US"/>
        </a:p>
      </dgm:t>
    </dgm:pt>
    <dgm:pt modelId="{C2D29AEF-8D56-804E-9D30-698D002A8302}" type="sibTrans" cxnId="{44D2D07E-5218-5945-89B1-013CE55B4774}">
      <dgm:prSet/>
      <dgm:spPr/>
      <dgm:t>
        <a:bodyPr/>
        <a:lstStyle/>
        <a:p>
          <a:endParaRPr lang="en-US"/>
        </a:p>
      </dgm:t>
    </dgm:pt>
    <dgm:pt modelId="{D0B9E5BB-0F2F-5B40-BDB2-A522CEC06F0C}">
      <dgm:prSet phldrT="[Text]" custT="1"/>
      <dgm:spPr/>
      <dgm:t>
        <a:bodyPr/>
        <a:lstStyle/>
        <a:p>
          <a:r>
            <a:rPr lang="en-US" sz="2200" dirty="0">
              <a:solidFill>
                <a:srgbClr val="000000"/>
              </a:solidFill>
            </a:rPr>
            <a:t>Impartiality</a:t>
          </a:r>
          <a:r>
            <a:rPr lang="en-US" sz="2200" baseline="0" dirty="0">
              <a:solidFill>
                <a:srgbClr val="000000"/>
              </a:solidFill>
            </a:rPr>
            <a:t> presupposes lack of pre-conceived ideas and prejudice by those carrying out the investigation</a:t>
          </a:r>
          <a:endParaRPr lang="en-US" sz="2200" dirty="0">
            <a:solidFill>
              <a:srgbClr val="000000"/>
            </a:solidFill>
          </a:endParaRPr>
        </a:p>
      </dgm:t>
    </dgm:pt>
    <dgm:pt modelId="{CF34DD54-B129-4A4D-A2B5-6FFB094A9044}" type="parTrans" cxnId="{6C305EA2-10E6-724E-BDC3-90086C6708AE}">
      <dgm:prSet/>
      <dgm:spPr/>
      <dgm:t>
        <a:bodyPr/>
        <a:lstStyle/>
        <a:p>
          <a:endParaRPr lang="en-US"/>
        </a:p>
      </dgm:t>
    </dgm:pt>
    <dgm:pt modelId="{1A172EAB-02C0-8641-83A9-33E213F1B6C2}" type="sibTrans" cxnId="{6C305EA2-10E6-724E-BDC3-90086C6708AE}">
      <dgm:prSet/>
      <dgm:spPr/>
      <dgm:t>
        <a:bodyPr/>
        <a:lstStyle/>
        <a:p>
          <a:endParaRPr lang="en-US"/>
        </a:p>
      </dgm:t>
    </dgm:pt>
    <dgm:pt modelId="{DA7BE0E5-967B-9540-8D16-F85101C1DD88}">
      <dgm:prSet phldrT="[Text]" custT="1"/>
      <dgm:spPr/>
      <dgm:t>
        <a:bodyPr/>
        <a:lstStyle/>
        <a:p>
          <a:r>
            <a:rPr lang="en-GB" sz="2200" noProof="0" dirty="0">
              <a:solidFill>
                <a:srgbClr val="000000"/>
              </a:solidFill>
            </a:rPr>
            <a:t>Those carrying out the investigation must be</a:t>
          </a:r>
          <a:r>
            <a:rPr lang="en-GB" sz="2200" noProof="0" dirty="0">
              <a:solidFill>
                <a:schemeClr val="tx1"/>
              </a:solidFill>
            </a:rPr>
            <a:t> hierarchically </a:t>
          </a:r>
          <a:r>
            <a:rPr lang="en-GB" sz="2200" noProof="0" dirty="0">
              <a:solidFill>
                <a:srgbClr val="000000"/>
              </a:solidFill>
            </a:rPr>
            <a:t>and practically independent from those implicated</a:t>
          </a:r>
        </a:p>
      </dgm:t>
    </dgm:pt>
    <dgm:pt modelId="{FCB72069-646F-9046-B109-075C133726C6}" type="parTrans" cxnId="{247AA992-F677-4946-A1F9-8C257764A3B9}">
      <dgm:prSet/>
      <dgm:spPr/>
      <dgm:t>
        <a:bodyPr/>
        <a:lstStyle/>
        <a:p>
          <a:endParaRPr lang="en-US"/>
        </a:p>
      </dgm:t>
    </dgm:pt>
    <dgm:pt modelId="{50D97C2B-F322-C049-98B5-051F5F2C66FC}" type="sibTrans" cxnId="{247AA992-F677-4946-A1F9-8C257764A3B9}">
      <dgm:prSet/>
      <dgm:spPr/>
      <dgm:t>
        <a:bodyPr/>
        <a:lstStyle/>
        <a:p>
          <a:endParaRPr lang="en-US"/>
        </a:p>
      </dgm:t>
    </dgm:pt>
    <dgm:pt modelId="{A426C38C-773F-5749-A382-C591C515AD9C}" type="pres">
      <dgm:prSet presAssocID="{A06C2675-0AEF-C449-941C-959A58B48AFD}" presName="Name0" presStyleCnt="0">
        <dgm:presLayoutVars>
          <dgm:dir/>
          <dgm:animLvl val="lvl"/>
          <dgm:resizeHandles val="exact"/>
        </dgm:presLayoutVars>
      </dgm:prSet>
      <dgm:spPr/>
      <dgm:t>
        <a:bodyPr/>
        <a:lstStyle/>
        <a:p>
          <a:endParaRPr lang="en-GB"/>
        </a:p>
      </dgm:t>
    </dgm:pt>
    <dgm:pt modelId="{6A145DB3-E86F-B748-8B15-1F7F4F5489B2}" type="pres">
      <dgm:prSet presAssocID="{87599C69-2064-1F45-BAB8-ED59E7EFB2D1}" presName="linNode" presStyleCnt="0"/>
      <dgm:spPr/>
    </dgm:pt>
    <dgm:pt modelId="{C5A2A1F2-BAFE-F342-A017-849F1178E643}" type="pres">
      <dgm:prSet presAssocID="{87599C69-2064-1F45-BAB8-ED59E7EFB2D1}" presName="parentText" presStyleLbl="node1" presStyleIdx="0" presStyleCnt="4" custLinFactNeighborY="-6802">
        <dgm:presLayoutVars>
          <dgm:chMax val="1"/>
          <dgm:bulletEnabled val="1"/>
        </dgm:presLayoutVars>
      </dgm:prSet>
      <dgm:spPr/>
      <dgm:t>
        <a:bodyPr/>
        <a:lstStyle/>
        <a:p>
          <a:endParaRPr lang="en-GB"/>
        </a:p>
      </dgm:t>
    </dgm:pt>
    <dgm:pt modelId="{DB7277D2-EA2B-6F42-94DC-36D9A0249A09}" type="pres">
      <dgm:prSet presAssocID="{87599C69-2064-1F45-BAB8-ED59E7EFB2D1}" presName="descendantText" presStyleLbl="alignAccFollowNode1" presStyleIdx="0" presStyleCnt="4">
        <dgm:presLayoutVars>
          <dgm:bulletEnabled val="1"/>
        </dgm:presLayoutVars>
      </dgm:prSet>
      <dgm:spPr/>
      <dgm:t>
        <a:bodyPr/>
        <a:lstStyle/>
        <a:p>
          <a:endParaRPr lang="en-GB"/>
        </a:p>
      </dgm:t>
    </dgm:pt>
    <dgm:pt modelId="{8B4CBB24-C714-3542-A4E8-F40B21419AE2}" type="pres">
      <dgm:prSet presAssocID="{61D36128-EFCA-D545-AA85-97869EDF888F}" presName="sp" presStyleCnt="0"/>
      <dgm:spPr/>
    </dgm:pt>
    <dgm:pt modelId="{AD93992D-6DEE-3D4D-9390-9CB7C015D901}" type="pres">
      <dgm:prSet presAssocID="{7E7C9781-1F84-B64C-99B5-0AA196A394BA}" presName="linNode" presStyleCnt="0"/>
      <dgm:spPr/>
    </dgm:pt>
    <dgm:pt modelId="{F08F2644-97F4-094B-8EBF-7F0972C0EB7D}" type="pres">
      <dgm:prSet presAssocID="{7E7C9781-1F84-B64C-99B5-0AA196A394BA}" presName="parentText" presStyleLbl="node1" presStyleIdx="1" presStyleCnt="4">
        <dgm:presLayoutVars>
          <dgm:chMax val="1"/>
          <dgm:bulletEnabled val="1"/>
        </dgm:presLayoutVars>
      </dgm:prSet>
      <dgm:spPr/>
      <dgm:t>
        <a:bodyPr/>
        <a:lstStyle/>
        <a:p>
          <a:endParaRPr lang="en-GB"/>
        </a:p>
      </dgm:t>
    </dgm:pt>
    <dgm:pt modelId="{CEC644B5-22E1-4747-ABF3-EC6506B4F13B}" type="pres">
      <dgm:prSet presAssocID="{7E7C9781-1F84-B64C-99B5-0AA196A394BA}" presName="descendantText" presStyleLbl="alignAccFollowNode1" presStyleIdx="1" presStyleCnt="4">
        <dgm:presLayoutVars>
          <dgm:bulletEnabled val="1"/>
        </dgm:presLayoutVars>
      </dgm:prSet>
      <dgm:spPr/>
      <dgm:t>
        <a:bodyPr/>
        <a:lstStyle/>
        <a:p>
          <a:endParaRPr lang="en-GB"/>
        </a:p>
      </dgm:t>
    </dgm:pt>
    <dgm:pt modelId="{23CA5935-5AA7-1D42-A993-60A541CEFA28}" type="pres">
      <dgm:prSet presAssocID="{DE615E45-F596-A74D-8FBB-33531C45A3B3}" presName="sp" presStyleCnt="0"/>
      <dgm:spPr/>
    </dgm:pt>
    <dgm:pt modelId="{2610EC1A-866B-124E-B5BB-29C1E91DBEA3}" type="pres">
      <dgm:prSet presAssocID="{F33D9BE5-E59E-D246-9595-BED774E354A4}" presName="linNode" presStyleCnt="0"/>
      <dgm:spPr/>
    </dgm:pt>
    <dgm:pt modelId="{7276CC74-A32F-B54C-BEFE-0A746A145D52}" type="pres">
      <dgm:prSet presAssocID="{F33D9BE5-E59E-D246-9595-BED774E354A4}" presName="parentText" presStyleLbl="node1" presStyleIdx="2" presStyleCnt="4">
        <dgm:presLayoutVars>
          <dgm:chMax val="1"/>
          <dgm:bulletEnabled val="1"/>
        </dgm:presLayoutVars>
      </dgm:prSet>
      <dgm:spPr/>
      <dgm:t>
        <a:bodyPr/>
        <a:lstStyle/>
        <a:p>
          <a:endParaRPr lang="en-GB"/>
        </a:p>
      </dgm:t>
    </dgm:pt>
    <dgm:pt modelId="{3D44761A-0175-A545-83D5-3A57E3ACD7B4}" type="pres">
      <dgm:prSet presAssocID="{F33D9BE5-E59E-D246-9595-BED774E354A4}" presName="descendantText" presStyleLbl="alignAccFollowNode1" presStyleIdx="2" presStyleCnt="4">
        <dgm:presLayoutVars>
          <dgm:bulletEnabled val="1"/>
        </dgm:presLayoutVars>
      </dgm:prSet>
      <dgm:spPr/>
      <dgm:t>
        <a:bodyPr/>
        <a:lstStyle/>
        <a:p>
          <a:endParaRPr lang="en-GB"/>
        </a:p>
      </dgm:t>
    </dgm:pt>
    <dgm:pt modelId="{2E4920EB-A910-2B4E-B860-DE5DF1F1280E}" type="pres">
      <dgm:prSet presAssocID="{FEDD4D06-AE13-3B43-9721-B79C363F0728}" presName="sp" presStyleCnt="0"/>
      <dgm:spPr/>
    </dgm:pt>
    <dgm:pt modelId="{BB04C170-B747-7448-8A0B-A0D9F898A407}" type="pres">
      <dgm:prSet presAssocID="{30D7DBF5-29CB-964B-A180-6684FEE56104}" presName="linNode" presStyleCnt="0"/>
      <dgm:spPr/>
    </dgm:pt>
    <dgm:pt modelId="{8EFFDA16-C62C-164D-83FE-C08D9C1C5640}" type="pres">
      <dgm:prSet presAssocID="{30D7DBF5-29CB-964B-A180-6684FEE56104}" presName="parentText" presStyleLbl="node1" presStyleIdx="3" presStyleCnt="4">
        <dgm:presLayoutVars>
          <dgm:chMax val="1"/>
          <dgm:bulletEnabled val="1"/>
        </dgm:presLayoutVars>
      </dgm:prSet>
      <dgm:spPr/>
      <dgm:t>
        <a:bodyPr/>
        <a:lstStyle/>
        <a:p>
          <a:endParaRPr lang="en-GB"/>
        </a:p>
      </dgm:t>
    </dgm:pt>
    <dgm:pt modelId="{FE98DB37-221A-BB47-BE1F-CBB2924D5F8B}" type="pres">
      <dgm:prSet presAssocID="{30D7DBF5-29CB-964B-A180-6684FEE56104}" presName="descendantText" presStyleLbl="alignAccFollowNode1" presStyleIdx="3" presStyleCnt="4">
        <dgm:presLayoutVars>
          <dgm:bulletEnabled val="1"/>
        </dgm:presLayoutVars>
      </dgm:prSet>
      <dgm:spPr/>
      <dgm:t>
        <a:bodyPr/>
        <a:lstStyle/>
        <a:p>
          <a:endParaRPr lang="en-GB"/>
        </a:p>
      </dgm:t>
    </dgm:pt>
  </dgm:ptLst>
  <dgm:cxnLst>
    <dgm:cxn modelId="{F2E01966-30F7-B047-804B-6555AF89076D}" type="presOf" srcId="{7E7C9781-1F84-B64C-99B5-0AA196A394BA}" destId="{F08F2644-97F4-094B-8EBF-7F0972C0EB7D}" srcOrd="0" destOrd="0" presId="urn:microsoft.com/office/officeart/2005/8/layout/vList5"/>
    <dgm:cxn modelId="{36C09F75-6282-5643-9607-E479908F3C76}" type="presOf" srcId="{87599C69-2064-1F45-BAB8-ED59E7EFB2D1}" destId="{C5A2A1F2-BAFE-F342-A017-849F1178E643}" srcOrd="0" destOrd="0" presId="urn:microsoft.com/office/officeart/2005/8/layout/vList5"/>
    <dgm:cxn modelId="{44D2D07E-5218-5945-89B1-013CE55B4774}" srcId="{A06C2675-0AEF-C449-941C-959A58B48AFD}" destId="{30D7DBF5-29CB-964B-A180-6684FEE56104}" srcOrd="3" destOrd="0" parTransId="{243F6581-11D1-B248-B7B0-2C7FB8A13FC8}" sibTransId="{C2D29AEF-8D56-804E-9D30-698D002A8302}"/>
    <dgm:cxn modelId="{1FC74342-8075-C140-8B75-AED818E18771}" type="presOf" srcId="{DF704970-B5C8-FA4B-90BB-AA5601B596B0}" destId="{DB7277D2-EA2B-6F42-94DC-36D9A0249A09}" srcOrd="0" destOrd="0" presId="urn:microsoft.com/office/officeart/2005/8/layout/vList5"/>
    <dgm:cxn modelId="{247AA992-F677-4946-A1F9-8C257764A3B9}" srcId="{F33D9BE5-E59E-D246-9595-BED774E354A4}" destId="{DA7BE0E5-967B-9540-8D16-F85101C1DD88}" srcOrd="0" destOrd="0" parTransId="{FCB72069-646F-9046-B109-075C133726C6}" sibTransId="{50D97C2B-F322-C049-98B5-051F5F2C66FC}"/>
    <dgm:cxn modelId="{ED096433-D8D5-F04D-B8CF-A65B32ED4EA2}" srcId="{A06C2675-0AEF-C449-941C-959A58B48AFD}" destId="{87599C69-2064-1F45-BAB8-ED59E7EFB2D1}" srcOrd="0" destOrd="0" parTransId="{9742E98C-64D1-344F-AFD1-D17DF38BC8B3}" sibTransId="{61D36128-EFCA-D545-AA85-97869EDF888F}"/>
    <dgm:cxn modelId="{EB26EBBD-6D9A-7542-90C5-4E7A7206A5FF}" srcId="{87599C69-2064-1F45-BAB8-ED59E7EFB2D1}" destId="{DF704970-B5C8-FA4B-90BB-AA5601B596B0}" srcOrd="0" destOrd="0" parTransId="{7AEFA8A5-A8B7-A046-A100-2B031193A7F2}" sibTransId="{9E46EECB-D933-9842-B16A-258992DDF7DE}"/>
    <dgm:cxn modelId="{8007D365-C6D7-864D-9C96-07EC55149041}" srcId="{A06C2675-0AEF-C449-941C-959A58B48AFD}" destId="{F33D9BE5-E59E-D246-9595-BED774E354A4}" srcOrd="2" destOrd="0" parTransId="{4C9AB199-4A39-0042-8BEB-731524A6DE7A}" sibTransId="{FEDD4D06-AE13-3B43-9721-B79C363F0728}"/>
    <dgm:cxn modelId="{8B08A533-B673-174F-BE07-60F7176EC668}" srcId="{7E7C9781-1F84-B64C-99B5-0AA196A394BA}" destId="{A49BC8AB-AD2A-774C-83A3-0E90447AF6C9}" srcOrd="0" destOrd="0" parTransId="{26166FFD-EE23-054F-9B19-E541FAA03E15}" sibTransId="{A2DAC937-1C50-C24C-941E-9D9E87E8C58D}"/>
    <dgm:cxn modelId="{816BE155-D38E-954D-BE48-E933A94FA564}" type="presOf" srcId="{D0B9E5BB-0F2F-5B40-BDB2-A522CEC06F0C}" destId="{FE98DB37-221A-BB47-BE1F-CBB2924D5F8B}" srcOrd="0" destOrd="0" presId="urn:microsoft.com/office/officeart/2005/8/layout/vList5"/>
    <dgm:cxn modelId="{2F617549-8787-0E4D-B392-6AF2F434252F}" type="presOf" srcId="{A49BC8AB-AD2A-774C-83A3-0E90447AF6C9}" destId="{CEC644B5-22E1-4747-ABF3-EC6506B4F13B}" srcOrd="0" destOrd="0" presId="urn:microsoft.com/office/officeart/2005/8/layout/vList5"/>
    <dgm:cxn modelId="{AF5ECC29-381C-844B-A7DF-D687ADFCA6F3}" type="presOf" srcId="{30D7DBF5-29CB-964B-A180-6684FEE56104}" destId="{8EFFDA16-C62C-164D-83FE-C08D9C1C5640}" srcOrd="0" destOrd="0" presId="urn:microsoft.com/office/officeart/2005/8/layout/vList5"/>
    <dgm:cxn modelId="{554E68DC-0676-6C4E-9CC3-7B46AC0399A1}" type="presOf" srcId="{DA7BE0E5-967B-9540-8D16-F85101C1DD88}" destId="{3D44761A-0175-A545-83D5-3A57E3ACD7B4}" srcOrd="0" destOrd="0" presId="urn:microsoft.com/office/officeart/2005/8/layout/vList5"/>
    <dgm:cxn modelId="{6C305EA2-10E6-724E-BDC3-90086C6708AE}" srcId="{30D7DBF5-29CB-964B-A180-6684FEE56104}" destId="{D0B9E5BB-0F2F-5B40-BDB2-A522CEC06F0C}" srcOrd="0" destOrd="0" parTransId="{CF34DD54-B129-4A4D-A2B5-6FFB094A9044}" sibTransId="{1A172EAB-02C0-8641-83A9-33E213F1B6C2}"/>
    <dgm:cxn modelId="{352804B4-018E-7943-943E-611708C01E56}" type="presOf" srcId="{F33D9BE5-E59E-D246-9595-BED774E354A4}" destId="{7276CC74-A32F-B54C-BEFE-0A746A145D52}" srcOrd="0" destOrd="0" presId="urn:microsoft.com/office/officeart/2005/8/layout/vList5"/>
    <dgm:cxn modelId="{B38E226D-47F5-ED4A-9DC6-45E14E7CD544}" type="presOf" srcId="{A06C2675-0AEF-C449-941C-959A58B48AFD}" destId="{A426C38C-773F-5749-A382-C591C515AD9C}" srcOrd="0" destOrd="0" presId="urn:microsoft.com/office/officeart/2005/8/layout/vList5"/>
    <dgm:cxn modelId="{6C8E26EF-7E7A-F340-A644-E5526888B76B}" srcId="{A06C2675-0AEF-C449-941C-959A58B48AFD}" destId="{7E7C9781-1F84-B64C-99B5-0AA196A394BA}" srcOrd="1" destOrd="0" parTransId="{CCDA0569-D92C-F441-AB8B-88A6C5A762D1}" sibTransId="{DE615E45-F596-A74D-8FBB-33531C45A3B3}"/>
    <dgm:cxn modelId="{9C402AFF-7B4B-CA4E-9204-D05ABBAF228A}" type="presParOf" srcId="{A426C38C-773F-5749-A382-C591C515AD9C}" destId="{6A145DB3-E86F-B748-8B15-1F7F4F5489B2}" srcOrd="0" destOrd="0" presId="urn:microsoft.com/office/officeart/2005/8/layout/vList5"/>
    <dgm:cxn modelId="{31A7CCF8-E68C-DB43-9BBB-93F870CD86BB}" type="presParOf" srcId="{6A145DB3-E86F-B748-8B15-1F7F4F5489B2}" destId="{C5A2A1F2-BAFE-F342-A017-849F1178E643}" srcOrd="0" destOrd="0" presId="urn:microsoft.com/office/officeart/2005/8/layout/vList5"/>
    <dgm:cxn modelId="{7C6A52C2-7180-E149-82E7-13E35A97C825}" type="presParOf" srcId="{6A145DB3-E86F-B748-8B15-1F7F4F5489B2}" destId="{DB7277D2-EA2B-6F42-94DC-36D9A0249A09}" srcOrd="1" destOrd="0" presId="urn:microsoft.com/office/officeart/2005/8/layout/vList5"/>
    <dgm:cxn modelId="{122AA3AC-9AD5-BB42-A43B-C64AD29FD3BD}" type="presParOf" srcId="{A426C38C-773F-5749-A382-C591C515AD9C}" destId="{8B4CBB24-C714-3542-A4E8-F40B21419AE2}" srcOrd="1" destOrd="0" presId="urn:microsoft.com/office/officeart/2005/8/layout/vList5"/>
    <dgm:cxn modelId="{93838A08-0CF5-C04F-B787-1909E2BB9C3E}" type="presParOf" srcId="{A426C38C-773F-5749-A382-C591C515AD9C}" destId="{AD93992D-6DEE-3D4D-9390-9CB7C015D901}" srcOrd="2" destOrd="0" presId="urn:microsoft.com/office/officeart/2005/8/layout/vList5"/>
    <dgm:cxn modelId="{6E9D1666-981D-E24B-B531-29D8AA74138B}" type="presParOf" srcId="{AD93992D-6DEE-3D4D-9390-9CB7C015D901}" destId="{F08F2644-97F4-094B-8EBF-7F0972C0EB7D}" srcOrd="0" destOrd="0" presId="urn:microsoft.com/office/officeart/2005/8/layout/vList5"/>
    <dgm:cxn modelId="{CB801523-4DBF-934E-AFE7-060718F027E3}" type="presParOf" srcId="{AD93992D-6DEE-3D4D-9390-9CB7C015D901}" destId="{CEC644B5-22E1-4747-ABF3-EC6506B4F13B}" srcOrd="1" destOrd="0" presId="urn:microsoft.com/office/officeart/2005/8/layout/vList5"/>
    <dgm:cxn modelId="{135B98B4-629B-9049-9535-30675A84EB69}" type="presParOf" srcId="{A426C38C-773F-5749-A382-C591C515AD9C}" destId="{23CA5935-5AA7-1D42-A993-60A541CEFA28}" srcOrd="3" destOrd="0" presId="urn:microsoft.com/office/officeart/2005/8/layout/vList5"/>
    <dgm:cxn modelId="{36451276-11E5-D545-A01F-E029A6794CF1}" type="presParOf" srcId="{A426C38C-773F-5749-A382-C591C515AD9C}" destId="{2610EC1A-866B-124E-B5BB-29C1E91DBEA3}" srcOrd="4" destOrd="0" presId="urn:microsoft.com/office/officeart/2005/8/layout/vList5"/>
    <dgm:cxn modelId="{F2ADAAB8-AFD8-D041-B83C-F3ED52581073}" type="presParOf" srcId="{2610EC1A-866B-124E-B5BB-29C1E91DBEA3}" destId="{7276CC74-A32F-B54C-BEFE-0A746A145D52}" srcOrd="0" destOrd="0" presId="urn:microsoft.com/office/officeart/2005/8/layout/vList5"/>
    <dgm:cxn modelId="{FF0A0A08-FB8E-544D-9C8B-9D0CFCD3486D}" type="presParOf" srcId="{2610EC1A-866B-124E-B5BB-29C1E91DBEA3}" destId="{3D44761A-0175-A545-83D5-3A57E3ACD7B4}" srcOrd="1" destOrd="0" presId="urn:microsoft.com/office/officeart/2005/8/layout/vList5"/>
    <dgm:cxn modelId="{F8D1FADA-F2F4-7D4E-91F5-85678A2F2E56}" type="presParOf" srcId="{A426C38C-773F-5749-A382-C591C515AD9C}" destId="{2E4920EB-A910-2B4E-B860-DE5DF1F1280E}" srcOrd="5" destOrd="0" presId="urn:microsoft.com/office/officeart/2005/8/layout/vList5"/>
    <dgm:cxn modelId="{95508DEC-3BF5-304D-821E-7B5A98F8605A}" type="presParOf" srcId="{A426C38C-773F-5749-A382-C591C515AD9C}" destId="{BB04C170-B747-7448-8A0B-A0D9F898A407}" srcOrd="6" destOrd="0" presId="urn:microsoft.com/office/officeart/2005/8/layout/vList5"/>
    <dgm:cxn modelId="{FDA8659B-6D98-6740-B311-B4CF8D466270}" type="presParOf" srcId="{BB04C170-B747-7448-8A0B-A0D9F898A407}" destId="{8EFFDA16-C62C-164D-83FE-C08D9C1C5640}" srcOrd="0" destOrd="0" presId="urn:microsoft.com/office/officeart/2005/8/layout/vList5"/>
    <dgm:cxn modelId="{5F881B48-6542-9E4F-9CCC-8D8EB18ACEB7}" type="presParOf" srcId="{BB04C170-B747-7448-8A0B-A0D9F898A407}" destId="{FE98DB37-221A-BB47-BE1F-CBB2924D5F8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B51E575-B9B2-6948-947E-4CFE97CCEA15}" type="doc">
      <dgm:prSet loTypeId="urn:microsoft.com/office/officeart/2005/8/layout/vList2" loCatId="list" qsTypeId="urn:microsoft.com/office/officeart/2005/8/quickstyle/simple3" qsCatId="simple" csTypeId="urn:microsoft.com/office/officeart/2005/8/colors/accent2_5" csCatId="accent2" phldr="1"/>
      <dgm:spPr/>
      <dgm:t>
        <a:bodyPr/>
        <a:lstStyle/>
        <a:p>
          <a:endParaRPr lang="en-US"/>
        </a:p>
      </dgm:t>
    </dgm:pt>
    <dgm:pt modelId="{110546C1-44E5-154B-A8D9-1B54F6A0B1A3}">
      <dgm:prSet phldrT="[Text]" custT="1"/>
      <dgm:spPr/>
      <dgm:t>
        <a:bodyPr/>
        <a:lstStyle/>
        <a:p>
          <a:r>
            <a:rPr lang="en-US" sz="2200" dirty="0" err="1"/>
            <a:t>i</a:t>
          </a:r>
          <a:r>
            <a:rPr lang="en-US" sz="2200" dirty="0"/>
            <a:t>. A particular </a:t>
          </a:r>
          <a:r>
            <a:rPr lang="en-US" sz="2200" b="1" dirty="0"/>
            <a:t>act of sexual violence </a:t>
          </a:r>
          <a:r>
            <a:rPr lang="en-US" sz="2200" dirty="0"/>
            <a:t>was committed</a:t>
          </a:r>
        </a:p>
      </dgm:t>
    </dgm:pt>
    <dgm:pt modelId="{34AD273E-BD21-0441-8C04-9069CCDD2AF2}" type="parTrans" cxnId="{7B816815-93F8-E745-A3A9-77F2136EFF7B}">
      <dgm:prSet/>
      <dgm:spPr/>
      <dgm:t>
        <a:bodyPr/>
        <a:lstStyle/>
        <a:p>
          <a:endParaRPr lang="en-US"/>
        </a:p>
      </dgm:t>
    </dgm:pt>
    <dgm:pt modelId="{4017371A-E068-2E4D-BAB3-8A95D95B46CE}" type="sibTrans" cxnId="{7B816815-93F8-E745-A3A9-77F2136EFF7B}">
      <dgm:prSet/>
      <dgm:spPr/>
      <dgm:t>
        <a:bodyPr/>
        <a:lstStyle/>
        <a:p>
          <a:endParaRPr lang="en-US"/>
        </a:p>
      </dgm:t>
    </dgm:pt>
    <dgm:pt modelId="{64F4B715-2D56-5441-BC55-BD1DC998F3A5}">
      <dgm:prSet phldrT="[Text]" custT="1"/>
      <dgm:spPr/>
      <dgm:t>
        <a:bodyPr/>
        <a:lstStyle/>
        <a:p>
          <a:r>
            <a:rPr lang="en-US" sz="2200" dirty="0"/>
            <a:t>ii. Such act resulted in the </a:t>
          </a:r>
          <a:r>
            <a:rPr lang="en-US" sz="2200" b="1" dirty="0"/>
            <a:t>violation of </a:t>
          </a:r>
          <a:r>
            <a:rPr lang="en-US" sz="2200" b="1" dirty="0" smtClean="0">
              <a:solidFill>
                <a:srgbClr val="000000"/>
              </a:solidFill>
            </a:rPr>
            <a:t>one or more </a:t>
          </a:r>
          <a:r>
            <a:rPr lang="en-US" sz="2200" b="1" dirty="0" smtClean="0"/>
            <a:t>substantive </a:t>
          </a:r>
          <a:r>
            <a:rPr lang="en-US" sz="2200" b="1" dirty="0" smtClean="0">
              <a:solidFill>
                <a:srgbClr val="000000"/>
              </a:solidFill>
            </a:rPr>
            <a:t>and/or </a:t>
          </a:r>
          <a:r>
            <a:rPr lang="en-US" sz="2200" b="1" dirty="0"/>
            <a:t>procedural rights</a:t>
          </a:r>
        </a:p>
      </dgm:t>
    </dgm:pt>
    <dgm:pt modelId="{2032ADE7-476D-7C4E-BBF4-09D37E294A9D}" type="parTrans" cxnId="{4F4EE543-F566-9F40-A74E-C26C9D9A9B16}">
      <dgm:prSet/>
      <dgm:spPr/>
      <dgm:t>
        <a:bodyPr/>
        <a:lstStyle/>
        <a:p>
          <a:endParaRPr lang="en-US"/>
        </a:p>
      </dgm:t>
    </dgm:pt>
    <dgm:pt modelId="{2EDA69C6-77E4-B541-95A1-42DE0B094283}" type="sibTrans" cxnId="{4F4EE543-F566-9F40-A74E-C26C9D9A9B16}">
      <dgm:prSet/>
      <dgm:spPr/>
      <dgm:t>
        <a:bodyPr/>
        <a:lstStyle/>
        <a:p>
          <a:endParaRPr lang="en-US"/>
        </a:p>
      </dgm:t>
    </dgm:pt>
    <dgm:pt modelId="{66EBE398-EBB1-E643-9C30-F70FB100936B}">
      <dgm:prSet phldrT="[Text]" custT="1"/>
      <dgm:spPr/>
      <dgm:t>
        <a:bodyPr/>
        <a:lstStyle/>
        <a:p>
          <a:r>
            <a:rPr lang="en-US" sz="2200" dirty="0"/>
            <a:t>iii. The physical, mental and socio-economic </a:t>
          </a:r>
          <a:r>
            <a:rPr lang="en-US" sz="2200" b="1" dirty="0"/>
            <a:t>harm caused </a:t>
          </a:r>
          <a:r>
            <a:rPr lang="en-US" sz="2200" dirty="0"/>
            <a:t>to the victim</a:t>
          </a:r>
        </a:p>
      </dgm:t>
    </dgm:pt>
    <dgm:pt modelId="{082F418F-00FD-2B49-97B1-75ABE064A415}" type="parTrans" cxnId="{A8455B40-75EB-2A4C-A2F7-33745A7AE91D}">
      <dgm:prSet/>
      <dgm:spPr/>
      <dgm:t>
        <a:bodyPr/>
        <a:lstStyle/>
        <a:p>
          <a:endParaRPr lang="en-US"/>
        </a:p>
      </dgm:t>
    </dgm:pt>
    <dgm:pt modelId="{D6364BF6-150B-3C40-AB31-77D9CB0473EE}" type="sibTrans" cxnId="{A8455B40-75EB-2A4C-A2F7-33745A7AE91D}">
      <dgm:prSet/>
      <dgm:spPr/>
      <dgm:t>
        <a:bodyPr/>
        <a:lstStyle/>
        <a:p>
          <a:endParaRPr lang="en-US"/>
        </a:p>
      </dgm:t>
    </dgm:pt>
    <dgm:pt modelId="{28A5F0A7-FBB2-5E47-85B4-A5225FE1904C}" type="pres">
      <dgm:prSet presAssocID="{CB51E575-B9B2-6948-947E-4CFE97CCEA15}" presName="linear" presStyleCnt="0">
        <dgm:presLayoutVars>
          <dgm:animLvl val="lvl"/>
          <dgm:resizeHandles val="exact"/>
        </dgm:presLayoutVars>
      </dgm:prSet>
      <dgm:spPr/>
      <dgm:t>
        <a:bodyPr/>
        <a:lstStyle/>
        <a:p>
          <a:endParaRPr lang="en-GB"/>
        </a:p>
      </dgm:t>
    </dgm:pt>
    <dgm:pt modelId="{7945DCC3-140E-8C45-9D65-5C4E550419F3}" type="pres">
      <dgm:prSet presAssocID="{110546C1-44E5-154B-A8D9-1B54F6A0B1A3}" presName="parentText" presStyleLbl="node1" presStyleIdx="0" presStyleCnt="3" custLinFactY="-6660" custLinFactNeighborX="-1049" custLinFactNeighborY="-100000">
        <dgm:presLayoutVars>
          <dgm:chMax val="0"/>
          <dgm:bulletEnabled val="1"/>
        </dgm:presLayoutVars>
      </dgm:prSet>
      <dgm:spPr/>
      <dgm:t>
        <a:bodyPr/>
        <a:lstStyle/>
        <a:p>
          <a:endParaRPr lang="en-GB"/>
        </a:p>
      </dgm:t>
    </dgm:pt>
    <dgm:pt modelId="{E3A8F94F-7AD4-EE4C-8238-80E51FE554A9}" type="pres">
      <dgm:prSet presAssocID="{4017371A-E068-2E4D-BAB3-8A95D95B46CE}" presName="spacer" presStyleCnt="0"/>
      <dgm:spPr/>
    </dgm:pt>
    <dgm:pt modelId="{F3C718A4-74B1-8447-8C62-D15F03D12680}" type="pres">
      <dgm:prSet presAssocID="{64F4B715-2D56-5441-BC55-BD1DC998F3A5}" presName="parentText" presStyleLbl="node1" presStyleIdx="1" presStyleCnt="3">
        <dgm:presLayoutVars>
          <dgm:chMax val="0"/>
          <dgm:bulletEnabled val="1"/>
        </dgm:presLayoutVars>
      </dgm:prSet>
      <dgm:spPr/>
      <dgm:t>
        <a:bodyPr/>
        <a:lstStyle/>
        <a:p>
          <a:endParaRPr lang="en-GB"/>
        </a:p>
      </dgm:t>
    </dgm:pt>
    <dgm:pt modelId="{2C996662-41AA-7641-8D9E-E6908011A04A}" type="pres">
      <dgm:prSet presAssocID="{2EDA69C6-77E4-B541-95A1-42DE0B094283}" presName="spacer" presStyleCnt="0"/>
      <dgm:spPr/>
    </dgm:pt>
    <dgm:pt modelId="{1B0B36F1-20C7-C740-B9A9-67C1352B951F}" type="pres">
      <dgm:prSet presAssocID="{66EBE398-EBB1-E643-9C30-F70FB100936B}" presName="parentText" presStyleLbl="node1" presStyleIdx="2" presStyleCnt="3">
        <dgm:presLayoutVars>
          <dgm:chMax val="0"/>
          <dgm:bulletEnabled val="1"/>
        </dgm:presLayoutVars>
      </dgm:prSet>
      <dgm:spPr/>
      <dgm:t>
        <a:bodyPr/>
        <a:lstStyle/>
        <a:p>
          <a:endParaRPr lang="en-GB"/>
        </a:p>
      </dgm:t>
    </dgm:pt>
  </dgm:ptLst>
  <dgm:cxnLst>
    <dgm:cxn modelId="{4F4EE543-F566-9F40-A74E-C26C9D9A9B16}" srcId="{CB51E575-B9B2-6948-947E-4CFE97CCEA15}" destId="{64F4B715-2D56-5441-BC55-BD1DC998F3A5}" srcOrd="1" destOrd="0" parTransId="{2032ADE7-476D-7C4E-BBF4-09D37E294A9D}" sibTransId="{2EDA69C6-77E4-B541-95A1-42DE0B094283}"/>
    <dgm:cxn modelId="{768FB178-0280-8A4A-85EE-E47C08F57CC8}" type="presOf" srcId="{110546C1-44E5-154B-A8D9-1B54F6A0B1A3}" destId="{7945DCC3-140E-8C45-9D65-5C4E550419F3}" srcOrd="0" destOrd="0" presId="urn:microsoft.com/office/officeart/2005/8/layout/vList2"/>
    <dgm:cxn modelId="{392FD422-525C-B44F-B983-3165456BE618}" type="presOf" srcId="{64F4B715-2D56-5441-BC55-BD1DC998F3A5}" destId="{F3C718A4-74B1-8447-8C62-D15F03D12680}" srcOrd="0" destOrd="0" presId="urn:microsoft.com/office/officeart/2005/8/layout/vList2"/>
    <dgm:cxn modelId="{E08E26C7-6413-F34C-B660-52CBE8638638}" type="presOf" srcId="{66EBE398-EBB1-E643-9C30-F70FB100936B}" destId="{1B0B36F1-20C7-C740-B9A9-67C1352B951F}" srcOrd="0" destOrd="0" presId="urn:microsoft.com/office/officeart/2005/8/layout/vList2"/>
    <dgm:cxn modelId="{7B816815-93F8-E745-A3A9-77F2136EFF7B}" srcId="{CB51E575-B9B2-6948-947E-4CFE97CCEA15}" destId="{110546C1-44E5-154B-A8D9-1B54F6A0B1A3}" srcOrd="0" destOrd="0" parTransId="{34AD273E-BD21-0441-8C04-9069CCDD2AF2}" sibTransId="{4017371A-E068-2E4D-BAB3-8A95D95B46CE}"/>
    <dgm:cxn modelId="{A8455B40-75EB-2A4C-A2F7-33745A7AE91D}" srcId="{CB51E575-B9B2-6948-947E-4CFE97CCEA15}" destId="{66EBE398-EBB1-E643-9C30-F70FB100936B}" srcOrd="2" destOrd="0" parTransId="{082F418F-00FD-2B49-97B1-75ABE064A415}" sibTransId="{D6364BF6-150B-3C40-AB31-77D9CB0473EE}"/>
    <dgm:cxn modelId="{7B148C43-EAC5-1244-8937-F69F6F630B7C}" type="presOf" srcId="{CB51E575-B9B2-6948-947E-4CFE97CCEA15}" destId="{28A5F0A7-FBB2-5E47-85B4-A5225FE1904C}" srcOrd="0" destOrd="0" presId="urn:microsoft.com/office/officeart/2005/8/layout/vList2"/>
    <dgm:cxn modelId="{9513AB1D-8CAC-BB4D-9281-EB3B0BB97190}" type="presParOf" srcId="{28A5F0A7-FBB2-5E47-85B4-A5225FE1904C}" destId="{7945DCC3-140E-8C45-9D65-5C4E550419F3}" srcOrd="0" destOrd="0" presId="urn:microsoft.com/office/officeart/2005/8/layout/vList2"/>
    <dgm:cxn modelId="{DB061F43-5BAF-954D-BF62-C4E9117A6F29}" type="presParOf" srcId="{28A5F0A7-FBB2-5E47-85B4-A5225FE1904C}" destId="{E3A8F94F-7AD4-EE4C-8238-80E51FE554A9}" srcOrd="1" destOrd="0" presId="urn:microsoft.com/office/officeart/2005/8/layout/vList2"/>
    <dgm:cxn modelId="{F45DE951-19D9-3A46-8992-CF9BC3700A6E}" type="presParOf" srcId="{28A5F0A7-FBB2-5E47-85B4-A5225FE1904C}" destId="{F3C718A4-74B1-8447-8C62-D15F03D12680}" srcOrd="2" destOrd="0" presId="urn:microsoft.com/office/officeart/2005/8/layout/vList2"/>
    <dgm:cxn modelId="{CA1CBFEA-8CAF-2340-B5AD-F79479EB1D4D}" type="presParOf" srcId="{28A5F0A7-FBB2-5E47-85B4-A5225FE1904C}" destId="{2C996662-41AA-7641-8D9E-E6908011A04A}" srcOrd="3" destOrd="0" presId="urn:microsoft.com/office/officeart/2005/8/layout/vList2"/>
    <dgm:cxn modelId="{32090F66-37F3-5645-AC19-BABE8FEDD737}" type="presParOf" srcId="{28A5F0A7-FBB2-5E47-85B4-A5225FE1904C}" destId="{1B0B36F1-20C7-C740-B9A9-67C1352B951F}"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58AC594-81AA-BA4A-A812-63F0E0735CB3}" type="doc">
      <dgm:prSet loTypeId="urn:microsoft.com/office/officeart/2005/8/layout/hList1" loCatId="" qsTypeId="urn:microsoft.com/office/officeart/2005/8/quickstyle/simple4" qsCatId="simple" csTypeId="urn:microsoft.com/office/officeart/2005/8/colors/accent1_2" csCatId="accent1" phldr="1"/>
      <dgm:spPr/>
      <dgm:t>
        <a:bodyPr/>
        <a:lstStyle/>
        <a:p>
          <a:endParaRPr lang="en-GB"/>
        </a:p>
      </dgm:t>
    </dgm:pt>
    <dgm:pt modelId="{B3E12E46-A017-0D47-A7C8-6E34679C6015}">
      <dgm:prSet phldrT="[Text]" custT="1"/>
      <dgm:spPr/>
      <dgm:t>
        <a:bodyPr/>
        <a:lstStyle/>
        <a:p>
          <a:r>
            <a:rPr lang="en-GB" sz="2200" b="1" dirty="0" smtClean="0">
              <a:solidFill>
                <a:srgbClr val="000000"/>
              </a:solidFill>
            </a:rPr>
            <a:t>Substantive violations</a:t>
          </a:r>
          <a:endParaRPr lang="en-GB" sz="2200" b="1" dirty="0">
            <a:solidFill>
              <a:srgbClr val="000000"/>
            </a:solidFill>
          </a:endParaRPr>
        </a:p>
      </dgm:t>
    </dgm:pt>
    <dgm:pt modelId="{95BBD04F-4E63-CE43-8773-C3B328422120}" type="parTrans" cxnId="{393426C6-F61C-214B-84E7-91B5E3FFBD1F}">
      <dgm:prSet/>
      <dgm:spPr/>
      <dgm:t>
        <a:bodyPr/>
        <a:lstStyle/>
        <a:p>
          <a:endParaRPr lang="en-GB"/>
        </a:p>
      </dgm:t>
    </dgm:pt>
    <dgm:pt modelId="{98785995-55F4-7643-A131-968DE35A33CF}" type="sibTrans" cxnId="{393426C6-F61C-214B-84E7-91B5E3FFBD1F}">
      <dgm:prSet/>
      <dgm:spPr/>
      <dgm:t>
        <a:bodyPr/>
        <a:lstStyle/>
        <a:p>
          <a:endParaRPr lang="en-GB"/>
        </a:p>
      </dgm:t>
    </dgm:pt>
    <dgm:pt modelId="{EA6383EA-97C6-EB4A-ABD0-28AEB6F855FF}">
      <dgm:prSet phldrT="[Text]"/>
      <dgm:spPr/>
      <dgm:t>
        <a:bodyPr/>
        <a:lstStyle/>
        <a:p>
          <a:r>
            <a:rPr lang="en-GB" dirty="0" smtClean="0"/>
            <a:t>Prohibition of torture/ill-treatment</a:t>
          </a:r>
          <a:endParaRPr lang="en-GB" dirty="0"/>
        </a:p>
      </dgm:t>
    </dgm:pt>
    <dgm:pt modelId="{FE51A1AB-1750-A647-BB96-ECB97E48758D}" type="parTrans" cxnId="{127CE7ED-ADD8-184F-A8B2-5C624C64AA19}">
      <dgm:prSet/>
      <dgm:spPr/>
      <dgm:t>
        <a:bodyPr/>
        <a:lstStyle/>
        <a:p>
          <a:endParaRPr lang="en-GB"/>
        </a:p>
      </dgm:t>
    </dgm:pt>
    <dgm:pt modelId="{0FCE449B-BB36-7147-88AE-156AFDC911B7}" type="sibTrans" cxnId="{127CE7ED-ADD8-184F-A8B2-5C624C64AA19}">
      <dgm:prSet/>
      <dgm:spPr/>
      <dgm:t>
        <a:bodyPr/>
        <a:lstStyle/>
        <a:p>
          <a:endParaRPr lang="en-GB"/>
        </a:p>
      </dgm:t>
    </dgm:pt>
    <dgm:pt modelId="{B87D3F35-2BD3-B942-A6F9-40299AF79BDF}">
      <dgm:prSet phldrT="[Text]"/>
      <dgm:spPr/>
      <dgm:t>
        <a:bodyPr/>
        <a:lstStyle/>
        <a:p>
          <a:r>
            <a:rPr lang="en-GB" dirty="0" smtClean="0"/>
            <a:t>Right to personal security</a:t>
          </a:r>
          <a:endParaRPr lang="en-GB" dirty="0"/>
        </a:p>
      </dgm:t>
    </dgm:pt>
    <dgm:pt modelId="{79ECB8F6-1EC3-FE44-A278-00A4EBC6CBB7}" type="parTrans" cxnId="{3727DDC4-D5DF-244A-876B-92B1EC44CD69}">
      <dgm:prSet/>
      <dgm:spPr/>
      <dgm:t>
        <a:bodyPr/>
        <a:lstStyle/>
        <a:p>
          <a:endParaRPr lang="en-GB"/>
        </a:p>
      </dgm:t>
    </dgm:pt>
    <dgm:pt modelId="{409D56C1-9396-064D-92D4-24C3ADFC3DDE}" type="sibTrans" cxnId="{3727DDC4-D5DF-244A-876B-92B1EC44CD69}">
      <dgm:prSet/>
      <dgm:spPr/>
      <dgm:t>
        <a:bodyPr/>
        <a:lstStyle/>
        <a:p>
          <a:endParaRPr lang="en-GB"/>
        </a:p>
      </dgm:t>
    </dgm:pt>
    <dgm:pt modelId="{FBFEF542-588F-4746-B6C9-5B18973F3795}">
      <dgm:prSet phldrT="[Text]" custT="1"/>
      <dgm:spPr/>
      <dgm:t>
        <a:bodyPr/>
        <a:lstStyle/>
        <a:p>
          <a:r>
            <a:rPr lang="en-GB" sz="2200" b="1" dirty="0" smtClean="0">
              <a:solidFill>
                <a:srgbClr val="000000"/>
              </a:solidFill>
            </a:rPr>
            <a:t>Procedural violations</a:t>
          </a:r>
          <a:endParaRPr lang="en-GB" sz="2200" b="1" dirty="0">
            <a:solidFill>
              <a:srgbClr val="000000"/>
            </a:solidFill>
          </a:endParaRPr>
        </a:p>
      </dgm:t>
    </dgm:pt>
    <dgm:pt modelId="{EB42F3B0-356A-ED40-A48E-B8CF14C0A8AD}" type="parTrans" cxnId="{60A3A290-1F5C-F64A-8274-C426AED6C7AD}">
      <dgm:prSet/>
      <dgm:spPr/>
      <dgm:t>
        <a:bodyPr/>
        <a:lstStyle/>
        <a:p>
          <a:endParaRPr lang="en-GB"/>
        </a:p>
      </dgm:t>
    </dgm:pt>
    <dgm:pt modelId="{2435DFEE-B538-4048-9F68-435939D78A73}" type="sibTrans" cxnId="{60A3A290-1F5C-F64A-8274-C426AED6C7AD}">
      <dgm:prSet/>
      <dgm:spPr/>
      <dgm:t>
        <a:bodyPr/>
        <a:lstStyle/>
        <a:p>
          <a:endParaRPr lang="en-GB"/>
        </a:p>
      </dgm:t>
    </dgm:pt>
    <dgm:pt modelId="{87D7D4BB-E8B5-EB4D-B267-90E0E80BD2B6}">
      <dgm:prSet phldrT="[Text]"/>
      <dgm:spPr/>
      <dgm:t>
        <a:bodyPr/>
        <a:lstStyle/>
        <a:p>
          <a:r>
            <a:rPr lang="en-GB" dirty="0" smtClean="0"/>
            <a:t>Right to a prompt/ effective/independent/ impartial investigation</a:t>
          </a:r>
          <a:endParaRPr lang="en-GB" dirty="0"/>
        </a:p>
      </dgm:t>
    </dgm:pt>
    <dgm:pt modelId="{28062F5E-0CB0-DB41-942A-990874023CE1}" type="parTrans" cxnId="{49E3DBCD-C71F-CD49-9D94-66014E308227}">
      <dgm:prSet/>
      <dgm:spPr/>
      <dgm:t>
        <a:bodyPr/>
        <a:lstStyle/>
        <a:p>
          <a:endParaRPr lang="en-GB"/>
        </a:p>
      </dgm:t>
    </dgm:pt>
    <dgm:pt modelId="{1F4AD980-A091-474E-9E2B-0B629C94229F}" type="sibTrans" cxnId="{49E3DBCD-C71F-CD49-9D94-66014E308227}">
      <dgm:prSet/>
      <dgm:spPr/>
      <dgm:t>
        <a:bodyPr/>
        <a:lstStyle/>
        <a:p>
          <a:endParaRPr lang="en-GB"/>
        </a:p>
      </dgm:t>
    </dgm:pt>
    <dgm:pt modelId="{4C428ED7-259B-0847-A41C-19E386A97756}">
      <dgm:prSet phldrT="[Text]"/>
      <dgm:spPr/>
      <dgm:t>
        <a:bodyPr/>
        <a:lstStyle/>
        <a:p>
          <a:r>
            <a:rPr lang="en-GB" dirty="0" smtClean="0"/>
            <a:t>Right to information about reparation mechanisms</a:t>
          </a:r>
          <a:endParaRPr lang="en-GB" dirty="0"/>
        </a:p>
      </dgm:t>
    </dgm:pt>
    <dgm:pt modelId="{A813439E-74BC-9646-8DDE-3D3D5FE89A80}" type="parTrans" cxnId="{E836A6BB-ABF9-BF43-956F-4488E9F44F6A}">
      <dgm:prSet/>
      <dgm:spPr/>
      <dgm:t>
        <a:bodyPr/>
        <a:lstStyle/>
        <a:p>
          <a:endParaRPr lang="en-GB"/>
        </a:p>
      </dgm:t>
    </dgm:pt>
    <dgm:pt modelId="{360C5B65-489B-7046-A432-858EEBDC0960}" type="sibTrans" cxnId="{E836A6BB-ABF9-BF43-956F-4488E9F44F6A}">
      <dgm:prSet/>
      <dgm:spPr/>
      <dgm:t>
        <a:bodyPr/>
        <a:lstStyle/>
        <a:p>
          <a:endParaRPr lang="en-GB"/>
        </a:p>
      </dgm:t>
    </dgm:pt>
    <dgm:pt modelId="{1588B9CF-923C-224B-A55A-2A4B2F07492D}">
      <dgm:prSet phldrT="[Text]"/>
      <dgm:spPr/>
      <dgm:t>
        <a:bodyPr/>
        <a:lstStyle/>
        <a:p>
          <a:r>
            <a:rPr lang="en-GB" dirty="0" smtClean="0"/>
            <a:t>Right to physical integrity</a:t>
          </a:r>
          <a:endParaRPr lang="en-GB" dirty="0"/>
        </a:p>
      </dgm:t>
    </dgm:pt>
    <dgm:pt modelId="{01549504-95AB-CF46-9E5E-31784829213D}" type="parTrans" cxnId="{8919A1FB-882C-1C4C-B53C-9E07892C5021}">
      <dgm:prSet/>
      <dgm:spPr/>
      <dgm:t>
        <a:bodyPr/>
        <a:lstStyle/>
        <a:p>
          <a:endParaRPr lang="en-GB"/>
        </a:p>
      </dgm:t>
    </dgm:pt>
    <dgm:pt modelId="{8C2E3BB2-4BCE-5C4E-BF77-57DCC0B12122}" type="sibTrans" cxnId="{8919A1FB-882C-1C4C-B53C-9E07892C5021}">
      <dgm:prSet/>
      <dgm:spPr/>
      <dgm:t>
        <a:bodyPr/>
        <a:lstStyle/>
        <a:p>
          <a:endParaRPr lang="en-GB"/>
        </a:p>
      </dgm:t>
    </dgm:pt>
    <dgm:pt modelId="{93790AEF-F0D1-6B44-8745-3E6B074CD138}">
      <dgm:prSet phldrT="[Text]"/>
      <dgm:spPr/>
      <dgm:t>
        <a:bodyPr/>
        <a:lstStyle/>
        <a:p>
          <a:r>
            <a:rPr lang="en-GB" dirty="0" smtClean="0"/>
            <a:t>Right to liberty; life; family life</a:t>
          </a:r>
          <a:endParaRPr lang="en-GB" dirty="0"/>
        </a:p>
      </dgm:t>
    </dgm:pt>
    <dgm:pt modelId="{32360BAB-54DF-8C4B-9D5F-A86D383C18D8}" type="parTrans" cxnId="{A1BE2758-DBB2-9F44-A306-FDE534AAEA23}">
      <dgm:prSet/>
      <dgm:spPr/>
      <dgm:t>
        <a:bodyPr/>
        <a:lstStyle/>
        <a:p>
          <a:endParaRPr lang="en-GB"/>
        </a:p>
      </dgm:t>
    </dgm:pt>
    <dgm:pt modelId="{48225C41-A883-5D41-A10C-9B6FFDA390E4}" type="sibTrans" cxnId="{A1BE2758-DBB2-9F44-A306-FDE534AAEA23}">
      <dgm:prSet/>
      <dgm:spPr/>
      <dgm:t>
        <a:bodyPr/>
        <a:lstStyle/>
        <a:p>
          <a:endParaRPr lang="en-GB"/>
        </a:p>
      </dgm:t>
    </dgm:pt>
    <dgm:pt modelId="{8395263B-F370-5A4D-A4E9-39597E73FB12}">
      <dgm:prSet phldrT="[Text]"/>
      <dgm:spPr/>
      <dgm:t>
        <a:bodyPr/>
        <a:lstStyle/>
        <a:p>
          <a:r>
            <a:rPr lang="en-GB" dirty="0" smtClean="0"/>
            <a:t>Right to health; education; work</a:t>
          </a:r>
          <a:endParaRPr lang="en-GB" dirty="0"/>
        </a:p>
      </dgm:t>
    </dgm:pt>
    <dgm:pt modelId="{953803E6-875A-4844-82CE-43E2D642FA1A}" type="parTrans" cxnId="{B0D09309-F379-5140-B1CA-EA2F8D65207F}">
      <dgm:prSet/>
      <dgm:spPr/>
      <dgm:t>
        <a:bodyPr/>
        <a:lstStyle/>
        <a:p>
          <a:endParaRPr lang="en-GB"/>
        </a:p>
      </dgm:t>
    </dgm:pt>
    <dgm:pt modelId="{0A41D8AC-B7C1-3A4E-A78D-88F3EAF62CED}" type="sibTrans" cxnId="{B0D09309-F379-5140-B1CA-EA2F8D65207F}">
      <dgm:prSet/>
      <dgm:spPr/>
      <dgm:t>
        <a:bodyPr/>
        <a:lstStyle/>
        <a:p>
          <a:endParaRPr lang="en-GB"/>
        </a:p>
      </dgm:t>
    </dgm:pt>
    <dgm:pt modelId="{B59DAFEF-351D-4240-91FD-20E9C74608E8}">
      <dgm:prSet phldrT="[Text]"/>
      <dgm:spPr/>
      <dgm:t>
        <a:bodyPr/>
        <a:lstStyle/>
        <a:p>
          <a:r>
            <a:rPr lang="en-GB" dirty="0" smtClean="0"/>
            <a:t>Right to non-discrimination; reparation</a:t>
          </a:r>
          <a:endParaRPr lang="en-GB" dirty="0"/>
        </a:p>
      </dgm:t>
    </dgm:pt>
    <dgm:pt modelId="{562072DA-CD5A-3047-9F4B-8E8C47E1F547}" type="parTrans" cxnId="{34E690D2-3B5B-9748-AA3C-5B4C8BF07364}">
      <dgm:prSet/>
      <dgm:spPr/>
      <dgm:t>
        <a:bodyPr/>
        <a:lstStyle/>
        <a:p>
          <a:endParaRPr lang="en-GB"/>
        </a:p>
      </dgm:t>
    </dgm:pt>
    <dgm:pt modelId="{6E9D388B-D861-6A4D-AB7D-F03DF0AB6032}" type="sibTrans" cxnId="{34E690D2-3B5B-9748-AA3C-5B4C8BF07364}">
      <dgm:prSet/>
      <dgm:spPr/>
      <dgm:t>
        <a:bodyPr/>
        <a:lstStyle/>
        <a:p>
          <a:endParaRPr lang="en-GB"/>
        </a:p>
      </dgm:t>
    </dgm:pt>
    <dgm:pt modelId="{37B76444-4DCA-F449-8E24-59B881EDC5AF}">
      <dgm:prSet phldrT="[Text]"/>
      <dgm:spPr/>
      <dgm:t>
        <a:bodyPr/>
        <a:lstStyle/>
        <a:p>
          <a:r>
            <a:rPr lang="en-GB" dirty="0" smtClean="0"/>
            <a:t>Other procedural components linked to the </a:t>
          </a:r>
          <a:r>
            <a:rPr lang="en-GB" noProof="0" dirty="0" err="1" smtClean="0"/>
            <a:t>justiciability</a:t>
          </a:r>
          <a:r>
            <a:rPr lang="en-GB" dirty="0" smtClean="0"/>
            <a:t> of substantive rights</a:t>
          </a:r>
          <a:endParaRPr lang="en-GB" dirty="0"/>
        </a:p>
      </dgm:t>
    </dgm:pt>
    <dgm:pt modelId="{35CD193E-DB57-6D42-BB11-E781CEF3B6D8}" type="parTrans" cxnId="{F384F9FE-7D83-C341-AC11-0C8E3C262137}">
      <dgm:prSet/>
      <dgm:spPr/>
      <dgm:t>
        <a:bodyPr/>
        <a:lstStyle/>
        <a:p>
          <a:endParaRPr lang="en-GB"/>
        </a:p>
      </dgm:t>
    </dgm:pt>
    <dgm:pt modelId="{55A8357F-2525-8047-AF43-838869622286}" type="sibTrans" cxnId="{F384F9FE-7D83-C341-AC11-0C8E3C262137}">
      <dgm:prSet/>
      <dgm:spPr/>
      <dgm:t>
        <a:bodyPr/>
        <a:lstStyle/>
        <a:p>
          <a:endParaRPr lang="en-GB"/>
        </a:p>
      </dgm:t>
    </dgm:pt>
    <dgm:pt modelId="{946DA3E4-DD13-8F4A-9AC9-E98CB040A41A}" type="pres">
      <dgm:prSet presAssocID="{F58AC594-81AA-BA4A-A812-63F0E0735CB3}" presName="Name0" presStyleCnt="0">
        <dgm:presLayoutVars>
          <dgm:dir/>
          <dgm:animLvl val="lvl"/>
          <dgm:resizeHandles val="exact"/>
        </dgm:presLayoutVars>
      </dgm:prSet>
      <dgm:spPr/>
      <dgm:t>
        <a:bodyPr/>
        <a:lstStyle/>
        <a:p>
          <a:endParaRPr lang="en-GB"/>
        </a:p>
      </dgm:t>
    </dgm:pt>
    <dgm:pt modelId="{E736625D-5A6B-6F43-8952-145A65125CB8}" type="pres">
      <dgm:prSet presAssocID="{B3E12E46-A017-0D47-A7C8-6E34679C6015}" presName="composite" presStyleCnt="0"/>
      <dgm:spPr/>
    </dgm:pt>
    <dgm:pt modelId="{E21DD2D2-5A88-EF44-B6F5-7D336947EBEE}" type="pres">
      <dgm:prSet presAssocID="{B3E12E46-A017-0D47-A7C8-6E34679C6015}" presName="parTx" presStyleLbl="alignNode1" presStyleIdx="0" presStyleCnt="2">
        <dgm:presLayoutVars>
          <dgm:chMax val="0"/>
          <dgm:chPref val="0"/>
          <dgm:bulletEnabled val="1"/>
        </dgm:presLayoutVars>
      </dgm:prSet>
      <dgm:spPr/>
      <dgm:t>
        <a:bodyPr/>
        <a:lstStyle/>
        <a:p>
          <a:endParaRPr lang="en-GB"/>
        </a:p>
      </dgm:t>
    </dgm:pt>
    <dgm:pt modelId="{4D2D9CDC-CE1B-F046-B974-96E99E295E8B}" type="pres">
      <dgm:prSet presAssocID="{B3E12E46-A017-0D47-A7C8-6E34679C6015}" presName="desTx" presStyleLbl="alignAccFollowNode1" presStyleIdx="0" presStyleCnt="2">
        <dgm:presLayoutVars>
          <dgm:bulletEnabled val="1"/>
        </dgm:presLayoutVars>
      </dgm:prSet>
      <dgm:spPr/>
      <dgm:t>
        <a:bodyPr/>
        <a:lstStyle/>
        <a:p>
          <a:endParaRPr lang="en-GB"/>
        </a:p>
      </dgm:t>
    </dgm:pt>
    <dgm:pt modelId="{86C4D925-7382-D047-9B61-6B3532582948}" type="pres">
      <dgm:prSet presAssocID="{98785995-55F4-7643-A131-968DE35A33CF}" presName="space" presStyleCnt="0"/>
      <dgm:spPr/>
    </dgm:pt>
    <dgm:pt modelId="{66B3D0BD-7925-4440-869F-FBD72B2C223F}" type="pres">
      <dgm:prSet presAssocID="{FBFEF542-588F-4746-B6C9-5B18973F3795}" presName="composite" presStyleCnt="0"/>
      <dgm:spPr/>
    </dgm:pt>
    <dgm:pt modelId="{29D1A9EC-1A8C-C94B-9F68-C74A45DA973C}" type="pres">
      <dgm:prSet presAssocID="{FBFEF542-588F-4746-B6C9-5B18973F3795}" presName="parTx" presStyleLbl="alignNode1" presStyleIdx="1" presStyleCnt="2">
        <dgm:presLayoutVars>
          <dgm:chMax val="0"/>
          <dgm:chPref val="0"/>
          <dgm:bulletEnabled val="1"/>
        </dgm:presLayoutVars>
      </dgm:prSet>
      <dgm:spPr/>
      <dgm:t>
        <a:bodyPr/>
        <a:lstStyle/>
        <a:p>
          <a:endParaRPr lang="en-GB"/>
        </a:p>
      </dgm:t>
    </dgm:pt>
    <dgm:pt modelId="{E6E13C89-371B-784C-B068-9CC1AD5CA972}" type="pres">
      <dgm:prSet presAssocID="{FBFEF542-588F-4746-B6C9-5B18973F3795}" presName="desTx" presStyleLbl="alignAccFollowNode1" presStyleIdx="1" presStyleCnt="2">
        <dgm:presLayoutVars>
          <dgm:bulletEnabled val="1"/>
        </dgm:presLayoutVars>
      </dgm:prSet>
      <dgm:spPr/>
      <dgm:t>
        <a:bodyPr/>
        <a:lstStyle/>
        <a:p>
          <a:endParaRPr lang="en-GB"/>
        </a:p>
      </dgm:t>
    </dgm:pt>
  </dgm:ptLst>
  <dgm:cxnLst>
    <dgm:cxn modelId="{393426C6-F61C-214B-84E7-91B5E3FFBD1F}" srcId="{F58AC594-81AA-BA4A-A812-63F0E0735CB3}" destId="{B3E12E46-A017-0D47-A7C8-6E34679C6015}" srcOrd="0" destOrd="0" parTransId="{95BBD04F-4E63-CE43-8773-C3B328422120}" sibTransId="{98785995-55F4-7643-A131-968DE35A33CF}"/>
    <dgm:cxn modelId="{48C87004-3213-354B-AC28-7006D4BC7AAC}" type="presOf" srcId="{F58AC594-81AA-BA4A-A812-63F0E0735CB3}" destId="{946DA3E4-DD13-8F4A-9AC9-E98CB040A41A}" srcOrd="0" destOrd="0" presId="urn:microsoft.com/office/officeart/2005/8/layout/hList1"/>
    <dgm:cxn modelId="{49E3DBCD-C71F-CD49-9D94-66014E308227}" srcId="{FBFEF542-588F-4746-B6C9-5B18973F3795}" destId="{87D7D4BB-E8B5-EB4D-B267-90E0E80BD2B6}" srcOrd="0" destOrd="0" parTransId="{28062F5E-0CB0-DB41-942A-990874023CE1}" sibTransId="{1F4AD980-A091-474E-9E2B-0B629C94229F}"/>
    <dgm:cxn modelId="{60A3A290-1F5C-F64A-8274-C426AED6C7AD}" srcId="{F58AC594-81AA-BA4A-A812-63F0E0735CB3}" destId="{FBFEF542-588F-4746-B6C9-5B18973F3795}" srcOrd="1" destOrd="0" parTransId="{EB42F3B0-356A-ED40-A48E-B8CF14C0A8AD}" sibTransId="{2435DFEE-B538-4048-9F68-435939D78A73}"/>
    <dgm:cxn modelId="{8919A1FB-882C-1C4C-B53C-9E07892C5021}" srcId="{B3E12E46-A017-0D47-A7C8-6E34679C6015}" destId="{1588B9CF-923C-224B-A55A-2A4B2F07492D}" srcOrd="1" destOrd="0" parTransId="{01549504-95AB-CF46-9E5E-31784829213D}" sibTransId="{8C2E3BB2-4BCE-5C4E-BF77-57DCC0B12122}"/>
    <dgm:cxn modelId="{4F644375-98F8-6B4C-9928-D05E0C6B5031}" type="presOf" srcId="{B87D3F35-2BD3-B942-A6F9-40299AF79BDF}" destId="{4D2D9CDC-CE1B-F046-B974-96E99E295E8B}" srcOrd="0" destOrd="2" presId="urn:microsoft.com/office/officeart/2005/8/layout/hList1"/>
    <dgm:cxn modelId="{DBDF3E2F-003F-674C-9295-60FF2F6BC555}" type="presOf" srcId="{93790AEF-F0D1-6B44-8745-3E6B074CD138}" destId="{4D2D9CDC-CE1B-F046-B974-96E99E295E8B}" srcOrd="0" destOrd="3" presId="urn:microsoft.com/office/officeart/2005/8/layout/hList1"/>
    <dgm:cxn modelId="{D0FF01BA-2026-4146-B231-82C7E6170B4C}" type="presOf" srcId="{1588B9CF-923C-224B-A55A-2A4B2F07492D}" destId="{4D2D9CDC-CE1B-F046-B974-96E99E295E8B}" srcOrd="0" destOrd="1" presId="urn:microsoft.com/office/officeart/2005/8/layout/hList1"/>
    <dgm:cxn modelId="{432F0F31-03E8-1843-A154-5712397A65CF}" type="presOf" srcId="{B3E12E46-A017-0D47-A7C8-6E34679C6015}" destId="{E21DD2D2-5A88-EF44-B6F5-7D336947EBEE}" srcOrd="0" destOrd="0" presId="urn:microsoft.com/office/officeart/2005/8/layout/hList1"/>
    <dgm:cxn modelId="{F384F9FE-7D83-C341-AC11-0C8E3C262137}" srcId="{FBFEF542-588F-4746-B6C9-5B18973F3795}" destId="{37B76444-4DCA-F449-8E24-59B881EDC5AF}" srcOrd="2" destOrd="0" parTransId="{35CD193E-DB57-6D42-BB11-E781CEF3B6D8}" sibTransId="{55A8357F-2525-8047-AF43-838869622286}"/>
    <dgm:cxn modelId="{34C88E5A-6829-F840-B517-63B9E31D91D9}" type="presOf" srcId="{4C428ED7-259B-0847-A41C-19E386A97756}" destId="{E6E13C89-371B-784C-B068-9CC1AD5CA972}" srcOrd="0" destOrd="1" presId="urn:microsoft.com/office/officeart/2005/8/layout/hList1"/>
    <dgm:cxn modelId="{8882551C-9660-1D42-9482-C1CDFF1CA018}" type="presOf" srcId="{8395263B-F370-5A4D-A4E9-39597E73FB12}" destId="{4D2D9CDC-CE1B-F046-B974-96E99E295E8B}" srcOrd="0" destOrd="4" presId="urn:microsoft.com/office/officeart/2005/8/layout/hList1"/>
    <dgm:cxn modelId="{E836A6BB-ABF9-BF43-956F-4488E9F44F6A}" srcId="{FBFEF542-588F-4746-B6C9-5B18973F3795}" destId="{4C428ED7-259B-0847-A41C-19E386A97756}" srcOrd="1" destOrd="0" parTransId="{A813439E-74BC-9646-8DDE-3D3D5FE89A80}" sibTransId="{360C5B65-489B-7046-A432-858EEBDC0960}"/>
    <dgm:cxn modelId="{2C35A2BD-5CD1-3840-83B2-934783D63F52}" type="presOf" srcId="{37B76444-4DCA-F449-8E24-59B881EDC5AF}" destId="{E6E13C89-371B-784C-B068-9CC1AD5CA972}" srcOrd="0" destOrd="2" presId="urn:microsoft.com/office/officeart/2005/8/layout/hList1"/>
    <dgm:cxn modelId="{3727DDC4-D5DF-244A-876B-92B1EC44CD69}" srcId="{B3E12E46-A017-0D47-A7C8-6E34679C6015}" destId="{B87D3F35-2BD3-B942-A6F9-40299AF79BDF}" srcOrd="2" destOrd="0" parTransId="{79ECB8F6-1EC3-FE44-A278-00A4EBC6CBB7}" sibTransId="{409D56C1-9396-064D-92D4-24C3ADFC3DDE}"/>
    <dgm:cxn modelId="{2DE06AE3-7BFC-064F-8340-C00ADA77246F}" type="presOf" srcId="{EA6383EA-97C6-EB4A-ABD0-28AEB6F855FF}" destId="{4D2D9CDC-CE1B-F046-B974-96E99E295E8B}" srcOrd="0" destOrd="0" presId="urn:microsoft.com/office/officeart/2005/8/layout/hList1"/>
    <dgm:cxn modelId="{34E690D2-3B5B-9748-AA3C-5B4C8BF07364}" srcId="{B3E12E46-A017-0D47-A7C8-6E34679C6015}" destId="{B59DAFEF-351D-4240-91FD-20E9C74608E8}" srcOrd="5" destOrd="0" parTransId="{562072DA-CD5A-3047-9F4B-8E8C47E1F547}" sibTransId="{6E9D388B-D861-6A4D-AB7D-F03DF0AB6032}"/>
    <dgm:cxn modelId="{127CE7ED-ADD8-184F-A8B2-5C624C64AA19}" srcId="{B3E12E46-A017-0D47-A7C8-6E34679C6015}" destId="{EA6383EA-97C6-EB4A-ABD0-28AEB6F855FF}" srcOrd="0" destOrd="0" parTransId="{FE51A1AB-1750-A647-BB96-ECB97E48758D}" sibTransId="{0FCE449B-BB36-7147-88AE-156AFDC911B7}"/>
    <dgm:cxn modelId="{AA0FB79F-A0E0-1346-A769-FF387F6BBFD9}" type="presOf" srcId="{B59DAFEF-351D-4240-91FD-20E9C74608E8}" destId="{4D2D9CDC-CE1B-F046-B974-96E99E295E8B}" srcOrd="0" destOrd="5" presId="urn:microsoft.com/office/officeart/2005/8/layout/hList1"/>
    <dgm:cxn modelId="{A1BE2758-DBB2-9F44-A306-FDE534AAEA23}" srcId="{B3E12E46-A017-0D47-A7C8-6E34679C6015}" destId="{93790AEF-F0D1-6B44-8745-3E6B074CD138}" srcOrd="3" destOrd="0" parTransId="{32360BAB-54DF-8C4B-9D5F-A86D383C18D8}" sibTransId="{48225C41-A883-5D41-A10C-9B6FFDA390E4}"/>
    <dgm:cxn modelId="{48093F94-2769-974E-A029-43ADEAAB63D6}" type="presOf" srcId="{87D7D4BB-E8B5-EB4D-B267-90E0E80BD2B6}" destId="{E6E13C89-371B-784C-B068-9CC1AD5CA972}" srcOrd="0" destOrd="0" presId="urn:microsoft.com/office/officeart/2005/8/layout/hList1"/>
    <dgm:cxn modelId="{BB20348A-4554-F24C-BB9B-08C96A632ECD}" type="presOf" srcId="{FBFEF542-588F-4746-B6C9-5B18973F3795}" destId="{29D1A9EC-1A8C-C94B-9F68-C74A45DA973C}" srcOrd="0" destOrd="0" presId="urn:microsoft.com/office/officeart/2005/8/layout/hList1"/>
    <dgm:cxn modelId="{B0D09309-F379-5140-B1CA-EA2F8D65207F}" srcId="{B3E12E46-A017-0D47-A7C8-6E34679C6015}" destId="{8395263B-F370-5A4D-A4E9-39597E73FB12}" srcOrd="4" destOrd="0" parTransId="{953803E6-875A-4844-82CE-43E2D642FA1A}" sibTransId="{0A41D8AC-B7C1-3A4E-A78D-88F3EAF62CED}"/>
    <dgm:cxn modelId="{4B0EE61C-015D-8F4D-B133-0B5340367CE1}" type="presParOf" srcId="{946DA3E4-DD13-8F4A-9AC9-E98CB040A41A}" destId="{E736625D-5A6B-6F43-8952-145A65125CB8}" srcOrd="0" destOrd="0" presId="urn:microsoft.com/office/officeart/2005/8/layout/hList1"/>
    <dgm:cxn modelId="{B71E8DD5-D287-8746-B46B-D4B75F3722B6}" type="presParOf" srcId="{E736625D-5A6B-6F43-8952-145A65125CB8}" destId="{E21DD2D2-5A88-EF44-B6F5-7D336947EBEE}" srcOrd="0" destOrd="0" presId="urn:microsoft.com/office/officeart/2005/8/layout/hList1"/>
    <dgm:cxn modelId="{ABD2C80D-2F90-6146-B340-A4CA08718DB4}" type="presParOf" srcId="{E736625D-5A6B-6F43-8952-145A65125CB8}" destId="{4D2D9CDC-CE1B-F046-B974-96E99E295E8B}" srcOrd="1" destOrd="0" presId="urn:microsoft.com/office/officeart/2005/8/layout/hList1"/>
    <dgm:cxn modelId="{1D2FEE6B-304B-4F45-9E27-EBFFFA054E98}" type="presParOf" srcId="{946DA3E4-DD13-8F4A-9AC9-E98CB040A41A}" destId="{86C4D925-7382-D047-9B61-6B3532582948}" srcOrd="1" destOrd="0" presId="urn:microsoft.com/office/officeart/2005/8/layout/hList1"/>
    <dgm:cxn modelId="{DF3D3C35-2CB9-864B-AEF2-FA50DDF29826}" type="presParOf" srcId="{946DA3E4-DD13-8F4A-9AC9-E98CB040A41A}" destId="{66B3D0BD-7925-4440-869F-FBD72B2C223F}" srcOrd="2" destOrd="0" presId="urn:microsoft.com/office/officeart/2005/8/layout/hList1"/>
    <dgm:cxn modelId="{1272CB6A-7682-F74A-A223-13142743C373}" type="presParOf" srcId="{66B3D0BD-7925-4440-869F-FBD72B2C223F}" destId="{29D1A9EC-1A8C-C94B-9F68-C74A45DA973C}" srcOrd="0" destOrd="0" presId="urn:microsoft.com/office/officeart/2005/8/layout/hList1"/>
    <dgm:cxn modelId="{483BD5C2-A71B-D744-AC41-1CF6B810D4F9}" type="presParOf" srcId="{66B3D0BD-7925-4440-869F-FBD72B2C223F}" destId="{E6E13C89-371B-784C-B068-9CC1AD5CA972}"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B51E575-B9B2-6948-947E-4CFE97CCEA15}" type="doc">
      <dgm:prSet loTypeId="urn:microsoft.com/office/officeart/2005/8/layout/vList2" loCatId="list" qsTypeId="urn:microsoft.com/office/officeart/2005/8/quickstyle/simple3" qsCatId="simple" csTypeId="urn:microsoft.com/office/officeart/2005/8/colors/accent2_5" csCatId="accent2" phldr="1"/>
      <dgm:spPr/>
      <dgm:t>
        <a:bodyPr/>
        <a:lstStyle/>
        <a:p>
          <a:endParaRPr lang="en-US"/>
        </a:p>
      </dgm:t>
    </dgm:pt>
    <dgm:pt modelId="{110546C1-44E5-154B-A8D9-1B54F6A0B1A3}">
      <dgm:prSet phldrT="[Text]" custT="1"/>
      <dgm:spPr/>
      <dgm:t>
        <a:bodyPr/>
        <a:lstStyle/>
        <a:p>
          <a:r>
            <a:rPr lang="en-US" sz="2200" dirty="0" smtClean="0"/>
            <a:t>iv. </a:t>
          </a:r>
          <a:r>
            <a:rPr lang="en-US" sz="2200" dirty="0"/>
            <a:t>The potential </a:t>
          </a:r>
          <a:r>
            <a:rPr lang="en-US" sz="2200" b="1" dirty="0"/>
            <a:t>actions or omissions </a:t>
          </a:r>
          <a:r>
            <a:rPr lang="en-US" sz="2200" dirty="0"/>
            <a:t>of the state and/or non-state actors responsible for the sexual violence or other violations</a:t>
          </a:r>
        </a:p>
      </dgm:t>
    </dgm:pt>
    <dgm:pt modelId="{34AD273E-BD21-0441-8C04-9069CCDD2AF2}" type="parTrans" cxnId="{7B816815-93F8-E745-A3A9-77F2136EFF7B}">
      <dgm:prSet/>
      <dgm:spPr/>
      <dgm:t>
        <a:bodyPr/>
        <a:lstStyle/>
        <a:p>
          <a:endParaRPr lang="en-US"/>
        </a:p>
      </dgm:t>
    </dgm:pt>
    <dgm:pt modelId="{4017371A-E068-2E4D-BAB3-8A95D95B46CE}" type="sibTrans" cxnId="{7B816815-93F8-E745-A3A9-77F2136EFF7B}">
      <dgm:prSet/>
      <dgm:spPr/>
      <dgm:t>
        <a:bodyPr/>
        <a:lstStyle/>
        <a:p>
          <a:endParaRPr lang="en-US"/>
        </a:p>
      </dgm:t>
    </dgm:pt>
    <dgm:pt modelId="{64F4B715-2D56-5441-BC55-BD1DC998F3A5}">
      <dgm:prSet phldrT="[Text]" custT="1"/>
      <dgm:spPr/>
      <dgm:t>
        <a:bodyPr/>
        <a:lstStyle/>
        <a:p>
          <a:r>
            <a:rPr lang="en-US" sz="2200" dirty="0" smtClean="0"/>
            <a:t>v. </a:t>
          </a:r>
          <a:r>
            <a:rPr lang="en-US" sz="2200" dirty="0"/>
            <a:t>Whether the state complied with its </a:t>
          </a:r>
          <a:r>
            <a:rPr lang="en-US" sz="2200" b="1" dirty="0"/>
            <a:t>positive obligations </a:t>
          </a:r>
          <a:r>
            <a:rPr lang="en-US" sz="2200" dirty="0"/>
            <a:t>to prevent sexual violence and associated violations, including investigating, prosecuting and </a:t>
          </a:r>
          <a:r>
            <a:rPr lang="en-US" sz="2200" dirty="0" smtClean="0"/>
            <a:t>sanctioning, </a:t>
          </a:r>
          <a:r>
            <a:rPr lang="en-US" sz="2200" dirty="0"/>
            <a:t>and providing reparation</a:t>
          </a:r>
        </a:p>
      </dgm:t>
    </dgm:pt>
    <dgm:pt modelId="{2032ADE7-476D-7C4E-BBF4-09D37E294A9D}" type="parTrans" cxnId="{4F4EE543-F566-9F40-A74E-C26C9D9A9B16}">
      <dgm:prSet/>
      <dgm:spPr/>
      <dgm:t>
        <a:bodyPr/>
        <a:lstStyle/>
        <a:p>
          <a:endParaRPr lang="en-US"/>
        </a:p>
      </dgm:t>
    </dgm:pt>
    <dgm:pt modelId="{2EDA69C6-77E4-B541-95A1-42DE0B094283}" type="sibTrans" cxnId="{4F4EE543-F566-9F40-A74E-C26C9D9A9B16}">
      <dgm:prSet/>
      <dgm:spPr/>
      <dgm:t>
        <a:bodyPr/>
        <a:lstStyle/>
        <a:p>
          <a:endParaRPr lang="en-US"/>
        </a:p>
      </dgm:t>
    </dgm:pt>
    <dgm:pt modelId="{28A5F0A7-FBB2-5E47-85B4-A5225FE1904C}" type="pres">
      <dgm:prSet presAssocID="{CB51E575-B9B2-6948-947E-4CFE97CCEA15}" presName="linear" presStyleCnt="0">
        <dgm:presLayoutVars>
          <dgm:animLvl val="lvl"/>
          <dgm:resizeHandles val="exact"/>
        </dgm:presLayoutVars>
      </dgm:prSet>
      <dgm:spPr/>
      <dgm:t>
        <a:bodyPr/>
        <a:lstStyle/>
        <a:p>
          <a:endParaRPr lang="en-GB"/>
        </a:p>
      </dgm:t>
    </dgm:pt>
    <dgm:pt modelId="{7945DCC3-140E-8C45-9D65-5C4E550419F3}" type="pres">
      <dgm:prSet presAssocID="{110546C1-44E5-154B-A8D9-1B54F6A0B1A3}" presName="parentText" presStyleLbl="node1" presStyleIdx="0" presStyleCnt="2" custLinFactY="-7027" custLinFactNeighborY="-100000">
        <dgm:presLayoutVars>
          <dgm:chMax val="0"/>
          <dgm:bulletEnabled val="1"/>
        </dgm:presLayoutVars>
      </dgm:prSet>
      <dgm:spPr/>
      <dgm:t>
        <a:bodyPr/>
        <a:lstStyle/>
        <a:p>
          <a:endParaRPr lang="en-GB"/>
        </a:p>
      </dgm:t>
    </dgm:pt>
    <dgm:pt modelId="{E3A8F94F-7AD4-EE4C-8238-80E51FE554A9}" type="pres">
      <dgm:prSet presAssocID="{4017371A-E068-2E4D-BAB3-8A95D95B46CE}" presName="spacer" presStyleCnt="0"/>
      <dgm:spPr/>
    </dgm:pt>
    <dgm:pt modelId="{F3C718A4-74B1-8447-8C62-D15F03D12680}" type="pres">
      <dgm:prSet presAssocID="{64F4B715-2D56-5441-BC55-BD1DC998F3A5}" presName="parentText" presStyleLbl="node1" presStyleIdx="1" presStyleCnt="2">
        <dgm:presLayoutVars>
          <dgm:chMax val="0"/>
          <dgm:bulletEnabled val="1"/>
        </dgm:presLayoutVars>
      </dgm:prSet>
      <dgm:spPr/>
      <dgm:t>
        <a:bodyPr/>
        <a:lstStyle/>
        <a:p>
          <a:endParaRPr lang="en-GB"/>
        </a:p>
      </dgm:t>
    </dgm:pt>
  </dgm:ptLst>
  <dgm:cxnLst>
    <dgm:cxn modelId="{4F4EE543-F566-9F40-A74E-C26C9D9A9B16}" srcId="{CB51E575-B9B2-6948-947E-4CFE97CCEA15}" destId="{64F4B715-2D56-5441-BC55-BD1DC998F3A5}" srcOrd="1" destOrd="0" parTransId="{2032ADE7-476D-7C4E-BBF4-09D37E294A9D}" sibTransId="{2EDA69C6-77E4-B541-95A1-42DE0B094283}"/>
    <dgm:cxn modelId="{01C0522B-76DC-864F-9B7C-6DE17725FA70}" type="presOf" srcId="{64F4B715-2D56-5441-BC55-BD1DC998F3A5}" destId="{F3C718A4-74B1-8447-8C62-D15F03D12680}" srcOrd="0" destOrd="0" presId="urn:microsoft.com/office/officeart/2005/8/layout/vList2"/>
    <dgm:cxn modelId="{968A2856-3702-C14C-BF0D-A8F418EA0B2F}" type="presOf" srcId="{110546C1-44E5-154B-A8D9-1B54F6A0B1A3}" destId="{7945DCC3-140E-8C45-9D65-5C4E550419F3}" srcOrd="0" destOrd="0" presId="urn:microsoft.com/office/officeart/2005/8/layout/vList2"/>
    <dgm:cxn modelId="{2B64C764-5AB6-0F46-869F-A6F674EC6C8F}" type="presOf" srcId="{CB51E575-B9B2-6948-947E-4CFE97CCEA15}" destId="{28A5F0A7-FBB2-5E47-85B4-A5225FE1904C}" srcOrd="0" destOrd="0" presId="urn:microsoft.com/office/officeart/2005/8/layout/vList2"/>
    <dgm:cxn modelId="{7B816815-93F8-E745-A3A9-77F2136EFF7B}" srcId="{CB51E575-B9B2-6948-947E-4CFE97CCEA15}" destId="{110546C1-44E5-154B-A8D9-1B54F6A0B1A3}" srcOrd="0" destOrd="0" parTransId="{34AD273E-BD21-0441-8C04-9069CCDD2AF2}" sibTransId="{4017371A-E068-2E4D-BAB3-8A95D95B46CE}"/>
    <dgm:cxn modelId="{3A7DCFD8-51F2-5F43-ACE2-1F7C969044F8}" type="presParOf" srcId="{28A5F0A7-FBB2-5E47-85B4-A5225FE1904C}" destId="{7945DCC3-140E-8C45-9D65-5C4E550419F3}" srcOrd="0" destOrd="0" presId="urn:microsoft.com/office/officeart/2005/8/layout/vList2"/>
    <dgm:cxn modelId="{5C07B8A2-42A9-D74D-8DE4-E12D3AD0343B}" type="presParOf" srcId="{28A5F0A7-FBB2-5E47-85B4-A5225FE1904C}" destId="{E3A8F94F-7AD4-EE4C-8238-80E51FE554A9}" srcOrd="1" destOrd="0" presId="urn:microsoft.com/office/officeart/2005/8/layout/vList2"/>
    <dgm:cxn modelId="{1B90434F-4952-E242-8041-3441E0209B77}" type="presParOf" srcId="{28A5F0A7-FBB2-5E47-85B4-A5225FE1904C}" destId="{F3C718A4-74B1-8447-8C62-D15F03D12680}"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31ACF3-DDD7-3642-8380-07A79243BF07}">
      <dsp:nvSpPr>
        <dsp:cNvPr id="0" name=""/>
        <dsp:cNvSpPr/>
      </dsp:nvSpPr>
      <dsp:spPr>
        <a:xfrm>
          <a:off x="0" y="550"/>
          <a:ext cx="8136904" cy="1503175"/>
        </a:xfrm>
        <a:prstGeom prst="roundRect">
          <a:avLst/>
        </a:prstGeom>
        <a:gradFill rotWithShape="0">
          <a:gsLst>
            <a:gs pos="0">
              <a:schemeClr val="accent2">
                <a:alpha val="90000"/>
                <a:hueOff val="0"/>
                <a:satOff val="0"/>
                <a:lumOff val="0"/>
                <a:alphaOff val="0"/>
                <a:tint val="50000"/>
                <a:satMod val="300000"/>
              </a:schemeClr>
            </a:gs>
            <a:gs pos="35000">
              <a:schemeClr val="accent2">
                <a:alpha val="90000"/>
                <a:hueOff val="0"/>
                <a:satOff val="0"/>
                <a:lumOff val="0"/>
                <a:alphaOff val="0"/>
                <a:tint val="37000"/>
                <a:satMod val="300000"/>
              </a:schemeClr>
            </a:gs>
            <a:gs pos="100000">
              <a:schemeClr val="accent2">
                <a:alpha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US" sz="3200" kern="1200" dirty="0"/>
            <a:t>Explain how sexual violence can </a:t>
          </a:r>
          <a:r>
            <a:rPr lang="en-US" sz="3200" kern="1200" dirty="0" smtClean="0"/>
            <a:t>give rise to state </a:t>
          </a:r>
          <a:r>
            <a:rPr lang="en-US" sz="3200" kern="1200" dirty="0"/>
            <a:t>responsibility</a:t>
          </a:r>
        </a:p>
      </dsp:txBody>
      <dsp:txXfrm>
        <a:off x="73379" y="73929"/>
        <a:ext cx="7990146" cy="1356417"/>
      </dsp:txXfrm>
    </dsp:sp>
    <dsp:sp modelId="{B98CD20C-D67B-E94F-9CBF-23354048A697}">
      <dsp:nvSpPr>
        <dsp:cNvPr id="0" name=""/>
        <dsp:cNvSpPr/>
      </dsp:nvSpPr>
      <dsp:spPr>
        <a:xfrm>
          <a:off x="0" y="1516664"/>
          <a:ext cx="8136904" cy="1503175"/>
        </a:xfrm>
        <a:prstGeom prst="roundRect">
          <a:avLst/>
        </a:prstGeom>
        <a:gradFill rotWithShape="0">
          <a:gsLst>
            <a:gs pos="0">
              <a:schemeClr val="accent2">
                <a:alpha val="90000"/>
                <a:hueOff val="0"/>
                <a:satOff val="0"/>
                <a:lumOff val="0"/>
                <a:alphaOff val="-20000"/>
                <a:tint val="50000"/>
                <a:satMod val="300000"/>
              </a:schemeClr>
            </a:gs>
            <a:gs pos="35000">
              <a:schemeClr val="accent2">
                <a:alpha val="90000"/>
                <a:hueOff val="0"/>
                <a:satOff val="0"/>
                <a:lumOff val="0"/>
                <a:alphaOff val="-20000"/>
                <a:tint val="37000"/>
                <a:satMod val="300000"/>
              </a:schemeClr>
            </a:gs>
            <a:gs pos="100000">
              <a:schemeClr val="accent2">
                <a:alpha val="90000"/>
                <a:hueOff val="0"/>
                <a:satOff val="0"/>
                <a:lumOff val="0"/>
                <a:alphaOff val="-2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US" sz="3200" kern="1200" dirty="0"/>
            <a:t>Identify the substantive and procedural violations of human rights law </a:t>
          </a:r>
          <a:r>
            <a:rPr lang="en-US" sz="3200" kern="1200" dirty="0" smtClean="0"/>
            <a:t>that </a:t>
          </a:r>
          <a:r>
            <a:rPr lang="en-US" sz="3200" kern="1200" dirty="0"/>
            <a:t>sexual violence can give rise to </a:t>
          </a:r>
        </a:p>
      </dsp:txBody>
      <dsp:txXfrm>
        <a:off x="73379" y="1590043"/>
        <a:ext cx="7990146" cy="1356417"/>
      </dsp:txXfrm>
    </dsp:sp>
    <dsp:sp modelId="{1BDB3A8F-9747-144C-891B-1BB53422AFAE}">
      <dsp:nvSpPr>
        <dsp:cNvPr id="0" name=""/>
        <dsp:cNvSpPr/>
      </dsp:nvSpPr>
      <dsp:spPr>
        <a:xfrm>
          <a:off x="0" y="3032777"/>
          <a:ext cx="8136904" cy="1503175"/>
        </a:xfrm>
        <a:prstGeom prst="roundRect">
          <a:avLst/>
        </a:prstGeom>
        <a:gradFill rotWithShape="0">
          <a:gsLst>
            <a:gs pos="0">
              <a:schemeClr val="accent2">
                <a:alpha val="90000"/>
                <a:hueOff val="0"/>
                <a:satOff val="0"/>
                <a:lumOff val="0"/>
                <a:alphaOff val="-40000"/>
                <a:tint val="50000"/>
                <a:satMod val="300000"/>
              </a:schemeClr>
            </a:gs>
            <a:gs pos="35000">
              <a:schemeClr val="accent2">
                <a:alpha val="90000"/>
                <a:hueOff val="0"/>
                <a:satOff val="0"/>
                <a:lumOff val="0"/>
                <a:alphaOff val="-40000"/>
                <a:tint val="37000"/>
                <a:satMod val="300000"/>
              </a:schemeClr>
            </a:gs>
            <a:gs pos="100000">
              <a:schemeClr val="accent2">
                <a:alpha val="90000"/>
                <a:hueOff val="0"/>
                <a:satOff val="0"/>
                <a:lumOff val="0"/>
                <a:alphaOff val="-4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GB" sz="3200" kern="1200" noProof="0" dirty="0"/>
            <a:t>Recognise the information which may help establish </a:t>
          </a:r>
          <a:r>
            <a:rPr lang="en-GB" sz="3200" kern="1200" noProof="0" dirty="0" smtClean="0"/>
            <a:t>a violation </a:t>
          </a:r>
          <a:r>
            <a:rPr lang="en-GB" sz="3200" kern="1200" noProof="0" dirty="0"/>
            <a:t>of a sta</a:t>
          </a:r>
          <a:r>
            <a:rPr lang="en-GB" sz="3200" kern="1200" noProof="0" dirty="0">
              <a:solidFill>
                <a:schemeClr val="tx1"/>
              </a:solidFill>
            </a:rPr>
            <a:t>te’s</a:t>
          </a:r>
          <a:r>
            <a:rPr lang="en-GB" sz="3200" kern="1200" noProof="0" dirty="0"/>
            <a:t> obligations </a:t>
          </a:r>
        </a:p>
      </dsp:txBody>
      <dsp:txXfrm>
        <a:off x="73379" y="3106156"/>
        <a:ext cx="7990146" cy="13564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7277D2-EA2B-6F42-94DC-36D9A0249A09}">
      <dsp:nvSpPr>
        <dsp:cNvPr id="0" name=""/>
        <dsp:cNvSpPr/>
      </dsp:nvSpPr>
      <dsp:spPr>
        <a:xfrm rot="5400000">
          <a:off x="4626660" y="-1432542"/>
          <a:ext cx="1910799" cy="5253703"/>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t>Actions or omissions of </a:t>
          </a:r>
          <a:r>
            <a:rPr lang="en-US" sz="2200" b="1" kern="1200" dirty="0"/>
            <a:t>state agents</a:t>
          </a:r>
        </a:p>
        <a:p>
          <a:pPr marL="228600" lvl="1" indent="-228600" algn="l" defTabSz="977900">
            <a:lnSpc>
              <a:spcPct val="90000"/>
            </a:lnSpc>
            <a:spcBef>
              <a:spcPct val="0"/>
            </a:spcBef>
            <a:spcAft>
              <a:spcPct val="15000"/>
            </a:spcAft>
            <a:buChar char="••"/>
          </a:pPr>
          <a:r>
            <a:rPr lang="en-GB" sz="2200" kern="1200" noProof="0" dirty="0"/>
            <a:t>Actions or omissions of persons acting with the state’s </a:t>
          </a:r>
          <a:r>
            <a:rPr lang="en-GB" sz="2200" b="1" kern="1200" noProof="0" dirty="0"/>
            <a:t>authorisation, acquiescence or support            </a:t>
          </a:r>
          <a:r>
            <a:rPr lang="en-US" sz="2200" b="0" kern="1200" dirty="0"/>
            <a:t>AND</a:t>
          </a:r>
        </a:p>
      </dsp:txBody>
      <dsp:txXfrm rot="-5400000">
        <a:off x="2955208" y="332188"/>
        <a:ext cx="5160425" cy="1724243"/>
      </dsp:txXfrm>
    </dsp:sp>
    <dsp:sp modelId="{C5A2A1F2-BAFE-F342-A017-849F1178E643}">
      <dsp:nvSpPr>
        <dsp:cNvPr id="0" name=""/>
        <dsp:cNvSpPr/>
      </dsp:nvSpPr>
      <dsp:spPr>
        <a:xfrm>
          <a:off x="0" y="59"/>
          <a:ext cx="2955208" cy="2388499"/>
        </a:xfrm>
        <a:prstGeom prst="roundRect">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solidFill>
                <a:srgbClr val="000000"/>
              </a:solidFill>
            </a:rPr>
            <a:t>States can be held responsible for</a:t>
          </a:r>
        </a:p>
      </dsp:txBody>
      <dsp:txXfrm>
        <a:off x="116597" y="116656"/>
        <a:ext cx="2722014" cy="2155305"/>
      </dsp:txXfrm>
    </dsp:sp>
    <dsp:sp modelId="{CEC644B5-22E1-4747-ABF3-EC6506B4F13B}">
      <dsp:nvSpPr>
        <dsp:cNvPr id="0" name=""/>
        <dsp:cNvSpPr/>
      </dsp:nvSpPr>
      <dsp:spPr>
        <a:xfrm rot="5400000">
          <a:off x="4626660" y="1075382"/>
          <a:ext cx="1910799" cy="5253703"/>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t>Failure to </a:t>
          </a:r>
          <a:r>
            <a:rPr lang="en-US" sz="2200" b="1" kern="1200" dirty="0"/>
            <a:t>prevent, protect or respond</a:t>
          </a:r>
          <a:r>
            <a:rPr lang="en-US" sz="2200" kern="1200" dirty="0"/>
            <a:t> to violations committed by </a:t>
          </a:r>
          <a:r>
            <a:rPr lang="en-US" sz="2200" b="1" kern="1200" dirty="0"/>
            <a:t>state and non-state actors</a:t>
          </a:r>
          <a:r>
            <a:rPr lang="en-US" sz="2200" kern="1200" dirty="0"/>
            <a:t> where the state knew or should have known about their actions</a:t>
          </a:r>
        </a:p>
      </dsp:txBody>
      <dsp:txXfrm rot="-5400000">
        <a:off x="2955208" y="2840112"/>
        <a:ext cx="5160425" cy="1724243"/>
      </dsp:txXfrm>
    </dsp:sp>
    <dsp:sp modelId="{F08F2644-97F4-094B-8EBF-7F0972C0EB7D}">
      <dsp:nvSpPr>
        <dsp:cNvPr id="0" name=""/>
        <dsp:cNvSpPr/>
      </dsp:nvSpPr>
      <dsp:spPr>
        <a:xfrm>
          <a:off x="0" y="2507984"/>
          <a:ext cx="2955208" cy="2388499"/>
        </a:xfrm>
        <a:prstGeom prst="roundRect">
          <a:avLst/>
        </a:prstGeom>
        <a:gradFill rotWithShape="0">
          <a:gsLst>
            <a:gs pos="0">
              <a:schemeClr val="accent1">
                <a:shade val="80000"/>
                <a:hueOff val="12259"/>
                <a:satOff val="12919"/>
                <a:lumOff val="14039"/>
                <a:alphaOff val="0"/>
                <a:shade val="51000"/>
                <a:satMod val="130000"/>
              </a:schemeClr>
            </a:gs>
            <a:gs pos="80000">
              <a:schemeClr val="accent1">
                <a:shade val="80000"/>
                <a:hueOff val="12259"/>
                <a:satOff val="12919"/>
                <a:lumOff val="14039"/>
                <a:alphaOff val="0"/>
                <a:shade val="93000"/>
                <a:satMod val="130000"/>
              </a:schemeClr>
            </a:gs>
            <a:gs pos="100000">
              <a:schemeClr val="accent1">
                <a:shade val="80000"/>
                <a:hueOff val="12259"/>
                <a:satOff val="12919"/>
                <a:lumOff val="1403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solidFill>
                <a:srgbClr val="000000"/>
              </a:solidFill>
            </a:rPr>
            <a:t>Under their due diligence responsibility for</a:t>
          </a:r>
        </a:p>
      </dsp:txBody>
      <dsp:txXfrm>
        <a:off x="116597" y="2624581"/>
        <a:ext cx="2722014" cy="21553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2C2580-4DFA-C943-9591-7E02F5DA5C27}">
      <dsp:nvSpPr>
        <dsp:cNvPr id="0" name=""/>
        <dsp:cNvSpPr/>
      </dsp:nvSpPr>
      <dsp:spPr>
        <a:xfrm>
          <a:off x="2579" y="9734"/>
          <a:ext cx="2515353" cy="80640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GB" sz="1900" b="1" kern="1200" dirty="0" smtClean="0">
              <a:solidFill>
                <a:srgbClr val="000000"/>
              </a:solidFill>
            </a:rPr>
            <a:t>Government officials</a:t>
          </a:r>
          <a:endParaRPr lang="en-GB" sz="1900" b="1" kern="1200" dirty="0">
            <a:solidFill>
              <a:srgbClr val="000000"/>
            </a:solidFill>
          </a:endParaRPr>
        </a:p>
      </dsp:txBody>
      <dsp:txXfrm>
        <a:off x="2579" y="9734"/>
        <a:ext cx="2515353" cy="806400"/>
      </dsp:txXfrm>
    </dsp:sp>
    <dsp:sp modelId="{43431757-3ED1-E345-B04D-5716D79390BA}">
      <dsp:nvSpPr>
        <dsp:cNvPr id="0" name=""/>
        <dsp:cNvSpPr/>
      </dsp:nvSpPr>
      <dsp:spPr>
        <a:xfrm>
          <a:off x="2579" y="816134"/>
          <a:ext cx="2515353" cy="313444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GB" sz="1900" kern="1200" dirty="0" smtClean="0"/>
            <a:t>Military</a:t>
          </a:r>
          <a:endParaRPr lang="en-GB" sz="1900" kern="1200" dirty="0"/>
        </a:p>
        <a:p>
          <a:pPr marL="171450" lvl="1" indent="-171450" algn="l" defTabSz="844550">
            <a:lnSpc>
              <a:spcPct val="90000"/>
            </a:lnSpc>
            <a:spcBef>
              <a:spcPct val="0"/>
            </a:spcBef>
            <a:spcAft>
              <a:spcPct val="15000"/>
            </a:spcAft>
            <a:buChar char="••"/>
          </a:pPr>
          <a:endParaRPr lang="en-GB" sz="1900" kern="1200" dirty="0"/>
        </a:p>
        <a:p>
          <a:pPr marL="171450" lvl="1" indent="-171450" algn="l" defTabSz="844550">
            <a:lnSpc>
              <a:spcPct val="90000"/>
            </a:lnSpc>
            <a:spcBef>
              <a:spcPct val="0"/>
            </a:spcBef>
            <a:spcAft>
              <a:spcPct val="15000"/>
            </a:spcAft>
            <a:buChar char="••"/>
          </a:pPr>
          <a:r>
            <a:rPr lang="en-GB" sz="1900" kern="1200" dirty="0" smtClean="0"/>
            <a:t>Police</a:t>
          </a:r>
          <a:endParaRPr lang="en-GB" sz="1900" kern="1200" dirty="0"/>
        </a:p>
        <a:p>
          <a:pPr marL="171450" lvl="1" indent="-171450" algn="l" defTabSz="844550">
            <a:lnSpc>
              <a:spcPct val="90000"/>
            </a:lnSpc>
            <a:spcBef>
              <a:spcPct val="0"/>
            </a:spcBef>
            <a:spcAft>
              <a:spcPct val="15000"/>
            </a:spcAft>
            <a:buChar char="••"/>
          </a:pPr>
          <a:endParaRPr lang="en-GB" sz="1900" kern="1200" dirty="0"/>
        </a:p>
        <a:p>
          <a:pPr marL="171450" lvl="1" indent="-171450" algn="l" defTabSz="844550">
            <a:lnSpc>
              <a:spcPct val="90000"/>
            </a:lnSpc>
            <a:spcBef>
              <a:spcPct val="0"/>
            </a:spcBef>
            <a:spcAft>
              <a:spcPct val="15000"/>
            </a:spcAft>
            <a:buChar char="••"/>
          </a:pPr>
          <a:r>
            <a:rPr lang="en-GB" sz="1900" kern="1200" dirty="0" smtClean="0"/>
            <a:t>Other </a:t>
          </a:r>
          <a:r>
            <a:rPr lang="en-GB" sz="1900" b="1" kern="1200" dirty="0" smtClean="0"/>
            <a:t>official state agents</a:t>
          </a:r>
          <a:endParaRPr lang="en-GB" sz="1900" b="1" kern="1200" dirty="0"/>
        </a:p>
        <a:p>
          <a:pPr marL="171450" lvl="1" indent="-171450" algn="l" defTabSz="844550">
            <a:lnSpc>
              <a:spcPct val="90000"/>
            </a:lnSpc>
            <a:spcBef>
              <a:spcPct val="0"/>
            </a:spcBef>
            <a:spcAft>
              <a:spcPct val="15000"/>
            </a:spcAft>
            <a:buChar char="••"/>
          </a:pPr>
          <a:endParaRPr lang="en-GB" sz="1900" kern="1200" dirty="0"/>
        </a:p>
      </dsp:txBody>
      <dsp:txXfrm>
        <a:off x="2579" y="816134"/>
        <a:ext cx="2515353" cy="3134446"/>
      </dsp:txXfrm>
    </dsp:sp>
    <dsp:sp modelId="{888E93E1-1DC9-044C-9A93-38AA8F9148B4}">
      <dsp:nvSpPr>
        <dsp:cNvPr id="0" name=""/>
        <dsp:cNvSpPr/>
      </dsp:nvSpPr>
      <dsp:spPr>
        <a:xfrm>
          <a:off x="2870083" y="9734"/>
          <a:ext cx="2515353" cy="80640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GB" sz="1900" b="1" kern="1200" dirty="0" smtClean="0">
              <a:solidFill>
                <a:srgbClr val="000000"/>
              </a:solidFill>
            </a:rPr>
            <a:t>State contractors or operatives</a:t>
          </a:r>
          <a:endParaRPr lang="en-GB" sz="1900" b="1" kern="1200" dirty="0">
            <a:solidFill>
              <a:srgbClr val="000000"/>
            </a:solidFill>
          </a:endParaRPr>
        </a:p>
      </dsp:txBody>
      <dsp:txXfrm>
        <a:off x="2870083" y="9734"/>
        <a:ext cx="2515353" cy="806400"/>
      </dsp:txXfrm>
    </dsp:sp>
    <dsp:sp modelId="{C67BCAF0-3C0A-2A4F-A4F5-75CDBF11236A}">
      <dsp:nvSpPr>
        <dsp:cNvPr id="0" name=""/>
        <dsp:cNvSpPr/>
      </dsp:nvSpPr>
      <dsp:spPr>
        <a:xfrm>
          <a:off x="2870083" y="816134"/>
          <a:ext cx="2515353" cy="313444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GB" sz="1900" kern="1200" dirty="0" smtClean="0"/>
            <a:t>Private military/security agents contracted by the state</a:t>
          </a:r>
          <a:endParaRPr lang="en-GB" sz="1900" kern="1200" dirty="0"/>
        </a:p>
        <a:p>
          <a:pPr marL="171450" lvl="1" indent="-171450" algn="l" defTabSz="844550">
            <a:lnSpc>
              <a:spcPct val="90000"/>
            </a:lnSpc>
            <a:spcBef>
              <a:spcPct val="0"/>
            </a:spcBef>
            <a:spcAft>
              <a:spcPct val="15000"/>
            </a:spcAft>
            <a:buChar char="••"/>
          </a:pPr>
          <a:endParaRPr lang="en-GB" sz="1900" kern="1200" dirty="0"/>
        </a:p>
        <a:p>
          <a:pPr marL="171450" lvl="1" indent="-171450" algn="l" defTabSz="844550">
            <a:lnSpc>
              <a:spcPct val="90000"/>
            </a:lnSpc>
            <a:spcBef>
              <a:spcPct val="0"/>
            </a:spcBef>
            <a:spcAft>
              <a:spcPct val="15000"/>
            </a:spcAft>
            <a:buChar char="••"/>
          </a:pPr>
          <a:r>
            <a:rPr lang="en-GB" sz="1900" kern="1200" dirty="0" smtClean="0"/>
            <a:t>Other persons </a:t>
          </a:r>
          <a:r>
            <a:rPr lang="en-GB" sz="1900" b="1" kern="1200" dirty="0" smtClean="0"/>
            <a:t>acting with the state’s authorisation, acquiescence or support</a:t>
          </a:r>
          <a:endParaRPr lang="en-GB" sz="1900" b="1" kern="1200" dirty="0"/>
        </a:p>
      </dsp:txBody>
      <dsp:txXfrm>
        <a:off x="2870083" y="816134"/>
        <a:ext cx="2515353" cy="3134446"/>
      </dsp:txXfrm>
    </dsp:sp>
    <dsp:sp modelId="{E1D4A414-D9D3-2343-A1AB-7EC0E28F9572}">
      <dsp:nvSpPr>
        <dsp:cNvPr id="0" name=""/>
        <dsp:cNvSpPr/>
      </dsp:nvSpPr>
      <dsp:spPr>
        <a:xfrm>
          <a:off x="5737586" y="9734"/>
          <a:ext cx="2515353" cy="80640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GB" sz="1900" b="1" kern="1200" dirty="0" smtClean="0">
              <a:solidFill>
                <a:srgbClr val="000000"/>
              </a:solidFill>
            </a:rPr>
            <a:t>Militia groups or private persons</a:t>
          </a:r>
          <a:endParaRPr lang="en-GB" sz="1900" b="1" kern="1200" dirty="0">
            <a:solidFill>
              <a:srgbClr val="000000"/>
            </a:solidFill>
          </a:endParaRPr>
        </a:p>
      </dsp:txBody>
      <dsp:txXfrm>
        <a:off x="5737586" y="9734"/>
        <a:ext cx="2515353" cy="806400"/>
      </dsp:txXfrm>
    </dsp:sp>
    <dsp:sp modelId="{D5826C04-4C30-1547-AD85-BC1062A2DC00}">
      <dsp:nvSpPr>
        <dsp:cNvPr id="0" name=""/>
        <dsp:cNvSpPr/>
      </dsp:nvSpPr>
      <dsp:spPr>
        <a:xfrm>
          <a:off x="5737586" y="816134"/>
          <a:ext cx="2515353" cy="313444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GB" sz="1900" kern="1200" dirty="0" smtClean="0"/>
            <a:t>If the army/police fails to take action to protect known </a:t>
          </a:r>
          <a:r>
            <a:rPr lang="en-GB" sz="1900" kern="1200" dirty="0" smtClean="0">
              <a:solidFill>
                <a:srgbClr val="000000"/>
              </a:solidFill>
            </a:rPr>
            <a:t>at-risk </a:t>
          </a:r>
          <a:r>
            <a:rPr lang="en-GB" sz="1900" kern="1200" dirty="0" smtClean="0"/>
            <a:t>individuals</a:t>
          </a:r>
          <a:endParaRPr lang="en-GB" sz="1900" kern="1200" dirty="0"/>
        </a:p>
        <a:p>
          <a:pPr marL="171450" lvl="1" indent="-171450" algn="l" defTabSz="844550">
            <a:lnSpc>
              <a:spcPct val="90000"/>
            </a:lnSpc>
            <a:spcBef>
              <a:spcPct val="0"/>
            </a:spcBef>
            <a:spcAft>
              <a:spcPct val="15000"/>
            </a:spcAft>
            <a:buChar char="••"/>
          </a:pPr>
          <a:r>
            <a:rPr lang="en-GB" sz="1900" kern="1200" dirty="0" smtClean="0"/>
            <a:t>Or the state otherwise fails to act with </a:t>
          </a:r>
          <a:r>
            <a:rPr lang="en-GB" sz="1900" b="1" kern="1200" dirty="0" smtClean="0"/>
            <a:t>due diligence </a:t>
          </a:r>
          <a:r>
            <a:rPr lang="en-GB" sz="1900" kern="1200" dirty="0" smtClean="0"/>
            <a:t>under its duty to protect persons under its jurisdiction </a:t>
          </a:r>
          <a:endParaRPr lang="en-GB" sz="1900" kern="1200" dirty="0"/>
        </a:p>
      </dsp:txBody>
      <dsp:txXfrm>
        <a:off x="5737586" y="816134"/>
        <a:ext cx="2515353" cy="31344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A7A712-314B-3449-82B8-9AE3015875DB}">
      <dsp:nvSpPr>
        <dsp:cNvPr id="0" name=""/>
        <dsp:cNvSpPr/>
      </dsp:nvSpPr>
      <dsp:spPr>
        <a:xfrm>
          <a:off x="0" y="2262"/>
          <a:ext cx="8784976" cy="940341"/>
        </a:xfrm>
        <a:prstGeom prst="roundRect">
          <a:avLst/>
        </a:prstGeom>
        <a:gradFill rotWithShape="0">
          <a:gsLst>
            <a:gs pos="0">
              <a:schemeClr val="accent1">
                <a:shade val="50000"/>
                <a:hueOff val="0"/>
                <a:satOff val="0"/>
                <a:lumOff val="0"/>
                <a:alphaOff val="0"/>
                <a:shade val="51000"/>
                <a:satMod val="130000"/>
              </a:schemeClr>
            </a:gs>
            <a:gs pos="80000">
              <a:schemeClr val="accent1">
                <a:shade val="50000"/>
                <a:hueOff val="0"/>
                <a:satOff val="0"/>
                <a:lumOff val="0"/>
                <a:alphaOff val="0"/>
                <a:shade val="93000"/>
                <a:satMod val="130000"/>
              </a:schemeClr>
            </a:gs>
            <a:gs pos="100000">
              <a:schemeClr val="accent1">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a:solidFill>
                <a:srgbClr val="000000"/>
              </a:solidFill>
            </a:rPr>
            <a:t>Adopt </a:t>
          </a:r>
          <a:r>
            <a:rPr lang="en-US" sz="2200" b="1" kern="1200" dirty="0">
              <a:solidFill>
                <a:srgbClr val="000000"/>
              </a:solidFill>
            </a:rPr>
            <a:t>criminal laws codifying violations</a:t>
          </a:r>
          <a:r>
            <a:rPr lang="en-US" sz="2200" kern="1200" dirty="0">
              <a:solidFill>
                <a:srgbClr val="000000"/>
              </a:solidFill>
            </a:rPr>
            <a:t> such as rape in line with international standards and sanctions commensurate</a:t>
          </a:r>
          <a:r>
            <a:rPr lang="en-US" sz="2200" kern="1200" dirty="0">
              <a:solidFill>
                <a:schemeClr val="tx1"/>
              </a:solidFill>
            </a:rPr>
            <a:t> with </a:t>
          </a:r>
          <a:r>
            <a:rPr lang="en-US" sz="2200" kern="1200" dirty="0">
              <a:solidFill>
                <a:srgbClr val="000000"/>
              </a:solidFill>
            </a:rPr>
            <a:t>the gravity of the crime</a:t>
          </a:r>
        </a:p>
      </dsp:txBody>
      <dsp:txXfrm>
        <a:off x="45904" y="48166"/>
        <a:ext cx="8693168" cy="848533"/>
      </dsp:txXfrm>
    </dsp:sp>
    <dsp:sp modelId="{F39DCD3C-C732-6C42-8F8E-879764F7B099}">
      <dsp:nvSpPr>
        <dsp:cNvPr id="0" name=""/>
        <dsp:cNvSpPr/>
      </dsp:nvSpPr>
      <dsp:spPr>
        <a:xfrm>
          <a:off x="0" y="954177"/>
          <a:ext cx="8784976" cy="940341"/>
        </a:xfrm>
        <a:prstGeom prst="roundRect">
          <a:avLst/>
        </a:prstGeom>
        <a:gradFill rotWithShape="0">
          <a:gsLst>
            <a:gs pos="0">
              <a:schemeClr val="accent1">
                <a:shade val="50000"/>
                <a:hueOff val="6983"/>
                <a:satOff val="9853"/>
                <a:lumOff val="12396"/>
                <a:alphaOff val="0"/>
                <a:shade val="51000"/>
                <a:satMod val="130000"/>
              </a:schemeClr>
            </a:gs>
            <a:gs pos="80000">
              <a:schemeClr val="accent1">
                <a:shade val="50000"/>
                <a:hueOff val="6983"/>
                <a:satOff val="9853"/>
                <a:lumOff val="12396"/>
                <a:alphaOff val="0"/>
                <a:shade val="93000"/>
                <a:satMod val="130000"/>
              </a:schemeClr>
            </a:gs>
            <a:gs pos="100000">
              <a:schemeClr val="accent1">
                <a:shade val="50000"/>
                <a:hueOff val="6983"/>
                <a:satOff val="9853"/>
                <a:lumOff val="1239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a:solidFill>
                <a:srgbClr val="000000"/>
              </a:solidFill>
            </a:rPr>
            <a:t>Develop </a:t>
          </a:r>
          <a:r>
            <a:rPr lang="en-US" sz="2200" b="1" kern="1200" dirty="0">
              <a:solidFill>
                <a:srgbClr val="000000"/>
              </a:solidFill>
            </a:rPr>
            <a:t>awareness-raising and other large scale media campaigns </a:t>
          </a:r>
          <a:r>
            <a:rPr lang="en-US" sz="2200" kern="1200" dirty="0">
              <a:solidFill>
                <a:srgbClr val="000000"/>
              </a:solidFill>
            </a:rPr>
            <a:t>(e.g. “zero tolerance” campaigns; national days of action against violence against women; involve men/boys in prevention)</a:t>
          </a:r>
        </a:p>
      </dsp:txBody>
      <dsp:txXfrm>
        <a:off x="45904" y="1000081"/>
        <a:ext cx="8693168" cy="848533"/>
      </dsp:txXfrm>
    </dsp:sp>
    <dsp:sp modelId="{3DF9C88C-8D97-804A-B013-B5E7F7B0B762}">
      <dsp:nvSpPr>
        <dsp:cNvPr id="0" name=""/>
        <dsp:cNvSpPr/>
      </dsp:nvSpPr>
      <dsp:spPr>
        <a:xfrm>
          <a:off x="0" y="1906093"/>
          <a:ext cx="8784976" cy="940341"/>
        </a:xfrm>
        <a:prstGeom prst="roundRect">
          <a:avLst/>
        </a:prstGeom>
        <a:gradFill rotWithShape="0">
          <a:gsLst>
            <a:gs pos="0">
              <a:schemeClr val="accent1">
                <a:shade val="50000"/>
                <a:hueOff val="13965"/>
                <a:satOff val="19706"/>
                <a:lumOff val="24793"/>
                <a:alphaOff val="0"/>
                <a:shade val="51000"/>
                <a:satMod val="130000"/>
              </a:schemeClr>
            </a:gs>
            <a:gs pos="80000">
              <a:schemeClr val="accent1">
                <a:shade val="50000"/>
                <a:hueOff val="13965"/>
                <a:satOff val="19706"/>
                <a:lumOff val="24793"/>
                <a:alphaOff val="0"/>
                <a:shade val="93000"/>
                <a:satMod val="130000"/>
              </a:schemeClr>
            </a:gs>
            <a:gs pos="100000">
              <a:schemeClr val="accent1">
                <a:shade val="50000"/>
                <a:hueOff val="13965"/>
                <a:satOff val="19706"/>
                <a:lumOff val="2479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a:solidFill>
                <a:srgbClr val="000000"/>
              </a:solidFill>
            </a:rPr>
            <a:t>Provide </a:t>
          </a:r>
          <a:r>
            <a:rPr lang="en-US" sz="2200" b="1" kern="1200" dirty="0">
              <a:solidFill>
                <a:srgbClr val="000000"/>
              </a:solidFill>
            </a:rPr>
            <a:t>training for specific professional groups</a:t>
          </a:r>
          <a:r>
            <a:rPr lang="en-US" sz="2200" b="0" kern="1200" dirty="0">
              <a:solidFill>
                <a:srgbClr val="000000"/>
              </a:solidFill>
            </a:rPr>
            <a:t> (army</a:t>
          </a:r>
          <a:r>
            <a:rPr lang="en-US" sz="2200" kern="1200" dirty="0">
              <a:solidFill>
                <a:srgbClr val="000000"/>
              </a:solidFill>
            </a:rPr>
            <a:t>, police, prosecutors, members of the judiciary as well as medical personnel)</a:t>
          </a:r>
        </a:p>
      </dsp:txBody>
      <dsp:txXfrm>
        <a:off x="45904" y="1951997"/>
        <a:ext cx="8693168" cy="848533"/>
      </dsp:txXfrm>
    </dsp:sp>
    <dsp:sp modelId="{FD221CC2-A948-FB47-87B2-C07ABAF8E84C}">
      <dsp:nvSpPr>
        <dsp:cNvPr id="0" name=""/>
        <dsp:cNvSpPr/>
      </dsp:nvSpPr>
      <dsp:spPr>
        <a:xfrm>
          <a:off x="0" y="2858008"/>
          <a:ext cx="8784976" cy="940341"/>
        </a:xfrm>
        <a:prstGeom prst="roundRect">
          <a:avLst/>
        </a:prstGeom>
        <a:gradFill rotWithShape="0">
          <a:gsLst>
            <a:gs pos="0">
              <a:schemeClr val="accent1">
                <a:shade val="50000"/>
                <a:hueOff val="13965"/>
                <a:satOff val="19706"/>
                <a:lumOff val="24793"/>
                <a:alphaOff val="0"/>
                <a:shade val="51000"/>
                <a:satMod val="130000"/>
              </a:schemeClr>
            </a:gs>
            <a:gs pos="80000">
              <a:schemeClr val="accent1">
                <a:shade val="50000"/>
                <a:hueOff val="13965"/>
                <a:satOff val="19706"/>
                <a:lumOff val="24793"/>
                <a:alphaOff val="0"/>
                <a:shade val="93000"/>
                <a:satMod val="130000"/>
              </a:schemeClr>
            </a:gs>
            <a:gs pos="100000">
              <a:schemeClr val="accent1">
                <a:shade val="50000"/>
                <a:hueOff val="13965"/>
                <a:satOff val="19706"/>
                <a:lumOff val="2479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a:solidFill>
                <a:srgbClr val="000000"/>
              </a:solidFill>
            </a:rPr>
            <a:t>Implement </a:t>
          </a:r>
          <a:r>
            <a:rPr lang="en-US" sz="2200" b="1" kern="1200" dirty="0">
              <a:solidFill>
                <a:srgbClr val="000000"/>
              </a:solidFill>
            </a:rPr>
            <a:t>vetting </a:t>
          </a:r>
          <a:r>
            <a:rPr lang="en-GB" sz="2200" b="1" kern="1200" noProof="0" dirty="0">
              <a:solidFill>
                <a:srgbClr val="000000"/>
              </a:solidFill>
            </a:rPr>
            <a:t>programmes</a:t>
          </a:r>
          <a:r>
            <a:rPr lang="en-US" sz="2200" b="1" kern="1200" dirty="0">
              <a:solidFill>
                <a:srgbClr val="000000"/>
              </a:solidFill>
            </a:rPr>
            <a:t> </a:t>
          </a:r>
          <a:r>
            <a:rPr lang="en-US" sz="2200" kern="1200" dirty="0">
              <a:solidFill>
                <a:srgbClr val="000000"/>
              </a:solidFill>
            </a:rPr>
            <a:t>to exclude from public office and security forces those associated with sexual violence and other serious human rights violations </a:t>
          </a:r>
        </a:p>
      </dsp:txBody>
      <dsp:txXfrm>
        <a:off x="45904" y="2903912"/>
        <a:ext cx="8693168" cy="848533"/>
      </dsp:txXfrm>
    </dsp:sp>
    <dsp:sp modelId="{D23B03D5-AB97-F941-998B-7B56457B3C8E}">
      <dsp:nvSpPr>
        <dsp:cNvPr id="0" name=""/>
        <dsp:cNvSpPr/>
      </dsp:nvSpPr>
      <dsp:spPr>
        <a:xfrm>
          <a:off x="0" y="3809923"/>
          <a:ext cx="8784976" cy="940341"/>
        </a:xfrm>
        <a:prstGeom prst="roundRect">
          <a:avLst/>
        </a:prstGeom>
        <a:gradFill rotWithShape="0">
          <a:gsLst>
            <a:gs pos="0">
              <a:schemeClr val="accent1">
                <a:shade val="50000"/>
                <a:hueOff val="6983"/>
                <a:satOff val="9853"/>
                <a:lumOff val="12396"/>
                <a:alphaOff val="0"/>
                <a:shade val="51000"/>
                <a:satMod val="130000"/>
              </a:schemeClr>
            </a:gs>
            <a:gs pos="80000">
              <a:schemeClr val="accent1">
                <a:shade val="50000"/>
                <a:hueOff val="6983"/>
                <a:satOff val="9853"/>
                <a:lumOff val="12396"/>
                <a:alphaOff val="0"/>
                <a:shade val="93000"/>
                <a:satMod val="130000"/>
              </a:schemeClr>
            </a:gs>
            <a:gs pos="100000">
              <a:schemeClr val="accent1">
                <a:shade val="50000"/>
                <a:hueOff val="6983"/>
                <a:satOff val="9853"/>
                <a:lumOff val="1239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a:solidFill>
                <a:srgbClr val="000000"/>
              </a:solidFill>
            </a:rPr>
            <a:t>Uphold the principle of </a:t>
          </a:r>
          <a:r>
            <a:rPr lang="en-US" sz="2200" b="1" kern="1200" dirty="0">
              <a:solidFill>
                <a:srgbClr val="000000"/>
              </a:solidFill>
            </a:rPr>
            <a:t>command responsibility </a:t>
          </a:r>
          <a:r>
            <a:rPr lang="en-US" sz="2200" kern="1200" dirty="0">
              <a:solidFill>
                <a:srgbClr val="000000"/>
              </a:solidFill>
            </a:rPr>
            <a:t>for sexual violence committed by the military and adopt necessary legislation </a:t>
          </a:r>
        </a:p>
      </dsp:txBody>
      <dsp:txXfrm>
        <a:off x="45904" y="3855827"/>
        <a:ext cx="8693168" cy="8485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7277D2-EA2B-6F42-94DC-36D9A0249A09}">
      <dsp:nvSpPr>
        <dsp:cNvPr id="0" name=""/>
        <dsp:cNvSpPr/>
      </dsp:nvSpPr>
      <dsp:spPr>
        <a:xfrm rot="5400000">
          <a:off x="5243175" y="-2124646"/>
          <a:ext cx="873631" cy="5345873"/>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en-US" sz="2200" b="0" kern="1200" dirty="0"/>
            <a:t>Prompt ex officio response by investigative authorities is essential in maintaining public confidence</a:t>
          </a:r>
        </a:p>
      </dsp:txBody>
      <dsp:txXfrm rot="-5400000">
        <a:off x="3007055" y="154121"/>
        <a:ext cx="5303226" cy="788337"/>
      </dsp:txXfrm>
    </dsp:sp>
    <dsp:sp modelId="{C5A2A1F2-BAFE-F342-A017-849F1178E643}">
      <dsp:nvSpPr>
        <dsp:cNvPr id="0" name=""/>
        <dsp:cNvSpPr/>
      </dsp:nvSpPr>
      <dsp:spPr>
        <a:xfrm>
          <a:off x="0" y="0"/>
          <a:ext cx="3007054" cy="1092039"/>
        </a:xfrm>
        <a:prstGeom prst="roundRect">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solidFill>
                <a:srgbClr val="000000"/>
              </a:solidFill>
            </a:rPr>
            <a:t>Prompt</a:t>
          </a:r>
        </a:p>
      </dsp:txBody>
      <dsp:txXfrm>
        <a:off x="53309" y="53309"/>
        <a:ext cx="2900436" cy="985421"/>
      </dsp:txXfrm>
    </dsp:sp>
    <dsp:sp modelId="{CEC644B5-22E1-4747-ABF3-EC6506B4F13B}">
      <dsp:nvSpPr>
        <dsp:cNvPr id="0" name=""/>
        <dsp:cNvSpPr/>
      </dsp:nvSpPr>
      <dsp:spPr>
        <a:xfrm rot="5400000">
          <a:off x="5243175" y="-978005"/>
          <a:ext cx="873631" cy="5345873"/>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t>Authorities must diligently take all available reasonable steps to secure evidence</a:t>
          </a:r>
        </a:p>
      </dsp:txBody>
      <dsp:txXfrm rot="-5400000">
        <a:off x="3007055" y="1300762"/>
        <a:ext cx="5303226" cy="788337"/>
      </dsp:txXfrm>
    </dsp:sp>
    <dsp:sp modelId="{F08F2644-97F4-094B-8EBF-7F0972C0EB7D}">
      <dsp:nvSpPr>
        <dsp:cNvPr id="0" name=""/>
        <dsp:cNvSpPr/>
      </dsp:nvSpPr>
      <dsp:spPr>
        <a:xfrm>
          <a:off x="0" y="1148911"/>
          <a:ext cx="3007054" cy="1092039"/>
        </a:xfrm>
        <a:prstGeom prst="roundRect">
          <a:avLst/>
        </a:prstGeom>
        <a:gradFill rotWithShape="0">
          <a:gsLst>
            <a:gs pos="0">
              <a:schemeClr val="accent1">
                <a:shade val="80000"/>
                <a:hueOff val="4086"/>
                <a:satOff val="4306"/>
                <a:lumOff val="4680"/>
                <a:alphaOff val="0"/>
                <a:shade val="51000"/>
                <a:satMod val="130000"/>
              </a:schemeClr>
            </a:gs>
            <a:gs pos="80000">
              <a:schemeClr val="accent1">
                <a:shade val="80000"/>
                <a:hueOff val="4086"/>
                <a:satOff val="4306"/>
                <a:lumOff val="4680"/>
                <a:alphaOff val="0"/>
                <a:shade val="93000"/>
                <a:satMod val="130000"/>
              </a:schemeClr>
            </a:gs>
            <a:gs pos="100000">
              <a:schemeClr val="accent1">
                <a:shade val="80000"/>
                <a:hueOff val="4086"/>
                <a:satOff val="4306"/>
                <a:lumOff val="468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solidFill>
                <a:srgbClr val="000000"/>
              </a:solidFill>
            </a:rPr>
            <a:t>Effective</a:t>
          </a:r>
          <a:r>
            <a:rPr lang="en-US" sz="2800" kern="1200" dirty="0" smtClean="0">
              <a:solidFill>
                <a:srgbClr val="000000"/>
              </a:solidFill>
            </a:rPr>
            <a:t>/</a:t>
          </a:r>
        </a:p>
        <a:p>
          <a:pPr lvl="0" algn="ctr" defTabSz="1244600">
            <a:lnSpc>
              <a:spcPct val="90000"/>
            </a:lnSpc>
            <a:spcBef>
              <a:spcPct val="0"/>
            </a:spcBef>
            <a:spcAft>
              <a:spcPct val="35000"/>
            </a:spcAft>
          </a:pPr>
          <a:r>
            <a:rPr lang="en-US" sz="2800" kern="1200" dirty="0" smtClean="0">
              <a:solidFill>
                <a:srgbClr val="000000"/>
              </a:solidFill>
            </a:rPr>
            <a:t>thorough</a:t>
          </a:r>
          <a:endParaRPr lang="en-US" sz="2800" kern="1200" dirty="0">
            <a:solidFill>
              <a:srgbClr val="000000"/>
            </a:solidFill>
          </a:endParaRPr>
        </a:p>
      </dsp:txBody>
      <dsp:txXfrm>
        <a:off x="53309" y="1202220"/>
        <a:ext cx="2900436" cy="985421"/>
      </dsp:txXfrm>
    </dsp:sp>
    <dsp:sp modelId="{3D44761A-0175-A545-83D5-3A57E3ACD7B4}">
      <dsp:nvSpPr>
        <dsp:cNvPr id="0" name=""/>
        <dsp:cNvSpPr/>
      </dsp:nvSpPr>
      <dsp:spPr>
        <a:xfrm rot="5400000">
          <a:off x="5243175" y="168635"/>
          <a:ext cx="873631" cy="5345873"/>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en-GB" sz="2200" kern="1200" noProof="0" dirty="0">
              <a:solidFill>
                <a:srgbClr val="000000"/>
              </a:solidFill>
            </a:rPr>
            <a:t>Those carrying out the investigation must be</a:t>
          </a:r>
          <a:r>
            <a:rPr lang="en-GB" sz="2200" kern="1200" noProof="0" dirty="0">
              <a:solidFill>
                <a:schemeClr val="tx1"/>
              </a:solidFill>
            </a:rPr>
            <a:t> hierarchically </a:t>
          </a:r>
          <a:r>
            <a:rPr lang="en-GB" sz="2200" kern="1200" noProof="0" dirty="0">
              <a:solidFill>
                <a:srgbClr val="000000"/>
              </a:solidFill>
            </a:rPr>
            <a:t>and practically independent from those implicated</a:t>
          </a:r>
        </a:p>
      </dsp:txBody>
      <dsp:txXfrm rot="-5400000">
        <a:off x="3007055" y="2447403"/>
        <a:ext cx="5303226" cy="788337"/>
      </dsp:txXfrm>
    </dsp:sp>
    <dsp:sp modelId="{7276CC74-A32F-B54C-BEFE-0A746A145D52}">
      <dsp:nvSpPr>
        <dsp:cNvPr id="0" name=""/>
        <dsp:cNvSpPr/>
      </dsp:nvSpPr>
      <dsp:spPr>
        <a:xfrm>
          <a:off x="0" y="2295552"/>
          <a:ext cx="3007054" cy="1092039"/>
        </a:xfrm>
        <a:prstGeom prst="roundRect">
          <a:avLst/>
        </a:prstGeom>
        <a:gradFill rotWithShape="0">
          <a:gsLst>
            <a:gs pos="0">
              <a:schemeClr val="accent1">
                <a:shade val="80000"/>
                <a:hueOff val="8173"/>
                <a:satOff val="8613"/>
                <a:lumOff val="9359"/>
                <a:alphaOff val="0"/>
                <a:shade val="51000"/>
                <a:satMod val="130000"/>
              </a:schemeClr>
            </a:gs>
            <a:gs pos="80000">
              <a:schemeClr val="accent1">
                <a:shade val="80000"/>
                <a:hueOff val="8173"/>
                <a:satOff val="8613"/>
                <a:lumOff val="9359"/>
                <a:alphaOff val="0"/>
                <a:shade val="93000"/>
                <a:satMod val="130000"/>
              </a:schemeClr>
            </a:gs>
            <a:gs pos="100000">
              <a:schemeClr val="accent1">
                <a:shade val="80000"/>
                <a:hueOff val="8173"/>
                <a:satOff val="8613"/>
                <a:lumOff val="935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solidFill>
                <a:srgbClr val="000000"/>
              </a:solidFill>
            </a:rPr>
            <a:t>Independent</a:t>
          </a:r>
        </a:p>
      </dsp:txBody>
      <dsp:txXfrm>
        <a:off x="53309" y="2348861"/>
        <a:ext cx="2900436" cy="985421"/>
      </dsp:txXfrm>
    </dsp:sp>
    <dsp:sp modelId="{FE98DB37-221A-BB47-BE1F-CBB2924D5F8B}">
      <dsp:nvSpPr>
        <dsp:cNvPr id="0" name=""/>
        <dsp:cNvSpPr/>
      </dsp:nvSpPr>
      <dsp:spPr>
        <a:xfrm rot="5400000">
          <a:off x="5243175" y="1315276"/>
          <a:ext cx="873631" cy="5345873"/>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solidFill>
                <a:srgbClr val="000000"/>
              </a:solidFill>
            </a:rPr>
            <a:t>Impartiality</a:t>
          </a:r>
          <a:r>
            <a:rPr lang="en-US" sz="2200" kern="1200" baseline="0" dirty="0">
              <a:solidFill>
                <a:srgbClr val="000000"/>
              </a:solidFill>
            </a:rPr>
            <a:t> presupposes lack of pre-conceived ideas and prejudice by those carrying out the investigation</a:t>
          </a:r>
          <a:endParaRPr lang="en-US" sz="2200" kern="1200" dirty="0">
            <a:solidFill>
              <a:srgbClr val="000000"/>
            </a:solidFill>
          </a:endParaRPr>
        </a:p>
      </dsp:txBody>
      <dsp:txXfrm rot="-5400000">
        <a:off x="3007055" y="3594044"/>
        <a:ext cx="5303226" cy="788337"/>
      </dsp:txXfrm>
    </dsp:sp>
    <dsp:sp modelId="{8EFFDA16-C62C-164D-83FE-C08D9C1C5640}">
      <dsp:nvSpPr>
        <dsp:cNvPr id="0" name=""/>
        <dsp:cNvSpPr/>
      </dsp:nvSpPr>
      <dsp:spPr>
        <a:xfrm>
          <a:off x="0" y="3442194"/>
          <a:ext cx="3007054" cy="1092039"/>
        </a:xfrm>
        <a:prstGeom prst="roundRect">
          <a:avLst/>
        </a:prstGeom>
        <a:gradFill rotWithShape="0">
          <a:gsLst>
            <a:gs pos="0">
              <a:schemeClr val="accent1">
                <a:shade val="80000"/>
                <a:hueOff val="12259"/>
                <a:satOff val="12919"/>
                <a:lumOff val="14039"/>
                <a:alphaOff val="0"/>
                <a:shade val="51000"/>
                <a:satMod val="130000"/>
              </a:schemeClr>
            </a:gs>
            <a:gs pos="80000">
              <a:schemeClr val="accent1">
                <a:shade val="80000"/>
                <a:hueOff val="12259"/>
                <a:satOff val="12919"/>
                <a:lumOff val="14039"/>
                <a:alphaOff val="0"/>
                <a:shade val="93000"/>
                <a:satMod val="130000"/>
              </a:schemeClr>
            </a:gs>
            <a:gs pos="100000">
              <a:schemeClr val="accent1">
                <a:shade val="80000"/>
                <a:hueOff val="12259"/>
                <a:satOff val="12919"/>
                <a:lumOff val="1403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solidFill>
                <a:srgbClr val="000000"/>
              </a:solidFill>
            </a:rPr>
            <a:t>Impartial</a:t>
          </a:r>
        </a:p>
      </dsp:txBody>
      <dsp:txXfrm>
        <a:off x="53309" y="3495503"/>
        <a:ext cx="2900436" cy="98542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45DCC3-140E-8C45-9D65-5C4E550419F3}">
      <dsp:nvSpPr>
        <dsp:cNvPr id="0" name=""/>
        <dsp:cNvSpPr/>
      </dsp:nvSpPr>
      <dsp:spPr>
        <a:xfrm>
          <a:off x="0" y="0"/>
          <a:ext cx="8352928" cy="831796"/>
        </a:xfrm>
        <a:prstGeom prst="roundRect">
          <a:avLst/>
        </a:prstGeom>
        <a:gradFill rotWithShape="0">
          <a:gsLst>
            <a:gs pos="0">
              <a:schemeClr val="accent2">
                <a:alpha val="90000"/>
                <a:hueOff val="0"/>
                <a:satOff val="0"/>
                <a:lumOff val="0"/>
                <a:alphaOff val="0"/>
                <a:tint val="50000"/>
                <a:satMod val="300000"/>
              </a:schemeClr>
            </a:gs>
            <a:gs pos="35000">
              <a:schemeClr val="accent2">
                <a:alpha val="90000"/>
                <a:hueOff val="0"/>
                <a:satOff val="0"/>
                <a:lumOff val="0"/>
                <a:alphaOff val="0"/>
                <a:tint val="37000"/>
                <a:satMod val="300000"/>
              </a:schemeClr>
            </a:gs>
            <a:gs pos="100000">
              <a:schemeClr val="accent2">
                <a:alpha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err="1"/>
            <a:t>i</a:t>
          </a:r>
          <a:r>
            <a:rPr lang="en-US" sz="2200" kern="1200" dirty="0"/>
            <a:t>. A particular </a:t>
          </a:r>
          <a:r>
            <a:rPr lang="en-US" sz="2200" b="1" kern="1200" dirty="0"/>
            <a:t>act of sexual violence </a:t>
          </a:r>
          <a:r>
            <a:rPr lang="en-US" sz="2200" kern="1200" dirty="0"/>
            <a:t>was committed</a:t>
          </a:r>
        </a:p>
      </dsp:txBody>
      <dsp:txXfrm>
        <a:off x="40605" y="40605"/>
        <a:ext cx="8271718" cy="750586"/>
      </dsp:txXfrm>
    </dsp:sp>
    <dsp:sp modelId="{F3C718A4-74B1-8447-8C62-D15F03D12680}">
      <dsp:nvSpPr>
        <dsp:cNvPr id="0" name=""/>
        <dsp:cNvSpPr/>
      </dsp:nvSpPr>
      <dsp:spPr>
        <a:xfrm>
          <a:off x="0" y="912057"/>
          <a:ext cx="8352928" cy="831796"/>
        </a:xfrm>
        <a:prstGeom prst="roundRect">
          <a:avLst/>
        </a:prstGeom>
        <a:gradFill rotWithShape="0">
          <a:gsLst>
            <a:gs pos="0">
              <a:schemeClr val="accent2">
                <a:alpha val="90000"/>
                <a:hueOff val="0"/>
                <a:satOff val="0"/>
                <a:lumOff val="0"/>
                <a:alphaOff val="-20000"/>
                <a:tint val="50000"/>
                <a:satMod val="300000"/>
              </a:schemeClr>
            </a:gs>
            <a:gs pos="35000">
              <a:schemeClr val="accent2">
                <a:alpha val="90000"/>
                <a:hueOff val="0"/>
                <a:satOff val="0"/>
                <a:lumOff val="0"/>
                <a:alphaOff val="-20000"/>
                <a:tint val="37000"/>
                <a:satMod val="300000"/>
              </a:schemeClr>
            </a:gs>
            <a:gs pos="100000">
              <a:schemeClr val="accent2">
                <a:alpha val="90000"/>
                <a:hueOff val="0"/>
                <a:satOff val="0"/>
                <a:lumOff val="0"/>
                <a:alphaOff val="-2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a:t>ii. Such act resulted in the </a:t>
          </a:r>
          <a:r>
            <a:rPr lang="en-US" sz="2200" b="1" kern="1200" dirty="0"/>
            <a:t>violation of </a:t>
          </a:r>
          <a:r>
            <a:rPr lang="en-US" sz="2200" b="1" kern="1200" dirty="0" smtClean="0">
              <a:solidFill>
                <a:srgbClr val="000000"/>
              </a:solidFill>
            </a:rPr>
            <a:t>one or more </a:t>
          </a:r>
          <a:r>
            <a:rPr lang="en-US" sz="2200" b="1" kern="1200" dirty="0" smtClean="0"/>
            <a:t>substantive </a:t>
          </a:r>
          <a:r>
            <a:rPr lang="en-US" sz="2200" b="1" kern="1200" dirty="0" smtClean="0">
              <a:solidFill>
                <a:srgbClr val="000000"/>
              </a:solidFill>
            </a:rPr>
            <a:t>and/or </a:t>
          </a:r>
          <a:r>
            <a:rPr lang="en-US" sz="2200" b="1" kern="1200" dirty="0"/>
            <a:t>procedural rights</a:t>
          </a:r>
        </a:p>
      </dsp:txBody>
      <dsp:txXfrm>
        <a:off x="40605" y="952662"/>
        <a:ext cx="8271718" cy="750586"/>
      </dsp:txXfrm>
    </dsp:sp>
    <dsp:sp modelId="{1B0B36F1-20C7-C740-B9A9-67C1352B951F}">
      <dsp:nvSpPr>
        <dsp:cNvPr id="0" name=""/>
        <dsp:cNvSpPr/>
      </dsp:nvSpPr>
      <dsp:spPr>
        <a:xfrm>
          <a:off x="0" y="1815854"/>
          <a:ext cx="8352928" cy="831796"/>
        </a:xfrm>
        <a:prstGeom prst="roundRect">
          <a:avLst/>
        </a:prstGeom>
        <a:gradFill rotWithShape="0">
          <a:gsLst>
            <a:gs pos="0">
              <a:schemeClr val="accent2">
                <a:alpha val="90000"/>
                <a:hueOff val="0"/>
                <a:satOff val="0"/>
                <a:lumOff val="0"/>
                <a:alphaOff val="-40000"/>
                <a:tint val="50000"/>
                <a:satMod val="300000"/>
              </a:schemeClr>
            </a:gs>
            <a:gs pos="35000">
              <a:schemeClr val="accent2">
                <a:alpha val="90000"/>
                <a:hueOff val="0"/>
                <a:satOff val="0"/>
                <a:lumOff val="0"/>
                <a:alphaOff val="-40000"/>
                <a:tint val="37000"/>
                <a:satMod val="300000"/>
              </a:schemeClr>
            </a:gs>
            <a:gs pos="100000">
              <a:schemeClr val="accent2">
                <a:alpha val="90000"/>
                <a:hueOff val="0"/>
                <a:satOff val="0"/>
                <a:lumOff val="0"/>
                <a:alphaOff val="-4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a:t>iii. The physical, mental and socio-economic </a:t>
          </a:r>
          <a:r>
            <a:rPr lang="en-US" sz="2200" b="1" kern="1200" dirty="0"/>
            <a:t>harm caused </a:t>
          </a:r>
          <a:r>
            <a:rPr lang="en-US" sz="2200" kern="1200" dirty="0"/>
            <a:t>to the victim</a:t>
          </a:r>
        </a:p>
      </dsp:txBody>
      <dsp:txXfrm>
        <a:off x="40605" y="1856459"/>
        <a:ext cx="8271718" cy="75058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1DD2D2-5A88-EF44-B6F5-7D336947EBEE}">
      <dsp:nvSpPr>
        <dsp:cNvPr id="0" name=""/>
        <dsp:cNvSpPr/>
      </dsp:nvSpPr>
      <dsp:spPr>
        <a:xfrm>
          <a:off x="41" y="183006"/>
          <a:ext cx="3990316" cy="60480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en-GB" sz="2200" b="1" kern="1200" dirty="0" smtClean="0">
              <a:solidFill>
                <a:srgbClr val="000000"/>
              </a:solidFill>
            </a:rPr>
            <a:t>Substantive violations</a:t>
          </a:r>
          <a:endParaRPr lang="en-GB" sz="2200" b="1" kern="1200" dirty="0">
            <a:solidFill>
              <a:srgbClr val="000000"/>
            </a:solidFill>
          </a:endParaRPr>
        </a:p>
      </dsp:txBody>
      <dsp:txXfrm>
        <a:off x="41" y="183006"/>
        <a:ext cx="3990316" cy="604800"/>
      </dsp:txXfrm>
    </dsp:sp>
    <dsp:sp modelId="{4D2D9CDC-CE1B-F046-B974-96E99E295E8B}">
      <dsp:nvSpPr>
        <dsp:cNvPr id="0" name=""/>
        <dsp:cNvSpPr/>
      </dsp:nvSpPr>
      <dsp:spPr>
        <a:xfrm>
          <a:off x="41" y="787806"/>
          <a:ext cx="3990316" cy="29975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GB" sz="2100" kern="1200" dirty="0" smtClean="0"/>
            <a:t>Prohibition of torture/ill-treatment</a:t>
          </a:r>
          <a:endParaRPr lang="en-GB" sz="2100" kern="1200" dirty="0"/>
        </a:p>
        <a:p>
          <a:pPr marL="228600" lvl="1" indent="-228600" algn="l" defTabSz="933450">
            <a:lnSpc>
              <a:spcPct val="90000"/>
            </a:lnSpc>
            <a:spcBef>
              <a:spcPct val="0"/>
            </a:spcBef>
            <a:spcAft>
              <a:spcPct val="15000"/>
            </a:spcAft>
            <a:buChar char="••"/>
          </a:pPr>
          <a:r>
            <a:rPr lang="en-GB" sz="2100" kern="1200" dirty="0" smtClean="0"/>
            <a:t>Right to physical integrity</a:t>
          </a:r>
          <a:endParaRPr lang="en-GB" sz="2100" kern="1200" dirty="0"/>
        </a:p>
        <a:p>
          <a:pPr marL="228600" lvl="1" indent="-228600" algn="l" defTabSz="933450">
            <a:lnSpc>
              <a:spcPct val="90000"/>
            </a:lnSpc>
            <a:spcBef>
              <a:spcPct val="0"/>
            </a:spcBef>
            <a:spcAft>
              <a:spcPct val="15000"/>
            </a:spcAft>
            <a:buChar char="••"/>
          </a:pPr>
          <a:r>
            <a:rPr lang="en-GB" sz="2100" kern="1200" dirty="0" smtClean="0"/>
            <a:t>Right to personal security</a:t>
          </a:r>
          <a:endParaRPr lang="en-GB" sz="2100" kern="1200" dirty="0"/>
        </a:p>
        <a:p>
          <a:pPr marL="228600" lvl="1" indent="-228600" algn="l" defTabSz="933450">
            <a:lnSpc>
              <a:spcPct val="90000"/>
            </a:lnSpc>
            <a:spcBef>
              <a:spcPct val="0"/>
            </a:spcBef>
            <a:spcAft>
              <a:spcPct val="15000"/>
            </a:spcAft>
            <a:buChar char="••"/>
          </a:pPr>
          <a:r>
            <a:rPr lang="en-GB" sz="2100" kern="1200" dirty="0" smtClean="0"/>
            <a:t>Right to liberty; life; family life</a:t>
          </a:r>
          <a:endParaRPr lang="en-GB" sz="2100" kern="1200" dirty="0"/>
        </a:p>
        <a:p>
          <a:pPr marL="228600" lvl="1" indent="-228600" algn="l" defTabSz="933450">
            <a:lnSpc>
              <a:spcPct val="90000"/>
            </a:lnSpc>
            <a:spcBef>
              <a:spcPct val="0"/>
            </a:spcBef>
            <a:spcAft>
              <a:spcPct val="15000"/>
            </a:spcAft>
            <a:buChar char="••"/>
          </a:pPr>
          <a:r>
            <a:rPr lang="en-GB" sz="2100" kern="1200" dirty="0" smtClean="0"/>
            <a:t>Right to health; education; work</a:t>
          </a:r>
          <a:endParaRPr lang="en-GB" sz="2100" kern="1200" dirty="0"/>
        </a:p>
        <a:p>
          <a:pPr marL="228600" lvl="1" indent="-228600" algn="l" defTabSz="933450">
            <a:lnSpc>
              <a:spcPct val="90000"/>
            </a:lnSpc>
            <a:spcBef>
              <a:spcPct val="0"/>
            </a:spcBef>
            <a:spcAft>
              <a:spcPct val="15000"/>
            </a:spcAft>
            <a:buChar char="••"/>
          </a:pPr>
          <a:r>
            <a:rPr lang="en-GB" sz="2100" kern="1200" dirty="0" smtClean="0"/>
            <a:t>Right to non-discrimination; reparation</a:t>
          </a:r>
          <a:endParaRPr lang="en-GB" sz="2100" kern="1200" dirty="0"/>
        </a:p>
      </dsp:txBody>
      <dsp:txXfrm>
        <a:off x="41" y="787806"/>
        <a:ext cx="3990316" cy="2997540"/>
      </dsp:txXfrm>
    </dsp:sp>
    <dsp:sp modelId="{29D1A9EC-1A8C-C94B-9F68-C74A45DA973C}">
      <dsp:nvSpPr>
        <dsp:cNvPr id="0" name=""/>
        <dsp:cNvSpPr/>
      </dsp:nvSpPr>
      <dsp:spPr>
        <a:xfrm>
          <a:off x="4549002" y="183006"/>
          <a:ext cx="3990316" cy="60480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en-GB" sz="2200" b="1" kern="1200" dirty="0" smtClean="0">
              <a:solidFill>
                <a:srgbClr val="000000"/>
              </a:solidFill>
            </a:rPr>
            <a:t>Procedural violations</a:t>
          </a:r>
          <a:endParaRPr lang="en-GB" sz="2200" b="1" kern="1200" dirty="0">
            <a:solidFill>
              <a:srgbClr val="000000"/>
            </a:solidFill>
          </a:endParaRPr>
        </a:p>
      </dsp:txBody>
      <dsp:txXfrm>
        <a:off x="4549002" y="183006"/>
        <a:ext cx="3990316" cy="604800"/>
      </dsp:txXfrm>
    </dsp:sp>
    <dsp:sp modelId="{E6E13C89-371B-784C-B068-9CC1AD5CA972}">
      <dsp:nvSpPr>
        <dsp:cNvPr id="0" name=""/>
        <dsp:cNvSpPr/>
      </dsp:nvSpPr>
      <dsp:spPr>
        <a:xfrm>
          <a:off x="4549002" y="787806"/>
          <a:ext cx="3990316" cy="29975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GB" sz="2100" kern="1200" dirty="0" smtClean="0"/>
            <a:t>Right to a prompt/ effective/independent/ impartial investigation</a:t>
          </a:r>
          <a:endParaRPr lang="en-GB" sz="2100" kern="1200" dirty="0"/>
        </a:p>
        <a:p>
          <a:pPr marL="228600" lvl="1" indent="-228600" algn="l" defTabSz="933450">
            <a:lnSpc>
              <a:spcPct val="90000"/>
            </a:lnSpc>
            <a:spcBef>
              <a:spcPct val="0"/>
            </a:spcBef>
            <a:spcAft>
              <a:spcPct val="15000"/>
            </a:spcAft>
            <a:buChar char="••"/>
          </a:pPr>
          <a:r>
            <a:rPr lang="en-GB" sz="2100" kern="1200" dirty="0" smtClean="0"/>
            <a:t>Right to information about reparation mechanisms</a:t>
          </a:r>
          <a:endParaRPr lang="en-GB" sz="2100" kern="1200" dirty="0"/>
        </a:p>
        <a:p>
          <a:pPr marL="228600" lvl="1" indent="-228600" algn="l" defTabSz="933450">
            <a:lnSpc>
              <a:spcPct val="90000"/>
            </a:lnSpc>
            <a:spcBef>
              <a:spcPct val="0"/>
            </a:spcBef>
            <a:spcAft>
              <a:spcPct val="15000"/>
            </a:spcAft>
            <a:buChar char="••"/>
          </a:pPr>
          <a:r>
            <a:rPr lang="en-GB" sz="2100" kern="1200" dirty="0" smtClean="0"/>
            <a:t>Other procedural components linked to the </a:t>
          </a:r>
          <a:r>
            <a:rPr lang="en-GB" sz="2100" kern="1200" noProof="0" dirty="0" err="1" smtClean="0"/>
            <a:t>justiciability</a:t>
          </a:r>
          <a:r>
            <a:rPr lang="en-GB" sz="2100" kern="1200" dirty="0" smtClean="0"/>
            <a:t> of substantive rights</a:t>
          </a:r>
          <a:endParaRPr lang="en-GB" sz="2100" kern="1200" dirty="0"/>
        </a:p>
      </dsp:txBody>
      <dsp:txXfrm>
        <a:off x="4549002" y="787806"/>
        <a:ext cx="3990316" cy="29975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45DCC3-140E-8C45-9D65-5C4E550419F3}">
      <dsp:nvSpPr>
        <dsp:cNvPr id="0" name=""/>
        <dsp:cNvSpPr/>
      </dsp:nvSpPr>
      <dsp:spPr>
        <a:xfrm>
          <a:off x="0" y="0"/>
          <a:ext cx="7899672" cy="1474200"/>
        </a:xfrm>
        <a:prstGeom prst="roundRect">
          <a:avLst/>
        </a:prstGeom>
        <a:gradFill rotWithShape="0">
          <a:gsLst>
            <a:gs pos="0">
              <a:schemeClr val="accent2">
                <a:alpha val="90000"/>
                <a:hueOff val="0"/>
                <a:satOff val="0"/>
                <a:lumOff val="0"/>
                <a:alphaOff val="0"/>
                <a:tint val="50000"/>
                <a:satMod val="300000"/>
              </a:schemeClr>
            </a:gs>
            <a:gs pos="35000">
              <a:schemeClr val="accent2">
                <a:alpha val="90000"/>
                <a:hueOff val="0"/>
                <a:satOff val="0"/>
                <a:lumOff val="0"/>
                <a:alphaOff val="0"/>
                <a:tint val="37000"/>
                <a:satMod val="300000"/>
              </a:schemeClr>
            </a:gs>
            <a:gs pos="100000">
              <a:schemeClr val="accent2">
                <a:alpha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iv. </a:t>
          </a:r>
          <a:r>
            <a:rPr lang="en-US" sz="2200" kern="1200" dirty="0"/>
            <a:t>The potential </a:t>
          </a:r>
          <a:r>
            <a:rPr lang="en-US" sz="2200" b="1" kern="1200" dirty="0"/>
            <a:t>actions or omissions </a:t>
          </a:r>
          <a:r>
            <a:rPr lang="en-US" sz="2200" kern="1200" dirty="0"/>
            <a:t>of the state and/or non-state actors responsible for the sexual violence or other violations</a:t>
          </a:r>
        </a:p>
      </dsp:txBody>
      <dsp:txXfrm>
        <a:off x="71965" y="71965"/>
        <a:ext cx="7755742" cy="1330270"/>
      </dsp:txXfrm>
    </dsp:sp>
    <dsp:sp modelId="{F3C718A4-74B1-8447-8C62-D15F03D12680}">
      <dsp:nvSpPr>
        <dsp:cNvPr id="0" name=""/>
        <dsp:cNvSpPr/>
      </dsp:nvSpPr>
      <dsp:spPr>
        <a:xfrm>
          <a:off x="0" y="1666388"/>
          <a:ext cx="7899672" cy="1474200"/>
        </a:xfrm>
        <a:prstGeom prst="roundRect">
          <a:avLst/>
        </a:prstGeom>
        <a:gradFill rotWithShape="0">
          <a:gsLst>
            <a:gs pos="0">
              <a:schemeClr val="accent2">
                <a:alpha val="90000"/>
                <a:hueOff val="0"/>
                <a:satOff val="0"/>
                <a:lumOff val="0"/>
                <a:alphaOff val="-40000"/>
                <a:tint val="50000"/>
                <a:satMod val="300000"/>
              </a:schemeClr>
            </a:gs>
            <a:gs pos="35000">
              <a:schemeClr val="accent2">
                <a:alpha val="90000"/>
                <a:hueOff val="0"/>
                <a:satOff val="0"/>
                <a:lumOff val="0"/>
                <a:alphaOff val="-40000"/>
                <a:tint val="37000"/>
                <a:satMod val="300000"/>
              </a:schemeClr>
            </a:gs>
            <a:gs pos="100000">
              <a:schemeClr val="accent2">
                <a:alpha val="90000"/>
                <a:hueOff val="0"/>
                <a:satOff val="0"/>
                <a:lumOff val="0"/>
                <a:alphaOff val="-4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v. </a:t>
          </a:r>
          <a:r>
            <a:rPr lang="en-US" sz="2200" kern="1200" dirty="0"/>
            <a:t>Whether the state complied with its </a:t>
          </a:r>
          <a:r>
            <a:rPr lang="en-US" sz="2200" b="1" kern="1200" dirty="0"/>
            <a:t>positive obligations </a:t>
          </a:r>
          <a:r>
            <a:rPr lang="en-US" sz="2200" kern="1200" dirty="0"/>
            <a:t>to prevent sexual violence and associated violations, including investigating, prosecuting and </a:t>
          </a:r>
          <a:r>
            <a:rPr lang="en-US" sz="2200" kern="1200" dirty="0" smtClean="0"/>
            <a:t>sanctioning, </a:t>
          </a:r>
          <a:r>
            <a:rPr lang="en-US" sz="2200" kern="1200" dirty="0"/>
            <a:t>and providing reparation</a:t>
          </a:r>
        </a:p>
      </dsp:txBody>
      <dsp:txXfrm>
        <a:off x="71965" y="1738353"/>
        <a:ext cx="7755742" cy="133027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A76B349-0D04-4A55-87A7-8EE6A2546915}" type="datetimeFigureOut">
              <a:rPr lang="en-GB" smtClean="0"/>
              <a:t>10/05/2018</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798620-1EF3-4191-AEC8-D929003C8095}" type="slidenum">
              <a:rPr lang="en-GB" smtClean="0"/>
              <a:t>‹#›</a:t>
            </a:fld>
            <a:endParaRPr lang="en-GB"/>
          </a:p>
        </p:txBody>
      </p:sp>
    </p:spTree>
    <p:extLst>
      <p:ext uri="{BB962C8B-B14F-4D97-AF65-F5344CB8AC3E}">
        <p14:creationId xmlns:p14="http://schemas.microsoft.com/office/powerpoint/2010/main" val="3198110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AEF07B-50B5-4C8B-AC36-E951F36C46CB}" type="datetimeFigureOut">
              <a:rPr lang="en-GB" smtClean="0"/>
              <a:pPr/>
              <a:t>10/05/2018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58BC9C-E1D3-4ACB-B9E9-3EAC7A2BB131}" type="slidenum">
              <a:rPr lang="en-GB" smtClean="0"/>
              <a:pPr/>
              <a:t>‹#›</a:t>
            </a:fld>
            <a:endParaRPr lang="en-GB"/>
          </a:p>
        </p:txBody>
      </p:sp>
    </p:spTree>
    <p:extLst>
      <p:ext uri="{BB962C8B-B14F-4D97-AF65-F5344CB8AC3E}">
        <p14:creationId xmlns:p14="http://schemas.microsoft.com/office/powerpoint/2010/main" val="197329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58BC9C-E1D3-4ACB-B9E9-3EAC7A2BB131}" type="slidenum">
              <a:rPr lang="en-GB" smtClean="0"/>
              <a:pPr/>
              <a:t>1</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12</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13</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14</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Rape</a:t>
            </a:r>
            <a:r>
              <a:rPr lang="en-GB" baseline="0" dirty="0"/>
              <a:t> as a form of torture or other ill-treatment, International Protocol Chapter 5, Box 4</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15</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Rape</a:t>
            </a:r>
            <a:r>
              <a:rPr lang="en-GB" baseline="0" dirty="0"/>
              <a:t> as a form of torture or other ill-treatment, International Protocol Chapter 5, Box 4</a:t>
            </a:r>
          </a:p>
          <a:p>
            <a:endParaRPr lang="en-GB" baseline="0" dirty="0"/>
          </a:p>
          <a:p>
            <a:r>
              <a:rPr lang="en-GB" baseline="0" dirty="0"/>
              <a:t>Case law examples </a:t>
            </a:r>
            <a:r>
              <a:rPr lang="mr-IN" baseline="0" dirty="0"/>
              <a:t>–</a:t>
            </a:r>
            <a:r>
              <a:rPr lang="en-GB" baseline="0" dirty="0"/>
              <a:t> rape as a form of torture or other ill-treatment, International Protocol Chapter 5, Box 5</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16</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17</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Case law example </a:t>
            </a:r>
            <a:r>
              <a:rPr lang="mr-IN" dirty="0"/>
              <a:t>–</a:t>
            </a:r>
            <a:r>
              <a:rPr lang="en-GB" dirty="0"/>
              <a:t> COHRE v. Sudan: obligation to prevent, investigate</a:t>
            </a:r>
            <a:r>
              <a:rPr lang="en-GB" baseline="0" dirty="0"/>
              <a:t> and prosecute sexual violence under state’s due diligence responsibility, International Protocol Chapter 5, Box 2</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18</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Case law example </a:t>
            </a:r>
            <a:r>
              <a:rPr lang="mr-IN" dirty="0"/>
              <a:t>–</a:t>
            </a:r>
            <a:r>
              <a:rPr lang="en-GB" dirty="0"/>
              <a:t> COHRE v. Sudan: obligation to prevent, investigate</a:t>
            </a:r>
            <a:r>
              <a:rPr lang="en-GB" baseline="0" dirty="0"/>
              <a:t> and prosecute sexual violence under state’s due diligence responsibility, International Protocol Chapter 5, Box 2</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19</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232773D9-A806-4A93-BD13-B322F4949EF0}" type="slidenum">
              <a:rPr kumimoji="0" lang="en-US" altLang="en-US" smtClean="0"/>
              <a:pPr>
                <a:spcBef>
                  <a:spcPct val="0"/>
                </a:spcBef>
              </a:pPr>
              <a:t>20</a:t>
            </a:fld>
            <a:endParaRPr kumimoji="0" lang="en-US" altLang="en-US"/>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756403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2</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3</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4</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5</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7</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9</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Challenging legal</a:t>
            </a:r>
            <a:r>
              <a:rPr lang="en-GB" baseline="0" dirty="0"/>
              <a:t> and procedural obstacles denying victims access to justice, International Protocol Chapter 5, Box 3</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10</a:t>
            </a:fld>
            <a:endParaRPr lang="en-GB"/>
          </a:p>
        </p:txBody>
      </p:sp>
    </p:spTree>
    <p:extLst>
      <p:ext uri="{BB962C8B-B14F-4D97-AF65-F5344CB8AC3E}">
        <p14:creationId xmlns:p14="http://schemas.microsoft.com/office/powerpoint/2010/main" val="420916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What constitutes adequate Remedy and Reparation,</a:t>
            </a:r>
            <a:r>
              <a:rPr lang="en-GB" baseline="0" dirty="0"/>
              <a:t> International Protocol Chapter 6, Box 2</a:t>
            </a:r>
            <a:endParaRPr lang="en-GB" dirty="0"/>
          </a:p>
        </p:txBody>
      </p:sp>
      <p:sp>
        <p:nvSpPr>
          <p:cNvPr id="4" name="Slide Number Placeholder 3"/>
          <p:cNvSpPr>
            <a:spLocks noGrp="1"/>
          </p:cNvSpPr>
          <p:nvPr>
            <p:ph type="sldNum" sz="quarter" idx="10"/>
          </p:nvPr>
        </p:nvSpPr>
        <p:spPr/>
        <p:txBody>
          <a:bodyPr/>
          <a:lstStyle/>
          <a:p>
            <a:fld id="{DB58BC9C-E1D3-4ACB-B9E9-3EAC7A2BB131}" type="slidenum">
              <a:rPr lang="en-GB" smtClean="0"/>
              <a:pPr/>
              <a:t>11</a:t>
            </a:fld>
            <a:endParaRPr lang="en-GB"/>
          </a:p>
        </p:txBody>
      </p:sp>
    </p:spTree>
    <p:extLst>
      <p:ext uri="{BB962C8B-B14F-4D97-AF65-F5344CB8AC3E}">
        <p14:creationId xmlns:p14="http://schemas.microsoft.com/office/powerpoint/2010/main" val="420916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6" name="Rectangle 6"/>
          <p:cNvSpPr>
            <a:spLocks noGrp="1" noChangeArrowheads="1"/>
          </p:cNvSpPr>
          <p:nvPr>
            <p:ph type="sldNum" sz="quarter" idx="12"/>
          </p:nvPr>
        </p:nvSpPr>
        <p:spPr>
          <a:ln/>
        </p:spPr>
        <p:txBody>
          <a:bodyPr/>
          <a:lstStyle>
            <a:lvl1pPr>
              <a:defRPr/>
            </a:lvl1pPr>
          </a:lstStyle>
          <a:p>
            <a:pPr>
              <a:defRPr/>
            </a:pPr>
            <a:fld id="{0D8785F5-D578-4209-9C8B-389B5D841D4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6" name="Rectangle 6"/>
          <p:cNvSpPr>
            <a:spLocks noGrp="1" noChangeArrowheads="1"/>
          </p:cNvSpPr>
          <p:nvPr>
            <p:ph type="sldNum" sz="quarter" idx="12"/>
          </p:nvPr>
        </p:nvSpPr>
        <p:spPr>
          <a:ln/>
        </p:spPr>
        <p:txBody>
          <a:bodyPr/>
          <a:lstStyle>
            <a:lvl1pPr>
              <a:defRPr/>
            </a:lvl1pPr>
          </a:lstStyle>
          <a:p>
            <a:pPr>
              <a:defRPr/>
            </a:pPr>
            <a:fld id="{37C6D92E-0C8B-4F02-8284-4395A801B0B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306388"/>
            <a:ext cx="2054225" cy="58197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68313" y="306388"/>
            <a:ext cx="6011862" cy="5819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6" name="Rectangle 6"/>
          <p:cNvSpPr>
            <a:spLocks noGrp="1" noChangeArrowheads="1"/>
          </p:cNvSpPr>
          <p:nvPr>
            <p:ph type="sldNum" sz="quarter" idx="12"/>
          </p:nvPr>
        </p:nvSpPr>
        <p:spPr>
          <a:ln/>
        </p:spPr>
        <p:txBody>
          <a:bodyPr/>
          <a:lstStyle>
            <a:lvl1pPr>
              <a:defRPr/>
            </a:lvl1pPr>
          </a:lstStyle>
          <a:p>
            <a:pPr>
              <a:defRPr/>
            </a:pPr>
            <a:fld id="{571F35A6-4095-407B-9C65-0BDF28A077B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6" name="Rectangle 6"/>
          <p:cNvSpPr>
            <a:spLocks noGrp="1" noChangeArrowheads="1"/>
          </p:cNvSpPr>
          <p:nvPr>
            <p:ph type="sldNum" sz="quarter" idx="12"/>
          </p:nvPr>
        </p:nvSpPr>
        <p:spPr>
          <a:ln/>
        </p:spPr>
        <p:txBody>
          <a:bodyPr/>
          <a:lstStyle>
            <a:lvl1pPr>
              <a:defRPr/>
            </a:lvl1pPr>
          </a:lstStyle>
          <a:p>
            <a:pPr>
              <a:defRPr/>
            </a:pPr>
            <a:fld id="{3BB6D6E2-DCB7-42FD-84B7-70AFD2F29FB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6" name="Rectangle 6"/>
          <p:cNvSpPr>
            <a:spLocks noGrp="1" noChangeArrowheads="1"/>
          </p:cNvSpPr>
          <p:nvPr>
            <p:ph type="sldNum" sz="quarter" idx="12"/>
          </p:nvPr>
        </p:nvSpPr>
        <p:spPr>
          <a:ln/>
        </p:spPr>
        <p:txBody>
          <a:bodyPr/>
          <a:lstStyle>
            <a:lvl1pPr>
              <a:defRPr/>
            </a:lvl1pPr>
          </a:lstStyle>
          <a:p>
            <a:pPr>
              <a:defRPr/>
            </a:pPr>
            <a:fld id="{35EF261C-7A5B-4C9D-B00A-2BF5D71093F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600200"/>
            <a:ext cx="40322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2963" y="1600200"/>
            <a:ext cx="403383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7" name="Rectangle 6"/>
          <p:cNvSpPr>
            <a:spLocks noGrp="1" noChangeArrowheads="1"/>
          </p:cNvSpPr>
          <p:nvPr>
            <p:ph type="sldNum" sz="quarter" idx="12"/>
          </p:nvPr>
        </p:nvSpPr>
        <p:spPr>
          <a:ln/>
        </p:spPr>
        <p:txBody>
          <a:bodyPr/>
          <a:lstStyle>
            <a:lvl1pPr>
              <a:defRPr/>
            </a:lvl1pPr>
          </a:lstStyle>
          <a:p>
            <a:pPr>
              <a:defRPr/>
            </a:pPr>
            <a:fld id="{9754F189-5F6D-4788-A5F7-1E803692A14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9" name="Rectangle 6"/>
          <p:cNvSpPr>
            <a:spLocks noGrp="1" noChangeArrowheads="1"/>
          </p:cNvSpPr>
          <p:nvPr>
            <p:ph type="sldNum" sz="quarter" idx="12"/>
          </p:nvPr>
        </p:nvSpPr>
        <p:spPr>
          <a:ln/>
        </p:spPr>
        <p:txBody>
          <a:bodyPr/>
          <a:lstStyle>
            <a:lvl1pPr>
              <a:defRPr/>
            </a:lvl1pPr>
          </a:lstStyle>
          <a:p>
            <a:pPr>
              <a:defRPr/>
            </a:pPr>
            <a:fld id="{EEA95A16-9601-4F2C-A04D-66DD3A1BF36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5" name="Rectangle 6"/>
          <p:cNvSpPr>
            <a:spLocks noGrp="1" noChangeArrowheads="1"/>
          </p:cNvSpPr>
          <p:nvPr>
            <p:ph type="sldNum" sz="quarter" idx="12"/>
          </p:nvPr>
        </p:nvSpPr>
        <p:spPr>
          <a:ln/>
        </p:spPr>
        <p:txBody>
          <a:bodyPr/>
          <a:lstStyle>
            <a:lvl1pPr>
              <a:defRPr/>
            </a:lvl1pPr>
          </a:lstStyle>
          <a:p>
            <a:pPr>
              <a:defRPr/>
            </a:pPr>
            <a:fld id="{1F986E02-976C-4FE5-8405-714D966872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4" name="Rectangle 6"/>
          <p:cNvSpPr>
            <a:spLocks noGrp="1" noChangeArrowheads="1"/>
          </p:cNvSpPr>
          <p:nvPr>
            <p:ph type="sldNum" sz="quarter" idx="12"/>
          </p:nvPr>
        </p:nvSpPr>
        <p:spPr>
          <a:ln/>
        </p:spPr>
        <p:txBody>
          <a:bodyPr/>
          <a:lstStyle>
            <a:lvl1pPr>
              <a:defRPr/>
            </a:lvl1pPr>
          </a:lstStyle>
          <a:p>
            <a:pPr>
              <a:defRPr/>
            </a:pPr>
            <a:fld id="{2196C70F-1444-45A9-933C-38F7042C03E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7" name="Rectangle 6"/>
          <p:cNvSpPr>
            <a:spLocks noGrp="1" noChangeArrowheads="1"/>
          </p:cNvSpPr>
          <p:nvPr>
            <p:ph type="sldNum" sz="quarter" idx="12"/>
          </p:nvPr>
        </p:nvSpPr>
        <p:spPr>
          <a:ln/>
        </p:spPr>
        <p:txBody>
          <a:bodyPr/>
          <a:lstStyle>
            <a:lvl1pPr>
              <a:defRPr/>
            </a:lvl1pPr>
          </a:lstStyle>
          <a:p>
            <a:pPr>
              <a:defRPr/>
            </a:pPr>
            <a:fld id="{FF3A9F39-84E1-4DD6-884A-86701C12A48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 Institute for International Criminal Investigations 2018</a:t>
            </a:r>
          </a:p>
        </p:txBody>
      </p:sp>
      <p:sp>
        <p:nvSpPr>
          <p:cNvPr id="7" name="Rectangle 6"/>
          <p:cNvSpPr>
            <a:spLocks noGrp="1" noChangeArrowheads="1"/>
          </p:cNvSpPr>
          <p:nvPr>
            <p:ph type="sldNum" sz="quarter" idx="12"/>
          </p:nvPr>
        </p:nvSpPr>
        <p:spPr>
          <a:ln/>
        </p:spPr>
        <p:txBody>
          <a:bodyPr/>
          <a:lstStyle>
            <a:lvl1pPr>
              <a:defRPr/>
            </a:lvl1pPr>
          </a:lstStyle>
          <a:p>
            <a:pPr>
              <a:defRPr/>
            </a:pPr>
            <a:fld id="{286CFB45-369B-4359-8167-A30B0863B62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124075" y="306388"/>
            <a:ext cx="6562725" cy="6413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en-US"/>
              <a:t>Click to edit Master title style</a:t>
            </a:r>
          </a:p>
        </p:txBody>
      </p:sp>
      <p:sp>
        <p:nvSpPr>
          <p:cNvPr id="2051" name="Rectangle 3"/>
          <p:cNvSpPr>
            <a:spLocks noGrp="1" noChangeArrowheads="1"/>
          </p:cNvSpPr>
          <p:nvPr>
            <p:ph type="body" idx="1"/>
          </p:nvPr>
        </p:nvSpPr>
        <p:spPr bwMode="auto">
          <a:xfrm>
            <a:off x="468313" y="1600200"/>
            <a:ext cx="8218487"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en-US"/>
              <a:t>© Institute for International Criminal Investigations 2018</a:t>
            </a:r>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F3A968B5-16D9-426E-98D5-FBAE49ABA913}" type="slidenum">
              <a:rPr lang="en-US"/>
              <a:pPr>
                <a:defRPr/>
              </a:pPr>
              <a:t>‹#›</a:t>
            </a:fld>
            <a:endParaRPr lang="en-US"/>
          </a:p>
        </p:txBody>
      </p:sp>
      <p:pic>
        <p:nvPicPr>
          <p:cNvPr id="1026" name="Picture 2" descr="C:\Users\IICI\Pictures\20logo no title.pn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81598" y="251954"/>
            <a:ext cx="830263" cy="854075"/>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Line 7"/>
          <p:cNvSpPr>
            <a:spLocks noChangeShapeType="1"/>
          </p:cNvSpPr>
          <p:nvPr userDrawn="1"/>
        </p:nvSpPr>
        <p:spPr bwMode="auto">
          <a:xfrm flipH="1">
            <a:off x="481598" y="1349152"/>
            <a:ext cx="8194089" cy="0"/>
          </a:xfrm>
          <a:prstGeom prst="line">
            <a:avLst/>
          </a:prstGeom>
          <a:noFill/>
          <a:ln w="31750">
            <a:solidFill>
              <a:schemeClr val="accent2">
                <a:lumMod val="50000"/>
              </a:schemeClr>
            </a:solidFill>
            <a:round/>
            <a:headEnd/>
            <a:tailEnd/>
          </a:ln>
          <a:effectLst/>
        </p:spPr>
        <p:txBody>
          <a:bodyPr/>
          <a:lstStyle/>
          <a:p>
            <a:pPr>
              <a:defRPr/>
            </a:pPr>
            <a:endParaRPr lang="en-GB"/>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hf hd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2708920"/>
            <a:ext cx="7776864" cy="3240360"/>
          </a:xfrm>
        </p:spPr>
        <p:txBody>
          <a:bodyPr anchor="ctr"/>
          <a:lstStyle/>
          <a:p>
            <a:pPr algn="l"/>
            <a:endParaRPr lang="en-GB" sz="5400" b="1" dirty="0"/>
          </a:p>
          <a:p>
            <a:pPr algn="l"/>
            <a:r>
              <a:rPr lang="en-GB" sz="4800" b="1" dirty="0">
                <a:latin typeface="Arial (Headings)"/>
                <a:cs typeface="Arial (Headings)"/>
              </a:rPr>
              <a:t>State Responsibility</a:t>
            </a:r>
          </a:p>
          <a:p>
            <a:pPr algn="l"/>
            <a:endParaRPr lang="en-GB" sz="2000" b="1" dirty="0">
              <a:latin typeface="Arial (Headings)"/>
              <a:cs typeface="Arial (Headings)"/>
            </a:endParaRPr>
          </a:p>
          <a:p>
            <a:pPr algn="l"/>
            <a:r>
              <a:rPr lang="en-GB" sz="2000" b="1" dirty="0">
                <a:solidFill>
                  <a:srgbClr val="7F7F7F"/>
                </a:solidFill>
                <a:latin typeface="Arial (Headings)"/>
                <a:cs typeface="Arial (Headings)"/>
              </a:rPr>
              <a:t>INTERNATIONAL </a:t>
            </a:r>
            <a:r>
              <a:rPr lang="en-GB" sz="2000" b="1" dirty="0" smtClean="0">
                <a:solidFill>
                  <a:srgbClr val="7F7F7F"/>
                </a:solidFill>
                <a:latin typeface="Arial (Headings)"/>
                <a:cs typeface="Arial (Headings)"/>
              </a:rPr>
              <a:t>PROTOCOL</a:t>
            </a:r>
          </a:p>
          <a:p>
            <a:pPr algn="l"/>
            <a:r>
              <a:rPr lang="en-GB" sz="2000" b="1" dirty="0" smtClean="0">
                <a:solidFill>
                  <a:srgbClr val="7F7F7F"/>
                </a:solidFill>
                <a:latin typeface="Arial (Headings)"/>
                <a:cs typeface="Arial (Headings)"/>
              </a:rPr>
              <a:t>PART III </a:t>
            </a:r>
            <a:r>
              <a:rPr lang="mr-IN" sz="2000" b="1" dirty="0" smtClean="0">
                <a:solidFill>
                  <a:srgbClr val="7F7F7F"/>
                </a:solidFill>
                <a:latin typeface="Arial (Headings)"/>
                <a:cs typeface="Arial (Headings)"/>
              </a:rPr>
              <a:t>–</a:t>
            </a:r>
            <a:r>
              <a:rPr lang="en-GB" sz="2000" b="1" dirty="0" smtClean="0">
                <a:solidFill>
                  <a:srgbClr val="7F7F7F"/>
                </a:solidFill>
                <a:latin typeface="Arial (Headings)"/>
                <a:cs typeface="Arial (Headings)"/>
              </a:rPr>
              <a:t> SEXUAL VIOLENCE UNDER INTERNATIONAL LAW</a:t>
            </a:r>
            <a:endParaRPr lang="en-GB" sz="2000" b="1" dirty="0">
              <a:solidFill>
                <a:srgbClr val="7F7F7F"/>
              </a:solidFill>
              <a:latin typeface="Arial (Headings)"/>
              <a:cs typeface="Arial (Headings)"/>
            </a:endParaRPr>
          </a:p>
          <a:p>
            <a:pPr algn="l"/>
            <a:r>
              <a:rPr lang="en-GB" sz="2000" b="1" dirty="0">
                <a:solidFill>
                  <a:srgbClr val="7F7F7F"/>
                </a:solidFill>
                <a:latin typeface="Arial (Headings)"/>
                <a:cs typeface="Arial (Headings)"/>
              </a:rPr>
              <a:t>PAGES 64-73</a:t>
            </a:r>
          </a:p>
          <a:p>
            <a:pPr algn="l"/>
            <a:endParaRPr lang="en-GB" sz="4000" b="1" dirty="0"/>
          </a:p>
          <a:p>
            <a:endParaRPr lang="en-GB" sz="4000" b="1" dirty="0"/>
          </a:p>
        </p:txBody>
      </p:sp>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3399650" y="793788"/>
            <a:ext cx="184666" cy="369332"/>
          </a:xfrm>
          <a:prstGeom prst="rect">
            <a:avLst/>
          </a:prstGeom>
          <a:noFill/>
        </p:spPr>
        <p:txBody>
          <a:bodyPr wrap="none" rtlCol="0">
            <a:spAutoFit/>
          </a:bodyPr>
          <a:lstStyle/>
          <a:p>
            <a:endParaRPr lang="en-US" dirty="0"/>
          </a:p>
        </p:txBody>
      </p:sp>
      <p:sp>
        <p:nvSpPr>
          <p:cNvPr id="8" name="Title 7"/>
          <p:cNvSpPr>
            <a:spLocks noGrp="1"/>
          </p:cNvSpPr>
          <p:nvPr>
            <p:ph type="ctrTitle"/>
          </p:nvPr>
        </p:nvSpPr>
        <p:spPr>
          <a:xfrm>
            <a:off x="611560" y="1696286"/>
            <a:ext cx="7772400" cy="830997"/>
          </a:xfrm>
        </p:spPr>
        <p:txBody>
          <a:bodyPr/>
          <a:lstStyle/>
          <a:p>
            <a:pPr algn="l"/>
            <a:r>
              <a:rPr lang="en-US" sz="4800" b="1" dirty="0"/>
              <a:t>Module 5</a:t>
            </a:r>
          </a:p>
        </p:txBody>
      </p:sp>
    </p:spTree>
    <p:extLst>
      <p:ext uri="{BB962C8B-B14F-4D97-AF65-F5344CB8AC3E}">
        <p14:creationId xmlns:p14="http://schemas.microsoft.com/office/powerpoint/2010/main" val="1043678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412776"/>
            <a:ext cx="8892480" cy="792088"/>
          </a:xfrm>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000" dirty="0">
              <a:solidFill>
                <a:srgbClr val="000000"/>
              </a:solidFill>
            </a:endParaRPr>
          </a:p>
          <a:p>
            <a:pPr marL="342900" indent="-342900" algn="l">
              <a:buFont typeface="Arial"/>
              <a:buChar char="•"/>
            </a:pPr>
            <a:endParaRPr lang="en-GB" sz="2200" dirty="0">
              <a:solidFill>
                <a:srgbClr val="0000FF"/>
              </a:solidFill>
            </a:endParaRPr>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smtClean="0">
              <a:latin typeface="Candara" panose="020E0502030303020204" pitchFamily="34" charset="0"/>
            </a:endParaRPr>
          </a:p>
          <a:p>
            <a:pPr>
              <a:defRPr/>
            </a:pPr>
            <a:r>
              <a:rPr lang="en-US" i="1" dirty="0" smtClean="0">
                <a:latin typeface="Candara" panose="020E0502030303020204" pitchFamily="34" charset="0"/>
              </a:rPr>
              <a:t>© </a:t>
            </a:r>
            <a:r>
              <a:rPr lang="en-US" i="1" dirty="0">
                <a:latin typeface="Candara" panose="020E0502030303020204" pitchFamily="34" charset="0"/>
              </a:rPr>
              <a:t>Institute for International Criminal Investigations 2018</a:t>
            </a:r>
          </a:p>
        </p:txBody>
      </p:sp>
      <p:sp>
        <p:nvSpPr>
          <p:cNvPr id="5" name="TextBox 4"/>
          <p:cNvSpPr txBox="1"/>
          <p:nvPr/>
        </p:nvSpPr>
        <p:spPr>
          <a:xfrm>
            <a:off x="1331640" y="116632"/>
            <a:ext cx="7344816" cy="1200329"/>
          </a:xfrm>
          <a:prstGeom prst="rect">
            <a:avLst/>
          </a:prstGeom>
          <a:noFill/>
        </p:spPr>
        <p:txBody>
          <a:bodyPr wrap="square" rtlCol="0">
            <a:spAutoFit/>
          </a:bodyPr>
          <a:lstStyle/>
          <a:p>
            <a:pPr algn="ctr"/>
            <a:r>
              <a:rPr lang="en-US" sz="3600" b="1" dirty="0"/>
              <a:t>3. Obligation to prosecute </a:t>
            </a:r>
          </a:p>
          <a:p>
            <a:pPr algn="ctr"/>
            <a:r>
              <a:rPr lang="en-US" sz="3600" b="1" dirty="0"/>
              <a:t>and sanction</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10</a:t>
            </a:fld>
            <a:endParaRPr lang="en-US" sz="1800" b="1" dirty="0">
              <a:latin typeface="+mj-lt"/>
            </a:endParaRPr>
          </a:p>
        </p:txBody>
      </p:sp>
      <p:sp>
        <p:nvSpPr>
          <p:cNvPr id="2" name="TextBox 1"/>
          <p:cNvSpPr txBox="1"/>
          <p:nvPr/>
        </p:nvSpPr>
        <p:spPr>
          <a:xfrm>
            <a:off x="323528" y="1484784"/>
            <a:ext cx="8640960" cy="5170645"/>
          </a:xfrm>
          <a:prstGeom prst="rect">
            <a:avLst/>
          </a:prstGeom>
          <a:noFill/>
        </p:spPr>
        <p:txBody>
          <a:bodyPr wrap="square" rtlCol="0">
            <a:spAutoFit/>
          </a:bodyPr>
          <a:lstStyle/>
          <a:p>
            <a:pPr algn="just"/>
            <a:r>
              <a:rPr lang="en-US" sz="2200" dirty="0"/>
              <a:t>States must adopt a number of </a:t>
            </a:r>
            <a:r>
              <a:rPr lang="en-US" sz="2200" dirty="0">
                <a:solidFill>
                  <a:srgbClr val="0000FF"/>
                </a:solidFill>
              </a:rPr>
              <a:t>measures to remove potential obstacles</a:t>
            </a:r>
            <a:r>
              <a:rPr lang="en-US" sz="2200" dirty="0"/>
              <a:t> to their obligation to prosecute and sanction those responsible for CARSV, including ensuring that:</a:t>
            </a:r>
          </a:p>
          <a:p>
            <a:pPr algn="just"/>
            <a:endParaRPr lang="en-US" sz="2200" dirty="0"/>
          </a:p>
          <a:p>
            <a:pPr marL="342900" indent="-342900" algn="just">
              <a:buFont typeface="Arial"/>
              <a:buChar char="•"/>
            </a:pPr>
            <a:r>
              <a:rPr lang="en-US" sz="2200" dirty="0"/>
              <a:t>Perpetrators of gross human rights violations, including torture and rape, </a:t>
            </a:r>
            <a:r>
              <a:rPr lang="en-US" sz="2200" dirty="0">
                <a:solidFill>
                  <a:srgbClr val="0000FF"/>
                </a:solidFill>
              </a:rPr>
              <a:t>cannot benefit from any amnesty or similar measures aimed at excluding their criminal responsibility or </a:t>
            </a:r>
            <a:r>
              <a:rPr lang="en-US" sz="2200" dirty="0" smtClean="0">
                <a:solidFill>
                  <a:srgbClr val="0000FF"/>
                </a:solidFill>
              </a:rPr>
              <a:t>sanction </a:t>
            </a:r>
            <a:r>
              <a:rPr lang="en-US" sz="2200" dirty="0" smtClean="0">
                <a:solidFill>
                  <a:srgbClr val="000000"/>
                </a:solidFill>
              </a:rPr>
              <a:t>(though the issue of amnesty can be controversial)</a:t>
            </a:r>
            <a:endParaRPr lang="en-US" sz="2200" dirty="0">
              <a:solidFill>
                <a:srgbClr val="000000"/>
              </a:solidFill>
            </a:endParaRPr>
          </a:p>
          <a:p>
            <a:pPr marL="342900" indent="-342900" algn="just">
              <a:buFont typeface="Arial"/>
              <a:buChar char="•"/>
            </a:pPr>
            <a:endParaRPr lang="en-US" sz="2200" dirty="0"/>
          </a:p>
          <a:p>
            <a:pPr marL="342900" indent="-342900" algn="just">
              <a:buFont typeface="Arial"/>
              <a:buChar char="•"/>
            </a:pPr>
            <a:r>
              <a:rPr lang="en-US" sz="2200" dirty="0">
                <a:solidFill>
                  <a:srgbClr val="0000FF"/>
                </a:solidFill>
              </a:rPr>
              <a:t>Statutes of limitations in criminal proceedings cannot be applied</a:t>
            </a:r>
          </a:p>
          <a:p>
            <a:pPr algn="just"/>
            <a:endParaRPr lang="en-US" sz="2200" dirty="0"/>
          </a:p>
          <a:p>
            <a:pPr marL="342900" indent="-342900" algn="just">
              <a:buFont typeface="Arial"/>
              <a:buChar char="•"/>
            </a:pPr>
            <a:r>
              <a:rPr lang="en-US" sz="2200" dirty="0"/>
              <a:t>The fact that the </a:t>
            </a:r>
            <a:r>
              <a:rPr lang="en-US" sz="2200" dirty="0">
                <a:solidFill>
                  <a:srgbClr val="0000FF"/>
                </a:solidFill>
              </a:rPr>
              <a:t>perpetrator of violations acted on the orders of his or her government or of a superior</a:t>
            </a:r>
            <a:r>
              <a:rPr lang="en-US" sz="2200" dirty="0"/>
              <a:t> does not exempt him or her from responsibility </a:t>
            </a:r>
            <a:r>
              <a:rPr lang="mr-IN" sz="2200" dirty="0"/>
              <a:t>–</a:t>
            </a:r>
            <a:r>
              <a:rPr lang="en-US" sz="2200" dirty="0"/>
              <a:t> this may be regarded as attenuating </a:t>
            </a:r>
            <a:r>
              <a:rPr lang="en-US" sz="2200" dirty="0" smtClean="0"/>
              <a:t>circumstances</a:t>
            </a:r>
            <a:endParaRPr lang="en-US" sz="2200" dirty="0"/>
          </a:p>
        </p:txBody>
      </p:sp>
    </p:spTree>
    <p:extLst>
      <p:ext uri="{BB962C8B-B14F-4D97-AF65-F5344CB8AC3E}">
        <p14:creationId xmlns:p14="http://schemas.microsoft.com/office/powerpoint/2010/main" val="199659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412776"/>
            <a:ext cx="8892480" cy="792088"/>
          </a:xfrm>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000" dirty="0">
              <a:solidFill>
                <a:srgbClr val="000000"/>
              </a:solidFill>
            </a:endParaRPr>
          </a:p>
          <a:p>
            <a:pPr marL="342900" indent="-342900" algn="l">
              <a:buFont typeface="Arial"/>
              <a:buChar char="•"/>
            </a:pPr>
            <a:endParaRPr lang="en-GB" sz="2200" dirty="0">
              <a:solidFill>
                <a:srgbClr val="0000FF"/>
              </a:solidFill>
            </a:endParaRPr>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116632"/>
            <a:ext cx="7344816" cy="1200329"/>
          </a:xfrm>
          <a:prstGeom prst="rect">
            <a:avLst/>
          </a:prstGeom>
          <a:noFill/>
        </p:spPr>
        <p:txBody>
          <a:bodyPr wrap="square" rtlCol="0">
            <a:spAutoFit/>
          </a:bodyPr>
          <a:lstStyle/>
          <a:p>
            <a:pPr algn="ctr"/>
            <a:r>
              <a:rPr lang="en-US" sz="3600" b="1" dirty="0"/>
              <a:t>4. Obligation to adopt adequate measures of reparation</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11</a:t>
            </a:fld>
            <a:endParaRPr lang="en-US" sz="1800" b="1" dirty="0">
              <a:latin typeface="+mj-lt"/>
            </a:endParaRPr>
          </a:p>
        </p:txBody>
      </p:sp>
      <p:sp>
        <p:nvSpPr>
          <p:cNvPr id="2" name="TextBox 1"/>
          <p:cNvSpPr txBox="1"/>
          <p:nvPr/>
        </p:nvSpPr>
        <p:spPr>
          <a:xfrm>
            <a:off x="107504" y="1412776"/>
            <a:ext cx="9036496" cy="369332"/>
          </a:xfrm>
          <a:prstGeom prst="rect">
            <a:avLst/>
          </a:prstGeom>
          <a:noFill/>
        </p:spPr>
        <p:txBody>
          <a:bodyPr wrap="square" rtlCol="0">
            <a:spAutoFit/>
          </a:bodyPr>
          <a:lstStyle/>
          <a:p>
            <a:pPr algn="ctr"/>
            <a:r>
              <a:rPr lang="en-US" dirty="0">
                <a:solidFill>
                  <a:srgbClr val="7F7F7F"/>
                </a:solidFill>
              </a:rPr>
              <a:t>Module 6 - Reparations</a:t>
            </a:r>
          </a:p>
        </p:txBody>
      </p:sp>
      <p:sp>
        <p:nvSpPr>
          <p:cNvPr id="4" name="TextBox 3"/>
          <p:cNvSpPr txBox="1"/>
          <p:nvPr/>
        </p:nvSpPr>
        <p:spPr>
          <a:xfrm>
            <a:off x="251520" y="1772816"/>
            <a:ext cx="8784976" cy="5847754"/>
          </a:xfrm>
          <a:prstGeom prst="rect">
            <a:avLst/>
          </a:prstGeom>
          <a:noFill/>
        </p:spPr>
        <p:txBody>
          <a:bodyPr wrap="square" rtlCol="0">
            <a:spAutoFit/>
          </a:bodyPr>
          <a:lstStyle/>
          <a:p>
            <a:pPr marL="285750" indent="-285750">
              <a:buFont typeface="Arial"/>
              <a:buChar char="•"/>
            </a:pPr>
            <a:r>
              <a:rPr lang="en-US" sz="2200" dirty="0"/>
              <a:t>Even when the crimes were committed by non-state actors, states have the obligation to provide victims of CARSV adequate remedy, including </a:t>
            </a:r>
            <a:r>
              <a:rPr lang="en-US" sz="2200" dirty="0">
                <a:solidFill>
                  <a:srgbClr val="0000FF"/>
                </a:solidFill>
              </a:rPr>
              <a:t>gender-sensitive reparations,</a:t>
            </a:r>
            <a:r>
              <a:rPr lang="en-US" sz="2200" dirty="0"/>
              <a:t> which comprise:</a:t>
            </a:r>
          </a:p>
          <a:p>
            <a:pPr marL="742950" lvl="1" indent="-285750">
              <a:buFont typeface="Arial"/>
              <a:buChar char="•"/>
            </a:pPr>
            <a:r>
              <a:rPr lang="en-US" sz="2200" dirty="0"/>
              <a:t>Restitution</a:t>
            </a:r>
          </a:p>
          <a:p>
            <a:pPr marL="742950" lvl="1" indent="-285750">
              <a:buFont typeface="Arial"/>
              <a:buChar char="•"/>
            </a:pPr>
            <a:r>
              <a:rPr lang="en-US" sz="2200" dirty="0"/>
              <a:t>Compensation (covering material and non-pecuniary damages)</a:t>
            </a:r>
          </a:p>
          <a:p>
            <a:pPr marL="742950" lvl="1" indent="-285750">
              <a:buFont typeface="Arial"/>
              <a:buChar char="•"/>
            </a:pPr>
            <a:r>
              <a:rPr lang="en-US" sz="2200" dirty="0"/>
              <a:t>Rehabilitation</a:t>
            </a:r>
          </a:p>
          <a:p>
            <a:pPr marL="742950" lvl="1" indent="-285750">
              <a:buFont typeface="Arial"/>
              <a:buChar char="•"/>
            </a:pPr>
            <a:r>
              <a:rPr lang="en-US" sz="2200" dirty="0"/>
              <a:t>Satisfaction, including restoration of dignity and reputation and</a:t>
            </a:r>
          </a:p>
          <a:p>
            <a:pPr marL="742950" lvl="1" indent="-285750">
              <a:buFont typeface="Arial"/>
              <a:buChar char="•"/>
            </a:pPr>
            <a:r>
              <a:rPr lang="en-US" sz="2200" dirty="0"/>
              <a:t>Guarantees of non-repetition</a:t>
            </a:r>
          </a:p>
          <a:p>
            <a:pPr lvl="1"/>
            <a:r>
              <a:rPr lang="en-US" sz="2200" dirty="0"/>
              <a:t> </a:t>
            </a:r>
          </a:p>
          <a:p>
            <a:pPr marL="285750" indent="-285750">
              <a:buFont typeface="Arial"/>
              <a:buChar char="•"/>
            </a:pPr>
            <a:r>
              <a:rPr lang="en-US" sz="2200" dirty="0">
                <a:solidFill>
                  <a:srgbClr val="0000FF"/>
                </a:solidFill>
              </a:rPr>
              <a:t>Victims should be involved in the design </a:t>
            </a:r>
            <a:r>
              <a:rPr lang="en-US" sz="2200" dirty="0"/>
              <a:t>of </a:t>
            </a:r>
            <a:r>
              <a:rPr lang="en-GB" sz="2200" dirty="0"/>
              <a:t>programmes</a:t>
            </a:r>
            <a:r>
              <a:rPr lang="en-US" sz="2200" dirty="0"/>
              <a:t> of reparations from the outset</a:t>
            </a:r>
          </a:p>
          <a:p>
            <a:pPr marL="285750" indent="-285750">
              <a:buFont typeface="Arial"/>
              <a:buChar char="•"/>
            </a:pPr>
            <a:r>
              <a:rPr lang="en-US" sz="2200" dirty="0"/>
              <a:t>Reparations should strive to be “</a:t>
            </a:r>
            <a:r>
              <a:rPr lang="en-US" sz="2200" dirty="0">
                <a:solidFill>
                  <a:srgbClr val="0000FF"/>
                </a:solidFill>
              </a:rPr>
              <a:t>transformative</a:t>
            </a:r>
            <a:r>
              <a:rPr lang="en-US" sz="2200" dirty="0"/>
              <a:t>” e.g. allow women </a:t>
            </a:r>
            <a:r>
              <a:rPr lang="en-US" sz="2200" dirty="0" smtClean="0">
                <a:solidFill>
                  <a:srgbClr val="000000"/>
                </a:solidFill>
              </a:rPr>
              <a:t>and other victims </a:t>
            </a:r>
            <a:r>
              <a:rPr lang="en-US" sz="2200" dirty="0" smtClean="0"/>
              <a:t>to </a:t>
            </a:r>
            <a:r>
              <a:rPr lang="en-US" sz="2200" dirty="0"/>
              <a:t>improve or at least consolidate their position in </a:t>
            </a:r>
            <a:r>
              <a:rPr lang="en-US" sz="2200" dirty="0" smtClean="0"/>
              <a:t>society</a:t>
            </a:r>
            <a:endParaRPr lang="en-US" sz="2200" dirty="0"/>
          </a:p>
          <a:p>
            <a:pPr marL="285750" indent="-285750">
              <a:buFont typeface="Arial"/>
              <a:buChar char="•"/>
            </a:pPr>
            <a:endParaRPr lang="en-US" sz="2200" dirty="0"/>
          </a:p>
          <a:p>
            <a:pPr marL="742950" lvl="1" indent="-285750">
              <a:buFont typeface="Arial"/>
              <a:buChar char="•"/>
            </a:pPr>
            <a:endParaRPr lang="en-US" sz="2200" dirty="0"/>
          </a:p>
          <a:p>
            <a:pPr marL="742950" lvl="1" indent="-285750">
              <a:buFont typeface="Arial"/>
              <a:buChar char="•"/>
            </a:pPr>
            <a:endParaRPr lang="en-US" sz="2200" dirty="0"/>
          </a:p>
        </p:txBody>
      </p:sp>
    </p:spTree>
    <p:extLst>
      <p:ext uri="{BB962C8B-B14F-4D97-AF65-F5344CB8AC3E}">
        <p14:creationId xmlns:p14="http://schemas.microsoft.com/office/powerpoint/2010/main" val="1711192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412776"/>
            <a:ext cx="8892480" cy="792088"/>
          </a:xfrm>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000" dirty="0">
              <a:solidFill>
                <a:srgbClr val="000000"/>
              </a:solidFill>
            </a:endParaRPr>
          </a:p>
          <a:p>
            <a:pPr marL="342900" indent="-342900" algn="l">
              <a:buFont typeface="Arial"/>
              <a:buChar char="•"/>
            </a:pPr>
            <a:endParaRPr lang="en-GB" sz="2200" dirty="0">
              <a:solidFill>
                <a:srgbClr val="0000FF"/>
              </a:solidFill>
            </a:endParaRPr>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12</a:t>
            </a:fld>
            <a:endParaRPr lang="en-US" sz="1800" b="1" dirty="0">
              <a:latin typeface="+mj-lt"/>
            </a:endParaRPr>
          </a:p>
        </p:txBody>
      </p:sp>
      <p:sp>
        <p:nvSpPr>
          <p:cNvPr id="2" name="TextBox 1"/>
          <p:cNvSpPr txBox="1"/>
          <p:nvPr/>
        </p:nvSpPr>
        <p:spPr>
          <a:xfrm>
            <a:off x="107504" y="1484784"/>
            <a:ext cx="9036496" cy="646331"/>
          </a:xfrm>
          <a:prstGeom prst="rect">
            <a:avLst/>
          </a:prstGeom>
          <a:noFill/>
        </p:spPr>
        <p:txBody>
          <a:bodyPr wrap="square" rtlCol="0">
            <a:spAutoFit/>
          </a:bodyPr>
          <a:lstStyle/>
          <a:p>
            <a:pPr algn="ctr"/>
            <a:r>
              <a:rPr lang="en-US" dirty="0">
                <a:solidFill>
                  <a:srgbClr val="7F7F7F"/>
                </a:solidFill>
              </a:rPr>
              <a:t>Module 3 </a:t>
            </a:r>
            <a:r>
              <a:rPr lang="mr-IN" dirty="0">
                <a:solidFill>
                  <a:srgbClr val="7F7F7F"/>
                </a:solidFill>
              </a:rPr>
              <a:t>–</a:t>
            </a:r>
            <a:r>
              <a:rPr lang="en-US" dirty="0">
                <a:solidFill>
                  <a:srgbClr val="7F7F7F"/>
                </a:solidFill>
              </a:rPr>
              <a:t> Accountability Avenues and Remedies </a:t>
            </a:r>
          </a:p>
          <a:p>
            <a:pPr algn="ctr"/>
            <a:r>
              <a:rPr lang="en-US" dirty="0">
                <a:solidFill>
                  <a:srgbClr val="7F7F7F"/>
                </a:solidFill>
              </a:rPr>
              <a:t>Module 6 - Reparations</a:t>
            </a:r>
          </a:p>
        </p:txBody>
      </p:sp>
      <p:sp>
        <p:nvSpPr>
          <p:cNvPr id="4" name="TextBox 3"/>
          <p:cNvSpPr txBox="1"/>
          <p:nvPr/>
        </p:nvSpPr>
        <p:spPr>
          <a:xfrm>
            <a:off x="179512" y="2060848"/>
            <a:ext cx="8796784" cy="4154983"/>
          </a:xfrm>
          <a:prstGeom prst="rect">
            <a:avLst/>
          </a:prstGeom>
          <a:noFill/>
        </p:spPr>
        <p:txBody>
          <a:bodyPr wrap="square" rtlCol="0">
            <a:spAutoFit/>
          </a:bodyPr>
          <a:lstStyle/>
          <a:p>
            <a:pPr marL="285750" indent="-285750" algn="just">
              <a:buFont typeface="Arial"/>
              <a:buChar char="•"/>
            </a:pPr>
            <a:r>
              <a:rPr lang="en-US" sz="2200" dirty="0"/>
              <a:t>A number of mechanisms have been established at the regional and international level to </a:t>
            </a:r>
            <a:r>
              <a:rPr lang="en-US" sz="2200" dirty="0">
                <a:solidFill>
                  <a:srgbClr val="0000FF"/>
                </a:solidFill>
              </a:rPr>
              <a:t>monitor the implementation by states of their international obligations</a:t>
            </a:r>
          </a:p>
          <a:p>
            <a:pPr marL="285750" indent="-285750" algn="just">
              <a:buFont typeface="Arial"/>
              <a:buChar char="•"/>
            </a:pPr>
            <a:endParaRPr lang="en-US" sz="2200" dirty="0"/>
          </a:p>
          <a:p>
            <a:pPr marL="285750" indent="-285750" algn="just">
              <a:buFont typeface="Arial"/>
              <a:buChar char="•"/>
            </a:pPr>
            <a:r>
              <a:rPr lang="en-US" sz="2200" dirty="0"/>
              <a:t>When </a:t>
            </a:r>
            <a:r>
              <a:rPr lang="en-US" sz="2200" dirty="0" smtClean="0"/>
              <a:t>national </a:t>
            </a:r>
            <a:r>
              <a:rPr lang="en-US" sz="2200" dirty="0"/>
              <a:t>remedies are not effective, under certain conditions, </a:t>
            </a:r>
            <a:r>
              <a:rPr lang="en-US" sz="2200" dirty="0">
                <a:solidFill>
                  <a:srgbClr val="0000FF"/>
                </a:solidFill>
              </a:rPr>
              <a:t>regional and international mechanisms</a:t>
            </a:r>
            <a:r>
              <a:rPr lang="en-US" sz="2200" dirty="0"/>
              <a:t> may offer an appropriate </a:t>
            </a:r>
            <a:r>
              <a:rPr lang="en-GB" sz="2200" dirty="0"/>
              <a:t>venue to fulfil </a:t>
            </a:r>
            <a:r>
              <a:rPr lang="en-US" sz="2200" dirty="0"/>
              <a:t>the rights to justice, truth and reparation of victims of human rights violations, including torture and rape</a:t>
            </a:r>
          </a:p>
          <a:p>
            <a:pPr marL="285750" indent="-285750">
              <a:buFont typeface="Arial"/>
              <a:buChar char="•"/>
            </a:pPr>
            <a:endParaRPr lang="en-US" sz="2200" dirty="0"/>
          </a:p>
          <a:p>
            <a:endParaRPr lang="en-US" sz="2200" dirty="0"/>
          </a:p>
          <a:p>
            <a:pPr marL="742950" lvl="1" indent="-285750">
              <a:buFont typeface="Arial"/>
              <a:buChar char="•"/>
            </a:pPr>
            <a:endParaRPr lang="en-US" sz="2200" dirty="0"/>
          </a:p>
          <a:p>
            <a:pPr marL="742950" lvl="1" indent="-285750">
              <a:buFont typeface="Arial"/>
              <a:buChar char="•"/>
            </a:pPr>
            <a:endParaRPr lang="en-US" sz="2200" dirty="0"/>
          </a:p>
        </p:txBody>
      </p:sp>
      <p:sp>
        <p:nvSpPr>
          <p:cNvPr id="9" name="TextBox 8"/>
          <p:cNvSpPr txBox="1"/>
          <p:nvPr/>
        </p:nvSpPr>
        <p:spPr>
          <a:xfrm>
            <a:off x="1115616" y="116632"/>
            <a:ext cx="7272808" cy="1200329"/>
          </a:xfrm>
          <a:prstGeom prst="rect">
            <a:avLst/>
          </a:prstGeom>
          <a:noFill/>
        </p:spPr>
        <p:txBody>
          <a:bodyPr wrap="square" rtlCol="0">
            <a:spAutoFit/>
          </a:bodyPr>
          <a:lstStyle/>
          <a:p>
            <a:pPr algn="ctr"/>
            <a:r>
              <a:rPr lang="en-US" sz="3600" b="1" dirty="0"/>
              <a:t>What happens in case of violations?</a:t>
            </a:r>
          </a:p>
        </p:txBody>
      </p:sp>
      <p:sp>
        <p:nvSpPr>
          <p:cNvPr id="8" name="Flowchart: Alternate Process 22"/>
          <p:cNvSpPr/>
          <p:nvPr/>
        </p:nvSpPr>
        <p:spPr>
          <a:xfrm>
            <a:off x="755576" y="5013176"/>
            <a:ext cx="7632848" cy="1080120"/>
          </a:xfrm>
          <a:prstGeom prst="flowChartAlternateProcess">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200" dirty="0" smtClean="0">
                <a:solidFill>
                  <a:srgbClr val="000000"/>
                </a:solidFill>
              </a:rPr>
              <a:t>YOU SHOULD FIND OUT WHICH HUMAN RIGHTS MECHANISMS ARE RELEVANT FOR YOUR CONTEXT</a:t>
            </a:r>
            <a:endParaRPr lang="en-US" sz="2200" dirty="0">
              <a:solidFill>
                <a:srgbClr val="000000"/>
              </a:solidFill>
            </a:endParaRPr>
          </a:p>
        </p:txBody>
      </p:sp>
    </p:spTree>
    <p:extLst>
      <p:ext uri="{BB962C8B-B14F-4D97-AF65-F5344CB8AC3E}">
        <p14:creationId xmlns:p14="http://schemas.microsoft.com/office/powerpoint/2010/main" val="3976698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628800"/>
            <a:ext cx="8892480" cy="2232248"/>
          </a:xfrm>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000" dirty="0">
              <a:solidFill>
                <a:srgbClr val="000000"/>
              </a:solidFill>
            </a:endParaRPr>
          </a:p>
          <a:p>
            <a:pPr algn="l"/>
            <a:endParaRPr lang="en-GB" sz="2200" dirty="0">
              <a:solidFill>
                <a:srgbClr val="0000FF"/>
              </a:solidFill>
            </a:endParaRPr>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smtClean="0">
              <a:latin typeface="Candara" panose="020E0502030303020204" pitchFamily="34" charset="0"/>
            </a:endParaRPr>
          </a:p>
          <a:p>
            <a:pPr>
              <a:defRPr/>
            </a:pPr>
            <a:r>
              <a:rPr lang="en-US" i="1" dirty="0" smtClean="0">
                <a:latin typeface="Candara" panose="020E0502030303020204" pitchFamily="34" charset="0"/>
              </a:rPr>
              <a:t>© </a:t>
            </a:r>
            <a:r>
              <a:rPr lang="en-US" i="1" dirty="0">
                <a:latin typeface="Candara" panose="020E0502030303020204" pitchFamily="34" charset="0"/>
              </a:rPr>
              <a:t>Institute for International Criminal Investigations 2018</a:t>
            </a:r>
          </a:p>
        </p:txBody>
      </p:sp>
      <p:sp>
        <p:nvSpPr>
          <p:cNvPr id="5" name="TextBox 4"/>
          <p:cNvSpPr txBox="1"/>
          <p:nvPr/>
        </p:nvSpPr>
        <p:spPr>
          <a:xfrm>
            <a:off x="1259632" y="116632"/>
            <a:ext cx="7344816" cy="1200329"/>
          </a:xfrm>
          <a:prstGeom prst="rect">
            <a:avLst/>
          </a:prstGeom>
          <a:noFill/>
        </p:spPr>
        <p:txBody>
          <a:bodyPr wrap="square" rtlCol="0">
            <a:spAutoFit/>
          </a:bodyPr>
          <a:lstStyle/>
          <a:p>
            <a:pPr algn="ctr"/>
            <a:r>
              <a:rPr lang="en-US" sz="3600" b="1" dirty="0"/>
              <a:t>Elements of human rights violations </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13</a:t>
            </a:fld>
            <a:endParaRPr lang="en-US" sz="1800" b="1" dirty="0">
              <a:latin typeface="+mj-lt"/>
            </a:endParaRPr>
          </a:p>
        </p:txBody>
      </p:sp>
      <p:sp>
        <p:nvSpPr>
          <p:cNvPr id="2" name="TextBox 1"/>
          <p:cNvSpPr txBox="1"/>
          <p:nvPr/>
        </p:nvSpPr>
        <p:spPr>
          <a:xfrm>
            <a:off x="467544" y="1412776"/>
            <a:ext cx="8280920" cy="1200329"/>
          </a:xfrm>
          <a:prstGeom prst="rect">
            <a:avLst/>
          </a:prstGeom>
          <a:noFill/>
        </p:spPr>
        <p:txBody>
          <a:bodyPr wrap="square" rtlCol="0">
            <a:spAutoFit/>
          </a:bodyPr>
          <a:lstStyle/>
          <a:p>
            <a:pPr algn="ctr"/>
            <a:r>
              <a:rPr lang="en-US" dirty="0">
                <a:solidFill>
                  <a:srgbClr val="7F7F7F"/>
                </a:solidFill>
              </a:rPr>
              <a:t>International Protocol, pages 70-</a:t>
            </a:r>
            <a:r>
              <a:rPr lang="en-US" dirty="0" smtClean="0">
                <a:solidFill>
                  <a:srgbClr val="7F7F7F"/>
                </a:solidFill>
              </a:rPr>
              <a:t>72</a:t>
            </a:r>
            <a:endParaRPr lang="en-US" dirty="0">
              <a:solidFill>
                <a:srgbClr val="7F7F7F"/>
              </a:solidFill>
            </a:endParaRPr>
          </a:p>
          <a:p>
            <a:pPr algn="ctr"/>
            <a:r>
              <a:rPr lang="en-US" dirty="0">
                <a:solidFill>
                  <a:srgbClr val="7F7F7F"/>
                </a:solidFill>
              </a:rPr>
              <a:t>Module 2 </a:t>
            </a:r>
            <a:r>
              <a:rPr lang="mr-IN" dirty="0">
                <a:solidFill>
                  <a:srgbClr val="7F7F7F"/>
                </a:solidFill>
              </a:rPr>
              <a:t>–</a:t>
            </a:r>
            <a:r>
              <a:rPr lang="en-US" dirty="0">
                <a:solidFill>
                  <a:srgbClr val="7F7F7F"/>
                </a:solidFill>
              </a:rPr>
              <a:t> Understanding Sexual Violence (D Impact)</a:t>
            </a:r>
          </a:p>
          <a:p>
            <a:pPr algn="ctr"/>
            <a:r>
              <a:rPr lang="en-US" dirty="0">
                <a:solidFill>
                  <a:srgbClr val="7F7F7F"/>
                </a:solidFill>
              </a:rPr>
              <a:t>Module 4 </a:t>
            </a:r>
            <a:r>
              <a:rPr lang="mr-IN" dirty="0">
                <a:solidFill>
                  <a:srgbClr val="7F7F7F"/>
                </a:solidFill>
              </a:rPr>
              <a:t>–</a:t>
            </a:r>
            <a:r>
              <a:rPr lang="en-US" dirty="0">
                <a:solidFill>
                  <a:srgbClr val="7F7F7F"/>
                </a:solidFill>
              </a:rPr>
              <a:t> Individual Criminal Responsibility and Module 6 - Reparations</a:t>
            </a:r>
          </a:p>
          <a:p>
            <a:pPr algn="ctr"/>
            <a:r>
              <a:rPr lang="en-US" dirty="0">
                <a:solidFill>
                  <a:srgbClr val="7F7F7F"/>
                </a:solidFill>
              </a:rPr>
              <a:t> Module 10 </a:t>
            </a:r>
            <a:r>
              <a:rPr lang="mr-IN" dirty="0">
                <a:solidFill>
                  <a:srgbClr val="7F7F7F"/>
                </a:solidFill>
              </a:rPr>
              <a:t>–</a:t>
            </a:r>
            <a:r>
              <a:rPr lang="en-US" dirty="0">
                <a:solidFill>
                  <a:srgbClr val="7F7F7F"/>
                </a:solidFill>
              </a:rPr>
              <a:t> Type of </a:t>
            </a:r>
            <a:r>
              <a:rPr lang="en-US" dirty="0" smtClean="0">
                <a:solidFill>
                  <a:srgbClr val="7F7F7F"/>
                </a:solidFill>
              </a:rPr>
              <a:t>Evidence and Annex </a:t>
            </a:r>
            <a:r>
              <a:rPr lang="en-US" dirty="0">
                <a:solidFill>
                  <a:srgbClr val="7F7F7F"/>
                </a:solidFill>
              </a:rPr>
              <a:t>1 </a:t>
            </a:r>
            <a:r>
              <a:rPr lang="mr-IN" dirty="0">
                <a:solidFill>
                  <a:srgbClr val="7F7F7F"/>
                </a:solidFill>
              </a:rPr>
              <a:t>–</a:t>
            </a:r>
            <a:r>
              <a:rPr lang="en-US" dirty="0">
                <a:solidFill>
                  <a:srgbClr val="7F7F7F"/>
                </a:solidFill>
              </a:rPr>
              <a:t> Evidence Workbook</a:t>
            </a:r>
          </a:p>
        </p:txBody>
      </p:sp>
      <p:sp>
        <p:nvSpPr>
          <p:cNvPr id="9" name="Flowchart: Alternate Process 21"/>
          <p:cNvSpPr/>
          <p:nvPr/>
        </p:nvSpPr>
        <p:spPr>
          <a:xfrm>
            <a:off x="899592" y="3573016"/>
            <a:ext cx="2736304" cy="1728192"/>
          </a:xfrm>
          <a:prstGeom prst="flowChartAlternateProcess">
            <a:avLst/>
          </a:prstGeom>
        </p:spPr>
        <p:style>
          <a:lnRef idx="0">
            <a:schemeClr val="accent5"/>
          </a:lnRef>
          <a:fillRef idx="3">
            <a:schemeClr val="accent5"/>
          </a:fillRef>
          <a:effectRef idx="3">
            <a:schemeClr val="accent5"/>
          </a:effectRef>
          <a:fontRef idx="minor">
            <a:schemeClr val="lt1"/>
          </a:fontRef>
        </p:style>
        <p:txBody>
          <a:bodyPr lIns="36000" rIns="36000" rtlCol="0" anchor="ctr"/>
          <a:lstStyle/>
          <a:p>
            <a:pPr algn="ctr"/>
            <a:endParaRPr lang="en-IE" sz="2000" b="1" dirty="0">
              <a:solidFill>
                <a:schemeClr val="tx2">
                  <a:lumMod val="25000"/>
                </a:schemeClr>
              </a:solidFill>
            </a:endParaRPr>
          </a:p>
          <a:p>
            <a:pPr algn="ctr"/>
            <a:r>
              <a:rPr lang="en-IE" sz="2200" b="1" dirty="0">
                <a:solidFill>
                  <a:schemeClr val="tx2">
                    <a:lumMod val="25000"/>
                  </a:schemeClr>
                </a:solidFill>
              </a:rPr>
              <a:t>WHICH RIGHTS WERE VIOLATED?</a:t>
            </a:r>
          </a:p>
          <a:p>
            <a:pPr algn="ctr"/>
            <a:r>
              <a:rPr lang="en-IE" sz="2200" dirty="0">
                <a:solidFill>
                  <a:schemeClr val="tx2">
                    <a:lumMod val="25000"/>
                  </a:schemeClr>
                </a:solidFill>
              </a:rPr>
              <a:t>What happened?</a:t>
            </a:r>
          </a:p>
          <a:p>
            <a:pPr algn="ctr"/>
            <a:r>
              <a:rPr lang="en-IE" sz="2200" dirty="0">
                <a:solidFill>
                  <a:schemeClr val="tx2">
                    <a:lumMod val="25000"/>
                  </a:schemeClr>
                </a:solidFill>
              </a:rPr>
              <a:t>What was the context?</a:t>
            </a:r>
          </a:p>
          <a:p>
            <a:pPr algn="ctr"/>
            <a:endParaRPr lang="nl-NL" sz="2000" dirty="0">
              <a:solidFill>
                <a:schemeClr val="tx2">
                  <a:lumMod val="25000"/>
                </a:schemeClr>
              </a:solidFill>
            </a:endParaRPr>
          </a:p>
        </p:txBody>
      </p:sp>
      <p:sp>
        <p:nvSpPr>
          <p:cNvPr id="10" name="Flowchart: Alternate Process 21"/>
          <p:cNvSpPr/>
          <p:nvPr/>
        </p:nvSpPr>
        <p:spPr>
          <a:xfrm>
            <a:off x="5292080" y="3573016"/>
            <a:ext cx="2808312" cy="1728192"/>
          </a:xfrm>
          <a:prstGeom prst="flowChartAlternateProcess">
            <a:avLst/>
          </a:prstGeom>
        </p:spPr>
        <p:style>
          <a:lnRef idx="0">
            <a:schemeClr val="accent5"/>
          </a:lnRef>
          <a:fillRef idx="3">
            <a:schemeClr val="accent5"/>
          </a:fillRef>
          <a:effectRef idx="3">
            <a:schemeClr val="accent5"/>
          </a:effectRef>
          <a:fontRef idx="minor">
            <a:schemeClr val="lt1"/>
          </a:fontRef>
        </p:style>
        <p:txBody>
          <a:bodyPr lIns="36000" rIns="36000" rtlCol="0" anchor="ctr"/>
          <a:lstStyle/>
          <a:p>
            <a:pPr algn="ctr"/>
            <a:r>
              <a:rPr lang="en-IE" sz="2200" b="1" dirty="0">
                <a:solidFill>
                  <a:schemeClr val="tx2">
                    <a:lumMod val="25000"/>
                  </a:schemeClr>
                </a:solidFill>
              </a:rPr>
              <a:t>HOW IS THE STATE RESPONSIBLE?</a:t>
            </a:r>
          </a:p>
          <a:p>
            <a:pPr algn="ctr"/>
            <a:r>
              <a:rPr lang="en-IE" sz="2000" b="1" dirty="0">
                <a:solidFill>
                  <a:schemeClr val="tx2">
                    <a:lumMod val="25000"/>
                  </a:schemeClr>
                </a:solidFill>
              </a:rPr>
              <a:t> </a:t>
            </a:r>
          </a:p>
        </p:txBody>
      </p:sp>
      <p:sp>
        <p:nvSpPr>
          <p:cNvPr id="11" name="Plus 10"/>
          <p:cNvSpPr/>
          <p:nvPr/>
        </p:nvSpPr>
        <p:spPr>
          <a:xfrm>
            <a:off x="4211960" y="4221088"/>
            <a:ext cx="504056" cy="432048"/>
          </a:xfrm>
          <a:prstGeom prst="mathPlus">
            <a:avLst/>
          </a:prstGeom>
          <a:gradFill>
            <a:gsLst>
              <a:gs pos="0">
                <a:schemeClr val="tx2">
                  <a:lumMod val="75000"/>
                </a:schemeClr>
              </a:gs>
              <a:gs pos="100000">
                <a:schemeClr val="accent2">
                  <a:shade val="48000"/>
                  <a:satMod val="180000"/>
                  <a:lumMod val="94000"/>
                </a:schemeClr>
              </a:gs>
              <a:gs pos="100000">
                <a:schemeClr val="accent2">
                  <a:shade val="48000"/>
                  <a:satMod val="180000"/>
                  <a:lumMod val="94000"/>
                </a:schemeClr>
              </a:gs>
            </a:gsLst>
          </a:gra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nl-NL"/>
          </a:p>
        </p:txBody>
      </p:sp>
      <p:sp>
        <p:nvSpPr>
          <p:cNvPr id="12" name="Flowchart: Alternate Process 22"/>
          <p:cNvSpPr/>
          <p:nvPr/>
        </p:nvSpPr>
        <p:spPr>
          <a:xfrm>
            <a:off x="971600" y="5517232"/>
            <a:ext cx="7200800" cy="792088"/>
          </a:xfrm>
          <a:prstGeom prst="flowChartAlternateProcess">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IE" sz="2200" b="1" dirty="0">
                <a:solidFill>
                  <a:schemeClr val="tx2">
                    <a:lumMod val="25000"/>
                  </a:schemeClr>
                </a:solidFill>
              </a:rPr>
              <a:t>IMPACT EVIDENCE</a:t>
            </a:r>
          </a:p>
          <a:p>
            <a:pPr algn="ctr"/>
            <a:r>
              <a:rPr lang="en-IE" sz="2200" dirty="0">
                <a:solidFill>
                  <a:schemeClr val="tx2">
                    <a:lumMod val="25000"/>
                  </a:schemeClr>
                </a:solidFill>
              </a:rPr>
              <a:t>What were the consequences for the victim?</a:t>
            </a:r>
            <a:endParaRPr lang="nl-NL" sz="2200" dirty="0">
              <a:solidFill>
                <a:schemeClr val="tx2">
                  <a:lumMod val="25000"/>
                </a:schemeClr>
              </a:solidFill>
            </a:endParaRPr>
          </a:p>
        </p:txBody>
      </p:sp>
      <p:sp>
        <p:nvSpPr>
          <p:cNvPr id="13" name="TextBox 12"/>
          <p:cNvSpPr txBox="1"/>
          <p:nvPr/>
        </p:nvSpPr>
        <p:spPr>
          <a:xfrm>
            <a:off x="467544" y="2708920"/>
            <a:ext cx="8352928" cy="769441"/>
          </a:xfrm>
          <a:prstGeom prst="rect">
            <a:avLst/>
          </a:prstGeom>
          <a:noFill/>
        </p:spPr>
        <p:txBody>
          <a:bodyPr wrap="square" rtlCol="0">
            <a:spAutoFit/>
          </a:bodyPr>
          <a:lstStyle/>
          <a:p>
            <a:pPr algn="ctr"/>
            <a:r>
              <a:rPr lang="en-US" sz="2200" dirty="0"/>
              <a:t>To hold a </a:t>
            </a:r>
            <a:r>
              <a:rPr lang="en-US" sz="2200" dirty="0">
                <a:solidFill>
                  <a:srgbClr val="0000FF"/>
                </a:solidFill>
              </a:rPr>
              <a:t>state accountable for a human rights violation</a:t>
            </a:r>
            <a:r>
              <a:rPr lang="en-US" sz="2200" dirty="0"/>
              <a:t>, you will need to prove two categories of legal elements</a:t>
            </a:r>
          </a:p>
        </p:txBody>
      </p:sp>
    </p:spTree>
    <p:extLst>
      <p:ext uri="{BB962C8B-B14F-4D97-AF65-F5344CB8AC3E}">
        <p14:creationId xmlns:p14="http://schemas.microsoft.com/office/powerpoint/2010/main" val="1016496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628800"/>
            <a:ext cx="9144000" cy="792088"/>
          </a:xfrm>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000" dirty="0">
              <a:solidFill>
                <a:srgbClr val="000000"/>
              </a:solidFill>
            </a:endParaRPr>
          </a:p>
          <a:p>
            <a:pPr marL="342900" indent="-342900" algn="l">
              <a:buFont typeface="Arial"/>
              <a:buChar char="•"/>
            </a:pPr>
            <a:endParaRPr lang="en-GB" sz="2200" dirty="0">
              <a:solidFill>
                <a:srgbClr val="0000FF"/>
              </a:solidFill>
            </a:endParaRPr>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259632" y="332656"/>
            <a:ext cx="7344816" cy="646331"/>
          </a:xfrm>
          <a:prstGeom prst="rect">
            <a:avLst/>
          </a:prstGeom>
          <a:noFill/>
        </p:spPr>
        <p:txBody>
          <a:bodyPr wrap="square" rtlCol="0">
            <a:spAutoFit/>
          </a:bodyPr>
          <a:lstStyle/>
          <a:p>
            <a:pPr algn="ctr"/>
            <a:r>
              <a:rPr lang="en-US" sz="3600" b="1" dirty="0"/>
              <a:t>A. Which rights were violated?</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14</a:t>
            </a:fld>
            <a:endParaRPr lang="en-US" sz="1800" b="1" dirty="0">
              <a:latin typeface="+mj-lt"/>
            </a:endParaRPr>
          </a:p>
        </p:txBody>
      </p:sp>
      <p:sp>
        <p:nvSpPr>
          <p:cNvPr id="2" name="TextBox 1"/>
          <p:cNvSpPr txBox="1"/>
          <p:nvPr/>
        </p:nvSpPr>
        <p:spPr>
          <a:xfrm>
            <a:off x="179512" y="1484784"/>
            <a:ext cx="8280920" cy="646331"/>
          </a:xfrm>
          <a:prstGeom prst="rect">
            <a:avLst/>
          </a:prstGeom>
          <a:noFill/>
        </p:spPr>
        <p:txBody>
          <a:bodyPr wrap="square" rtlCol="0">
            <a:spAutoFit/>
          </a:bodyPr>
          <a:lstStyle/>
          <a:p>
            <a:pPr algn="ctr"/>
            <a:r>
              <a:rPr lang="en-US" dirty="0">
                <a:solidFill>
                  <a:srgbClr val="7F7F7F"/>
                </a:solidFill>
              </a:rPr>
              <a:t>International Protocol, pages 70-</a:t>
            </a:r>
            <a:r>
              <a:rPr lang="en-US" dirty="0" smtClean="0">
                <a:solidFill>
                  <a:srgbClr val="7F7F7F"/>
                </a:solidFill>
              </a:rPr>
              <a:t>71</a:t>
            </a:r>
            <a:r>
              <a:rPr lang="en-US" dirty="0">
                <a:solidFill>
                  <a:srgbClr val="7F7F7F"/>
                </a:solidFill>
              </a:rPr>
              <a:t> </a:t>
            </a:r>
            <a:r>
              <a:rPr lang="en-US" dirty="0" smtClean="0">
                <a:solidFill>
                  <a:srgbClr val="7F7F7F"/>
                </a:solidFill>
              </a:rPr>
              <a:t>and Annex 1 </a:t>
            </a:r>
            <a:r>
              <a:rPr lang="mr-IN" dirty="0" smtClean="0">
                <a:solidFill>
                  <a:srgbClr val="7F7F7F"/>
                </a:solidFill>
              </a:rPr>
              <a:t>–</a:t>
            </a:r>
            <a:r>
              <a:rPr lang="en-US" dirty="0" smtClean="0">
                <a:solidFill>
                  <a:srgbClr val="7F7F7F"/>
                </a:solidFill>
              </a:rPr>
              <a:t> Evidence Workbook</a:t>
            </a:r>
            <a:endParaRPr lang="en-US" dirty="0">
              <a:solidFill>
                <a:srgbClr val="7F7F7F"/>
              </a:solidFill>
            </a:endParaRPr>
          </a:p>
          <a:p>
            <a:pPr algn="ctr"/>
            <a:endParaRPr lang="en-US" dirty="0">
              <a:solidFill>
                <a:schemeClr val="bg1">
                  <a:lumMod val="65000"/>
                </a:schemeClr>
              </a:solidFill>
            </a:endParaRPr>
          </a:p>
        </p:txBody>
      </p:sp>
      <p:sp>
        <p:nvSpPr>
          <p:cNvPr id="4" name="TextBox 3"/>
          <p:cNvSpPr txBox="1"/>
          <p:nvPr/>
        </p:nvSpPr>
        <p:spPr>
          <a:xfrm>
            <a:off x="431032" y="1916832"/>
            <a:ext cx="8712968" cy="1446550"/>
          </a:xfrm>
          <a:prstGeom prst="rect">
            <a:avLst/>
          </a:prstGeom>
          <a:noFill/>
        </p:spPr>
        <p:txBody>
          <a:bodyPr wrap="square" rtlCol="0">
            <a:spAutoFit/>
          </a:bodyPr>
          <a:lstStyle/>
          <a:p>
            <a:r>
              <a:rPr lang="en-US" sz="2200" dirty="0">
                <a:solidFill>
                  <a:srgbClr val="0000FF"/>
                </a:solidFill>
              </a:rPr>
              <a:t>	</a:t>
            </a:r>
            <a:r>
              <a:rPr lang="en-US" sz="2200" dirty="0"/>
              <a:t>You should gather information to demonstrate that:</a:t>
            </a:r>
          </a:p>
          <a:p>
            <a:pPr marL="342900" indent="-342900">
              <a:buFont typeface="Arial"/>
              <a:buChar char="•"/>
            </a:pPr>
            <a:endParaRPr lang="en-US" sz="2200" dirty="0"/>
          </a:p>
          <a:p>
            <a:endParaRPr lang="en-US" sz="2200" dirty="0">
              <a:solidFill>
                <a:srgbClr val="0000FF"/>
              </a:solidFill>
            </a:endParaRPr>
          </a:p>
          <a:p>
            <a:endParaRPr lang="en-US" sz="2200" dirty="0">
              <a:solidFill>
                <a:srgbClr val="0000FF"/>
              </a:solidFill>
            </a:endParaRPr>
          </a:p>
        </p:txBody>
      </p:sp>
      <p:sp>
        <p:nvSpPr>
          <p:cNvPr id="13" name="TextBox 12"/>
          <p:cNvSpPr txBox="1"/>
          <p:nvPr/>
        </p:nvSpPr>
        <p:spPr>
          <a:xfrm>
            <a:off x="403920" y="5525616"/>
            <a:ext cx="8892480" cy="936104"/>
          </a:xfrm>
          <a:prstGeom prst="rect">
            <a:avLst/>
          </a:prstGeom>
          <a:noFill/>
        </p:spPr>
        <p:txBody>
          <a:bodyPr wrap="square" rtlCol="0">
            <a:spAutoFit/>
          </a:bodyPr>
          <a:lstStyle/>
          <a:p>
            <a:endParaRPr lang="en-US" dirty="0"/>
          </a:p>
        </p:txBody>
      </p:sp>
      <p:sp>
        <p:nvSpPr>
          <p:cNvPr id="14" name="TextBox 13"/>
          <p:cNvSpPr txBox="1"/>
          <p:nvPr/>
        </p:nvSpPr>
        <p:spPr>
          <a:xfrm>
            <a:off x="219324" y="5301208"/>
            <a:ext cx="8892480" cy="1107996"/>
          </a:xfrm>
          <a:prstGeom prst="rect">
            <a:avLst/>
          </a:prstGeom>
          <a:noFill/>
        </p:spPr>
        <p:txBody>
          <a:bodyPr wrap="square" rtlCol="0">
            <a:spAutoFit/>
          </a:bodyPr>
          <a:lstStyle/>
          <a:p>
            <a:pPr algn="ctr"/>
            <a:r>
              <a:rPr lang="en-US" sz="2200" dirty="0"/>
              <a:t>The specific rights protected and the legal elements to establish may vary between different human rights mechanisms </a:t>
            </a:r>
            <a:endParaRPr lang="fr-CH" sz="2200" dirty="0"/>
          </a:p>
          <a:p>
            <a:pPr algn="ctr"/>
            <a:r>
              <a:rPr lang="en-US" sz="2200" dirty="0">
                <a:solidFill>
                  <a:srgbClr val="0000FF"/>
                </a:solidFill>
              </a:rPr>
              <a:t>You must find out the applicable legal framework</a:t>
            </a:r>
          </a:p>
        </p:txBody>
      </p:sp>
      <p:graphicFrame>
        <p:nvGraphicFramePr>
          <p:cNvPr id="17" name="Diagram 16"/>
          <p:cNvGraphicFramePr/>
          <p:nvPr>
            <p:extLst>
              <p:ext uri="{D42A27DB-BD31-4B8C-83A1-F6EECF244321}">
                <p14:modId xmlns:p14="http://schemas.microsoft.com/office/powerpoint/2010/main" val="4163248804"/>
              </p:ext>
            </p:extLst>
          </p:nvPr>
        </p:nvGraphicFramePr>
        <p:xfrm>
          <a:off x="395536" y="2492896"/>
          <a:ext cx="8352928" cy="2655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89718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3356992"/>
            <a:ext cx="9133012" cy="1512168"/>
          </a:xfrm>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000" dirty="0">
              <a:solidFill>
                <a:srgbClr val="000000"/>
              </a:solidFill>
            </a:endParaRPr>
          </a:p>
          <a:p>
            <a:pPr algn="l"/>
            <a:endParaRPr lang="en-GB" sz="2200" dirty="0">
              <a:solidFill>
                <a:srgbClr val="000000"/>
              </a:solidFill>
            </a:endParaRPr>
          </a:p>
          <a:p>
            <a:pPr marL="342900" indent="-342900" algn="l">
              <a:buFont typeface="Arial"/>
              <a:buChar char="•"/>
            </a:pPr>
            <a:endParaRPr lang="en-GB" sz="2300" dirty="0">
              <a:solidFill>
                <a:srgbClr val="000000"/>
              </a:solidFill>
            </a:endParaRPr>
          </a:p>
          <a:p>
            <a:pPr algn="l"/>
            <a:endParaRPr lang="en-GB" sz="2300" dirty="0"/>
          </a:p>
          <a:p>
            <a:pPr marL="342900" indent="-342900" algn="l">
              <a:buFont typeface="Arial"/>
              <a:buChar char="•"/>
            </a:pPr>
            <a:endParaRPr lang="en-GB" sz="2300" dirty="0"/>
          </a:p>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187624" y="260648"/>
            <a:ext cx="7344816" cy="1200329"/>
          </a:xfrm>
          <a:prstGeom prst="rect">
            <a:avLst/>
          </a:prstGeom>
          <a:noFill/>
        </p:spPr>
        <p:txBody>
          <a:bodyPr wrap="square" rtlCol="0">
            <a:spAutoFit/>
          </a:bodyPr>
          <a:lstStyle/>
          <a:p>
            <a:pPr algn="ctr"/>
            <a:r>
              <a:rPr lang="en-US" sz="3600" b="1" dirty="0"/>
              <a:t>A. Which rights were violated? </a:t>
            </a:r>
          </a:p>
          <a:p>
            <a:pPr algn="ctr"/>
            <a:endParaRPr lang="en-US" sz="3600" b="1" dirty="0"/>
          </a:p>
        </p:txBody>
      </p:sp>
      <p:sp>
        <p:nvSpPr>
          <p:cNvPr id="7" name="Slide Number Placeholder 1"/>
          <p:cNvSpPr>
            <a:spLocks noGrp="1"/>
          </p:cNvSpPr>
          <p:nvPr>
            <p:ph type="sldNum" sz="quarter" idx="12"/>
          </p:nvPr>
        </p:nvSpPr>
        <p:spPr>
          <a:xfrm>
            <a:off x="6660232" y="635821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15</a:t>
            </a:fld>
            <a:endParaRPr lang="en-US" sz="1800" b="1" dirty="0">
              <a:latin typeface="+mj-lt"/>
            </a:endParaRPr>
          </a:p>
        </p:txBody>
      </p:sp>
      <p:sp>
        <p:nvSpPr>
          <p:cNvPr id="8" name="Rectangle 7"/>
          <p:cNvSpPr/>
          <p:nvPr/>
        </p:nvSpPr>
        <p:spPr>
          <a:xfrm>
            <a:off x="17884" y="2348880"/>
            <a:ext cx="9144000" cy="769441"/>
          </a:xfrm>
          <a:prstGeom prst="rect">
            <a:avLst/>
          </a:prstGeom>
        </p:spPr>
        <p:txBody>
          <a:bodyPr wrap="square">
            <a:spAutoFit/>
          </a:bodyPr>
          <a:lstStyle/>
          <a:p>
            <a:pPr algn="ctr"/>
            <a:endParaRPr lang="en-GB" sz="2200" b="1" u="sng" dirty="0"/>
          </a:p>
          <a:p>
            <a:pPr marL="342900" indent="-342900" algn="just">
              <a:buFont typeface="Arial"/>
              <a:buChar char="•"/>
            </a:pPr>
            <a:endParaRPr lang="en-GB" sz="2200" b="1" u="sng" dirty="0"/>
          </a:p>
        </p:txBody>
      </p:sp>
      <p:sp>
        <p:nvSpPr>
          <p:cNvPr id="4" name="TextBox 3"/>
          <p:cNvSpPr txBox="1"/>
          <p:nvPr/>
        </p:nvSpPr>
        <p:spPr>
          <a:xfrm>
            <a:off x="0" y="1412776"/>
            <a:ext cx="9144000" cy="923330"/>
          </a:xfrm>
          <a:prstGeom prst="rect">
            <a:avLst/>
          </a:prstGeom>
          <a:noFill/>
        </p:spPr>
        <p:txBody>
          <a:bodyPr wrap="square" rtlCol="0">
            <a:spAutoFit/>
          </a:bodyPr>
          <a:lstStyle/>
          <a:p>
            <a:pPr algn="ctr"/>
            <a:r>
              <a:rPr lang="en-US" dirty="0">
                <a:solidFill>
                  <a:srgbClr val="7F7F7F"/>
                </a:solidFill>
              </a:rPr>
              <a:t>International Protocol, pages 70-</a:t>
            </a:r>
            <a:r>
              <a:rPr lang="en-US" dirty="0" smtClean="0">
                <a:solidFill>
                  <a:srgbClr val="7F7F7F"/>
                </a:solidFill>
              </a:rPr>
              <a:t>71</a:t>
            </a:r>
            <a:r>
              <a:rPr lang="en-US" dirty="0">
                <a:solidFill>
                  <a:srgbClr val="7F7F7F"/>
                </a:solidFill>
              </a:rPr>
              <a:t> </a:t>
            </a:r>
            <a:r>
              <a:rPr lang="en-US" dirty="0" smtClean="0">
                <a:solidFill>
                  <a:srgbClr val="7F7F7F"/>
                </a:solidFill>
              </a:rPr>
              <a:t>and Annex 1 - Evidence Workbook</a:t>
            </a:r>
            <a:endParaRPr lang="en-US" dirty="0">
              <a:solidFill>
                <a:srgbClr val="7F7F7F"/>
              </a:solidFill>
            </a:endParaRPr>
          </a:p>
          <a:p>
            <a:pPr algn="ctr"/>
            <a:endParaRPr lang="en-US" dirty="0">
              <a:solidFill>
                <a:schemeClr val="bg1">
                  <a:lumMod val="65000"/>
                </a:schemeClr>
              </a:solidFill>
            </a:endParaRPr>
          </a:p>
          <a:p>
            <a:pPr algn="ctr"/>
            <a:r>
              <a:rPr lang="en-US" i="1" dirty="0">
                <a:solidFill>
                  <a:srgbClr val="000000"/>
                </a:solidFill>
              </a:rPr>
              <a:t>Non-exhaustive list of possible violations </a:t>
            </a:r>
          </a:p>
        </p:txBody>
      </p:sp>
      <p:graphicFrame>
        <p:nvGraphicFramePr>
          <p:cNvPr id="15" name="Diagram 14"/>
          <p:cNvGraphicFramePr/>
          <p:nvPr>
            <p:extLst>
              <p:ext uri="{D42A27DB-BD31-4B8C-83A1-F6EECF244321}">
                <p14:modId xmlns:p14="http://schemas.microsoft.com/office/powerpoint/2010/main" val="224427298"/>
              </p:ext>
            </p:extLst>
          </p:nvPr>
        </p:nvGraphicFramePr>
        <p:xfrm>
          <a:off x="353120" y="2276872"/>
          <a:ext cx="8539360" cy="39683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07341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3356992"/>
            <a:ext cx="9133012" cy="1512168"/>
          </a:xfrm>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000" dirty="0">
              <a:solidFill>
                <a:srgbClr val="000000"/>
              </a:solidFill>
            </a:endParaRPr>
          </a:p>
          <a:p>
            <a:pPr algn="l"/>
            <a:endParaRPr lang="en-GB" sz="2200" dirty="0">
              <a:solidFill>
                <a:srgbClr val="000000"/>
              </a:solidFill>
            </a:endParaRPr>
          </a:p>
          <a:p>
            <a:pPr marL="342900" indent="-342900" algn="l">
              <a:buFont typeface="Arial"/>
              <a:buChar char="•"/>
            </a:pPr>
            <a:endParaRPr lang="en-GB" sz="2300" dirty="0">
              <a:solidFill>
                <a:srgbClr val="000000"/>
              </a:solidFill>
            </a:endParaRPr>
          </a:p>
          <a:p>
            <a:pPr algn="l"/>
            <a:endParaRPr lang="en-GB" sz="2300" dirty="0"/>
          </a:p>
          <a:p>
            <a:pPr marL="342900" indent="-342900" algn="l">
              <a:buFont typeface="Arial"/>
              <a:buChar char="•"/>
            </a:pPr>
            <a:endParaRPr lang="en-GB" sz="2300" dirty="0"/>
          </a:p>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187624" y="260649"/>
            <a:ext cx="7632848" cy="1200329"/>
          </a:xfrm>
          <a:prstGeom prst="rect">
            <a:avLst/>
          </a:prstGeom>
          <a:noFill/>
        </p:spPr>
        <p:txBody>
          <a:bodyPr wrap="square" rtlCol="0">
            <a:spAutoFit/>
          </a:bodyPr>
          <a:lstStyle/>
          <a:p>
            <a:pPr algn="ctr"/>
            <a:r>
              <a:rPr lang="en-US" sz="3600" b="1" dirty="0"/>
              <a:t>A. Which rights were violated? </a:t>
            </a:r>
          </a:p>
          <a:p>
            <a:pPr algn="ctr"/>
            <a:endParaRPr lang="en-US" sz="3600" b="1" dirty="0"/>
          </a:p>
        </p:txBody>
      </p:sp>
      <p:sp>
        <p:nvSpPr>
          <p:cNvPr id="7" name="Slide Number Placeholder 1"/>
          <p:cNvSpPr>
            <a:spLocks noGrp="1"/>
          </p:cNvSpPr>
          <p:nvPr>
            <p:ph type="sldNum" sz="quarter" idx="12"/>
          </p:nvPr>
        </p:nvSpPr>
        <p:spPr>
          <a:xfrm>
            <a:off x="6660232" y="635821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16</a:t>
            </a:fld>
            <a:endParaRPr lang="en-US" sz="1800" b="1" dirty="0">
              <a:latin typeface="+mj-lt"/>
            </a:endParaRPr>
          </a:p>
        </p:txBody>
      </p:sp>
      <p:sp>
        <p:nvSpPr>
          <p:cNvPr id="4" name="TextBox 3"/>
          <p:cNvSpPr txBox="1"/>
          <p:nvPr/>
        </p:nvSpPr>
        <p:spPr>
          <a:xfrm>
            <a:off x="0" y="1412776"/>
            <a:ext cx="9144000" cy="369332"/>
          </a:xfrm>
          <a:prstGeom prst="rect">
            <a:avLst/>
          </a:prstGeom>
          <a:noFill/>
        </p:spPr>
        <p:txBody>
          <a:bodyPr wrap="square" rtlCol="0">
            <a:spAutoFit/>
          </a:bodyPr>
          <a:lstStyle/>
          <a:p>
            <a:pPr algn="ctr"/>
            <a:r>
              <a:rPr lang="en-US" dirty="0">
                <a:solidFill>
                  <a:schemeClr val="bg1">
                    <a:lumMod val="50000"/>
                  </a:schemeClr>
                </a:solidFill>
              </a:rPr>
              <a:t>International Protocol, pages 70-</a:t>
            </a:r>
            <a:r>
              <a:rPr lang="en-US" dirty="0" smtClean="0">
                <a:solidFill>
                  <a:schemeClr val="bg1">
                    <a:lumMod val="50000"/>
                  </a:schemeClr>
                </a:solidFill>
              </a:rPr>
              <a:t>72</a:t>
            </a:r>
            <a:r>
              <a:rPr lang="en-US" dirty="0">
                <a:solidFill>
                  <a:schemeClr val="bg1">
                    <a:lumMod val="50000"/>
                  </a:schemeClr>
                </a:solidFill>
              </a:rPr>
              <a:t> </a:t>
            </a:r>
            <a:r>
              <a:rPr lang="en-US" dirty="0" smtClean="0">
                <a:solidFill>
                  <a:schemeClr val="bg1">
                    <a:lumMod val="50000"/>
                  </a:schemeClr>
                </a:solidFill>
              </a:rPr>
              <a:t>and Annex 1 - Evidence </a:t>
            </a:r>
            <a:r>
              <a:rPr lang="en-US" dirty="0">
                <a:solidFill>
                  <a:schemeClr val="bg1">
                    <a:lumMod val="50000"/>
                  </a:schemeClr>
                </a:solidFill>
              </a:rPr>
              <a:t>Workbook </a:t>
            </a:r>
          </a:p>
        </p:txBody>
      </p:sp>
      <p:sp>
        <p:nvSpPr>
          <p:cNvPr id="2" name="TextBox 1"/>
          <p:cNvSpPr txBox="1"/>
          <p:nvPr/>
        </p:nvSpPr>
        <p:spPr>
          <a:xfrm>
            <a:off x="251520" y="1988840"/>
            <a:ext cx="8640960" cy="4493537"/>
          </a:xfrm>
          <a:prstGeom prst="rect">
            <a:avLst/>
          </a:prstGeom>
          <a:noFill/>
        </p:spPr>
        <p:txBody>
          <a:bodyPr wrap="square" rtlCol="0">
            <a:spAutoFit/>
          </a:bodyPr>
          <a:lstStyle/>
          <a:p>
            <a:pPr marL="342900" indent="-342900" algn="just">
              <a:buFont typeface="Arial"/>
              <a:buChar char="•"/>
            </a:pPr>
            <a:r>
              <a:rPr lang="en-US" sz="2200" dirty="0">
                <a:solidFill>
                  <a:srgbClr val="000000"/>
                </a:solidFill>
              </a:rPr>
              <a:t>Whether in conflict or peacetime, </a:t>
            </a:r>
            <a:r>
              <a:rPr lang="en-US" sz="2200" dirty="0">
                <a:solidFill>
                  <a:srgbClr val="0000FF"/>
                </a:solidFill>
              </a:rPr>
              <a:t>torture and other ill-treatment are absolutely prohibited </a:t>
            </a:r>
            <a:r>
              <a:rPr lang="en-US" sz="2200" dirty="0">
                <a:solidFill>
                  <a:srgbClr val="000000"/>
                </a:solidFill>
              </a:rPr>
              <a:t>as a matter of customary international law</a:t>
            </a:r>
          </a:p>
          <a:p>
            <a:pPr marL="285750" indent="-285750" algn="just">
              <a:buFont typeface="Arial"/>
              <a:buChar char="•"/>
            </a:pPr>
            <a:endParaRPr lang="en-US" sz="2200" dirty="0">
              <a:solidFill>
                <a:srgbClr val="000000"/>
              </a:solidFill>
            </a:endParaRPr>
          </a:p>
          <a:p>
            <a:pPr marL="285750" indent="-285750" algn="just">
              <a:buFont typeface="Arial"/>
              <a:buChar char="•"/>
            </a:pPr>
            <a:r>
              <a:rPr lang="en-US" sz="2200" dirty="0">
                <a:solidFill>
                  <a:srgbClr val="000000"/>
                </a:solidFill>
              </a:rPr>
              <a:t>Rape </a:t>
            </a:r>
            <a:r>
              <a:rPr lang="mr-IN" sz="2200" dirty="0">
                <a:solidFill>
                  <a:srgbClr val="000000"/>
                </a:solidFill>
              </a:rPr>
              <a:t>–</a:t>
            </a:r>
            <a:r>
              <a:rPr lang="en-US" sz="2200" dirty="0">
                <a:solidFill>
                  <a:srgbClr val="000000"/>
                </a:solidFill>
              </a:rPr>
              <a:t> whether committed by a state or non-state actor </a:t>
            </a:r>
            <a:r>
              <a:rPr lang="mr-IN" sz="2200" dirty="0" smtClean="0">
                <a:solidFill>
                  <a:srgbClr val="000000"/>
                </a:solidFill>
              </a:rPr>
              <a:t>–</a:t>
            </a:r>
            <a:r>
              <a:rPr lang="fr-CH" sz="2200" dirty="0" smtClean="0">
                <a:solidFill>
                  <a:srgbClr val="000000"/>
                </a:solidFill>
              </a:rPr>
              <a:t> </a:t>
            </a:r>
            <a:r>
              <a:rPr lang="en-US" sz="2200" dirty="0" smtClean="0">
                <a:solidFill>
                  <a:srgbClr val="000000"/>
                </a:solidFill>
              </a:rPr>
              <a:t>reaches </a:t>
            </a:r>
            <a:r>
              <a:rPr lang="en-US" sz="2200" dirty="0">
                <a:solidFill>
                  <a:srgbClr val="000000"/>
                </a:solidFill>
              </a:rPr>
              <a:t>the </a:t>
            </a:r>
            <a:r>
              <a:rPr lang="en-US" sz="2200" dirty="0">
                <a:solidFill>
                  <a:srgbClr val="0000FF"/>
                </a:solidFill>
              </a:rPr>
              <a:t>minimum level of severity </a:t>
            </a:r>
            <a:r>
              <a:rPr lang="en-US" sz="2200" i="1" dirty="0">
                <a:solidFill>
                  <a:srgbClr val="000000"/>
                </a:solidFill>
              </a:rPr>
              <a:t>per se </a:t>
            </a:r>
            <a:r>
              <a:rPr lang="en-US" sz="2200" dirty="0">
                <a:solidFill>
                  <a:srgbClr val="000000"/>
                </a:solidFill>
              </a:rPr>
              <a:t>to amount to </a:t>
            </a:r>
            <a:r>
              <a:rPr lang="en-US" sz="2200" dirty="0">
                <a:solidFill>
                  <a:srgbClr val="0000FF"/>
                </a:solidFill>
              </a:rPr>
              <a:t>prohibited ill-treatment</a:t>
            </a:r>
            <a:r>
              <a:rPr lang="en-US" sz="2200" dirty="0" smtClean="0">
                <a:solidFill>
                  <a:srgbClr val="000000"/>
                </a:solidFill>
              </a:rPr>
              <a:t>, triggering </a:t>
            </a:r>
            <a:r>
              <a:rPr lang="en-US" sz="2200" dirty="0">
                <a:solidFill>
                  <a:srgbClr val="000000"/>
                </a:solidFill>
              </a:rPr>
              <a:t>states’ obligations to prevent and </a:t>
            </a:r>
            <a:r>
              <a:rPr lang="en-US" sz="2200" dirty="0" smtClean="0">
                <a:solidFill>
                  <a:srgbClr val="000000"/>
                </a:solidFill>
              </a:rPr>
              <a:t>respond</a:t>
            </a:r>
          </a:p>
          <a:p>
            <a:pPr algn="just"/>
            <a:endParaRPr lang="en-US" sz="2200" dirty="0">
              <a:solidFill>
                <a:srgbClr val="000000"/>
              </a:solidFill>
            </a:endParaRPr>
          </a:p>
          <a:p>
            <a:pPr marL="285750" indent="-285750" algn="just">
              <a:buFont typeface="Arial"/>
              <a:buChar char="•"/>
            </a:pPr>
            <a:r>
              <a:rPr lang="en-US" sz="2200" dirty="0"/>
              <a:t>When committed by state agents or persons acting with the </a:t>
            </a:r>
            <a:r>
              <a:rPr lang="en-GB" sz="2200" dirty="0"/>
              <a:t>authorisation, </a:t>
            </a:r>
            <a:r>
              <a:rPr lang="en-US" sz="2200" dirty="0"/>
              <a:t>acquiescence or support of the state, rape and other forms of sexual violence can be considered as a </a:t>
            </a:r>
            <a:r>
              <a:rPr lang="en-US" sz="2200" dirty="0">
                <a:solidFill>
                  <a:srgbClr val="0000FF"/>
                </a:solidFill>
              </a:rPr>
              <a:t>particularly grave form of torture</a:t>
            </a:r>
          </a:p>
          <a:p>
            <a:pPr marL="285750" indent="-285750">
              <a:buFont typeface="Arial"/>
              <a:buChar char="•"/>
            </a:pPr>
            <a:endParaRPr lang="en-US" sz="2200" dirty="0">
              <a:solidFill>
                <a:srgbClr val="000000"/>
              </a:solidFill>
            </a:endParaRPr>
          </a:p>
        </p:txBody>
      </p:sp>
    </p:spTree>
    <p:extLst>
      <p:ext uri="{BB962C8B-B14F-4D97-AF65-F5344CB8AC3E}">
        <p14:creationId xmlns:p14="http://schemas.microsoft.com/office/powerpoint/2010/main" val="4066083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628800"/>
            <a:ext cx="9144000" cy="792088"/>
          </a:xfrm>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000" dirty="0">
              <a:solidFill>
                <a:srgbClr val="000000"/>
              </a:solidFill>
            </a:endParaRPr>
          </a:p>
          <a:p>
            <a:pPr marL="342900" indent="-342900" algn="l">
              <a:buFont typeface="Arial"/>
              <a:buChar char="•"/>
            </a:pPr>
            <a:endParaRPr lang="en-GB" sz="2200" dirty="0">
              <a:solidFill>
                <a:srgbClr val="0000FF"/>
              </a:solidFill>
            </a:endParaRPr>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259632" y="332656"/>
            <a:ext cx="7344816" cy="646331"/>
          </a:xfrm>
          <a:prstGeom prst="rect">
            <a:avLst/>
          </a:prstGeom>
          <a:noFill/>
        </p:spPr>
        <p:txBody>
          <a:bodyPr wrap="square" rtlCol="0">
            <a:spAutoFit/>
          </a:bodyPr>
          <a:lstStyle/>
          <a:p>
            <a:pPr algn="ctr"/>
            <a:r>
              <a:rPr lang="en-US" sz="3600" b="1" dirty="0"/>
              <a:t>B. How is the state responsible?</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17</a:t>
            </a:fld>
            <a:endParaRPr lang="en-US" sz="1800" b="1" dirty="0">
              <a:latin typeface="+mj-lt"/>
            </a:endParaRPr>
          </a:p>
        </p:txBody>
      </p:sp>
      <p:sp>
        <p:nvSpPr>
          <p:cNvPr id="2" name="TextBox 1"/>
          <p:cNvSpPr txBox="1"/>
          <p:nvPr/>
        </p:nvSpPr>
        <p:spPr>
          <a:xfrm>
            <a:off x="179512" y="1484784"/>
            <a:ext cx="8280920" cy="646331"/>
          </a:xfrm>
          <a:prstGeom prst="rect">
            <a:avLst/>
          </a:prstGeom>
          <a:noFill/>
        </p:spPr>
        <p:txBody>
          <a:bodyPr wrap="square" rtlCol="0">
            <a:spAutoFit/>
          </a:bodyPr>
          <a:lstStyle/>
          <a:p>
            <a:pPr algn="ctr"/>
            <a:r>
              <a:rPr lang="en-US" dirty="0">
                <a:solidFill>
                  <a:srgbClr val="7F7F7F"/>
                </a:solidFill>
              </a:rPr>
              <a:t>International Protocol, pages 71-</a:t>
            </a:r>
            <a:r>
              <a:rPr lang="en-US" dirty="0" smtClean="0">
                <a:solidFill>
                  <a:srgbClr val="7F7F7F"/>
                </a:solidFill>
              </a:rPr>
              <a:t>72</a:t>
            </a:r>
            <a:r>
              <a:rPr lang="en-US" dirty="0">
                <a:solidFill>
                  <a:srgbClr val="7F7F7F"/>
                </a:solidFill>
              </a:rPr>
              <a:t> </a:t>
            </a:r>
            <a:r>
              <a:rPr lang="en-US" dirty="0" smtClean="0">
                <a:solidFill>
                  <a:srgbClr val="7F7F7F"/>
                </a:solidFill>
              </a:rPr>
              <a:t>and Annex 1 - Evidence Workbook</a:t>
            </a:r>
            <a:endParaRPr lang="en-US" dirty="0">
              <a:solidFill>
                <a:srgbClr val="7F7F7F"/>
              </a:solidFill>
            </a:endParaRPr>
          </a:p>
          <a:p>
            <a:pPr algn="ctr"/>
            <a:endParaRPr lang="en-US" dirty="0">
              <a:solidFill>
                <a:schemeClr val="bg1">
                  <a:lumMod val="65000"/>
                </a:schemeClr>
              </a:solidFill>
            </a:endParaRPr>
          </a:p>
        </p:txBody>
      </p:sp>
      <p:sp>
        <p:nvSpPr>
          <p:cNvPr id="4" name="TextBox 3"/>
          <p:cNvSpPr txBox="1"/>
          <p:nvPr/>
        </p:nvSpPr>
        <p:spPr>
          <a:xfrm>
            <a:off x="179512" y="2060848"/>
            <a:ext cx="8712968" cy="1785104"/>
          </a:xfrm>
          <a:prstGeom prst="rect">
            <a:avLst/>
          </a:prstGeom>
          <a:noFill/>
        </p:spPr>
        <p:txBody>
          <a:bodyPr wrap="square" rtlCol="0">
            <a:spAutoFit/>
          </a:bodyPr>
          <a:lstStyle/>
          <a:p>
            <a:pPr algn="ctr"/>
            <a:r>
              <a:rPr lang="en-US" sz="2200" dirty="0">
                <a:solidFill>
                  <a:srgbClr val="0000FF"/>
                </a:solidFill>
              </a:rPr>
              <a:t>	</a:t>
            </a:r>
            <a:r>
              <a:rPr lang="en-US" sz="2200" dirty="0" smtClean="0"/>
              <a:t>In addition to points </a:t>
            </a:r>
            <a:r>
              <a:rPr lang="en-US" sz="2200" dirty="0" err="1" smtClean="0"/>
              <a:t>i</a:t>
            </a:r>
            <a:r>
              <a:rPr lang="en-US" sz="2200" dirty="0" smtClean="0"/>
              <a:t>-iii above, you </a:t>
            </a:r>
            <a:r>
              <a:rPr lang="en-US" sz="2200" dirty="0"/>
              <a:t>should also gather information to establish:</a:t>
            </a:r>
          </a:p>
          <a:p>
            <a:pPr marL="342900" indent="-342900">
              <a:buFont typeface="Arial"/>
              <a:buChar char="•"/>
            </a:pPr>
            <a:endParaRPr lang="en-US" sz="2200" dirty="0"/>
          </a:p>
          <a:p>
            <a:endParaRPr lang="en-US" sz="2200" dirty="0">
              <a:solidFill>
                <a:srgbClr val="0000FF"/>
              </a:solidFill>
            </a:endParaRPr>
          </a:p>
          <a:p>
            <a:endParaRPr lang="en-US" sz="2200" dirty="0">
              <a:solidFill>
                <a:srgbClr val="0000FF"/>
              </a:solidFill>
            </a:endParaRPr>
          </a:p>
        </p:txBody>
      </p:sp>
      <p:graphicFrame>
        <p:nvGraphicFramePr>
          <p:cNvPr id="17" name="Diagram 16"/>
          <p:cNvGraphicFramePr/>
          <p:nvPr>
            <p:extLst>
              <p:ext uri="{D42A27DB-BD31-4B8C-83A1-F6EECF244321}">
                <p14:modId xmlns:p14="http://schemas.microsoft.com/office/powerpoint/2010/main" val="4286324002"/>
              </p:ext>
            </p:extLst>
          </p:nvPr>
        </p:nvGraphicFramePr>
        <p:xfrm>
          <a:off x="628576" y="2984252"/>
          <a:ext cx="7899672" cy="3151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36644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628800"/>
            <a:ext cx="9036496" cy="3456384"/>
          </a:xfrm>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000" dirty="0">
              <a:solidFill>
                <a:srgbClr val="000000"/>
              </a:solidFill>
            </a:endParaRPr>
          </a:p>
          <a:p>
            <a:pPr marL="342900" indent="-342900" algn="l">
              <a:buFont typeface="Arial"/>
              <a:buChar char="•"/>
            </a:pPr>
            <a:endParaRPr lang="en-GB" sz="2200" dirty="0">
              <a:solidFill>
                <a:srgbClr val="0000FF"/>
              </a:solidFill>
            </a:endParaRPr>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a:t>
            </a:r>
            <a:r>
              <a:rPr lang="en-US" i="1" dirty="0" smtClean="0">
                <a:latin typeface="Candara" panose="020E0502030303020204" pitchFamily="34" charset="0"/>
              </a:rPr>
              <a:t>Protocol</a:t>
            </a:r>
          </a:p>
          <a:p>
            <a:pPr>
              <a:defRPr/>
            </a:pPr>
            <a:r>
              <a:rPr lang="en-US" i="1" dirty="0" smtClean="0">
                <a:latin typeface="Candara" panose="020E0502030303020204" pitchFamily="34" charset="0"/>
              </a:rPr>
              <a:t>© </a:t>
            </a:r>
            <a:r>
              <a:rPr lang="en-US" i="1" dirty="0">
                <a:latin typeface="Candara" panose="020E0502030303020204" pitchFamily="34" charset="0"/>
              </a:rPr>
              <a:t>Institute for International Criminal Investigations 2018</a:t>
            </a:r>
          </a:p>
        </p:txBody>
      </p:sp>
      <p:sp>
        <p:nvSpPr>
          <p:cNvPr id="5" name="TextBox 4"/>
          <p:cNvSpPr txBox="1"/>
          <p:nvPr/>
        </p:nvSpPr>
        <p:spPr>
          <a:xfrm>
            <a:off x="1259632" y="332656"/>
            <a:ext cx="7344816" cy="646331"/>
          </a:xfrm>
          <a:prstGeom prst="rect">
            <a:avLst/>
          </a:prstGeom>
          <a:noFill/>
        </p:spPr>
        <p:txBody>
          <a:bodyPr wrap="square" rtlCol="0">
            <a:spAutoFit/>
          </a:bodyPr>
          <a:lstStyle/>
          <a:p>
            <a:pPr algn="ctr"/>
            <a:r>
              <a:rPr lang="en-US" sz="3600" b="1" dirty="0" smtClean="0"/>
              <a:t>B. How </a:t>
            </a:r>
            <a:r>
              <a:rPr lang="en-US" sz="3600" b="1" dirty="0"/>
              <a:t>is the state responsible? </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18</a:t>
            </a:fld>
            <a:endParaRPr lang="en-US" sz="1800" b="1" dirty="0">
              <a:latin typeface="+mj-lt"/>
            </a:endParaRPr>
          </a:p>
        </p:txBody>
      </p:sp>
      <p:sp>
        <p:nvSpPr>
          <p:cNvPr id="8" name="TextBox 7"/>
          <p:cNvSpPr txBox="1"/>
          <p:nvPr/>
        </p:nvSpPr>
        <p:spPr>
          <a:xfrm>
            <a:off x="251520" y="1412776"/>
            <a:ext cx="8712968" cy="4832092"/>
          </a:xfrm>
          <a:prstGeom prst="rect">
            <a:avLst/>
          </a:prstGeom>
          <a:noFill/>
        </p:spPr>
        <p:txBody>
          <a:bodyPr wrap="square" rtlCol="0">
            <a:spAutoFit/>
          </a:bodyPr>
          <a:lstStyle/>
          <a:p>
            <a:r>
              <a:rPr lang="en-US" sz="2200" dirty="0"/>
              <a:t>In order to establish whether the state has complied with its positive obligations</a:t>
            </a:r>
            <a:r>
              <a:rPr lang="en-US" sz="2200" dirty="0">
                <a:solidFill>
                  <a:srgbClr val="0000FF"/>
                </a:solidFill>
              </a:rPr>
              <a:t>, you should find out</a:t>
            </a:r>
            <a:r>
              <a:rPr lang="en-US" sz="2200" dirty="0"/>
              <a:t>, whether or not the state has:</a:t>
            </a:r>
          </a:p>
          <a:p>
            <a:endParaRPr lang="en-US" sz="2200" dirty="0"/>
          </a:p>
          <a:p>
            <a:pPr marL="342900" indent="-342900">
              <a:buFont typeface="Arial"/>
              <a:buChar char="•"/>
            </a:pPr>
            <a:r>
              <a:rPr lang="en-US" sz="2200" dirty="0"/>
              <a:t>Taken appropriate measures aimed at protecting the victim?</a:t>
            </a:r>
          </a:p>
          <a:p>
            <a:pPr marL="342900" indent="-342900">
              <a:buFont typeface="Arial"/>
              <a:buChar char="•"/>
            </a:pPr>
            <a:r>
              <a:rPr lang="en-US" sz="2200" dirty="0"/>
              <a:t>Promptly initiated a criminal investigation?</a:t>
            </a:r>
          </a:p>
          <a:p>
            <a:pPr marL="342900" indent="-342900">
              <a:buFont typeface="Arial"/>
              <a:buChar char="•"/>
            </a:pPr>
            <a:r>
              <a:rPr lang="en-US" sz="2200" dirty="0"/>
              <a:t>Diligently conducted such investigation?</a:t>
            </a:r>
          </a:p>
          <a:p>
            <a:pPr marL="342900" indent="-342900">
              <a:buFont typeface="Arial"/>
              <a:buChar char="•"/>
            </a:pPr>
            <a:r>
              <a:rPr lang="en-US" sz="2200" dirty="0"/>
              <a:t>Provided information to the victims about the progress of the case and allowed them to participate effectively?</a:t>
            </a:r>
          </a:p>
          <a:p>
            <a:pPr marL="342900" indent="-342900">
              <a:buFont typeface="Arial"/>
              <a:buChar char="•"/>
            </a:pPr>
            <a:r>
              <a:rPr lang="en-US" sz="2200" dirty="0"/>
              <a:t>Issued a judgment reflecting the gravity of the crime?</a:t>
            </a:r>
          </a:p>
          <a:p>
            <a:pPr marL="342900" indent="-342900">
              <a:buFont typeface="Arial"/>
              <a:buChar char="•"/>
            </a:pPr>
            <a:r>
              <a:rPr lang="en-US" sz="2200" dirty="0"/>
              <a:t>Provided adequate reparation?</a:t>
            </a:r>
          </a:p>
          <a:p>
            <a:pPr marL="342900" indent="-342900">
              <a:buFont typeface="Arial"/>
              <a:buChar char="•"/>
            </a:pPr>
            <a:r>
              <a:rPr lang="en-US" sz="2200" dirty="0"/>
              <a:t>Ensured access to health care, including sexual and reproductive services?</a:t>
            </a:r>
          </a:p>
          <a:p>
            <a:pPr marL="342900" indent="-342900">
              <a:buFont typeface="Arial"/>
              <a:buChar char="•"/>
            </a:pPr>
            <a:r>
              <a:rPr lang="en-US" sz="2200" dirty="0"/>
              <a:t>Taken measures to prevent or remedy discrimination against victims, including in education and at </a:t>
            </a:r>
            <a:r>
              <a:rPr lang="en-US" sz="2200" dirty="0" smtClean="0"/>
              <a:t>work</a:t>
            </a:r>
            <a:endParaRPr lang="en-US" dirty="0"/>
          </a:p>
        </p:txBody>
      </p:sp>
    </p:spTree>
    <p:extLst>
      <p:ext uri="{BB962C8B-B14F-4D97-AF65-F5344CB8AC3E}">
        <p14:creationId xmlns:p14="http://schemas.microsoft.com/office/powerpoint/2010/main" val="3955210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628800"/>
            <a:ext cx="9036496" cy="3456384"/>
          </a:xfrm>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000" dirty="0">
              <a:solidFill>
                <a:srgbClr val="000000"/>
              </a:solidFill>
            </a:endParaRPr>
          </a:p>
          <a:p>
            <a:pPr marL="342900" indent="-342900" algn="l">
              <a:buFont typeface="Arial"/>
              <a:buChar char="•"/>
            </a:pPr>
            <a:endParaRPr lang="en-GB" sz="2200" dirty="0">
              <a:solidFill>
                <a:srgbClr val="0000FF"/>
              </a:solidFill>
            </a:endParaRPr>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259632" y="332656"/>
            <a:ext cx="7344816" cy="646331"/>
          </a:xfrm>
          <a:prstGeom prst="rect">
            <a:avLst/>
          </a:prstGeom>
          <a:noFill/>
        </p:spPr>
        <p:txBody>
          <a:bodyPr wrap="square" rtlCol="0">
            <a:spAutoFit/>
          </a:bodyPr>
          <a:lstStyle/>
          <a:p>
            <a:pPr algn="ctr"/>
            <a:r>
              <a:rPr lang="en-US" sz="3600" b="1" dirty="0" smtClean="0"/>
              <a:t>B. How </a:t>
            </a:r>
            <a:r>
              <a:rPr lang="en-US" sz="3600" b="1" dirty="0"/>
              <a:t>is the state responsible? </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19</a:t>
            </a:fld>
            <a:endParaRPr lang="en-US" sz="1800" b="1" dirty="0">
              <a:latin typeface="+mj-lt"/>
            </a:endParaRPr>
          </a:p>
        </p:txBody>
      </p:sp>
      <p:sp>
        <p:nvSpPr>
          <p:cNvPr id="2" name="TextBox 1"/>
          <p:cNvSpPr txBox="1"/>
          <p:nvPr/>
        </p:nvSpPr>
        <p:spPr>
          <a:xfrm>
            <a:off x="395536" y="1412776"/>
            <a:ext cx="8280920" cy="646331"/>
          </a:xfrm>
          <a:prstGeom prst="rect">
            <a:avLst/>
          </a:prstGeom>
          <a:noFill/>
        </p:spPr>
        <p:txBody>
          <a:bodyPr wrap="square" rtlCol="0">
            <a:spAutoFit/>
          </a:bodyPr>
          <a:lstStyle/>
          <a:p>
            <a:pPr algn="ctr"/>
            <a:r>
              <a:rPr lang="en-US" dirty="0">
                <a:solidFill>
                  <a:srgbClr val="7F7F7F"/>
                </a:solidFill>
              </a:rPr>
              <a:t>International Protocol, pages 71-</a:t>
            </a:r>
            <a:r>
              <a:rPr lang="en-US" dirty="0" smtClean="0">
                <a:solidFill>
                  <a:srgbClr val="7F7F7F"/>
                </a:solidFill>
              </a:rPr>
              <a:t>72</a:t>
            </a:r>
            <a:r>
              <a:rPr lang="en-US" dirty="0">
                <a:solidFill>
                  <a:srgbClr val="7F7F7F"/>
                </a:solidFill>
              </a:rPr>
              <a:t> </a:t>
            </a:r>
            <a:r>
              <a:rPr lang="en-US" dirty="0" smtClean="0">
                <a:solidFill>
                  <a:srgbClr val="7F7F7F"/>
                </a:solidFill>
              </a:rPr>
              <a:t>and Annex 1 - Evidence Workbook</a:t>
            </a:r>
            <a:endParaRPr lang="en-US" dirty="0">
              <a:solidFill>
                <a:srgbClr val="7F7F7F"/>
              </a:solidFill>
            </a:endParaRPr>
          </a:p>
          <a:p>
            <a:pPr algn="ctr"/>
            <a:endParaRPr lang="en-US" dirty="0">
              <a:solidFill>
                <a:schemeClr val="bg1">
                  <a:lumMod val="65000"/>
                </a:schemeClr>
              </a:solidFill>
            </a:endParaRPr>
          </a:p>
        </p:txBody>
      </p:sp>
      <p:sp>
        <p:nvSpPr>
          <p:cNvPr id="8" name="TextBox 7"/>
          <p:cNvSpPr txBox="1"/>
          <p:nvPr/>
        </p:nvSpPr>
        <p:spPr>
          <a:xfrm>
            <a:off x="107504" y="1916832"/>
            <a:ext cx="8856984" cy="4708981"/>
          </a:xfrm>
          <a:prstGeom prst="rect">
            <a:avLst/>
          </a:prstGeom>
          <a:noFill/>
        </p:spPr>
        <p:txBody>
          <a:bodyPr wrap="square" rtlCol="0">
            <a:spAutoFit/>
          </a:bodyPr>
          <a:lstStyle/>
          <a:p>
            <a:pPr marL="285750" indent="-285750" algn="just">
              <a:buFont typeface="Arial"/>
              <a:buChar char="•"/>
            </a:pPr>
            <a:r>
              <a:rPr lang="en-US" sz="2400" dirty="0"/>
              <a:t>To substantiate a claim that a state violated its obligations, you </a:t>
            </a:r>
            <a:r>
              <a:rPr lang="en-GB" sz="2400" dirty="0"/>
              <a:t>should endeavour to gather </a:t>
            </a:r>
            <a:r>
              <a:rPr lang="en-GB" sz="2400" dirty="0">
                <a:solidFill>
                  <a:srgbClr val="0000FF"/>
                </a:solidFill>
              </a:rPr>
              <a:t>information showing that the state had been informed that sexual violence occurred </a:t>
            </a:r>
            <a:r>
              <a:rPr lang="en-GB" sz="2400" dirty="0"/>
              <a:t>(e.g. media reports, UN </a:t>
            </a:r>
            <a:r>
              <a:rPr lang="en-US" sz="2400" dirty="0" smtClean="0">
                <a:solidFill>
                  <a:srgbClr val="000000"/>
                </a:solidFill>
              </a:rPr>
              <a:t>reports, </a:t>
            </a:r>
            <a:r>
              <a:rPr lang="en-US" sz="2400" dirty="0">
                <a:solidFill>
                  <a:srgbClr val="000000"/>
                </a:solidFill>
              </a:rPr>
              <a:t>etc.</a:t>
            </a:r>
            <a:r>
              <a:rPr lang="en-US" sz="2400" dirty="0"/>
              <a:t>) and did not comply </a:t>
            </a:r>
            <a:r>
              <a:rPr lang="mr-IN" sz="2400" dirty="0"/>
              <a:t>–</a:t>
            </a:r>
            <a:r>
              <a:rPr lang="en-US" sz="2400" dirty="0"/>
              <a:t> or not timely and diligently enough </a:t>
            </a:r>
            <a:r>
              <a:rPr lang="mr-IN" sz="2400" dirty="0"/>
              <a:t>–</a:t>
            </a:r>
            <a:r>
              <a:rPr lang="en-US" sz="2400" dirty="0"/>
              <a:t> with its obligations of prevention and response</a:t>
            </a:r>
          </a:p>
          <a:p>
            <a:pPr algn="just"/>
            <a:endParaRPr lang="en-US" sz="2400" dirty="0"/>
          </a:p>
          <a:p>
            <a:pPr marL="285750" indent="-285750" algn="just">
              <a:buFont typeface="Arial"/>
              <a:buChar char="•"/>
            </a:pPr>
            <a:r>
              <a:rPr lang="en-US" sz="2400" dirty="0"/>
              <a:t>To strengthen a case, you should also gather </a:t>
            </a:r>
            <a:r>
              <a:rPr lang="en-US" sz="2400" dirty="0">
                <a:solidFill>
                  <a:srgbClr val="0000FF"/>
                </a:solidFill>
              </a:rPr>
              <a:t>evidence showing that the victim has been proactive in seeking justice </a:t>
            </a:r>
            <a:r>
              <a:rPr lang="en-US" sz="2400" dirty="0"/>
              <a:t>e.g. by contacting/providing information to investigative authorities which should have triggered an investigation</a:t>
            </a:r>
          </a:p>
          <a:p>
            <a:pPr marL="285750" indent="-285750">
              <a:buFont typeface="Arial"/>
              <a:buChar char="•"/>
            </a:pPr>
            <a:endParaRPr lang="en-US" dirty="0"/>
          </a:p>
          <a:p>
            <a:pPr marL="285750" indent="-285750">
              <a:buFont typeface="Arial"/>
              <a:buChar char="•"/>
            </a:pPr>
            <a:endParaRPr lang="en-US" dirty="0"/>
          </a:p>
        </p:txBody>
      </p:sp>
    </p:spTree>
    <p:extLst>
      <p:ext uri="{BB962C8B-B14F-4D97-AF65-F5344CB8AC3E}">
        <p14:creationId xmlns:p14="http://schemas.microsoft.com/office/powerpoint/2010/main" val="3948666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456560111"/>
              </p:ext>
            </p:extLst>
          </p:nvPr>
        </p:nvGraphicFramePr>
        <p:xfrm>
          <a:off x="467544" y="1628800"/>
          <a:ext cx="8136904" cy="4536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Protocol</a:t>
            </a: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403648" y="260648"/>
            <a:ext cx="7128792" cy="646331"/>
          </a:xfrm>
          <a:prstGeom prst="rect">
            <a:avLst/>
          </a:prstGeom>
          <a:noFill/>
        </p:spPr>
        <p:txBody>
          <a:bodyPr wrap="square" rtlCol="0">
            <a:spAutoFit/>
          </a:bodyPr>
          <a:lstStyle/>
          <a:p>
            <a:pPr algn="ctr"/>
            <a:r>
              <a:rPr lang="en-US" sz="3600" b="1" dirty="0">
                <a:latin typeface="+mj-lt"/>
              </a:rPr>
              <a:t>Session objectives</a:t>
            </a:r>
          </a:p>
        </p:txBody>
      </p:sp>
      <p:sp>
        <p:nvSpPr>
          <p:cNvPr id="7" name="Slide Number Placeholder 1"/>
          <p:cNvSpPr>
            <a:spLocks noGrp="1"/>
          </p:cNvSpPr>
          <p:nvPr>
            <p:ph type="sldNum" sz="quarter" idx="12"/>
          </p:nvPr>
        </p:nvSpPr>
        <p:spPr>
          <a:xfrm>
            <a:off x="6804248" y="6237312"/>
            <a:ext cx="2133600" cy="476250"/>
          </a:xfrm>
        </p:spPr>
        <p:txBody>
          <a:bodyPr/>
          <a:lstStyle/>
          <a:p>
            <a:pPr>
              <a:defRPr/>
            </a:pPr>
            <a:fld id="{3BB6D6E2-DCB7-42FD-84B7-70AFD2F29FBD}" type="slidenum">
              <a:rPr lang="en-US" sz="1800" b="1" smtClean="0">
                <a:latin typeface="+mj-lt"/>
              </a:rPr>
              <a:pPr>
                <a:defRPr/>
              </a:pPr>
              <a:t>2</a:t>
            </a:fld>
            <a:endParaRPr lang="en-US" sz="1800" b="1" dirty="0">
              <a:latin typeface="+mj-lt"/>
            </a:endParaRPr>
          </a:p>
        </p:txBody>
      </p:sp>
    </p:spTree>
    <p:extLst>
      <p:ext uri="{BB962C8B-B14F-4D97-AF65-F5344CB8AC3E}">
        <p14:creationId xmlns:p14="http://schemas.microsoft.com/office/powerpoint/2010/main" val="3665814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331640" y="116632"/>
            <a:ext cx="7355160" cy="1200329"/>
          </a:xfrm>
          <a:noFill/>
        </p:spPr>
        <p:txBody>
          <a:bodyPr/>
          <a:lstStyle/>
          <a:p>
            <a:pPr eaLnBrk="1" hangingPunct="1">
              <a:defRPr/>
            </a:pPr>
            <a:r>
              <a:rPr lang="en-AU" altLang="en-US" b="1" dirty="0"/>
              <a:t>Analysing a concrete case to assess state responsibility  </a:t>
            </a:r>
            <a:endParaRPr lang="en-AU" altLang="en-US" sz="3600" b="1" dirty="0"/>
          </a:p>
        </p:txBody>
      </p:sp>
      <p:sp>
        <p:nvSpPr>
          <p:cNvPr id="8196" name="Footer Placeholder 1"/>
          <p:cNvSpPr>
            <a:spLocks noGrp="1"/>
          </p:cNvSpPr>
          <p:nvPr>
            <p:ph type="ftr" sz="quarter" idx="11"/>
          </p:nvPr>
        </p:nvSpPr>
        <p:spPr>
          <a:xfrm>
            <a:off x="2483768" y="6309320"/>
            <a:ext cx="4608512" cy="14401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None/>
              <a:defRPr/>
            </a:pPr>
            <a:r>
              <a:rPr lang="en-US" sz="1400" i="1" dirty="0">
                <a:latin typeface="Candara" panose="020E0502030303020204" pitchFamily="34" charset="0"/>
              </a:rPr>
              <a:t>Training Materials on the International Protocol</a:t>
            </a:r>
          </a:p>
          <a:p>
            <a:pPr>
              <a:buNone/>
              <a:defRPr/>
            </a:pPr>
            <a:r>
              <a:rPr lang="en-US" sz="1400" i="1" dirty="0">
                <a:latin typeface="Candara" panose="020E0502030303020204" pitchFamily="34" charset="0"/>
              </a:rPr>
              <a:t>© Institute for International Criminal Investigations 2018</a:t>
            </a:r>
          </a:p>
        </p:txBody>
      </p:sp>
      <p:sp>
        <p:nvSpPr>
          <p:cNvPr id="3" name="TextBox 2"/>
          <p:cNvSpPr txBox="1"/>
          <p:nvPr/>
        </p:nvSpPr>
        <p:spPr>
          <a:xfrm>
            <a:off x="467544" y="1412776"/>
            <a:ext cx="8208912" cy="792088"/>
          </a:xfrm>
          <a:prstGeom prst="rect">
            <a:avLst/>
          </a:prstGeom>
          <a:noFill/>
        </p:spPr>
        <p:txBody>
          <a:bodyPr wrap="square" rtlCol="0">
            <a:spAutoFit/>
          </a:bodyPr>
          <a:lstStyle/>
          <a:p>
            <a:endParaRPr lang="en-US" dirty="0"/>
          </a:p>
        </p:txBody>
      </p:sp>
      <p:sp>
        <p:nvSpPr>
          <p:cNvPr id="4" name="TextBox 3"/>
          <p:cNvSpPr txBox="1"/>
          <p:nvPr/>
        </p:nvSpPr>
        <p:spPr>
          <a:xfrm>
            <a:off x="179512" y="1412776"/>
            <a:ext cx="8856984" cy="5724644"/>
          </a:xfrm>
          <a:prstGeom prst="rect">
            <a:avLst/>
          </a:prstGeom>
          <a:noFill/>
        </p:spPr>
        <p:txBody>
          <a:bodyPr wrap="square" rtlCol="0">
            <a:spAutoFit/>
          </a:bodyPr>
          <a:lstStyle/>
          <a:p>
            <a:pPr algn="ctr"/>
            <a:r>
              <a:rPr lang="en-US" sz="2800" b="1" u="sng" dirty="0" smtClean="0"/>
              <a:t>EXERCISE</a:t>
            </a:r>
            <a:endParaRPr lang="en-US" sz="2200" b="1" u="sng" dirty="0"/>
          </a:p>
          <a:p>
            <a:pPr algn="just"/>
            <a:r>
              <a:rPr lang="en-US" sz="2200" dirty="0"/>
              <a:t>After reading the factual part of the case distributed, each group will have to answer the questions below. The designated spokesperson for each group will subsequently present the group’s answers in plenary.</a:t>
            </a:r>
          </a:p>
          <a:p>
            <a:pPr algn="just"/>
            <a:endParaRPr lang="en-US" sz="2200" dirty="0"/>
          </a:p>
          <a:p>
            <a:pPr algn="just"/>
            <a:r>
              <a:rPr lang="en-US" sz="2200" b="1" u="sng" dirty="0"/>
              <a:t>Group 1</a:t>
            </a:r>
            <a:r>
              <a:rPr lang="en-US" sz="2200" dirty="0"/>
              <a:t>: If you were to </a:t>
            </a:r>
            <a:r>
              <a:rPr lang="en-US" sz="2200" dirty="0">
                <a:solidFill>
                  <a:srgbClr val="0000FF"/>
                </a:solidFill>
              </a:rPr>
              <a:t>represent the applicant</a:t>
            </a:r>
            <a:r>
              <a:rPr lang="en-US" sz="2200" dirty="0"/>
              <a:t>, how would you argue the responsibility of the state involved? Which obligations would you allege as breached?</a:t>
            </a:r>
          </a:p>
          <a:p>
            <a:pPr algn="just"/>
            <a:endParaRPr lang="en-US" sz="2200" dirty="0"/>
          </a:p>
          <a:p>
            <a:pPr algn="just"/>
            <a:r>
              <a:rPr lang="en-US" sz="2200" b="1" u="sng" dirty="0"/>
              <a:t>Group 2</a:t>
            </a:r>
            <a:r>
              <a:rPr lang="en-US" sz="2200" dirty="0"/>
              <a:t>: If you were the </a:t>
            </a:r>
            <a:r>
              <a:rPr lang="en-US" sz="2200" dirty="0">
                <a:solidFill>
                  <a:srgbClr val="0000FF"/>
                </a:solidFill>
              </a:rPr>
              <a:t>competent international human rights mechanism </a:t>
            </a:r>
            <a:r>
              <a:rPr lang="en-US" sz="2200" dirty="0"/>
              <a:t>seized of the matter, would you hold the respondent state responsible? If so, on which basis? Which measures of reparation would you require?</a:t>
            </a:r>
          </a:p>
          <a:p>
            <a:endParaRPr lang="en-US" sz="2400" dirty="0"/>
          </a:p>
          <a:p>
            <a:pPr algn="ctr"/>
            <a:endParaRPr lang="en-US" sz="2800" b="1" u="sng" dirty="0"/>
          </a:p>
        </p:txBody>
      </p:sp>
      <p:sp>
        <p:nvSpPr>
          <p:cNvPr id="5" name="TextBox 4"/>
          <p:cNvSpPr txBox="1"/>
          <p:nvPr/>
        </p:nvSpPr>
        <p:spPr>
          <a:xfrm>
            <a:off x="8244408" y="6237312"/>
            <a:ext cx="792088" cy="369332"/>
          </a:xfrm>
          <a:prstGeom prst="rect">
            <a:avLst/>
          </a:prstGeom>
          <a:noFill/>
        </p:spPr>
        <p:txBody>
          <a:bodyPr wrap="square" rtlCol="0">
            <a:spAutoFit/>
          </a:bodyPr>
          <a:lstStyle/>
          <a:p>
            <a:pPr>
              <a:defRPr/>
            </a:pPr>
            <a:r>
              <a:rPr lang="en-US" b="1" dirty="0" smtClean="0"/>
              <a:t>    </a:t>
            </a:r>
            <a:fld id="{3BB6D6E2-DCB7-42FD-84B7-70AFD2F29FBD}" type="slidenum">
              <a:rPr lang="en-US" b="1" smtClean="0"/>
              <a:pPr>
                <a:defRPr/>
              </a:pPr>
              <a:t>20</a:t>
            </a:fld>
            <a:endParaRPr lang="en-US" b="1" dirty="0"/>
          </a:p>
        </p:txBody>
      </p:sp>
    </p:spTree>
    <p:extLst>
      <p:ext uri="{BB962C8B-B14F-4D97-AF65-F5344CB8AC3E}">
        <p14:creationId xmlns:p14="http://schemas.microsoft.com/office/powerpoint/2010/main" val="67582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12776"/>
            <a:ext cx="8712968" cy="4824537"/>
          </a:xfrm>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algn="just"/>
            <a:endParaRPr lang="en-GB" sz="2400" dirty="0" smtClean="0">
              <a:solidFill>
                <a:srgbClr val="000000"/>
              </a:solidFill>
            </a:endParaRPr>
          </a:p>
          <a:p>
            <a:pPr marL="342900" indent="-342900" algn="just">
              <a:buFont typeface="Arial"/>
              <a:buChar char="•"/>
            </a:pPr>
            <a:r>
              <a:rPr lang="en-GB" sz="2400" dirty="0" smtClean="0">
                <a:solidFill>
                  <a:srgbClr val="000000"/>
                </a:solidFill>
              </a:rPr>
              <a:t>International </a:t>
            </a:r>
            <a:r>
              <a:rPr lang="en-GB" sz="2400" dirty="0">
                <a:solidFill>
                  <a:srgbClr val="000000"/>
                </a:solidFill>
              </a:rPr>
              <a:t>human rights law lays </a:t>
            </a:r>
            <a:r>
              <a:rPr lang="en-GB" sz="2400" dirty="0">
                <a:solidFill>
                  <a:srgbClr val="0000FF"/>
                </a:solidFill>
              </a:rPr>
              <a:t>down obligations for states </a:t>
            </a:r>
            <a:r>
              <a:rPr lang="en-GB" sz="2400" dirty="0">
                <a:solidFill>
                  <a:srgbClr val="000000"/>
                </a:solidFill>
              </a:rPr>
              <a:t>to </a:t>
            </a:r>
            <a:r>
              <a:rPr lang="en-GB" sz="2400" dirty="0">
                <a:solidFill>
                  <a:srgbClr val="0000FF"/>
                </a:solidFill>
              </a:rPr>
              <a:t>respect, protect and fulfil </a:t>
            </a:r>
            <a:r>
              <a:rPr lang="en-GB" sz="2400" dirty="0"/>
              <a:t>a wide range of rights guaranteed by various human rights </a:t>
            </a:r>
            <a:r>
              <a:rPr lang="en-GB" sz="2400" dirty="0" smtClean="0"/>
              <a:t>treaties and under customary international law</a:t>
            </a:r>
            <a:endParaRPr lang="en-GB" sz="2400" dirty="0"/>
          </a:p>
          <a:p>
            <a:pPr algn="just"/>
            <a:endParaRPr lang="en-GB" sz="2400" dirty="0">
              <a:solidFill>
                <a:srgbClr val="000000"/>
              </a:solidFill>
            </a:endParaRPr>
          </a:p>
          <a:p>
            <a:pPr marL="342900" indent="-342900" algn="just">
              <a:buFont typeface="Arial"/>
              <a:buChar char="•"/>
            </a:pPr>
            <a:r>
              <a:rPr lang="en-GB" sz="2400" dirty="0"/>
              <a:t>Sexual violence can give rise to </a:t>
            </a:r>
            <a:r>
              <a:rPr lang="en-GB" sz="2400" dirty="0">
                <a:solidFill>
                  <a:srgbClr val="0000FF"/>
                </a:solidFill>
              </a:rPr>
              <a:t>violations of international human rights law </a:t>
            </a:r>
            <a:r>
              <a:rPr lang="en-GB" sz="2400" dirty="0"/>
              <a:t>and engage </a:t>
            </a:r>
            <a:r>
              <a:rPr lang="en-GB" sz="2400" dirty="0" smtClean="0"/>
              <a:t>a state’s </a:t>
            </a:r>
            <a:r>
              <a:rPr lang="en-GB" sz="2400" dirty="0"/>
              <a:t>responsibility for their </a:t>
            </a:r>
            <a:r>
              <a:rPr lang="en-GB" sz="2400" dirty="0">
                <a:solidFill>
                  <a:srgbClr val="0000FF"/>
                </a:solidFill>
              </a:rPr>
              <a:t>actions or omissions</a:t>
            </a:r>
          </a:p>
          <a:p>
            <a:pPr algn="just"/>
            <a:endParaRPr lang="en-GB" sz="2400" dirty="0"/>
          </a:p>
          <a:p>
            <a:pPr marL="342900" indent="-342900" algn="just">
              <a:buFont typeface="Arial"/>
              <a:buChar char="•"/>
            </a:pPr>
            <a:r>
              <a:rPr lang="en-GB" sz="2400" dirty="0"/>
              <a:t>State responsibility is </a:t>
            </a:r>
            <a:r>
              <a:rPr lang="en-GB" sz="2400" dirty="0">
                <a:solidFill>
                  <a:srgbClr val="0000FF"/>
                </a:solidFill>
              </a:rPr>
              <a:t>not of a criminal </a:t>
            </a:r>
            <a:r>
              <a:rPr lang="en-GB" sz="2400" dirty="0" smtClean="0">
                <a:solidFill>
                  <a:srgbClr val="0000FF"/>
                </a:solidFill>
              </a:rPr>
              <a:t>nature</a:t>
            </a:r>
            <a:r>
              <a:rPr lang="en-GB" sz="2400" dirty="0" smtClean="0">
                <a:solidFill>
                  <a:srgbClr val="000000"/>
                </a:solidFill>
              </a:rPr>
              <a:t>;</a:t>
            </a:r>
            <a:r>
              <a:rPr lang="en-GB" sz="2400" dirty="0" smtClean="0">
                <a:solidFill>
                  <a:srgbClr val="0000FF"/>
                </a:solidFill>
              </a:rPr>
              <a:t> </a:t>
            </a:r>
            <a:r>
              <a:rPr lang="en-GB" sz="2400" dirty="0" smtClean="0">
                <a:solidFill>
                  <a:srgbClr val="000000"/>
                </a:solidFill>
              </a:rPr>
              <a:t>it </a:t>
            </a:r>
            <a:r>
              <a:rPr lang="en-GB" sz="2400" dirty="0">
                <a:solidFill>
                  <a:srgbClr val="000000"/>
                </a:solidFill>
              </a:rPr>
              <a:t>can arise both in the </a:t>
            </a:r>
            <a:r>
              <a:rPr lang="en-GB" sz="2400" dirty="0"/>
              <a:t>context of </a:t>
            </a:r>
            <a:r>
              <a:rPr lang="en-GB" sz="2400" dirty="0">
                <a:solidFill>
                  <a:srgbClr val="0000FF"/>
                </a:solidFill>
              </a:rPr>
              <a:t>conflict or during peacetime</a:t>
            </a: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r>
              <a:rPr lang="en-US" i="1" dirty="0">
                <a:latin typeface="Candara" panose="020E0502030303020204" pitchFamily="34" charset="0"/>
              </a:rPr>
              <a:t>Training Materials on the International </a:t>
            </a:r>
            <a:r>
              <a:rPr lang="en-US" i="1" dirty="0" smtClean="0">
                <a:latin typeface="Candara" panose="020E0502030303020204" pitchFamily="34" charset="0"/>
              </a:rPr>
              <a:t>Protocol</a:t>
            </a:r>
          </a:p>
          <a:p>
            <a:pPr>
              <a:defRPr/>
            </a:pPr>
            <a:r>
              <a:rPr lang="en-US" i="1" dirty="0" smtClean="0">
                <a:latin typeface="Candara" panose="020E0502030303020204" pitchFamily="34" charset="0"/>
              </a:rPr>
              <a:t>© </a:t>
            </a:r>
            <a:r>
              <a:rPr lang="en-US" i="1" dirty="0">
                <a:latin typeface="Candara" panose="020E0502030303020204" pitchFamily="34" charset="0"/>
              </a:rPr>
              <a:t>Institute for International Criminal Investigations 2018</a:t>
            </a:r>
          </a:p>
        </p:txBody>
      </p:sp>
      <p:sp>
        <p:nvSpPr>
          <p:cNvPr id="5" name="TextBox 4"/>
          <p:cNvSpPr txBox="1"/>
          <p:nvPr/>
        </p:nvSpPr>
        <p:spPr>
          <a:xfrm>
            <a:off x="1187624" y="11336"/>
            <a:ext cx="7560840" cy="1200329"/>
          </a:xfrm>
          <a:prstGeom prst="rect">
            <a:avLst/>
          </a:prstGeom>
          <a:noFill/>
        </p:spPr>
        <p:txBody>
          <a:bodyPr wrap="square" rtlCol="0">
            <a:spAutoFit/>
          </a:bodyPr>
          <a:lstStyle/>
          <a:p>
            <a:pPr algn="ctr"/>
            <a:r>
              <a:rPr lang="en-US" sz="3600" b="1" dirty="0"/>
              <a:t>Sources and key features of </a:t>
            </a:r>
          </a:p>
          <a:p>
            <a:pPr algn="ctr"/>
            <a:r>
              <a:rPr lang="en-US" sz="3600" b="1" dirty="0"/>
              <a:t>state responsibility</a:t>
            </a:r>
          </a:p>
        </p:txBody>
      </p:sp>
      <p:sp>
        <p:nvSpPr>
          <p:cNvPr id="7" name="Slide Number Placeholder 1"/>
          <p:cNvSpPr>
            <a:spLocks noGrp="1"/>
          </p:cNvSpPr>
          <p:nvPr>
            <p:ph type="sldNum" sz="quarter" idx="12"/>
          </p:nvPr>
        </p:nvSpPr>
        <p:spPr>
          <a:xfrm>
            <a:off x="8100392" y="6237312"/>
            <a:ext cx="827112" cy="476250"/>
          </a:xfrm>
        </p:spPr>
        <p:txBody>
          <a:bodyPr/>
          <a:lstStyle/>
          <a:p>
            <a:pPr>
              <a:defRPr/>
            </a:pPr>
            <a:fld id="{3BB6D6E2-DCB7-42FD-84B7-70AFD2F29FBD}" type="slidenum">
              <a:rPr lang="en-US" sz="1800" b="1" smtClean="0">
                <a:latin typeface="+mj-lt"/>
              </a:rPr>
              <a:pPr>
                <a:defRPr/>
              </a:pPr>
              <a:t>3</a:t>
            </a:fld>
            <a:endParaRPr lang="en-US" sz="1800" b="1" dirty="0">
              <a:latin typeface="+mj-lt"/>
            </a:endParaRPr>
          </a:p>
        </p:txBody>
      </p:sp>
    </p:spTree>
    <p:extLst>
      <p:ext uri="{BB962C8B-B14F-4D97-AF65-F5344CB8AC3E}">
        <p14:creationId xmlns:p14="http://schemas.microsoft.com/office/powerpoint/2010/main" val="3292892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1412776"/>
            <a:ext cx="8820472" cy="576064"/>
          </a:xfrm>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000" dirty="0">
              <a:solidFill>
                <a:srgbClr val="000000"/>
              </a:solidFill>
            </a:endParaRPr>
          </a:p>
          <a:p>
            <a:pPr marL="342900" indent="-342900" algn="l">
              <a:buFont typeface="Arial"/>
              <a:buChar char="•"/>
            </a:pPr>
            <a:endParaRPr lang="en-GB" sz="2200" dirty="0">
              <a:solidFill>
                <a:srgbClr val="0000FF"/>
              </a:solidFill>
            </a:endParaRPr>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344816" cy="646331"/>
          </a:xfrm>
          <a:prstGeom prst="rect">
            <a:avLst/>
          </a:prstGeom>
          <a:noFill/>
        </p:spPr>
        <p:txBody>
          <a:bodyPr wrap="square" rtlCol="0">
            <a:spAutoFit/>
          </a:bodyPr>
          <a:lstStyle/>
          <a:p>
            <a:pPr algn="ctr"/>
            <a:r>
              <a:rPr lang="en-US" sz="3600" b="1" dirty="0"/>
              <a:t>Basis of state responsibility</a:t>
            </a:r>
          </a:p>
        </p:txBody>
      </p:sp>
      <p:sp>
        <p:nvSpPr>
          <p:cNvPr id="7" name="Slide Number Placeholder 1"/>
          <p:cNvSpPr>
            <a:spLocks noGrp="1"/>
          </p:cNvSpPr>
          <p:nvPr>
            <p:ph type="sldNum" sz="quarter" idx="12"/>
          </p:nvPr>
        </p:nvSpPr>
        <p:spPr>
          <a:xfrm>
            <a:off x="6588224" y="6237312"/>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4</a:t>
            </a:fld>
            <a:endParaRPr lang="en-US" sz="1800" b="1" dirty="0">
              <a:latin typeface="+mj-lt"/>
            </a:endParaRPr>
          </a:p>
        </p:txBody>
      </p:sp>
      <p:graphicFrame>
        <p:nvGraphicFramePr>
          <p:cNvPr id="8" name="Diagram 7"/>
          <p:cNvGraphicFramePr/>
          <p:nvPr>
            <p:extLst>
              <p:ext uri="{D42A27DB-BD31-4B8C-83A1-F6EECF244321}">
                <p14:modId xmlns:p14="http://schemas.microsoft.com/office/powerpoint/2010/main" val="8399556"/>
              </p:ext>
            </p:extLst>
          </p:nvPr>
        </p:nvGraphicFramePr>
        <p:xfrm>
          <a:off x="395536" y="1484784"/>
          <a:ext cx="8208912" cy="4896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876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628800"/>
            <a:ext cx="9036496" cy="3456384"/>
          </a:xfrm>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000" dirty="0">
              <a:solidFill>
                <a:srgbClr val="000000"/>
              </a:solidFill>
            </a:endParaRPr>
          </a:p>
          <a:p>
            <a:pPr marL="342900" indent="-342900" algn="l">
              <a:buFont typeface="Arial"/>
              <a:buChar char="•"/>
            </a:pPr>
            <a:endParaRPr lang="en-GB" sz="2200" dirty="0">
              <a:solidFill>
                <a:srgbClr val="0000FF"/>
              </a:solidFill>
            </a:endParaRPr>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339752" y="6245224"/>
            <a:ext cx="4536504" cy="496144"/>
          </a:xfrm>
        </p:spPr>
        <p:txBody>
          <a:bodyPr/>
          <a:lstStyle/>
          <a:p>
            <a:pPr>
              <a:defRPr/>
            </a:pPr>
            <a:r>
              <a:rPr lang="en-US" i="1" dirty="0">
                <a:latin typeface="Candara" panose="020E0502030303020204" pitchFamily="34" charset="0"/>
              </a:rPr>
              <a:t>Training Materials on the International Protocol </a:t>
            </a:r>
          </a:p>
          <a:p>
            <a:pPr>
              <a:defRPr/>
            </a:pPr>
            <a:r>
              <a:rPr lang="en-US" i="1" dirty="0">
                <a:latin typeface="Candara" panose="020E0502030303020204" pitchFamily="34" charset="0"/>
              </a:rPr>
              <a:t> © Institute for International Criminal Investigations 2018</a:t>
            </a:r>
          </a:p>
        </p:txBody>
      </p:sp>
      <p:sp>
        <p:nvSpPr>
          <p:cNvPr id="5" name="TextBox 4"/>
          <p:cNvSpPr txBox="1"/>
          <p:nvPr/>
        </p:nvSpPr>
        <p:spPr>
          <a:xfrm>
            <a:off x="1259632" y="332656"/>
            <a:ext cx="7344816" cy="646331"/>
          </a:xfrm>
          <a:prstGeom prst="rect">
            <a:avLst/>
          </a:prstGeom>
          <a:noFill/>
        </p:spPr>
        <p:txBody>
          <a:bodyPr wrap="square" rtlCol="0">
            <a:spAutoFit/>
          </a:bodyPr>
          <a:lstStyle/>
          <a:p>
            <a:pPr algn="ctr"/>
            <a:r>
              <a:rPr lang="en-US" sz="3600" b="1" dirty="0"/>
              <a:t>What are states</a:t>
            </a:r>
            <a:r>
              <a:rPr lang="en-US" sz="3600" b="1" dirty="0">
                <a:solidFill>
                  <a:srgbClr val="000000"/>
                </a:solidFill>
              </a:rPr>
              <a:t>’ </a:t>
            </a:r>
            <a:r>
              <a:rPr lang="en-US" sz="3600" b="1" dirty="0"/>
              <a:t>obligations?</a:t>
            </a:r>
          </a:p>
        </p:txBody>
      </p:sp>
      <p:sp>
        <p:nvSpPr>
          <p:cNvPr id="7" name="Slide Number Placeholder 1"/>
          <p:cNvSpPr>
            <a:spLocks noGrp="1"/>
          </p:cNvSpPr>
          <p:nvPr>
            <p:ph type="sldNum" sz="quarter" idx="12"/>
          </p:nvPr>
        </p:nvSpPr>
        <p:spPr>
          <a:xfrm>
            <a:off x="6588224" y="6237312"/>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5</a:t>
            </a:fld>
            <a:endParaRPr lang="en-US" sz="1800" b="1" dirty="0">
              <a:latin typeface="+mj-lt"/>
            </a:endParaRPr>
          </a:p>
        </p:txBody>
      </p:sp>
      <p:sp>
        <p:nvSpPr>
          <p:cNvPr id="2" name="TextBox 1"/>
          <p:cNvSpPr txBox="1"/>
          <p:nvPr/>
        </p:nvSpPr>
        <p:spPr>
          <a:xfrm>
            <a:off x="539552" y="1410355"/>
            <a:ext cx="8208912" cy="4893647"/>
          </a:xfrm>
          <a:prstGeom prst="rect">
            <a:avLst/>
          </a:prstGeom>
          <a:noFill/>
        </p:spPr>
        <p:txBody>
          <a:bodyPr wrap="square" rtlCol="0">
            <a:spAutoFit/>
          </a:bodyPr>
          <a:lstStyle/>
          <a:p>
            <a:r>
              <a:rPr lang="en-GB" sz="2400" dirty="0"/>
              <a:t>States have a number of international obligations in relation to the </a:t>
            </a:r>
            <a:r>
              <a:rPr lang="en-GB" sz="2400" dirty="0">
                <a:solidFill>
                  <a:srgbClr val="0000FF"/>
                </a:solidFill>
              </a:rPr>
              <a:t>act of sexual violence </a:t>
            </a:r>
            <a:r>
              <a:rPr lang="en-GB" sz="2400" dirty="0"/>
              <a:t>and how they </a:t>
            </a:r>
            <a:r>
              <a:rPr lang="en-GB" sz="2400" dirty="0">
                <a:solidFill>
                  <a:srgbClr val="0000FF"/>
                </a:solidFill>
              </a:rPr>
              <a:t>respond to it</a:t>
            </a:r>
            <a:r>
              <a:rPr lang="en-GB" sz="2400" dirty="0"/>
              <a:t>, which can be summarised as follows:</a:t>
            </a:r>
          </a:p>
          <a:p>
            <a:endParaRPr lang="en-GB" sz="2400" dirty="0"/>
          </a:p>
          <a:p>
            <a:r>
              <a:rPr lang="en-US" sz="2400" dirty="0"/>
              <a:t>A. In relation to the </a:t>
            </a:r>
            <a:r>
              <a:rPr lang="en-US" sz="2400" u="sng" dirty="0"/>
              <a:t>act</a:t>
            </a:r>
            <a:r>
              <a:rPr lang="en-US" sz="2400" dirty="0"/>
              <a:t> itself</a:t>
            </a:r>
          </a:p>
          <a:p>
            <a:endParaRPr lang="en-US" sz="2400" dirty="0"/>
          </a:p>
          <a:p>
            <a:r>
              <a:rPr lang="en-US" sz="2400" dirty="0">
                <a:solidFill>
                  <a:srgbClr val="000000"/>
                </a:solidFill>
              </a:rPr>
              <a:t> </a:t>
            </a:r>
            <a:r>
              <a:rPr lang="en-US" sz="2400" dirty="0" smtClean="0">
                <a:solidFill>
                  <a:srgbClr val="000000"/>
                </a:solidFill>
              </a:rPr>
              <a:t>    1</a:t>
            </a:r>
            <a:r>
              <a:rPr lang="en-US" sz="2400" dirty="0">
                <a:solidFill>
                  <a:srgbClr val="000000"/>
                </a:solidFill>
              </a:rPr>
              <a:t>. </a:t>
            </a:r>
            <a:r>
              <a:rPr lang="en-US" sz="2400" dirty="0" smtClean="0">
                <a:solidFill>
                  <a:srgbClr val="0000FF"/>
                </a:solidFill>
              </a:rPr>
              <a:t>Prevention</a:t>
            </a:r>
          </a:p>
          <a:p>
            <a:endParaRPr lang="en-US" sz="2400" dirty="0"/>
          </a:p>
          <a:p>
            <a:r>
              <a:rPr lang="en-US" sz="2400" dirty="0"/>
              <a:t>B. In relation to the </a:t>
            </a:r>
            <a:r>
              <a:rPr lang="en-US" sz="2400" u="sng" dirty="0"/>
              <a:t>response</a:t>
            </a:r>
          </a:p>
          <a:p>
            <a:endParaRPr lang="en-US" sz="2400" dirty="0"/>
          </a:p>
          <a:p>
            <a:pPr lvl="1"/>
            <a:r>
              <a:rPr lang="en-US" sz="2400" dirty="0">
                <a:solidFill>
                  <a:srgbClr val="000000"/>
                </a:solidFill>
              </a:rPr>
              <a:t>2. </a:t>
            </a:r>
            <a:r>
              <a:rPr lang="en-US" sz="2400" dirty="0">
                <a:solidFill>
                  <a:srgbClr val="0000FF"/>
                </a:solidFill>
              </a:rPr>
              <a:t>Investigation</a:t>
            </a:r>
            <a:r>
              <a:rPr lang="en-US" sz="2400" dirty="0"/>
              <a:t> and identification of those responsible</a:t>
            </a:r>
          </a:p>
          <a:p>
            <a:pPr lvl="1"/>
            <a:r>
              <a:rPr lang="en-US" sz="2400" dirty="0"/>
              <a:t>3. </a:t>
            </a:r>
            <a:r>
              <a:rPr lang="en-US" sz="2400" dirty="0">
                <a:solidFill>
                  <a:srgbClr val="0000FF"/>
                </a:solidFill>
              </a:rPr>
              <a:t>Prosecution and sanction </a:t>
            </a:r>
            <a:r>
              <a:rPr lang="en-US" sz="2400" dirty="0"/>
              <a:t>of those responsible</a:t>
            </a:r>
          </a:p>
          <a:p>
            <a:pPr lvl="1"/>
            <a:r>
              <a:rPr lang="en-US" sz="2400" dirty="0"/>
              <a:t>4. Adoption of adequate </a:t>
            </a:r>
            <a:r>
              <a:rPr lang="en-US" sz="2400" dirty="0">
                <a:solidFill>
                  <a:srgbClr val="0000FF"/>
                </a:solidFill>
              </a:rPr>
              <a:t>measures of </a:t>
            </a:r>
            <a:r>
              <a:rPr lang="en-US" sz="2400" dirty="0" smtClean="0">
                <a:solidFill>
                  <a:srgbClr val="0000FF"/>
                </a:solidFill>
              </a:rPr>
              <a:t>reparation</a:t>
            </a:r>
            <a:endParaRPr lang="en-US" sz="2400" dirty="0">
              <a:solidFill>
                <a:srgbClr val="0000FF"/>
              </a:solidFill>
            </a:endParaRPr>
          </a:p>
        </p:txBody>
      </p:sp>
    </p:spTree>
    <p:extLst>
      <p:ext uri="{BB962C8B-B14F-4D97-AF65-F5344CB8AC3E}">
        <p14:creationId xmlns:p14="http://schemas.microsoft.com/office/powerpoint/2010/main" val="2449816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56527"/>
            <a:ext cx="7488832" cy="1200329"/>
          </a:xfrm>
        </p:spPr>
        <p:txBody>
          <a:bodyPr/>
          <a:lstStyle/>
          <a:p>
            <a:r>
              <a:rPr lang="en-IE" b="1" dirty="0"/>
              <a:t>A. State </a:t>
            </a:r>
            <a:r>
              <a:rPr lang="en-IE" b="1" dirty="0" smtClean="0"/>
              <a:t>responsibility </a:t>
            </a:r>
            <a:r>
              <a:rPr lang="en-IE" b="1" dirty="0"/>
              <a:t/>
            </a:r>
            <a:br>
              <a:rPr lang="en-IE" b="1" dirty="0"/>
            </a:br>
            <a:r>
              <a:rPr lang="en-IE" b="1" dirty="0"/>
              <a:t>in relation to the act</a:t>
            </a:r>
            <a:endParaRPr lang="nl-NL" b="1" dirty="0"/>
          </a:p>
        </p:txBody>
      </p:sp>
      <p:sp>
        <p:nvSpPr>
          <p:cNvPr id="3" name="Footer Placeholder 2"/>
          <p:cNvSpPr>
            <a:spLocks noGrp="1"/>
          </p:cNvSpPr>
          <p:nvPr>
            <p:ph type="ftr" sz="quarter" idx="12"/>
          </p:nvPr>
        </p:nvSpPr>
        <p:spPr>
          <a:xfrm>
            <a:off x="2339752" y="6237312"/>
            <a:ext cx="4572000" cy="576065"/>
          </a:xfrm>
        </p:spPr>
        <p:txBody>
          <a:bodyPr/>
          <a:lstStyle/>
          <a:p>
            <a:pPr algn="ctr"/>
            <a:endParaRPr lang="en-US" i="1" dirty="0" smtClean="0">
              <a:latin typeface="Candara" panose="020E0502030303020204" pitchFamily="34" charset="0"/>
            </a:endParaRPr>
          </a:p>
          <a:p>
            <a:pPr algn="ctr"/>
            <a:r>
              <a:rPr lang="en-US" i="1" dirty="0" smtClean="0">
                <a:latin typeface="Candara" panose="020E0502030303020204" pitchFamily="34" charset="0"/>
              </a:rPr>
              <a:t>© </a:t>
            </a:r>
            <a:r>
              <a:rPr lang="en-US" i="1" dirty="0">
                <a:latin typeface="Candara" panose="020E0502030303020204" pitchFamily="34" charset="0"/>
              </a:rPr>
              <a:t>Institute for International Criminal Investigations 2018</a:t>
            </a:r>
          </a:p>
          <a:p>
            <a:pPr algn="ctr"/>
            <a:endParaRPr lang="nl-NL" dirty="0"/>
          </a:p>
        </p:txBody>
      </p:sp>
      <p:sp>
        <p:nvSpPr>
          <p:cNvPr id="4" name="Content Placeholder 6"/>
          <p:cNvSpPr txBox="1">
            <a:spLocks/>
          </p:cNvSpPr>
          <p:nvPr/>
        </p:nvSpPr>
        <p:spPr>
          <a:xfrm>
            <a:off x="179512" y="1169368"/>
            <a:ext cx="8640960" cy="5688632"/>
          </a:xfrm>
          <a:prstGeom prst="rect">
            <a:avLst/>
          </a:prstGeom>
        </p:spPr>
        <p:txBody>
          <a:bodyP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buNone/>
            </a:pPr>
            <a:endParaRPr lang="en-IE" dirty="0"/>
          </a:p>
          <a:p>
            <a:endParaRPr lang="en-IE" dirty="0"/>
          </a:p>
        </p:txBody>
      </p:sp>
      <p:sp>
        <p:nvSpPr>
          <p:cNvPr id="7" name="TextBox 6"/>
          <p:cNvSpPr txBox="1"/>
          <p:nvPr/>
        </p:nvSpPr>
        <p:spPr>
          <a:xfrm>
            <a:off x="8460432" y="6309320"/>
            <a:ext cx="504056" cy="369332"/>
          </a:xfrm>
          <a:prstGeom prst="rect">
            <a:avLst/>
          </a:prstGeom>
          <a:noFill/>
        </p:spPr>
        <p:txBody>
          <a:bodyPr wrap="square" rtlCol="0">
            <a:spAutoFit/>
          </a:bodyPr>
          <a:lstStyle/>
          <a:p>
            <a:pPr>
              <a:defRPr/>
            </a:pPr>
            <a:r>
              <a:rPr lang="en-US" b="1" dirty="0" smtClean="0">
                <a:latin typeface="+mj-lt"/>
              </a:rPr>
              <a:t>   </a:t>
            </a:r>
            <a:fld id="{3BB6D6E2-DCB7-42FD-84B7-70AFD2F29FBD}" type="slidenum">
              <a:rPr lang="en-US" b="1" smtClean="0">
                <a:latin typeface="+mj-lt"/>
              </a:rPr>
              <a:pPr>
                <a:defRPr/>
              </a:pPr>
              <a:t>6</a:t>
            </a:fld>
            <a:r>
              <a:rPr lang="en-US" b="1" dirty="0" smtClean="0">
                <a:latin typeface="+mj-lt"/>
              </a:rPr>
              <a:t> </a:t>
            </a:r>
            <a:endParaRPr lang="en-US" b="1" dirty="0">
              <a:latin typeface="+mj-lt"/>
            </a:endParaRPr>
          </a:p>
        </p:txBody>
      </p:sp>
      <p:sp>
        <p:nvSpPr>
          <p:cNvPr id="6" name="TextBox 5"/>
          <p:cNvSpPr txBox="1"/>
          <p:nvPr/>
        </p:nvSpPr>
        <p:spPr>
          <a:xfrm>
            <a:off x="323528" y="1484784"/>
            <a:ext cx="8424936" cy="769441"/>
          </a:xfrm>
          <a:prstGeom prst="rect">
            <a:avLst/>
          </a:prstGeom>
          <a:noFill/>
        </p:spPr>
        <p:txBody>
          <a:bodyPr wrap="square" rtlCol="0">
            <a:spAutoFit/>
          </a:bodyPr>
          <a:lstStyle/>
          <a:p>
            <a:pPr algn="ctr"/>
            <a:r>
              <a:rPr lang="en-GB" sz="2200" dirty="0" smtClean="0"/>
              <a:t>Different </a:t>
            </a:r>
            <a:r>
              <a:rPr lang="en-GB" sz="2200" dirty="0" smtClean="0">
                <a:solidFill>
                  <a:srgbClr val="0000FF"/>
                </a:solidFill>
              </a:rPr>
              <a:t>types of actors </a:t>
            </a:r>
            <a:r>
              <a:rPr lang="en-GB" sz="2200" dirty="0" smtClean="0"/>
              <a:t>may commit acts of sexual violence which may give rise to state responsibility: </a:t>
            </a:r>
            <a:endParaRPr lang="en-GB" sz="2200" dirty="0"/>
          </a:p>
        </p:txBody>
      </p:sp>
      <p:graphicFrame>
        <p:nvGraphicFramePr>
          <p:cNvPr id="9" name="Diagram 8"/>
          <p:cNvGraphicFramePr/>
          <p:nvPr>
            <p:extLst>
              <p:ext uri="{D42A27DB-BD31-4B8C-83A1-F6EECF244321}">
                <p14:modId xmlns:p14="http://schemas.microsoft.com/office/powerpoint/2010/main" val="2274143822"/>
              </p:ext>
            </p:extLst>
          </p:nvPr>
        </p:nvGraphicFramePr>
        <p:xfrm>
          <a:off x="420936" y="2348880"/>
          <a:ext cx="8255520" cy="39603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2959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628800"/>
            <a:ext cx="9036496" cy="3456384"/>
          </a:xfrm>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000" dirty="0">
              <a:solidFill>
                <a:srgbClr val="000000"/>
              </a:solidFill>
            </a:endParaRPr>
          </a:p>
          <a:p>
            <a:pPr marL="342900" indent="-342900" algn="l">
              <a:buFont typeface="Arial"/>
              <a:buChar char="•"/>
            </a:pPr>
            <a:endParaRPr lang="en-GB" sz="2200" dirty="0">
              <a:solidFill>
                <a:srgbClr val="0000FF"/>
              </a:solidFill>
            </a:endParaRPr>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259632" y="332656"/>
            <a:ext cx="7344816" cy="646331"/>
          </a:xfrm>
          <a:prstGeom prst="rect">
            <a:avLst/>
          </a:prstGeom>
          <a:noFill/>
        </p:spPr>
        <p:txBody>
          <a:bodyPr wrap="square" rtlCol="0">
            <a:spAutoFit/>
          </a:bodyPr>
          <a:lstStyle/>
          <a:p>
            <a:pPr algn="ctr"/>
            <a:r>
              <a:rPr lang="en-US" sz="3600" b="1" dirty="0"/>
              <a:t>1. Obligation to prevent </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7</a:t>
            </a:fld>
            <a:endParaRPr lang="en-US" sz="1800" b="1" dirty="0">
              <a:latin typeface="+mj-lt"/>
            </a:endParaRPr>
          </a:p>
        </p:txBody>
      </p:sp>
      <p:sp>
        <p:nvSpPr>
          <p:cNvPr id="2" name="TextBox 1"/>
          <p:cNvSpPr txBox="1"/>
          <p:nvPr/>
        </p:nvSpPr>
        <p:spPr>
          <a:xfrm>
            <a:off x="467544" y="1412776"/>
            <a:ext cx="8280920" cy="646331"/>
          </a:xfrm>
          <a:prstGeom prst="rect">
            <a:avLst/>
          </a:prstGeom>
          <a:noFill/>
        </p:spPr>
        <p:txBody>
          <a:bodyPr wrap="square" rtlCol="0">
            <a:spAutoFit/>
          </a:bodyPr>
          <a:lstStyle/>
          <a:p>
            <a:endParaRPr lang="en-US" dirty="0"/>
          </a:p>
          <a:p>
            <a:endParaRPr lang="en-US" dirty="0"/>
          </a:p>
        </p:txBody>
      </p:sp>
      <p:graphicFrame>
        <p:nvGraphicFramePr>
          <p:cNvPr id="9" name="Diagram 8"/>
          <p:cNvGraphicFramePr/>
          <p:nvPr>
            <p:extLst>
              <p:ext uri="{D42A27DB-BD31-4B8C-83A1-F6EECF244321}">
                <p14:modId xmlns:p14="http://schemas.microsoft.com/office/powerpoint/2010/main" val="2017200229"/>
              </p:ext>
            </p:extLst>
          </p:nvPr>
        </p:nvGraphicFramePr>
        <p:xfrm>
          <a:off x="188020" y="1573684"/>
          <a:ext cx="8784976"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76078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56527"/>
            <a:ext cx="7488832" cy="1200329"/>
          </a:xfrm>
        </p:spPr>
        <p:txBody>
          <a:bodyPr/>
          <a:lstStyle/>
          <a:p>
            <a:pPr algn="ctr"/>
            <a:r>
              <a:rPr lang="en-IE" b="1" dirty="0"/>
              <a:t>B. State </a:t>
            </a:r>
            <a:r>
              <a:rPr lang="en-IE" b="1" dirty="0" smtClean="0"/>
              <a:t>responsibility </a:t>
            </a:r>
            <a:r>
              <a:rPr lang="en-IE" b="1" dirty="0"/>
              <a:t>in relation to the response</a:t>
            </a:r>
            <a:endParaRPr lang="nl-NL" b="1" dirty="0"/>
          </a:p>
        </p:txBody>
      </p:sp>
      <p:sp>
        <p:nvSpPr>
          <p:cNvPr id="3" name="Footer Placeholder 2"/>
          <p:cNvSpPr>
            <a:spLocks noGrp="1"/>
          </p:cNvSpPr>
          <p:nvPr>
            <p:ph type="ftr" sz="quarter" idx="12"/>
          </p:nvPr>
        </p:nvSpPr>
        <p:spPr>
          <a:xfrm>
            <a:off x="2339752" y="6237312"/>
            <a:ext cx="4572000" cy="576065"/>
          </a:xfrm>
        </p:spPr>
        <p:txBody>
          <a:bodyPr/>
          <a:lstStyle/>
          <a:p>
            <a:pPr algn="ctr"/>
            <a:r>
              <a:rPr lang="en-US" i="1" dirty="0">
                <a:latin typeface="Candara" panose="020E0502030303020204" pitchFamily="34" charset="0"/>
              </a:rPr>
              <a:t>Training Materials on the International Protocol</a:t>
            </a:r>
          </a:p>
          <a:p>
            <a:pPr algn="ctr"/>
            <a:r>
              <a:rPr lang="en-US" i="1" dirty="0">
                <a:latin typeface="Candara" panose="020E0502030303020204" pitchFamily="34" charset="0"/>
              </a:rPr>
              <a:t>© Institute for International Criminal Investigations 2018</a:t>
            </a:r>
          </a:p>
          <a:p>
            <a:pPr algn="ctr"/>
            <a:endParaRPr lang="nl-NL" dirty="0"/>
          </a:p>
        </p:txBody>
      </p:sp>
      <p:sp>
        <p:nvSpPr>
          <p:cNvPr id="4" name="Content Placeholder 6"/>
          <p:cNvSpPr txBox="1">
            <a:spLocks/>
          </p:cNvSpPr>
          <p:nvPr/>
        </p:nvSpPr>
        <p:spPr>
          <a:xfrm>
            <a:off x="179512" y="1169368"/>
            <a:ext cx="8640960" cy="5688632"/>
          </a:xfrm>
          <a:prstGeom prst="rect">
            <a:avLst/>
          </a:prstGeom>
        </p:spPr>
        <p:txBody>
          <a:bodyP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buNone/>
            </a:pPr>
            <a:endParaRPr lang="en-IE" dirty="0"/>
          </a:p>
          <a:p>
            <a:endParaRPr lang="en-IE" dirty="0"/>
          </a:p>
        </p:txBody>
      </p:sp>
      <p:grpSp>
        <p:nvGrpSpPr>
          <p:cNvPr id="16" name="Group 15"/>
          <p:cNvGrpSpPr/>
          <p:nvPr/>
        </p:nvGrpSpPr>
        <p:grpSpPr>
          <a:xfrm>
            <a:off x="107504" y="2348880"/>
            <a:ext cx="8856984" cy="3960441"/>
            <a:chOff x="180107" y="2076599"/>
            <a:chExt cx="8855199" cy="4152587"/>
          </a:xfrm>
        </p:grpSpPr>
        <p:sp>
          <p:nvSpPr>
            <p:cNvPr id="17" name="Freeform 16"/>
            <p:cNvSpPr/>
            <p:nvPr/>
          </p:nvSpPr>
          <p:spPr>
            <a:xfrm>
              <a:off x="180107" y="2076599"/>
              <a:ext cx="2378082" cy="1251843"/>
            </a:xfrm>
            <a:custGeom>
              <a:avLst/>
              <a:gdLst>
                <a:gd name="connsiteX0" fmla="*/ 0 w 2378082"/>
                <a:gd name="connsiteY0" fmla="*/ 625921 h 1251842"/>
                <a:gd name="connsiteX1" fmla="*/ 1189041 w 2378082"/>
                <a:gd name="connsiteY1" fmla="*/ 0 h 1251842"/>
                <a:gd name="connsiteX2" fmla="*/ 2378082 w 2378082"/>
                <a:gd name="connsiteY2" fmla="*/ 625921 h 1251842"/>
                <a:gd name="connsiteX3" fmla="*/ 1189041 w 2378082"/>
                <a:gd name="connsiteY3" fmla="*/ 1251842 h 1251842"/>
                <a:gd name="connsiteX4" fmla="*/ 0 w 2378082"/>
                <a:gd name="connsiteY4" fmla="*/ 625921 h 1251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8082" h="1251842">
                  <a:moveTo>
                    <a:pt x="0" y="625921"/>
                  </a:moveTo>
                  <a:cubicBezTo>
                    <a:pt x="0" y="280234"/>
                    <a:pt x="532352" y="0"/>
                    <a:pt x="1189041" y="0"/>
                  </a:cubicBezTo>
                  <a:cubicBezTo>
                    <a:pt x="1845730" y="0"/>
                    <a:pt x="2378082" y="280234"/>
                    <a:pt x="2378082" y="625921"/>
                  </a:cubicBezTo>
                  <a:cubicBezTo>
                    <a:pt x="2378082" y="971608"/>
                    <a:pt x="1845730" y="1251842"/>
                    <a:pt x="1189041" y="1251842"/>
                  </a:cubicBezTo>
                  <a:cubicBezTo>
                    <a:pt x="532352" y="1251842"/>
                    <a:pt x="0" y="971608"/>
                    <a:pt x="0" y="625921"/>
                  </a:cubicBezTo>
                  <a:close/>
                </a:path>
              </a:pathLst>
            </a:custGeom>
          </p:spPr>
          <p:style>
            <a:lnRef idx="0">
              <a:schemeClr val="lt1">
                <a:hueOff val="0"/>
                <a:satOff val="0"/>
                <a:lumOff val="0"/>
                <a:alphaOff val="0"/>
              </a:schemeClr>
            </a:lnRef>
            <a:fillRef idx="3">
              <a:schemeClr val="accent5">
                <a:hueOff val="0"/>
                <a:satOff val="0"/>
                <a:lumOff val="0"/>
                <a:alphaOff val="0"/>
              </a:schemeClr>
            </a:fillRef>
            <a:effectRef idx="3">
              <a:schemeClr val="accent5">
                <a:hueOff val="0"/>
                <a:satOff val="0"/>
                <a:lumOff val="0"/>
                <a:alphaOff val="0"/>
              </a:schemeClr>
            </a:effectRef>
            <a:fontRef idx="minor">
              <a:schemeClr val="lt1"/>
            </a:fontRef>
          </p:style>
          <p:txBody>
            <a:bodyPr spcFirstLastPara="0" vert="horz" wrap="square" lIns="416842" tIns="251908" rIns="416842" bIns="251908" numCol="1" spcCol="1270" anchor="ctr" anchorCtr="0">
              <a:noAutofit/>
            </a:bodyPr>
            <a:lstStyle/>
            <a:p>
              <a:pPr lvl="0" algn="ctr" defTabSz="800100">
                <a:lnSpc>
                  <a:spcPct val="90000"/>
                </a:lnSpc>
                <a:spcBef>
                  <a:spcPct val="0"/>
                </a:spcBef>
                <a:spcAft>
                  <a:spcPct val="35000"/>
                </a:spcAft>
              </a:pPr>
              <a:r>
                <a:rPr lang="en-IE" sz="2000" dirty="0">
                  <a:solidFill>
                    <a:schemeClr val="tx1"/>
                  </a:solidFill>
                </a:rPr>
                <a:t>Failure to launch an investigation ex officio </a:t>
              </a:r>
              <a:endParaRPr lang="nl-NL" sz="2000" kern="1200" dirty="0">
                <a:solidFill>
                  <a:schemeClr val="tx1"/>
                </a:solidFill>
              </a:endParaRPr>
            </a:p>
          </p:txBody>
        </p:sp>
        <p:sp>
          <p:nvSpPr>
            <p:cNvPr id="18" name="Freeform 17"/>
            <p:cNvSpPr/>
            <p:nvPr/>
          </p:nvSpPr>
          <p:spPr>
            <a:xfrm>
              <a:off x="3322274" y="2076599"/>
              <a:ext cx="2449495" cy="1339544"/>
            </a:xfrm>
            <a:custGeom>
              <a:avLst/>
              <a:gdLst>
                <a:gd name="connsiteX0" fmla="*/ 0 w 2378082"/>
                <a:gd name="connsiteY0" fmla="*/ 625921 h 1251842"/>
                <a:gd name="connsiteX1" fmla="*/ 1189041 w 2378082"/>
                <a:gd name="connsiteY1" fmla="*/ 0 h 1251842"/>
                <a:gd name="connsiteX2" fmla="*/ 2378082 w 2378082"/>
                <a:gd name="connsiteY2" fmla="*/ 625921 h 1251842"/>
                <a:gd name="connsiteX3" fmla="*/ 1189041 w 2378082"/>
                <a:gd name="connsiteY3" fmla="*/ 1251842 h 1251842"/>
                <a:gd name="connsiteX4" fmla="*/ 0 w 2378082"/>
                <a:gd name="connsiteY4" fmla="*/ 625921 h 1251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8082" h="1251842">
                  <a:moveTo>
                    <a:pt x="0" y="625921"/>
                  </a:moveTo>
                  <a:cubicBezTo>
                    <a:pt x="0" y="280234"/>
                    <a:pt x="532352" y="0"/>
                    <a:pt x="1189041" y="0"/>
                  </a:cubicBezTo>
                  <a:cubicBezTo>
                    <a:pt x="1845730" y="0"/>
                    <a:pt x="2378082" y="280234"/>
                    <a:pt x="2378082" y="625921"/>
                  </a:cubicBezTo>
                  <a:cubicBezTo>
                    <a:pt x="2378082" y="971608"/>
                    <a:pt x="1845730" y="1251842"/>
                    <a:pt x="1189041" y="1251842"/>
                  </a:cubicBezTo>
                  <a:cubicBezTo>
                    <a:pt x="532352" y="1251842"/>
                    <a:pt x="0" y="971608"/>
                    <a:pt x="0" y="625921"/>
                  </a:cubicBezTo>
                  <a:close/>
                </a:path>
              </a:pathLst>
            </a:custGeom>
          </p:spPr>
          <p:style>
            <a:lnRef idx="0">
              <a:schemeClr val="lt1">
                <a:hueOff val="0"/>
                <a:satOff val="0"/>
                <a:lumOff val="0"/>
                <a:alphaOff val="0"/>
              </a:schemeClr>
            </a:lnRef>
            <a:fillRef idx="3">
              <a:schemeClr val="accent5">
                <a:hueOff val="858671"/>
                <a:satOff val="-3769"/>
                <a:lumOff val="1120"/>
                <a:alphaOff val="0"/>
              </a:schemeClr>
            </a:fillRef>
            <a:effectRef idx="3">
              <a:schemeClr val="accent5">
                <a:hueOff val="858671"/>
                <a:satOff val="-3769"/>
                <a:lumOff val="1120"/>
                <a:alphaOff val="0"/>
              </a:schemeClr>
            </a:effectRef>
            <a:fontRef idx="minor">
              <a:schemeClr val="lt1"/>
            </a:fontRef>
          </p:style>
          <p:txBody>
            <a:bodyPr spcFirstLastPara="0" vert="horz" wrap="square" lIns="416842" tIns="251908" rIns="416842" bIns="251908" numCol="1" spcCol="1270" anchor="ctr" anchorCtr="0">
              <a:noAutofit/>
            </a:bodyPr>
            <a:lstStyle/>
            <a:p>
              <a:pPr lvl="0" algn="ctr" defTabSz="800100">
                <a:lnSpc>
                  <a:spcPct val="90000"/>
                </a:lnSpc>
                <a:spcBef>
                  <a:spcPct val="0"/>
                </a:spcBef>
                <a:spcAft>
                  <a:spcPct val="35000"/>
                </a:spcAft>
              </a:pPr>
              <a:r>
                <a:rPr lang="en-GB" sz="2000" dirty="0">
                  <a:solidFill>
                    <a:srgbClr val="000000"/>
                  </a:solidFill>
                </a:rPr>
                <a:t>Failure to conduct an effective investigation</a:t>
              </a:r>
              <a:endParaRPr lang="en-GB" sz="2000" kern="1200" dirty="0">
                <a:solidFill>
                  <a:srgbClr val="000000"/>
                </a:solidFill>
              </a:endParaRPr>
            </a:p>
          </p:txBody>
        </p:sp>
        <p:sp>
          <p:nvSpPr>
            <p:cNvPr id="19" name="Freeform 18"/>
            <p:cNvSpPr/>
            <p:nvPr/>
          </p:nvSpPr>
          <p:spPr>
            <a:xfrm>
              <a:off x="6393029" y="2076599"/>
              <a:ext cx="2378082" cy="1251842"/>
            </a:xfrm>
            <a:custGeom>
              <a:avLst/>
              <a:gdLst>
                <a:gd name="connsiteX0" fmla="*/ 0 w 2378082"/>
                <a:gd name="connsiteY0" fmla="*/ 625921 h 1251842"/>
                <a:gd name="connsiteX1" fmla="*/ 1189041 w 2378082"/>
                <a:gd name="connsiteY1" fmla="*/ 0 h 1251842"/>
                <a:gd name="connsiteX2" fmla="*/ 2378082 w 2378082"/>
                <a:gd name="connsiteY2" fmla="*/ 625921 h 1251842"/>
                <a:gd name="connsiteX3" fmla="*/ 1189041 w 2378082"/>
                <a:gd name="connsiteY3" fmla="*/ 1251842 h 1251842"/>
                <a:gd name="connsiteX4" fmla="*/ 0 w 2378082"/>
                <a:gd name="connsiteY4" fmla="*/ 625921 h 1251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8082" h="1251842">
                  <a:moveTo>
                    <a:pt x="0" y="625921"/>
                  </a:moveTo>
                  <a:cubicBezTo>
                    <a:pt x="0" y="280234"/>
                    <a:pt x="532352" y="0"/>
                    <a:pt x="1189041" y="0"/>
                  </a:cubicBezTo>
                  <a:cubicBezTo>
                    <a:pt x="1845730" y="0"/>
                    <a:pt x="2378082" y="280234"/>
                    <a:pt x="2378082" y="625921"/>
                  </a:cubicBezTo>
                  <a:cubicBezTo>
                    <a:pt x="2378082" y="971608"/>
                    <a:pt x="1845730" y="1251842"/>
                    <a:pt x="1189041" y="1251842"/>
                  </a:cubicBezTo>
                  <a:cubicBezTo>
                    <a:pt x="532352" y="1251842"/>
                    <a:pt x="0" y="971608"/>
                    <a:pt x="0" y="625921"/>
                  </a:cubicBezTo>
                  <a:close/>
                </a:path>
              </a:pathLst>
            </a:custGeom>
          </p:spPr>
          <p:style>
            <a:lnRef idx="0">
              <a:schemeClr val="lt1">
                <a:hueOff val="0"/>
                <a:satOff val="0"/>
                <a:lumOff val="0"/>
                <a:alphaOff val="0"/>
              </a:schemeClr>
            </a:lnRef>
            <a:fillRef idx="3">
              <a:schemeClr val="accent5">
                <a:hueOff val="1717343"/>
                <a:satOff val="-7537"/>
                <a:lumOff val="2241"/>
                <a:alphaOff val="0"/>
              </a:schemeClr>
            </a:fillRef>
            <a:effectRef idx="3">
              <a:schemeClr val="accent5">
                <a:hueOff val="1717343"/>
                <a:satOff val="-7537"/>
                <a:lumOff val="2241"/>
                <a:alphaOff val="0"/>
              </a:schemeClr>
            </a:effectRef>
            <a:fontRef idx="minor">
              <a:schemeClr val="lt1"/>
            </a:fontRef>
          </p:style>
          <p:txBody>
            <a:bodyPr spcFirstLastPara="0" vert="horz" wrap="square" lIns="416842" tIns="251908" rIns="416842" bIns="251908" numCol="1" spcCol="1270" anchor="ctr" anchorCtr="0">
              <a:noAutofit/>
            </a:bodyPr>
            <a:lstStyle/>
            <a:p>
              <a:pPr lvl="0" algn="ctr" defTabSz="800100">
                <a:lnSpc>
                  <a:spcPct val="90000"/>
                </a:lnSpc>
                <a:spcBef>
                  <a:spcPct val="0"/>
                </a:spcBef>
                <a:spcAft>
                  <a:spcPct val="35000"/>
                </a:spcAft>
              </a:pPr>
              <a:r>
                <a:rPr lang="en-IE" sz="2000" dirty="0">
                  <a:solidFill>
                    <a:srgbClr val="000000"/>
                  </a:solidFill>
                </a:rPr>
                <a:t>Lack of indepen-dence</a:t>
              </a:r>
              <a:endParaRPr lang="nl-NL" sz="2000" kern="1200" dirty="0">
                <a:solidFill>
                  <a:srgbClr val="000000"/>
                </a:solidFill>
              </a:endParaRPr>
            </a:p>
          </p:txBody>
        </p:sp>
        <p:sp>
          <p:nvSpPr>
            <p:cNvPr id="20" name="Freeform 19"/>
            <p:cNvSpPr/>
            <p:nvPr/>
          </p:nvSpPr>
          <p:spPr>
            <a:xfrm>
              <a:off x="230064" y="4977344"/>
              <a:ext cx="2378082" cy="1251842"/>
            </a:xfrm>
            <a:custGeom>
              <a:avLst/>
              <a:gdLst>
                <a:gd name="connsiteX0" fmla="*/ 0 w 2378082"/>
                <a:gd name="connsiteY0" fmla="*/ 625921 h 1251842"/>
                <a:gd name="connsiteX1" fmla="*/ 1189041 w 2378082"/>
                <a:gd name="connsiteY1" fmla="*/ 0 h 1251842"/>
                <a:gd name="connsiteX2" fmla="*/ 2378082 w 2378082"/>
                <a:gd name="connsiteY2" fmla="*/ 625921 h 1251842"/>
                <a:gd name="connsiteX3" fmla="*/ 1189041 w 2378082"/>
                <a:gd name="connsiteY3" fmla="*/ 1251842 h 1251842"/>
                <a:gd name="connsiteX4" fmla="*/ 0 w 2378082"/>
                <a:gd name="connsiteY4" fmla="*/ 625921 h 1251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8082" h="1251842">
                  <a:moveTo>
                    <a:pt x="0" y="625921"/>
                  </a:moveTo>
                  <a:cubicBezTo>
                    <a:pt x="0" y="280234"/>
                    <a:pt x="532352" y="0"/>
                    <a:pt x="1189041" y="0"/>
                  </a:cubicBezTo>
                  <a:cubicBezTo>
                    <a:pt x="1845730" y="0"/>
                    <a:pt x="2378082" y="280234"/>
                    <a:pt x="2378082" y="625921"/>
                  </a:cubicBezTo>
                  <a:cubicBezTo>
                    <a:pt x="2378082" y="971608"/>
                    <a:pt x="1845730" y="1251842"/>
                    <a:pt x="1189041" y="1251842"/>
                  </a:cubicBezTo>
                  <a:cubicBezTo>
                    <a:pt x="532352" y="1251842"/>
                    <a:pt x="0" y="971608"/>
                    <a:pt x="0" y="625921"/>
                  </a:cubicBezTo>
                  <a:close/>
                </a:path>
              </a:pathLst>
            </a:custGeom>
          </p:spPr>
          <p:style>
            <a:lnRef idx="0">
              <a:schemeClr val="lt1">
                <a:hueOff val="0"/>
                <a:satOff val="0"/>
                <a:lumOff val="0"/>
                <a:alphaOff val="0"/>
              </a:schemeClr>
            </a:lnRef>
            <a:fillRef idx="3">
              <a:schemeClr val="accent5">
                <a:hueOff val="2576014"/>
                <a:satOff val="-11306"/>
                <a:lumOff val="3361"/>
                <a:alphaOff val="0"/>
              </a:schemeClr>
            </a:fillRef>
            <a:effectRef idx="3">
              <a:schemeClr val="accent5">
                <a:hueOff val="2576014"/>
                <a:satOff val="-11306"/>
                <a:lumOff val="3361"/>
                <a:alphaOff val="0"/>
              </a:schemeClr>
            </a:effectRef>
            <a:fontRef idx="minor">
              <a:schemeClr val="lt1"/>
            </a:fontRef>
          </p:style>
          <p:txBody>
            <a:bodyPr spcFirstLastPara="0" vert="horz" wrap="square" lIns="348262" tIns="251908" rIns="348262" bIns="251908" numCol="1" spcCol="1270" anchor="ctr" anchorCtr="0">
              <a:noAutofit/>
            </a:bodyPr>
            <a:lstStyle/>
            <a:p>
              <a:pPr lvl="0" algn="ctr" defTabSz="800100">
                <a:lnSpc>
                  <a:spcPct val="90000"/>
                </a:lnSpc>
                <a:spcBef>
                  <a:spcPct val="0"/>
                </a:spcBef>
                <a:spcAft>
                  <a:spcPct val="35000"/>
                </a:spcAft>
              </a:pPr>
              <a:r>
                <a:rPr lang="en-IE" sz="2000" dirty="0">
                  <a:solidFill>
                    <a:srgbClr val="000000"/>
                  </a:solidFill>
                </a:rPr>
                <a:t>Failure to provide access to health care</a:t>
              </a:r>
              <a:endParaRPr lang="nl-NL" sz="2000" kern="1200" dirty="0">
                <a:solidFill>
                  <a:srgbClr val="000000"/>
                </a:solidFill>
              </a:endParaRPr>
            </a:p>
          </p:txBody>
        </p:sp>
        <p:sp>
          <p:nvSpPr>
            <p:cNvPr id="21" name="Freeform 20"/>
            <p:cNvSpPr/>
            <p:nvPr/>
          </p:nvSpPr>
          <p:spPr>
            <a:xfrm>
              <a:off x="1751191" y="3550097"/>
              <a:ext cx="2378082" cy="1251842"/>
            </a:xfrm>
            <a:custGeom>
              <a:avLst/>
              <a:gdLst>
                <a:gd name="connsiteX0" fmla="*/ 0 w 2378082"/>
                <a:gd name="connsiteY0" fmla="*/ 625921 h 1251842"/>
                <a:gd name="connsiteX1" fmla="*/ 1189041 w 2378082"/>
                <a:gd name="connsiteY1" fmla="*/ 0 h 1251842"/>
                <a:gd name="connsiteX2" fmla="*/ 2378082 w 2378082"/>
                <a:gd name="connsiteY2" fmla="*/ 625921 h 1251842"/>
                <a:gd name="connsiteX3" fmla="*/ 1189041 w 2378082"/>
                <a:gd name="connsiteY3" fmla="*/ 1251842 h 1251842"/>
                <a:gd name="connsiteX4" fmla="*/ 0 w 2378082"/>
                <a:gd name="connsiteY4" fmla="*/ 625921 h 1251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8082" h="1251842">
                  <a:moveTo>
                    <a:pt x="0" y="625921"/>
                  </a:moveTo>
                  <a:cubicBezTo>
                    <a:pt x="0" y="280234"/>
                    <a:pt x="532352" y="0"/>
                    <a:pt x="1189041" y="0"/>
                  </a:cubicBezTo>
                  <a:cubicBezTo>
                    <a:pt x="1845730" y="0"/>
                    <a:pt x="2378082" y="280234"/>
                    <a:pt x="2378082" y="625921"/>
                  </a:cubicBezTo>
                  <a:cubicBezTo>
                    <a:pt x="2378082" y="971608"/>
                    <a:pt x="1845730" y="1251842"/>
                    <a:pt x="1189041" y="1251842"/>
                  </a:cubicBezTo>
                  <a:cubicBezTo>
                    <a:pt x="532352" y="1251842"/>
                    <a:pt x="0" y="971608"/>
                    <a:pt x="0" y="625921"/>
                  </a:cubicBezTo>
                  <a:close/>
                </a:path>
              </a:pathLst>
            </a:custGeom>
          </p:spPr>
          <p:style>
            <a:lnRef idx="0">
              <a:schemeClr val="lt1">
                <a:hueOff val="0"/>
                <a:satOff val="0"/>
                <a:lumOff val="0"/>
                <a:alphaOff val="0"/>
              </a:schemeClr>
            </a:lnRef>
            <a:fillRef idx="3">
              <a:schemeClr val="accent5">
                <a:hueOff val="3434685"/>
                <a:satOff val="-15074"/>
                <a:lumOff val="4482"/>
                <a:alphaOff val="0"/>
              </a:schemeClr>
            </a:fillRef>
            <a:effectRef idx="3">
              <a:schemeClr val="accent5">
                <a:hueOff val="3434685"/>
                <a:satOff val="-15074"/>
                <a:lumOff val="4482"/>
                <a:alphaOff val="0"/>
              </a:schemeClr>
            </a:effectRef>
            <a:fontRef idx="minor">
              <a:schemeClr val="lt1"/>
            </a:fontRef>
          </p:style>
          <p:txBody>
            <a:bodyPr spcFirstLastPara="0" vert="horz" wrap="square" lIns="416842" tIns="251908" rIns="416842" bIns="251908" numCol="1" spcCol="1270" anchor="ctr" anchorCtr="0">
              <a:noAutofit/>
            </a:bodyPr>
            <a:lstStyle/>
            <a:p>
              <a:pPr lvl="0" algn="ctr" defTabSz="800100">
                <a:lnSpc>
                  <a:spcPct val="90000"/>
                </a:lnSpc>
                <a:spcBef>
                  <a:spcPct val="0"/>
                </a:spcBef>
                <a:spcAft>
                  <a:spcPct val="35000"/>
                </a:spcAft>
              </a:pPr>
              <a:r>
                <a:rPr lang="en-GB" sz="2000" kern="1200" dirty="0">
                  <a:solidFill>
                    <a:srgbClr val="000000"/>
                  </a:solidFill>
                </a:rPr>
                <a:t>Failure to provide adequate remedy</a:t>
              </a:r>
            </a:p>
          </p:txBody>
        </p:sp>
        <p:sp>
          <p:nvSpPr>
            <p:cNvPr id="22" name="Freeform 21"/>
            <p:cNvSpPr/>
            <p:nvPr/>
          </p:nvSpPr>
          <p:spPr>
            <a:xfrm>
              <a:off x="6657224" y="4910367"/>
              <a:ext cx="2378082" cy="1251842"/>
            </a:xfrm>
            <a:custGeom>
              <a:avLst/>
              <a:gdLst>
                <a:gd name="connsiteX0" fmla="*/ 0 w 2378082"/>
                <a:gd name="connsiteY0" fmla="*/ 625921 h 1251842"/>
                <a:gd name="connsiteX1" fmla="*/ 1189041 w 2378082"/>
                <a:gd name="connsiteY1" fmla="*/ 0 h 1251842"/>
                <a:gd name="connsiteX2" fmla="*/ 2378082 w 2378082"/>
                <a:gd name="connsiteY2" fmla="*/ 625921 h 1251842"/>
                <a:gd name="connsiteX3" fmla="*/ 1189041 w 2378082"/>
                <a:gd name="connsiteY3" fmla="*/ 1251842 h 1251842"/>
                <a:gd name="connsiteX4" fmla="*/ 0 w 2378082"/>
                <a:gd name="connsiteY4" fmla="*/ 625921 h 1251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8082" h="1251842">
                  <a:moveTo>
                    <a:pt x="0" y="625921"/>
                  </a:moveTo>
                  <a:cubicBezTo>
                    <a:pt x="0" y="280234"/>
                    <a:pt x="532352" y="0"/>
                    <a:pt x="1189041" y="0"/>
                  </a:cubicBezTo>
                  <a:cubicBezTo>
                    <a:pt x="1845730" y="0"/>
                    <a:pt x="2378082" y="280234"/>
                    <a:pt x="2378082" y="625921"/>
                  </a:cubicBezTo>
                  <a:cubicBezTo>
                    <a:pt x="2378082" y="971608"/>
                    <a:pt x="1845730" y="1251842"/>
                    <a:pt x="1189041" y="1251842"/>
                  </a:cubicBezTo>
                  <a:cubicBezTo>
                    <a:pt x="532352" y="1251842"/>
                    <a:pt x="0" y="971608"/>
                    <a:pt x="0" y="625921"/>
                  </a:cubicBezTo>
                  <a:close/>
                </a:path>
              </a:pathLst>
            </a:custGeom>
          </p:spPr>
          <p:style>
            <a:lnRef idx="0">
              <a:schemeClr val="lt1">
                <a:hueOff val="0"/>
                <a:satOff val="0"/>
                <a:lumOff val="0"/>
                <a:alphaOff val="0"/>
              </a:schemeClr>
            </a:lnRef>
            <a:fillRef idx="3">
              <a:schemeClr val="accent5">
                <a:hueOff val="4293356"/>
                <a:satOff val="-18843"/>
                <a:lumOff val="5602"/>
                <a:alphaOff val="0"/>
              </a:schemeClr>
            </a:fillRef>
            <a:effectRef idx="3">
              <a:schemeClr val="accent5">
                <a:hueOff val="4293356"/>
                <a:satOff val="-18843"/>
                <a:lumOff val="5602"/>
                <a:alphaOff val="0"/>
              </a:schemeClr>
            </a:effectRef>
            <a:fontRef idx="minor">
              <a:schemeClr val="lt1"/>
            </a:fontRef>
          </p:style>
          <p:txBody>
            <a:bodyPr spcFirstLastPara="0" vert="horz" wrap="square" lIns="252000" tIns="251908" rIns="252000" bIns="251908" numCol="1" spcCol="1270" anchor="ctr" anchorCtr="0">
              <a:noAutofit/>
            </a:bodyPr>
            <a:lstStyle/>
            <a:p>
              <a:pPr lvl="0" algn="ctr" defTabSz="800100">
                <a:lnSpc>
                  <a:spcPct val="90000"/>
                </a:lnSpc>
                <a:spcBef>
                  <a:spcPct val="0"/>
                </a:spcBef>
                <a:spcAft>
                  <a:spcPct val="35000"/>
                </a:spcAft>
              </a:pPr>
              <a:r>
                <a:rPr lang="en-IE" sz="2000" dirty="0">
                  <a:solidFill>
                    <a:srgbClr val="000000"/>
                  </a:solidFill>
                </a:rPr>
                <a:t>Inadequate sanctions</a:t>
              </a:r>
              <a:endParaRPr lang="nl-NL" sz="2000" kern="1200" dirty="0">
                <a:solidFill>
                  <a:srgbClr val="000000"/>
                </a:solidFill>
              </a:endParaRPr>
            </a:p>
          </p:txBody>
        </p:sp>
        <p:sp>
          <p:nvSpPr>
            <p:cNvPr id="23" name="Freeform 22"/>
            <p:cNvSpPr/>
            <p:nvPr/>
          </p:nvSpPr>
          <p:spPr>
            <a:xfrm>
              <a:off x="3536513" y="4822664"/>
              <a:ext cx="2449495" cy="1339543"/>
            </a:xfrm>
            <a:custGeom>
              <a:avLst/>
              <a:gdLst>
                <a:gd name="connsiteX0" fmla="*/ 0 w 2378082"/>
                <a:gd name="connsiteY0" fmla="*/ 625921 h 1251842"/>
                <a:gd name="connsiteX1" fmla="*/ 1189041 w 2378082"/>
                <a:gd name="connsiteY1" fmla="*/ 0 h 1251842"/>
                <a:gd name="connsiteX2" fmla="*/ 2378082 w 2378082"/>
                <a:gd name="connsiteY2" fmla="*/ 625921 h 1251842"/>
                <a:gd name="connsiteX3" fmla="*/ 1189041 w 2378082"/>
                <a:gd name="connsiteY3" fmla="*/ 1251842 h 1251842"/>
                <a:gd name="connsiteX4" fmla="*/ 0 w 2378082"/>
                <a:gd name="connsiteY4" fmla="*/ 625921 h 1251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8082" h="1251842">
                  <a:moveTo>
                    <a:pt x="0" y="625921"/>
                  </a:moveTo>
                  <a:cubicBezTo>
                    <a:pt x="0" y="280234"/>
                    <a:pt x="532352" y="0"/>
                    <a:pt x="1189041" y="0"/>
                  </a:cubicBezTo>
                  <a:cubicBezTo>
                    <a:pt x="1845730" y="0"/>
                    <a:pt x="2378082" y="280234"/>
                    <a:pt x="2378082" y="625921"/>
                  </a:cubicBezTo>
                  <a:cubicBezTo>
                    <a:pt x="2378082" y="971608"/>
                    <a:pt x="1845730" y="1251842"/>
                    <a:pt x="1189041" y="1251842"/>
                  </a:cubicBezTo>
                  <a:cubicBezTo>
                    <a:pt x="532352" y="1251842"/>
                    <a:pt x="0" y="971608"/>
                    <a:pt x="0" y="625921"/>
                  </a:cubicBezTo>
                  <a:close/>
                </a:path>
              </a:pathLst>
            </a:custGeom>
          </p:spPr>
          <p:style>
            <a:lnRef idx="0">
              <a:schemeClr val="lt1">
                <a:hueOff val="0"/>
                <a:satOff val="0"/>
                <a:lumOff val="0"/>
                <a:alphaOff val="0"/>
              </a:schemeClr>
            </a:lnRef>
            <a:fillRef idx="3">
              <a:schemeClr val="accent5">
                <a:hueOff val="5152028"/>
                <a:satOff val="-22611"/>
                <a:lumOff val="6723"/>
                <a:alphaOff val="0"/>
              </a:schemeClr>
            </a:fillRef>
            <a:effectRef idx="3">
              <a:schemeClr val="accent5">
                <a:hueOff val="5152028"/>
                <a:satOff val="-22611"/>
                <a:lumOff val="6723"/>
                <a:alphaOff val="0"/>
              </a:schemeClr>
            </a:effectRef>
            <a:fontRef idx="minor">
              <a:schemeClr val="lt1"/>
            </a:fontRef>
          </p:style>
          <p:txBody>
            <a:bodyPr spcFirstLastPara="0" vert="horz" wrap="square" lIns="360000" tIns="251908" rIns="360000" bIns="251908" numCol="1" spcCol="1270" anchor="ctr" anchorCtr="0">
              <a:noAutofit/>
            </a:bodyPr>
            <a:lstStyle/>
            <a:p>
              <a:pPr lvl="0" algn="ctr" defTabSz="800100">
                <a:lnSpc>
                  <a:spcPct val="90000"/>
                </a:lnSpc>
                <a:spcBef>
                  <a:spcPct val="0"/>
                </a:spcBef>
                <a:spcAft>
                  <a:spcPct val="35000"/>
                </a:spcAft>
              </a:pPr>
              <a:r>
                <a:rPr lang="en-GB" sz="2000" kern="1200" dirty="0">
                  <a:solidFill>
                    <a:srgbClr val="000000"/>
                  </a:solidFill>
                </a:rPr>
                <a:t>Exclusion</a:t>
              </a:r>
              <a:r>
                <a:rPr lang="en-GB" sz="2000" dirty="0">
                  <a:solidFill>
                    <a:srgbClr val="000000"/>
                  </a:solidFill>
                </a:rPr>
                <a:t> of victims</a:t>
              </a:r>
              <a:r>
                <a:rPr lang="en-GB" sz="2000" kern="1200" dirty="0">
                  <a:solidFill>
                    <a:srgbClr val="000000"/>
                  </a:solidFill>
                </a:rPr>
                <a:t> from reparations design</a:t>
              </a:r>
            </a:p>
          </p:txBody>
        </p:sp>
        <p:sp>
          <p:nvSpPr>
            <p:cNvPr id="24" name="Freeform 23"/>
            <p:cNvSpPr/>
            <p:nvPr/>
          </p:nvSpPr>
          <p:spPr>
            <a:xfrm>
              <a:off x="4964771" y="3550097"/>
              <a:ext cx="2378082" cy="1251842"/>
            </a:xfrm>
            <a:custGeom>
              <a:avLst/>
              <a:gdLst>
                <a:gd name="connsiteX0" fmla="*/ 0 w 2378082"/>
                <a:gd name="connsiteY0" fmla="*/ 625921 h 1251842"/>
                <a:gd name="connsiteX1" fmla="*/ 1189041 w 2378082"/>
                <a:gd name="connsiteY1" fmla="*/ 0 h 1251842"/>
                <a:gd name="connsiteX2" fmla="*/ 2378082 w 2378082"/>
                <a:gd name="connsiteY2" fmla="*/ 625921 h 1251842"/>
                <a:gd name="connsiteX3" fmla="*/ 1189041 w 2378082"/>
                <a:gd name="connsiteY3" fmla="*/ 1251842 h 1251842"/>
                <a:gd name="connsiteX4" fmla="*/ 0 w 2378082"/>
                <a:gd name="connsiteY4" fmla="*/ 625921 h 1251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8082" h="1251842">
                  <a:moveTo>
                    <a:pt x="0" y="625921"/>
                  </a:moveTo>
                  <a:cubicBezTo>
                    <a:pt x="0" y="280234"/>
                    <a:pt x="532352" y="0"/>
                    <a:pt x="1189041" y="0"/>
                  </a:cubicBezTo>
                  <a:cubicBezTo>
                    <a:pt x="1845730" y="0"/>
                    <a:pt x="2378082" y="280234"/>
                    <a:pt x="2378082" y="625921"/>
                  </a:cubicBezTo>
                  <a:cubicBezTo>
                    <a:pt x="2378082" y="971608"/>
                    <a:pt x="1845730" y="1251842"/>
                    <a:pt x="1189041" y="1251842"/>
                  </a:cubicBezTo>
                  <a:cubicBezTo>
                    <a:pt x="532352" y="1251842"/>
                    <a:pt x="0" y="971608"/>
                    <a:pt x="0" y="625921"/>
                  </a:cubicBezTo>
                  <a:close/>
                </a:path>
              </a:pathLst>
            </a:custGeom>
          </p:spPr>
          <p:style>
            <a:lnRef idx="0">
              <a:schemeClr val="lt1">
                <a:hueOff val="0"/>
                <a:satOff val="0"/>
                <a:lumOff val="0"/>
                <a:alphaOff val="0"/>
              </a:schemeClr>
            </a:lnRef>
            <a:fillRef idx="3">
              <a:schemeClr val="accent5">
                <a:hueOff val="6010699"/>
                <a:satOff val="-26380"/>
                <a:lumOff val="7843"/>
                <a:alphaOff val="0"/>
              </a:schemeClr>
            </a:fillRef>
            <a:effectRef idx="3">
              <a:schemeClr val="accent5">
                <a:hueOff val="6010699"/>
                <a:satOff val="-26380"/>
                <a:lumOff val="7843"/>
                <a:alphaOff val="0"/>
              </a:schemeClr>
            </a:effectRef>
            <a:fontRef idx="minor">
              <a:schemeClr val="lt1"/>
            </a:fontRef>
          </p:style>
          <p:txBody>
            <a:bodyPr spcFirstLastPara="0" vert="horz" wrap="square" lIns="416842" tIns="251908" rIns="416842" bIns="251908" numCol="1" spcCol="1270" anchor="ctr" anchorCtr="0">
              <a:noAutofit/>
            </a:bodyPr>
            <a:lstStyle/>
            <a:p>
              <a:pPr lvl="0" algn="ctr" defTabSz="800100">
                <a:lnSpc>
                  <a:spcPct val="90000"/>
                </a:lnSpc>
                <a:spcBef>
                  <a:spcPct val="0"/>
                </a:spcBef>
                <a:spcAft>
                  <a:spcPct val="35000"/>
                </a:spcAft>
              </a:pPr>
              <a:r>
                <a:rPr lang="en-IE" sz="2000" dirty="0">
                  <a:solidFill>
                    <a:srgbClr val="000000"/>
                  </a:solidFill>
                </a:rPr>
                <a:t>Revictimiza-tion during proceedings</a:t>
              </a:r>
              <a:endParaRPr lang="nl-NL" sz="2000" kern="1200" dirty="0">
                <a:solidFill>
                  <a:srgbClr val="000000"/>
                </a:solidFill>
              </a:endParaRPr>
            </a:p>
          </p:txBody>
        </p:sp>
      </p:grpSp>
      <p:sp>
        <p:nvSpPr>
          <p:cNvPr id="7" name="TextBox 6"/>
          <p:cNvSpPr txBox="1"/>
          <p:nvPr/>
        </p:nvSpPr>
        <p:spPr>
          <a:xfrm>
            <a:off x="8244408" y="6309320"/>
            <a:ext cx="908984" cy="369332"/>
          </a:xfrm>
          <a:prstGeom prst="rect">
            <a:avLst/>
          </a:prstGeom>
          <a:noFill/>
        </p:spPr>
        <p:txBody>
          <a:bodyPr wrap="square" rtlCol="0">
            <a:spAutoFit/>
          </a:bodyPr>
          <a:lstStyle/>
          <a:p>
            <a:pPr>
              <a:defRPr/>
            </a:pPr>
            <a:r>
              <a:rPr lang="en-US" b="1" dirty="0" smtClean="0">
                <a:latin typeface="+mj-lt"/>
              </a:rPr>
              <a:t>       </a:t>
            </a:r>
            <a:fld id="{3BB6D6E2-DCB7-42FD-84B7-70AFD2F29FBD}" type="slidenum">
              <a:rPr lang="en-US" b="1" smtClean="0">
                <a:latin typeface="+mj-lt"/>
              </a:rPr>
              <a:pPr>
                <a:defRPr/>
              </a:pPr>
              <a:t>8</a:t>
            </a:fld>
            <a:endParaRPr lang="en-US" b="1" dirty="0">
              <a:latin typeface="+mj-lt"/>
            </a:endParaRPr>
          </a:p>
        </p:txBody>
      </p:sp>
      <p:sp>
        <p:nvSpPr>
          <p:cNvPr id="5" name="TextBox 4"/>
          <p:cNvSpPr txBox="1"/>
          <p:nvPr/>
        </p:nvSpPr>
        <p:spPr>
          <a:xfrm>
            <a:off x="467544" y="1484784"/>
            <a:ext cx="8208912" cy="769441"/>
          </a:xfrm>
          <a:prstGeom prst="rect">
            <a:avLst/>
          </a:prstGeom>
          <a:noFill/>
        </p:spPr>
        <p:txBody>
          <a:bodyPr wrap="square" rtlCol="0">
            <a:spAutoFit/>
          </a:bodyPr>
          <a:lstStyle/>
          <a:p>
            <a:pPr algn="ctr"/>
            <a:r>
              <a:rPr lang="en-GB" sz="2200" dirty="0" smtClean="0"/>
              <a:t>Examples of </a:t>
            </a:r>
            <a:r>
              <a:rPr lang="en-GB" sz="2200" dirty="0" smtClean="0">
                <a:solidFill>
                  <a:srgbClr val="0000FF"/>
                </a:solidFill>
              </a:rPr>
              <a:t>acts or omissions </a:t>
            </a:r>
            <a:r>
              <a:rPr lang="en-GB" sz="2200" dirty="0" smtClean="0"/>
              <a:t>relating to a state’s response to sexual violence which may give rise to its responsibility include:</a:t>
            </a:r>
            <a:endParaRPr lang="en-GB" sz="2200" dirty="0"/>
          </a:p>
        </p:txBody>
      </p:sp>
    </p:spTree>
    <p:extLst>
      <p:ext uri="{BB962C8B-B14F-4D97-AF65-F5344CB8AC3E}">
        <p14:creationId xmlns:p14="http://schemas.microsoft.com/office/powerpoint/2010/main" val="2314983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1412776"/>
            <a:ext cx="8820472" cy="576064"/>
          </a:xfrm>
        </p:spPr>
        <p:txBody>
          <a:bodyPr anchor="ctr"/>
          <a:lstStyle/>
          <a:p>
            <a:pPr algn="l"/>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400" dirty="0">
              <a:solidFill>
                <a:srgbClr val="000000"/>
              </a:solidFill>
            </a:endParaRPr>
          </a:p>
          <a:p>
            <a:pPr marL="342900" indent="-342900" algn="l">
              <a:buFont typeface="Arial"/>
              <a:buChar char="•"/>
            </a:pPr>
            <a:endParaRPr lang="en-GB" sz="2000" dirty="0">
              <a:solidFill>
                <a:srgbClr val="000000"/>
              </a:solidFill>
            </a:endParaRPr>
          </a:p>
          <a:p>
            <a:pPr marL="342900" indent="-342900" algn="l">
              <a:buFont typeface="Arial"/>
              <a:buChar char="•"/>
            </a:pPr>
            <a:endParaRPr lang="en-GB" sz="2200" dirty="0">
              <a:solidFill>
                <a:srgbClr val="0000FF"/>
              </a:solidFill>
            </a:endParaRPr>
          </a:p>
          <a:p>
            <a:pPr algn="l"/>
            <a:endParaRPr lang="en-GB" sz="2200" dirty="0">
              <a:solidFill>
                <a:srgbClr val="0000FF"/>
              </a:solidFill>
            </a:endParaRPr>
          </a:p>
          <a:p>
            <a:pPr algn="l"/>
            <a:endParaRPr lang="en-GB" sz="2400" dirty="0">
              <a:solidFill>
                <a:srgbClr val="000000"/>
              </a:solidFill>
            </a:endParaRPr>
          </a:p>
          <a:p>
            <a:pPr algn="l"/>
            <a:endParaRPr lang="en-GB" sz="2400" dirty="0">
              <a:solidFill>
                <a:srgbClr val="0000FF"/>
              </a:solidFill>
            </a:endParaRPr>
          </a:p>
          <a:p>
            <a:pPr marL="342900" indent="-342900" algn="l">
              <a:buFont typeface="Arial"/>
              <a:buChar char="•"/>
            </a:pPr>
            <a:endParaRPr lang="en-GB" sz="2400" dirty="0">
              <a:solidFill>
                <a:srgbClr val="0000FF"/>
              </a:solidFill>
            </a:endParaRPr>
          </a:p>
          <a:p>
            <a:pPr algn="l"/>
            <a:endParaRPr lang="en-GB" sz="2400" dirty="0">
              <a:solidFill>
                <a:srgbClr val="0000FF"/>
              </a:solidFill>
            </a:endParaRPr>
          </a:p>
          <a:p>
            <a:pPr algn="l"/>
            <a:endParaRPr lang="en-GB" sz="2400" dirty="0">
              <a:solidFill>
                <a:srgbClr val="0000FF"/>
              </a:solidFill>
            </a:endParaRPr>
          </a:p>
        </p:txBody>
      </p:sp>
      <p:sp>
        <p:nvSpPr>
          <p:cNvPr id="6" name="Footer Placeholder 5"/>
          <p:cNvSpPr>
            <a:spLocks noGrp="1"/>
          </p:cNvSpPr>
          <p:nvPr>
            <p:ph type="ftr" sz="quarter" idx="11"/>
          </p:nvPr>
        </p:nvSpPr>
        <p:spPr>
          <a:xfrm>
            <a:off x="2483768" y="6245225"/>
            <a:ext cx="4248472" cy="476250"/>
          </a:xfrm>
        </p:spPr>
        <p:txBody>
          <a:bodyPr/>
          <a:lstStyle/>
          <a:p>
            <a:pPr>
              <a:defRPr/>
            </a:pPr>
            <a:endParaRPr lang="en-US" i="1" dirty="0">
              <a:latin typeface="Candara" panose="020E0502030303020204" pitchFamily="34" charset="0"/>
            </a:endParaRPr>
          </a:p>
          <a:p>
            <a:pPr>
              <a:defRPr/>
            </a:pPr>
            <a:r>
              <a:rPr lang="en-US" i="1" dirty="0">
                <a:latin typeface="Candara" panose="020E0502030303020204" pitchFamily="34" charset="0"/>
              </a:rPr>
              <a:t>© Institute for International Criminal Investigations 2018</a:t>
            </a:r>
          </a:p>
        </p:txBody>
      </p:sp>
      <p:sp>
        <p:nvSpPr>
          <p:cNvPr id="5" name="TextBox 4"/>
          <p:cNvSpPr txBox="1"/>
          <p:nvPr/>
        </p:nvSpPr>
        <p:spPr>
          <a:xfrm>
            <a:off x="1331640" y="332656"/>
            <a:ext cx="7344816" cy="646331"/>
          </a:xfrm>
          <a:prstGeom prst="rect">
            <a:avLst/>
          </a:prstGeom>
          <a:noFill/>
        </p:spPr>
        <p:txBody>
          <a:bodyPr wrap="square" rtlCol="0">
            <a:spAutoFit/>
          </a:bodyPr>
          <a:lstStyle/>
          <a:p>
            <a:pPr algn="ctr"/>
            <a:r>
              <a:rPr lang="en-US" sz="3600" b="1" dirty="0"/>
              <a:t>2. Obligation to investigate</a:t>
            </a:r>
          </a:p>
        </p:txBody>
      </p:sp>
      <p:sp>
        <p:nvSpPr>
          <p:cNvPr id="7" name="Slide Number Placeholder 1"/>
          <p:cNvSpPr>
            <a:spLocks noGrp="1"/>
          </p:cNvSpPr>
          <p:nvPr>
            <p:ph type="sldNum" sz="quarter" idx="12"/>
          </p:nvPr>
        </p:nvSpPr>
        <p:spPr>
          <a:xfrm>
            <a:off x="6660232" y="6309320"/>
            <a:ext cx="2339280" cy="476250"/>
          </a:xfrm>
        </p:spPr>
        <p:txBody>
          <a:bodyPr/>
          <a:lstStyle/>
          <a:p>
            <a:pPr>
              <a:defRPr/>
            </a:pPr>
            <a:r>
              <a:rPr lang="en-US" sz="1800" b="1" dirty="0">
                <a:latin typeface="+mj-lt"/>
              </a:rPr>
              <a:t> 	</a:t>
            </a:r>
            <a:fld id="{3BB6D6E2-DCB7-42FD-84B7-70AFD2F29FBD}" type="slidenum">
              <a:rPr lang="en-US" sz="1800" b="1" smtClean="0">
                <a:latin typeface="+mj-lt"/>
              </a:rPr>
              <a:pPr>
                <a:defRPr/>
              </a:pPr>
              <a:t>9</a:t>
            </a:fld>
            <a:endParaRPr lang="en-US" sz="1800" b="1" dirty="0">
              <a:latin typeface="+mj-lt"/>
            </a:endParaRPr>
          </a:p>
        </p:txBody>
      </p:sp>
      <p:graphicFrame>
        <p:nvGraphicFramePr>
          <p:cNvPr id="8" name="Diagram 7"/>
          <p:cNvGraphicFramePr/>
          <p:nvPr>
            <p:extLst>
              <p:ext uri="{D42A27DB-BD31-4B8C-83A1-F6EECF244321}">
                <p14:modId xmlns:p14="http://schemas.microsoft.com/office/powerpoint/2010/main" val="2672106128"/>
              </p:ext>
            </p:extLst>
          </p:nvPr>
        </p:nvGraphicFramePr>
        <p:xfrm>
          <a:off x="310828" y="1938040"/>
          <a:ext cx="8352928" cy="4536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395536" y="1412776"/>
            <a:ext cx="8424936" cy="400110"/>
          </a:xfrm>
          <a:prstGeom prst="rect">
            <a:avLst/>
          </a:prstGeom>
          <a:noFill/>
        </p:spPr>
        <p:txBody>
          <a:bodyPr wrap="square" rtlCol="0">
            <a:spAutoFit/>
          </a:bodyPr>
          <a:lstStyle/>
          <a:p>
            <a:r>
              <a:rPr lang="en-US" sz="2000" dirty="0"/>
              <a:t>To be in line with international standards, CARSV investigations must be:</a:t>
            </a:r>
          </a:p>
        </p:txBody>
      </p:sp>
    </p:spTree>
    <p:extLst>
      <p:ext uri="{BB962C8B-B14F-4D97-AF65-F5344CB8AC3E}">
        <p14:creationId xmlns:p14="http://schemas.microsoft.com/office/powerpoint/2010/main" val="2214863088"/>
      </p:ext>
    </p:extLst>
  </p:cSld>
  <p:clrMapOvr>
    <a:masterClrMapping/>
  </p:clrMapOvr>
</p:sld>
</file>

<file path=ppt/theme/theme1.xml><?xml version="1.0" encoding="utf-8"?>
<a:theme xmlns:a="http://schemas.openxmlformats.org/drawingml/2006/main" name="IICI Powerpoint template">
  <a:themeElements>
    <a:clrScheme name="IICI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ICI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ICI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ICI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ICI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ICI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ICI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ICI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ICI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ICI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ICI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ICI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ICI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IICI Powerpoint template</Template>
  <TotalTime>37802</TotalTime>
  <Words>2120</Words>
  <PresentationFormat>On-screen Show (4:3)</PresentationFormat>
  <Paragraphs>415</Paragraphs>
  <Slides>20</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Arial (Headings)</vt:lpstr>
      <vt:lpstr>Calibri</vt:lpstr>
      <vt:lpstr>Candara</vt:lpstr>
      <vt:lpstr>Mangal</vt:lpstr>
      <vt:lpstr>Times New Roman</vt:lpstr>
      <vt:lpstr>Wingdings</vt:lpstr>
      <vt:lpstr>IICI Powerpoint template</vt:lpstr>
      <vt:lpstr>Module 5</vt:lpstr>
      <vt:lpstr>PowerPoint Presentation</vt:lpstr>
      <vt:lpstr>PowerPoint Presentation</vt:lpstr>
      <vt:lpstr>PowerPoint Presentation</vt:lpstr>
      <vt:lpstr>PowerPoint Presentation</vt:lpstr>
      <vt:lpstr>A. State responsibility  in relation to the act</vt:lpstr>
      <vt:lpstr>PowerPoint Presentation</vt:lpstr>
      <vt:lpstr>B. State responsibility in relation to the response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Analysing a concrete case to assess state responsibility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IICI</dc:creator>
  <cp:lastPrinted>2018-01-10T10:37:44Z</cp:lastPrinted>
  <dcterms:created xsi:type="dcterms:W3CDTF">2012-04-10T06:25:38Z</dcterms:created>
  <dcterms:modified xsi:type="dcterms:W3CDTF">2018-05-10T07:38:43Z</dcterms:modified>
</cp:coreProperties>
</file>