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0"/>
  </p:notesMasterIdLst>
  <p:handoutMasterIdLst>
    <p:handoutMasterId r:id="rId21"/>
  </p:handoutMasterIdLst>
  <p:sldIdLst>
    <p:sldId id="281" r:id="rId2"/>
    <p:sldId id="303" r:id="rId3"/>
    <p:sldId id="360" r:id="rId4"/>
    <p:sldId id="361" r:id="rId5"/>
    <p:sldId id="346" r:id="rId6"/>
    <p:sldId id="359" r:id="rId7"/>
    <p:sldId id="375" r:id="rId8"/>
    <p:sldId id="363" r:id="rId9"/>
    <p:sldId id="362" r:id="rId10"/>
    <p:sldId id="364" r:id="rId11"/>
    <p:sldId id="365" r:id="rId12"/>
    <p:sldId id="371" r:id="rId13"/>
    <p:sldId id="372" r:id="rId14"/>
    <p:sldId id="376" r:id="rId15"/>
    <p:sldId id="369" r:id="rId16"/>
    <p:sldId id="373" r:id="rId17"/>
    <p:sldId id="374" r:id="rId18"/>
    <p:sldId id="300" r:id="rId1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ine Marcus" initials="MM" lastIdx="4" clrIdx="0">
    <p:extLst/>
  </p:cmAuthor>
  <p:cmAuthor id="2" name="Danaé van der Straten Ponthoz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09FF"/>
    <a:srgbClr val="2611FF"/>
    <a:srgbClr val="CC9900"/>
    <a:srgbClr val="808080"/>
    <a:srgbClr val="3366FF"/>
    <a:srgbClr val="CC6600"/>
    <a:srgbClr val="FFCC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87680" autoAdjust="0"/>
  </p:normalViewPr>
  <p:slideViewPr>
    <p:cSldViewPr>
      <p:cViewPr varScale="1">
        <p:scale>
          <a:sx n="48" d="100"/>
          <a:sy n="48" d="100"/>
        </p:scale>
        <p:origin x="172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US" sz="3200" dirty="0">
              <a:solidFill>
                <a:srgbClr val="000000"/>
              </a:solidFill>
            </a:rPr>
            <a:t>Set </a:t>
          </a:r>
          <a:r>
            <a:rPr lang="en-US" sz="3200" dirty="0" smtClean="0">
              <a:solidFill>
                <a:srgbClr val="000000"/>
              </a:solidFill>
            </a:rPr>
            <a:t>out </a:t>
          </a:r>
          <a:r>
            <a:rPr lang="en-US" sz="3200" dirty="0">
              <a:solidFill>
                <a:srgbClr val="000000"/>
              </a:solidFill>
            </a:rPr>
            <a:t>some </a:t>
          </a:r>
          <a:r>
            <a:rPr lang="en-US" sz="3200" dirty="0"/>
            <a:t>possible avenues for </a:t>
          </a:r>
          <a:r>
            <a:rPr lang="en-US" sz="3200" dirty="0" smtClean="0"/>
            <a:t>reparations</a:t>
          </a:r>
          <a:r>
            <a:rPr lang="en-US" sz="3200" strike="sngStrike" dirty="0" smtClean="0">
              <a:solidFill>
                <a:srgbClr val="FF0000"/>
              </a:solidFill>
            </a:rPr>
            <a:t> </a:t>
          </a:r>
          <a:endParaRPr lang="en-US" sz="3200" strike="sngStrike" dirty="0">
            <a:solidFill>
              <a:srgbClr val="FF0000"/>
            </a:solidFill>
          </a:endParaRPr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CBDC5A21-356D-7445-A39E-7C443F582D15}">
      <dgm:prSet phldrT="[Text]" custT="1"/>
      <dgm:spPr/>
      <dgm:t>
        <a:bodyPr/>
        <a:lstStyle/>
        <a:p>
          <a:r>
            <a:rPr lang="en-US" sz="3200" dirty="0"/>
            <a:t>Identify what information to gather for different forms of </a:t>
          </a:r>
          <a:r>
            <a:rPr lang="en-US" sz="3200" dirty="0">
              <a:solidFill>
                <a:srgbClr val="000000"/>
              </a:solidFill>
            </a:rPr>
            <a:t>harm, and </a:t>
          </a:r>
          <a:r>
            <a:rPr lang="en-US" sz="3200" dirty="0"/>
            <a:t>how </a:t>
          </a:r>
        </a:p>
      </dgm:t>
    </dgm:pt>
    <dgm:pt modelId="{1E1FA121-165E-324C-A201-7CA4DAAE62E1}" type="parTrans" cxnId="{7B5E05B2-AD62-BD45-B960-D4DB4E53DC31}">
      <dgm:prSet/>
      <dgm:spPr/>
    </dgm:pt>
    <dgm:pt modelId="{6BF0A404-A417-A94A-90B2-287DDF6259F5}" type="sibTrans" cxnId="{7B5E05B2-AD62-BD45-B960-D4DB4E53DC31}">
      <dgm:prSet/>
      <dgm:spPr/>
    </dgm:pt>
    <dgm:pt modelId="{77333FC7-D9D0-324E-A7B0-7780B3F71CC2}">
      <dgm:prSet phldrT="[Text]" custT="1"/>
      <dgm:spPr/>
      <dgm:t>
        <a:bodyPr/>
        <a:lstStyle/>
        <a:p>
          <a:r>
            <a:rPr lang="en-US" sz="3200" dirty="0"/>
            <a:t>Describe what constitut</a:t>
          </a:r>
          <a:r>
            <a:rPr lang="en-US" sz="3200" dirty="0">
              <a:solidFill>
                <a:schemeClr val="tx1"/>
              </a:solidFill>
            </a:rPr>
            <a:t>es </a:t>
          </a:r>
          <a:r>
            <a:rPr lang="en-US" sz="3200" dirty="0"/>
            <a:t>adequate remedy and reparation </a:t>
          </a:r>
        </a:p>
      </dgm:t>
    </dgm:pt>
    <dgm:pt modelId="{41848E2B-653B-DE4A-89E0-F75A8D80ABC9}" type="parTrans" cxnId="{9F7AB9EB-9494-8A4C-BFAE-13DC2C6268BC}">
      <dgm:prSet/>
      <dgm:spPr/>
    </dgm:pt>
    <dgm:pt modelId="{AAAF6233-391E-AC4B-8082-150FDEDEBE42}" type="sibTrans" cxnId="{9F7AB9EB-9494-8A4C-BFAE-13DC2C6268BC}">
      <dgm:prSet/>
      <dgm:spPr/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B98CD20C-D67B-E94F-9CBF-23354048A697}" type="pres">
      <dgm:prSet presAssocID="{77333FC7-D9D0-324E-A7B0-7780B3F71CC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55DFD7-4023-F948-9756-88DD623C3DD8}" type="pres">
      <dgm:prSet presAssocID="{AAAF6233-391E-AC4B-8082-150FDEDEBE42}" presName="spacer" presStyleCnt="0"/>
      <dgm:spPr/>
    </dgm:pt>
    <dgm:pt modelId="{1BDB3A8F-9747-144C-891B-1BB53422AFAE}" type="pres">
      <dgm:prSet presAssocID="{CBDC5A21-356D-7445-A39E-7C443F582D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F7AB9EB-9494-8A4C-BFAE-13DC2C6268BC}" srcId="{AF58B104-90D0-7C4E-88F3-3C91887B0204}" destId="{77333FC7-D9D0-324E-A7B0-7780B3F71CC2}" srcOrd="1" destOrd="0" parTransId="{41848E2B-653B-DE4A-89E0-F75A8D80ABC9}" sibTransId="{AAAF6233-391E-AC4B-8082-150FDEDEBE42}"/>
    <dgm:cxn modelId="{7B5E05B2-AD62-BD45-B960-D4DB4E53DC31}" srcId="{AF58B104-90D0-7C4E-88F3-3C91887B0204}" destId="{CBDC5A21-356D-7445-A39E-7C443F582D15}" srcOrd="2" destOrd="0" parTransId="{1E1FA121-165E-324C-A201-7CA4DAAE62E1}" sibTransId="{6BF0A404-A417-A94A-90B2-287DDF6259F5}"/>
    <dgm:cxn modelId="{C7444C80-9548-884D-9934-5B1CD0D83923}" type="presOf" srcId="{CBDC5A21-356D-7445-A39E-7C443F582D15}" destId="{1BDB3A8F-9747-144C-891B-1BB53422AFAE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C0A8A619-E229-A147-A644-0864E603FBCF}" type="presOf" srcId="{77333FC7-D9D0-324E-A7B0-7780B3F71CC2}" destId="{B98CD20C-D67B-E94F-9CBF-23354048A697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5443B4D8-4908-BC4E-A096-22CA9EED6955}" type="presParOf" srcId="{7D1A884F-0458-884B-9AC6-061EA8E16002}" destId="{B98CD20C-D67B-E94F-9CBF-23354048A697}" srcOrd="2" destOrd="0" presId="urn:microsoft.com/office/officeart/2005/8/layout/vList2"/>
    <dgm:cxn modelId="{72157A91-C7D8-2841-826B-F5C3B1590382}" type="presParOf" srcId="{7D1A884F-0458-884B-9AC6-061EA8E16002}" destId="{AD55DFD7-4023-F948-9756-88DD623C3DD8}" srcOrd="3" destOrd="0" presId="urn:microsoft.com/office/officeart/2005/8/layout/vList2"/>
    <dgm:cxn modelId="{CC2802A6-6847-CC47-8E51-ECCCCF175623}" type="presParOf" srcId="{7D1A884F-0458-884B-9AC6-061EA8E16002}" destId="{1BDB3A8F-9747-144C-891B-1BB53422AF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C6B70E-9559-8746-B2C2-ADAF4EDEF579}" type="doc">
      <dgm:prSet loTypeId="urn:microsoft.com/office/officeart/2005/8/layout/hList3" loCatId="" qsTypeId="urn:microsoft.com/office/officeart/2005/8/quickstyle/simple5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B67DD6AD-F9C8-FD4C-8856-C769544F3D9A}">
      <dgm:prSet phldrT="[Text]" custT="1"/>
      <dgm:spPr/>
      <dgm:t>
        <a:bodyPr/>
        <a:lstStyle/>
        <a:p>
          <a:r>
            <a:rPr lang="en-US" sz="2200" b="1" dirty="0">
              <a:solidFill>
                <a:srgbClr val="000000"/>
              </a:solidFill>
            </a:rPr>
            <a:t>Right to remedies under international law</a:t>
          </a:r>
          <a:r>
            <a:rPr lang="en-US" sz="2200" dirty="0">
              <a:solidFill>
                <a:srgbClr val="000000"/>
              </a:solidFill>
            </a:rPr>
            <a:t> </a:t>
          </a:r>
        </a:p>
        <a:p>
          <a:r>
            <a:rPr lang="en-US" sz="2200" dirty="0">
              <a:solidFill>
                <a:srgbClr val="000000"/>
              </a:solidFill>
            </a:rPr>
            <a:t>for victims of CARSV and other gross human rights violations</a:t>
          </a:r>
        </a:p>
        <a:p>
          <a:r>
            <a:rPr lang="en-US" sz="1800" i="1" dirty="0">
              <a:solidFill>
                <a:srgbClr val="000000"/>
              </a:solidFill>
            </a:rPr>
            <a:t>UN Basic Principles on Remedy and Reparation</a:t>
          </a:r>
        </a:p>
      </dgm:t>
    </dgm:pt>
    <dgm:pt modelId="{007EDFAE-2B17-CB4F-9CB7-5D7F464E162A}" type="parTrans" cxnId="{7E47D8E5-201A-AE4D-88CD-ADCED6ADF2CE}">
      <dgm:prSet/>
      <dgm:spPr/>
      <dgm:t>
        <a:bodyPr/>
        <a:lstStyle/>
        <a:p>
          <a:endParaRPr lang="en-US"/>
        </a:p>
      </dgm:t>
    </dgm:pt>
    <dgm:pt modelId="{723AC740-D795-E94C-9AE9-C88F8C975966}" type="sibTrans" cxnId="{7E47D8E5-201A-AE4D-88CD-ADCED6ADF2CE}">
      <dgm:prSet/>
      <dgm:spPr/>
      <dgm:t>
        <a:bodyPr/>
        <a:lstStyle/>
        <a:p>
          <a:endParaRPr lang="en-US"/>
        </a:p>
      </dgm:t>
    </dgm:pt>
    <dgm:pt modelId="{CF45C15E-4534-6645-8693-B0613318F39C}">
      <dgm:prSet phldrT="[Text]" custT="1"/>
      <dgm:spPr/>
      <dgm:t>
        <a:bodyPr/>
        <a:lstStyle/>
        <a:p>
          <a:r>
            <a:rPr lang="en-US" sz="2200">
              <a:solidFill>
                <a:srgbClr val="000000"/>
              </a:solidFill>
            </a:rPr>
            <a:t>Equal and effective </a:t>
          </a:r>
          <a:r>
            <a:rPr lang="en-US" sz="2200" b="1">
              <a:solidFill>
                <a:srgbClr val="000000"/>
              </a:solidFill>
            </a:rPr>
            <a:t>access to justice</a:t>
          </a:r>
          <a:endParaRPr lang="en-US" sz="2200" b="1" dirty="0">
            <a:solidFill>
              <a:srgbClr val="000000"/>
            </a:solidFill>
          </a:endParaRPr>
        </a:p>
      </dgm:t>
    </dgm:pt>
    <dgm:pt modelId="{0742D990-D3B8-2F4A-AE21-E5BA72932549}" type="parTrans" cxnId="{AAC25B82-FB80-F946-BD05-AFDD0E676BC4}">
      <dgm:prSet/>
      <dgm:spPr/>
      <dgm:t>
        <a:bodyPr/>
        <a:lstStyle/>
        <a:p>
          <a:endParaRPr lang="en-US"/>
        </a:p>
      </dgm:t>
    </dgm:pt>
    <dgm:pt modelId="{A2C19D11-902B-F44D-BA2F-B1EA678A9AE3}" type="sibTrans" cxnId="{AAC25B82-FB80-F946-BD05-AFDD0E676BC4}">
      <dgm:prSet/>
      <dgm:spPr/>
      <dgm:t>
        <a:bodyPr/>
        <a:lstStyle/>
        <a:p>
          <a:endParaRPr lang="en-US"/>
        </a:p>
      </dgm:t>
    </dgm:pt>
    <dgm:pt modelId="{2458CF15-4626-5B4F-BB75-26FE6FE036EC}">
      <dgm:prSet phldrT="[Text]" custT="1"/>
      <dgm:spPr/>
      <dgm:t>
        <a:bodyPr/>
        <a:lstStyle/>
        <a:p>
          <a:r>
            <a:rPr lang="en-US" sz="2200">
              <a:solidFill>
                <a:srgbClr val="000000"/>
              </a:solidFill>
            </a:rPr>
            <a:t>Adequate, effective and prompt </a:t>
          </a:r>
          <a:r>
            <a:rPr lang="en-US" sz="2200" b="1">
              <a:solidFill>
                <a:srgbClr val="000000"/>
              </a:solidFill>
            </a:rPr>
            <a:t>reparation</a:t>
          </a:r>
          <a:endParaRPr lang="en-US" sz="2200" b="1" dirty="0">
            <a:solidFill>
              <a:srgbClr val="000000"/>
            </a:solidFill>
          </a:endParaRPr>
        </a:p>
      </dgm:t>
    </dgm:pt>
    <dgm:pt modelId="{430E3186-5B9A-1842-A72D-9F2ABB73402C}" type="parTrans" cxnId="{A1C90863-F632-154A-A1C8-643A25EEEC3B}">
      <dgm:prSet/>
      <dgm:spPr/>
      <dgm:t>
        <a:bodyPr/>
        <a:lstStyle/>
        <a:p>
          <a:endParaRPr lang="en-US"/>
        </a:p>
      </dgm:t>
    </dgm:pt>
    <dgm:pt modelId="{720B636D-5CEB-9144-9482-46FB55C6A936}" type="sibTrans" cxnId="{A1C90863-F632-154A-A1C8-643A25EEEC3B}">
      <dgm:prSet/>
      <dgm:spPr/>
      <dgm:t>
        <a:bodyPr/>
        <a:lstStyle/>
        <a:p>
          <a:endParaRPr lang="en-US"/>
        </a:p>
      </dgm:t>
    </dgm:pt>
    <dgm:pt modelId="{29E7A89F-C697-944A-B52B-88C028D386EA}">
      <dgm:prSet phldrT="[Text]" custT="1"/>
      <dgm:spPr/>
      <dgm:t>
        <a:bodyPr/>
        <a:lstStyle/>
        <a:p>
          <a:r>
            <a:rPr lang="en-US" sz="2200" dirty="0">
              <a:solidFill>
                <a:srgbClr val="000000"/>
              </a:solidFill>
            </a:rPr>
            <a:t>Access to relevant </a:t>
          </a:r>
          <a:r>
            <a:rPr lang="en-US" sz="2200" b="1" dirty="0">
              <a:solidFill>
                <a:srgbClr val="000000"/>
              </a:solidFill>
            </a:rPr>
            <a:t>information</a:t>
          </a:r>
          <a:r>
            <a:rPr lang="en-US" sz="2200" dirty="0">
              <a:solidFill>
                <a:srgbClr val="000000"/>
              </a:solidFill>
            </a:rPr>
            <a:t> about support services and reparation mechanisms</a:t>
          </a:r>
        </a:p>
      </dgm:t>
    </dgm:pt>
    <dgm:pt modelId="{BF3012C2-DEC7-C34C-8461-9EE7ECA4562F}" type="parTrans" cxnId="{383BE233-A6DF-7F45-A4C5-56BBDDE0F5DA}">
      <dgm:prSet/>
      <dgm:spPr/>
      <dgm:t>
        <a:bodyPr/>
        <a:lstStyle/>
        <a:p>
          <a:endParaRPr lang="en-US"/>
        </a:p>
      </dgm:t>
    </dgm:pt>
    <dgm:pt modelId="{0E527983-57E5-6A4C-A7F0-79DF00D876B5}" type="sibTrans" cxnId="{383BE233-A6DF-7F45-A4C5-56BBDDE0F5DA}">
      <dgm:prSet/>
      <dgm:spPr/>
      <dgm:t>
        <a:bodyPr/>
        <a:lstStyle/>
        <a:p>
          <a:endParaRPr lang="en-US"/>
        </a:p>
      </dgm:t>
    </dgm:pt>
    <dgm:pt modelId="{B979188C-1C5B-8743-BDC4-967222D74FB4}" type="pres">
      <dgm:prSet presAssocID="{0FC6B70E-9559-8746-B2C2-ADAF4EDEF57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2F8BA0D-7705-4548-B650-157433BBEC48}" type="pres">
      <dgm:prSet presAssocID="{B67DD6AD-F9C8-FD4C-8856-C769544F3D9A}" presName="roof" presStyleLbl="dkBgShp" presStyleIdx="0" presStyleCnt="2" custLinFactNeighborX="3559"/>
      <dgm:spPr/>
      <dgm:t>
        <a:bodyPr/>
        <a:lstStyle/>
        <a:p>
          <a:endParaRPr lang="en-GB"/>
        </a:p>
      </dgm:t>
    </dgm:pt>
    <dgm:pt modelId="{DB33D070-2D6B-2C4F-A409-314BD0C0F75C}" type="pres">
      <dgm:prSet presAssocID="{B67DD6AD-F9C8-FD4C-8856-C769544F3D9A}" presName="pillars" presStyleCnt="0"/>
      <dgm:spPr/>
    </dgm:pt>
    <dgm:pt modelId="{8086DC8A-21F4-6F49-9749-F46E2E75F0ED}" type="pres">
      <dgm:prSet presAssocID="{B67DD6AD-F9C8-FD4C-8856-C769544F3D9A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80E231-5EF0-724F-9110-163A6770B322}" type="pres">
      <dgm:prSet presAssocID="{2458CF15-4626-5B4F-BB75-26FE6FE036E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35CBFA-9AD4-ED42-81D7-AFF669C2B1EB}" type="pres">
      <dgm:prSet presAssocID="{29E7A89F-C697-944A-B52B-88C028D386EA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F93222-4C70-294B-998A-0AAC2AD30D76}" type="pres">
      <dgm:prSet presAssocID="{B67DD6AD-F9C8-FD4C-8856-C769544F3D9A}" presName="base" presStyleLbl="dkBgShp" presStyleIdx="1" presStyleCnt="2" custLinFactY="35661" custLinFactNeighborX="-109" custLinFactNeighborY="100000"/>
      <dgm:spPr/>
    </dgm:pt>
  </dgm:ptLst>
  <dgm:cxnLst>
    <dgm:cxn modelId="{9418B37C-E22D-CD42-A693-73257C7D46C9}" type="presOf" srcId="{CF45C15E-4534-6645-8693-B0613318F39C}" destId="{8086DC8A-21F4-6F49-9749-F46E2E75F0ED}" srcOrd="0" destOrd="0" presId="urn:microsoft.com/office/officeart/2005/8/layout/hList3"/>
    <dgm:cxn modelId="{383BE233-A6DF-7F45-A4C5-56BBDDE0F5DA}" srcId="{B67DD6AD-F9C8-FD4C-8856-C769544F3D9A}" destId="{29E7A89F-C697-944A-B52B-88C028D386EA}" srcOrd="2" destOrd="0" parTransId="{BF3012C2-DEC7-C34C-8461-9EE7ECA4562F}" sibTransId="{0E527983-57E5-6A4C-A7F0-79DF00D876B5}"/>
    <dgm:cxn modelId="{AAC25B82-FB80-F946-BD05-AFDD0E676BC4}" srcId="{B67DD6AD-F9C8-FD4C-8856-C769544F3D9A}" destId="{CF45C15E-4534-6645-8693-B0613318F39C}" srcOrd="0" destOrd="0" parTransId="{0742D990-D3B8-2F4A-AE21-E5BA72932549}" sibTransId="{A2C19D11-902B-F44D-BA2F-B1EA678A9AE3}"/>
    <dgm:cxn modelId="{A1C90863-F632-154A-A1C8-643A25EEEC3B}" srcId="{B67DD6AD-F9C8-FD4C-8856-C769544F3D9A}" destId="{2458CF15-4626-5B4F-BB75-26FE6FE036EC}" srcOrd="1" destOrd="0" parTransId="{430E3186-5B9A-1842-A72D-9F2ABB73402C}" sibTransId="{720B636D-5CEB-9144-9482-46FB55C6A936}"/>
    <dgm:cxn modelId="{F987F465-B7E0-BA41-ADFA-E1114A4BD506}" type="presOf" srcId="{B67DD6AD-F9C8-FD4C-8856-C769544F3D9A}" destId="{A2F8BA0D-7705-4548-B650-157433BBEC48}" srcOrd="0" destOrd="0" presId="urn:microsoft.com/office/officeart/2005/8/layout/hList3"/>
    <dgm:cxn modelId="{F1D1B275-318F-5345-8EAD-EE0C433C6970}" type="presOf" srcId="{0FC6B70E-9559-8746-B2C2-ADAF4EDEF579}" destId="{B979188C-1C5B-8743-BDC4-967222D74FB4}" srcOrd="0" destOrd="0" presId="urn:microsoft.com/office/officeart/2005/8/layout/hList3"/>
    <dgm:cxn modelId="{7E47D8E5-201A-AE4D-88CD-ADCED6ADF2CE}" srcId="{0FC6B70E-9559-8746-B2C2-ADAF4EDEF579}" destId="{B67DD6AD-F9C8-FD4C-8856-C769544F3D9A}" srcOrd="0" destOrd="0" parTransId="{007EDFAE-2B17-CB4F-9CB7-5D7F464E162A}" sibTransId="{723AC740-D795-E94C-9AE9-C88F8C975966}"/>
    <dgm:cxn modelId="{4AEB75D4-6B3E-8442-A405-10A5A5CE9956}" type="presOf" srcId="{2458CF15-4626-5B4F-BB75-26FE6FE036EC}" destId="{F180E231-5EF0-724F-9110-163A6770B322}" srcOrd="0" destOrd="0" presId="urn:microsoft.com/office/officeart/2005/8/layout/hList3"/>
    <dgm:cxn modelId="{DFB5956B-7E02-4648-8C38-0B4F218659A7}" type="presOf" srcId="{29E7A89F-C697-944A-B52B-88C028D386EA}" destId="{B035CBFA-9AD4-ED42-81D7-AFF669C2B1EB}" srcOrd="0" destOrd="0" presId="urn:microsoft.com/office/officeart/2005/8/layout/hList3"/>
    <dgm:cxn modelId="{677F2394-4224-EB4C-894E-D3D703F46DB3}" type="presParOf" srcId="{B979188C-1C5B-8743-BDC4-967222D74FB4}" destId="{A2F8BA0D-7705-4548-B650-157433BBEC48}" srcOrd="0" destOrd="0" presId="urn:microsoft.com/office/officeart/2005/8/layout/hList3"/>
    <dgm:cxn modelId="{326EB63B-BABE-0744-8040-677BB780D6A6}" type="presParOf" srcId="{B979188C-1C5B-8743-BDC4-967222D74FB4}" destId="{DB33D070-2D6B-2C4F-A409-314BD0C0F75C}" srcOrd="1" destOrd="0" presId="urn:microsoft.com/office/officeart/2005/8/layout/hList3"/>
    <dgm:cxn modelId="{67F4C72A-C0BC-FB4E-8B4F-97DCB3F85D8D}" type="presParOf" srcId="{DB33D070-2D6B-2C4F-A409-314BD0C0F75C}" destId="{8086DC8A-21F4-6F49-9749-F46E2E75F0ED}" srcOrd="0" destOrd="0" presId="urn:microsoft.com/office/officeart/2005/8/layout/hList3"/>
    <dgm:cxn modelId="{DA437708-1645-9642-95F5-C8782F56EC02}" type="presParOf" srcId="{DB33D070-2D6B-2C4F-A409-314BD0C0F75C}" destId="{F180E231-5EF0-724F-9110-163A6770B322}" srcOrd="1" destOrd="0" presId="urn:microsoft.com/office/officeart/2005/8/layout/hList3"/>
    <dgm:cxn modelId="{EA27FDD2-9644-0A45-B7ED-6066D6EB7197}" type="presParOf" srcId="{DB33D070-2D6B-2C4F-A409-314BD0C0F75C}" destId="{B035CBFA-9AD4-ED42-81D7-AFF669C2B1EB}" srcOrd="2" destOrd="0" presId="urn:microsoft.com/office/officeart/2005/8/layout/hList3"/>
    <dgm:cxn modelId="{05E0C486-0504-984B-81A0-51248C598EAD}" type="presParOf" srcId="{B979188C-1C5B-8743-BDC4-967222D74FB4}" destId="{92F93222-4C70-294B-998A-0AAC2AD30D7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7F0487-3D63-9C4F-AC59-0DDCEB3738DD}" type="doc">
      <dgm:prSet loTypeId="urn:microsoft.com/office/officeart/2005/8/layout/radial4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A6DAE108-3C65-794C-801C-A783F7DBFEA4}">
      <dgm:prSet phldrT="[Text]"/>
      <dgm:spPr/>
      <dgm:t>
        <a:bodyPr/>
        <a:lstStyle/>
        <a:p>
          <a:r>
            <a:rPr lang="en-US" b="1" dirty="0"/>
            <a:t>VICTIM</a:t>
          </a:r>
        </a:p>
      </dgm:t>
    </dgm:pt>
    <dgm:pt modelId="{F85E8A81-730C-534C-BED9-4EC15094DE9A}" type="parTrans" cxnId="{88F61CE2-0599-DC48-A908-345A39FA1296}">
      <dgm:prSet/>
      <dgm:spPr/>
      <dgm:t>
        <a:bodyPr/>
        <a:lstStyle/>
        <a:p>
          <a:endParaRPr lang="en-US"/>
        </a:p>
      </dgm:t>
    </dgm:pt>
    <dgm:pt modelId="{81F3A966-3129-1F4C-970F-BC1A8DF1C84A}" type="sibTrans" cxnId="{88F61CE2-0599-DC48-A908-345A39FA1296}">
      <dgm:prSet/>
      <dgm:spPr/>
      <dgm:t>
        <a:bodyPr/>
        <a:lstStyle/>
        <a:p>
          <a:endParaRPr lang="en-US"/>
        </a:p>
      </dgm:t>
    </dgm:pt>
    <dgm:pt modelId="{0DA70181-5C37-4940-8431-926F2714EA31}">
      <dgm:prSet phldrT="[Text]"/>
      <dgm:spPr/>
      <dgm:t>
        <a:bodyPr/>
        <a:lstStyle/>
        <a:p>
          <a:r>
            <a:rPr lang="en-US" dirty="0"/>
            <a:t>Dependents of the victim</a:t>
          </a:r>
        </a:p>
      </dgm:t>
    </dgm:pt>
    <dgm:pt modelId="{FECF14A9-0C9C-A649-9D48-DC954AA6AB95}" type="parTrans" cxnId="{609D9A1C-8209-6A42-B956-8B33666DB2B2}">
      <dgm:prSet/>
      <dgm:spPr/>
      <dgm:t>
        <a:bodyPr/>
        <a:lstStyle/>
        <a:p>
          <a:endParaRPr lang="en-US"/>
        </a:p>
      </dgm:t>
    </dgm:pt>
    <dgm:pt modelId="{8A1C2753-29AC-4D4B-827E-2034816190E7}" type="sibTrans" cxnId="{609D9A1C-8209-6A42-B956-8B33666DB2B2}">
      <dgm:prSet/>
      <dgm:spPr/>
      <dgm:t>
        <a:bodyPr/>
        <a:lstStyle/>
        <a:p>
          <a:endParaRPr lang="en-US"/>
        </a:p>
      </dgm:t>
    </dgm:pt>
    <dgm:pt modelId="{4E35E35B-A0D1-E946-8B89-55145275F361}">
      <dgm:prSet phldrT="[Text]"/>
      <dgm:spPr/>
      <dgm:t>
        <a:bodyPr/>
        <a:lstStyle/>
        <a:p>
          <a:r>
            <a:rPr lang="en-US" dirty="0"/>
            <a:t> Victim’s family members </a:t>
          </a:r>
        </a:p>
      </dgm:t>
    </dgm:pt>
    <dgm:pt modelId="{A119ED41-5547-B343-9CF3-445605759A43}" type="parTrans" cxnId="{4F868C3B-AA54-2A4E-B1F0-E3483B788F3B}">
      <dgm:prSet/>
      <dgm:spPr/>
      <dgm:t>
        <a:bodyPr/>
        <a:lstStyle/>
        <a:p>
          <a:endParaRPr lang="en-US"/>
        </a:p>
      </dgm:t>
    </dgm:pt>
    <dgm:pt modelId="{12E69798-BA2C-4B4C-86BC-CA2E6D016147}" type="sibTrans" cxnId="{4F868C3B-AA54-2A4E-B1F0-E3483B788F3B}">
      <dgm:prSet/>
      <dgm:spPr/>
      <dgm:t>
        <a:bodyPr/>
        <a:lstStyle/>
        <a:p>
          <a:endParaRPr lang="en-US"/>
        </a:p>
      </dgm:t>
    </dgm:pt>
    <dgm:pt modelId="{A3ABF239-5170-4946-B2E2-F98428FC78DB}">
      <dgm:prSet phldrT="[Text]"/>
      <dgm:spPr/>
      <dgm:t>
        <a:bodyPr/>
        <a:lstStyle/>
        <a:p>
          <a:r>
            <a:rPr lang="en-US" dirty="0"/>
            <a:t>Direct victim(s)</a:t>
          </a:r>
        </a:p>
      </dgm:t>
    </dgm:pt>
    <dgm:pt modelId="{BE4CAD68-1CCA-9644-A9FE-3961DBB2434B}" type="parTrans" cxnId="{6A9C78A5-9550-414D-A642-633EEDAA0DC2}">
      <dgm:prSet/>
      <dgm:spPr/>
      <dgm:t>
        <a:bodyPr/>
        <a:lstStyle/>
        <a:p>
          <a:endParaRPr lang="en-US"/>
        </a:p>
      </dgm:t>
    </dgm:pt>
    <dgm:pt modelId="{50B57AB2-242C-A34B-AE56-F29F8B161F9D}" type="sibTrans" cxnId="{6A9C78A5-9550-414D-A642-633EEDAA0DC2}">
      <dgm:prSet/>
      <dgm:spPr/>
      <dgm:t>
        <a:bodyPr/>
        <a:lstStyle/>
        <a:p>
          <a:endParaRPr lang="en-US"/>
        </a:p>
      </dgm:t>
    </dgm:pt>
    <dgm:pt modelId="{B39141BB-418A-314E-8AAE-70DBA18669D6}">
      <dgm:prSet phldrT="[Text]"/>
      <dgm:spPr/>
      <dgm:t>
        <a:bodyPr/>
        <a:lstStyle/>
        <a:p>
          <a:r>
            <a:rPr lang="en-US" dirty="0"/>
            <a:t>Secondary victim(s)</a:t>
          </a:r>
        </a:p>
      </dgm:t>
    </dgm:pt>
    <dgm:pt modelId="{233677FF-5442-E743-A7E6-79F5383BE52C}" type="parTrans" cxnId="{1E144B02-23F8-074E-B21A-3771D879C5F7}">
      <dgm:prSet/>
      <dgm:spPr/>
      <dgm:t>
        <a:bodyPr/>
        <a:lstStyle/>
        <a:p>
          <a:endParaRPr lang="en-US"/>
        </a:p>
      </dgm:t>
    </dgm:pt>
    <dgm:pt modelId="{B2B146C9-0A24-0948-9519-5D09FBD35CC9}" type="sibTrans" cxnId="{1E144B02-23F8-074E-B21A-3771D879C5F7}">
      <dgm:prSet/>
      <dgm:spPr/>
      <dgm:t>
        <a:bodyPr/>
        <a:lstStyle/>
        <a:p>
          <a:endParaRPr lang="en-US"/>
        </a:p>
      </dgm:t>
    </dgm:pt>
    <dgm:pt modelId="{C5C9799F-BF07-BD48-9F89-A7E5A0955B29}">
      <dgm:prSet phldrT="[Text]"/>
      <dgm:spPr/>
      <dgm:t>
        <a:bodyPr/>
        <a:lstStyle/>
        <a:p>
          <a:r>
            <a:rPr lang="en-US" dirty="0"/>
            <a:t>Victim’s community</a:t>
          </a:r>
        </a:p>
      </dgm:t>
    </dgm:pt>
    <dgm:pt modelId="{96593E8F-7B31-A14E-82EF-A76F2E2F8C4C}" type="parTrans" cxnId="{47B1EA0B-6786-6B4E-AFD9-CB6EFDF2F31B}">
      <dgm:prSet/>
      <dgm:spPr/>
      <dgm:t>
        <a:bodyPr/>
        <a:lstStyle/>
        <a:p>
          <a:endParaRPr lang="en-US"/>
        </a:p>
      </dgm:t>
    </dgm:pt>
    <dgm:pt modelId="{2693B997-BA03-0943-B8BE-F3D18A60A165}" type="sibTrans" cxnId="{47B1EA0B-6786-6B4E-AFD9-CB6EFDF2F31B}">
      <dgm:prSet/>
      <dgm:spPr/>
      <dgm:t>
        <a:bodyPr/>
        <a:lstStyle/>
        <a:p>
          <a:endParaRPr lang="en-US"/>
        </a:p>
      </dgm:t>
    </dgm:pt>
    <dgm:pt modelId="{F00B3E52-A1C3-5B42-8E50-A5C4EF8C8328}" type="pres">
      <dgm:prSet presAssocID="{FF7F0487-3D63-9C4F-AC59-0DDCEB3738D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01AAD64-301B-804F-8543-F04147A3C22E}" type="pres">
      <dgm:prSet presAssocID="{A6DAE108-3C65-794C-801C-A783F7DBFEA4}" presName="centerShape" presStyleLbl="node0" presStyleIdx="0" presStyleCnt="1"/>
      <dgm:spPr/>
      <dgm:t>
        <a:bodyPr/>
        <a:lstStyle/>
        <a:p>
          <a:endParaRPr lang="en-GB"/>
        </a:p>
      </dgm:t>
    </dgm:pt>
    <dgm:pt modelId="{B0BEBB3D-7601-3646-96E6-FFF29F0E7D0D}" type="pres">
      <dgm:prSet presAssocID="{FECF14A9-0C9C-A649-9D48-DC954AA6AB95}" presName="parTrans" presStyleLbl="bgSibTrans2D1" presStyleIdx="0" presStyleCnt="5"/>
      <dgm:spPr/>
      <dgm:t>
        <a:bodyPr/>
        <a:lstStyle/>
        <a:p>
          <a:endParaRPr lang="en-GB"/>
        </a:p>
      </dgm:t>
    </dgm:pt>
    <dgm:pt modelId="{C44FC43C-8412-0242-9B5D-5564C336DE39}" type="pres">
      <dgm:prSet presAssocID="{0DA70181-5C37-4940-8431-926F2714EA3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AD5E61-4688-5343-9A8B-9720E80D015D}" type="pres">
      <dgm:prSet presAssocID="{A119ED41-5547-B343-9CF3-445605759A43}" presName="parTrans" presStyleLbl="bgSibTrans2D1" presStyleIdx="1" presStyleCnt="5"/>
      <dgm:spPr/>
      <dgm:t>
        <a:bodyPr/>
        <a:lstStyle/>
        <a:p>
          <a:endParaRPr lang="en-GB"/>
        </a:p>
      </dgm:t>
    </dgm:pt>
    <dgm:pt modelId="{281ACE11-CA14-2742-858B-21EE86A3E6AB}" type="pres">
      <dgm:prSet presAssocID="{4E35E35B-A0D1-E946-8B89-55145275F36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812566-13D8-1F46-AF4A-4BBF3B401B40}" type="pres">
      <dgm:prSet presAssocID="{BE4CAD68-1CCA-9644-A9FE-3961DBB2434B}" presName="parTrans" presStyleLbl="bgSibTrans2D1" presStyleIdx="2" presStyleCnt="5"/>
      <dgm:spPr/>
      <dgm:t>
        <a:bodyPr/>
        <a:lstStyle/>
        <a:p>
          <a:endParaRPr lang="en-GB"/>
        </a:p>
      </dgm:t>
    </dgm:pt>
    <dgm:pt modelId="{C582EEC8-0CAE-A447-9470-1D21D32932BE}" type="pres">
      <dgm:prSet presAssocID="{A3ABF239-5170-4946-B2E2-F98428FC78D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F1E540-D7F4-F345-8C31-777935353526}" type="pres">
      <dgm:prSet presAssocID="{96593E8F-7B31-A14E-82EF-A76F2E2F8C4C}" presName="parTrans" presStyleLbl="bgSibTrans2D1" presStyleIdx="3" presStyleCnt="5"/>
      <dgm:spPr/>
      <dgm:t>
        <a:bodyPr/>
        <a:lstStyle/>
        <a:p>
          <a:endParaRPr lang="en-GB"/>
        </a:p>
      </dgm:t>
    </dgm:pt>
    <dgm:pt modelId="{2E7F4FAF-5045-D041-BBB7-723C06DDC435}" type="pres">
      <dgm:prSet presAssocID="{C5C9799F-BF07-BD48-9F89-A7E5A0955B2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6BF61D-6BC2-CA4A-96F9-9C4970D6FFAE}" type="pres">
      <dgm:prSet presAssocID="{233677FF-5442-E743-A7E6-79F5383BE52C}" presName="parTrans" presStyleLbl="bgSibTrans2D1" presStyleIdx="4" presStyleCnt="5"/>
      <dgm:spPr/>
      <dgm:t>
        <a:bodyPr/>
        <a:lstStyle/>
        <a:p>
          <a:endParaRPr lang="en-GB"/>
        </a:p>
      </dgm:t>
    </dgm:pt>
    <dgm:pt modelId="{34DB0281-4B1E-D641-A681-D070CD606066}" type="pres">
      <dgm:prSet presAssocID="{B39141BB-418A-314E-8AAE-70DBA18669D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2A8594D-602D-6B43-A110-A503FF5E6DFE}" type="presOf" srcId="{A119ED41-5547-B343-9CF3-445605759A43}" destId="{9FAD5E61-4688-5343-9A8B-9720E80D015D}" srcOrd="0" destOrd="0" presId="urn:microsoft.com/office/officeart/2005/8/layout/radial4"/>
    <dgm:cxn modelId="{7FAE6AA0-3FD9-4C4C-99DC-AB8398C2B9B0}" type="presOf" srcId="{FECF14A9-0C9C-A649-9D48-DC954AA6AB95}" destId="{B0BEBB3D-7601-3646-96E6-FFF29F0E7D0D}" srcOrd="0" destOrd="0" presId="urn:microsoft.com/office/officeart/2005/8/layout/radial4"/>
    <dgm:cxn modelId="{6A9C78A5-9550-414D-A642-633EEDAA0DC2}" srcId="{A6DAE108-3C65-794C-801C-A783F7DBFEA4}" destId="{A3ABF239-5170-4946-B2E2-F98428FC78DB}" srcOrd="2" destOrd="0" parTransId="{BE4CAD68-1CCA-9644-A9FE-3961DBB2434B}" sibTransId="{50B57AB2-242C-A34B-AE56-F29F8B161F9D}"/>
    <dgm:cxn modelId="{45C0755B-D0AE-8E46-8ACE-12E7331FC480}" type="presOf" srcId="{4E35E35B-A0D1-E946-8B89-55145275F361}" destId="{281ACE11-CA14-2742-858B-21EE86A3E6AB}" srcOrd="0" destOrd="0" presId="urn:microsoft.com/office/officeart/2005/8/layout/radial4"/>
    <dgm:cxn modelId="{1E144B02-23F8-074E-B21A-3771D879C5F7}" srcId="{A6DAE108-3C65-794C-801C-A783F7DBFEA4}" destId="{B39141BB-418A-314E-8AAE-70DBA18669D6}" srcOrd="4" destOrd="0" parTransId="{233677FF-5442-E743-A7E6-79F5383BE52C}" sibTransId="{B2B146C9-0A24-0948-9519-5D09FBD35CC9}"/>
    <dgm:cxn modelId="{070CE81F-8743-164A-B050-A8C737C803BA}" type="presOf" srcId="{A3ABF239-5170-4946-B2E2-F98428FC78DB}" destId="{C582EEC8-0CAE-A447-9470-1D21D32932BE}" srcOrd="0" destOrd="0" presId="urn:microsoft.com/office/officeart/2005/8/layout/radial4"/>
    <dgm:cxn modelId="{83F03867-9933-2C44-80B7-9670ABACF177}" type="presOf" srcId="{FF7F0487-3D63-9C4F-AC59-0DDCEB3738DD}" destId="{F00B3E52-A1C3-5B42-8E50-A5C4EF8C8328}" srcOrd="0" destOrd="0" presId="urn:microsoft.com/office/officeart/2005/8/layout/radial4"/>
    <dgm:cxn modelId="{47B1EA0B-6786-6B4E-AFD9-CB6EFDF2F31B}" srcId="{A6DAE108-3C65-794C-801C-A783F7DBFEA4}" destId="{C5C9799F-BF07-BD48-9F89-A7E5A0955B29}" srcOrd="3" destOrd="0" parTransId="{96593E8F-7B31-A14E-82EF-A76F2E2F8C4C}" sibTransId="{2693B997-BA03-0943-B8BE-F3D18A60A165}"/>
    <dgm:cxn modelId="{87BBF856-C2FE-CC4D-9B80-08AAB50B8918}" type="presOf" srcId="{0DA70181-5C37-4940-8431-926F2714EA31}" destId="{C44FC43C-8412-0242-9B5D-5564C336DE39}" srcOrd="0" destOrd="0" presId="urn:microsoft.com/office/officeart/2005/8/layout/radial4"/>
    <dgm:cxn modelId="{AE73C0C0-6E10-A44C-A153-CC5E874FE287}" type="presOf" srcId="{96593E8F-7B31-A14E-82EF-A76F2E2F8C4C}" destId="{80F1E540-D7F4-F345-8C31-777935353526}" srcOrd="0" destOrd="0" presId="urn:microsoft.com/office/officeart/2005/8/layout/radial4"/>
    <dgm:cxn modelId="{A74E191D-4807-0447-95FF-8FF6AE2FDB5B}" type="presOf" srcId="{233677FF-5442-E743-A7E6-79F5383BE52C}" destId="{856BF61D-6BC2-CA4A-96F9-9C4970D6FFAE}" srcOrd="0" destOrd="0" presId="urn:microsoft.com/office/officeart/2005/8/layout/radial4"/>
    <dgm:cxn modelId="{4F868C3B-AA54-2A4E-B1F0-E3483B788F3B}" srcId="{A6DAE108-3C65-794C-801C-A783F7DBFEA4}" destId="{4E35E35B-A0D1-E946-8B89-55145275F361}" srcOrd="1" destOrd="0" parTransId="{A119ED41-5547-B343-9CF3-445605759A43}" sibTransId="{12E69798-BA2C-4B4C-86BC-CA2E6D016147}"/>
    <dgm:cxn modelId="{EE56362F-7AE8-B74F-A8BD-5F2B476C2E65}" type="presOf" srcId="{B39141BB-418A-314E-8AAE-70DBA18669D6}" destId="{34DB0281-4B1E-D641-A681-D070CD606066}" srcOrd="0" destOrd="0" presId="urn:microsoft.com/office/officeart/2005/8/layout/radial4"/>
    <dgm:cxn modelId="{4FC64025-9E12-5344-9FAF-6CF15661F428}" type="presOf" srcId="{BE4CAD68-1CCA-9644-A9FE-3961DBB2434B}" destId="{6C812566-13D8-1F46-AF4A-4BBF3B401B40}" srcOrd="0" destOrd="0" presId="urn:microsoft.com/office/officeart/2005/8/layout/radial4"/>
    <dgm:cxn modelId="{88F61CE2-0599-DC48-A908-345A39FA1296}" srcId="{FF7F0487-3D63-9C4F-AC59-0DDCEB3738DD}" destId="{A6DAE108-3C65-794C-801C-A783F7DBFEA4}" srcOrd="0" destOrd="0" parTransId="{F85E8A81-730C-534C-BED9-4EC15094DE9A}" sibTransId="{81F3A966-3129-1F4C-970F-BC1A8DF1C84A}"/>
    <dgm:cxn modelId="{609D9A1C-8209-6A42-B956-8B33666DB2B2}" srcId="{A6DAE108-3C65-794C-801C-A783F7DBFEA4}" destId="{0DA70181-5C37-4940-8431-926F2714EA31}" srcOrd="0" destOrd="0" parTransId="{FECF14A9-0C9C-A649-9D48-DC954AA6AB95}" sibTransId="{8A1C2753-29AC-4D4B-827E-2034816190E7}"/>
    <dgm:cxn modelId="{80DD956E-F5EE-4842-9254-7F865D25B2CC}" type="presOf" srcId="{C5C9799F-BF07-BD48-9F89-A7E5A0955B29}" destId="{2E7F4FAF-5045-D041-BBB7-723C06DDC435}" srcOrd="0" destOrd="0" presId="urn:microsoft.com/office/officeart/2005/8/layout/radial4"/>
    <dgm:cxn modelId="{B8252799-6E9E-584E-B519-D014B79804CE}" type="presOf" srcId="{A6DAE108-3C65-794C-801C-A783F7DBFEA4}" destId="{101AAD64-301B-804F-8543-F04147A3C22E}" srcOrd="0" destOrd="0" presId="urn:microsoft.com/office/officeart/2005/8/layout/radial4"/>
    <dgm:cxn modelId="{51D32FBD-0C2A-ED47-A6C1-912ECEC5E5CD}" type="presParOf" srcId="{F00B3E52-A1C3-5B42-8E50-A5C4EF8C8328}" destId="{101AAD64-301B-804F-8543-F04147A3C22E}" srcOrd="0" destOrd="0" presId="urn:microsoft.com/office/officeart/2005/8/layout/radial4"/>
    <dgm:cxn modelId="{B72597C9-A51C-BD4A-96B1-F05EDE554D48}" type="presParOf" srcId="{F00B3E52-A1C3-5B42-8E50-A5C4EF8C8328}" destId="{B0BEBB3D-7601-3646-96E6-FFF29F0E7D0D}" srcOrd="1" destOrd="0" presId="urn:microsoft.com/office/officeart/2005/8/layout/radial4"/>
    <dgm:cxn modelId="{DF1D9AF7-5CF9-5345-B86E-6057271680A4}" type="presParOf" srcId="{F00B3E52-A1C3-5B42-8E50-A5C4EF8C8328}" destId="{C44FC43C-8412-0242-9B5D-5564C336DE39}" srcOrd="2" destOrd="0" presId="urn:microsoft.com/office/officeart/2005/8/layout/radial4"/>
    <dgm:cxn modelId="{F010CB9F-4960-4246-9E86-B571CD06131A}" type="presParOf" srcId="{F00B3E52-A1C3-5B42-8E50-A5C4EF8C8328}" destId="{9FAD5E61-4688-5343-9A8B-9720E80D015D}" srcOrd="3" destOrd="0" presId="urn:microsoft.com/office/officeart/2005/8/layout/radial4"/>
    <dgm:cxn modelId="{15981335-B429-E241-BE3B-F886331C2280}" type="presParOf" srcId="{F00B3E52-A1C3-5B42-8E50-A5C4EF8C8328}" destId="{281ACE11-CA14-2742-858B-21EE86A3E6AB}" srcOrd="4" destOrd="0" presId="urn:microsoft.com/office/officeart/2005/8/layout/radial4"/>
    <dgm:cxn modelId="{AAD7C465-EB1F-8E44-8937-B6184EF6DE40}" type="presParOf" srcId="{F00B3E52-A1C3-5B42-8E50-A5C4EF8C8328}" destId="{6C812566-13D8-1F46-AF4A-4BBF3B401B40}" srcOrd="5" destOrd="0" presId="urn:microsoft.com/office/officeart/2005/8/layout/radial4"/>
    <dgm:cxn modelId="{CD86988D-246B-5E41-93F4-22C81DD947CD}" type="presParOf" srcId="{F00B3E52-A1C3-5B42-8E50-A5C4EF8C8328}" destId="{C582EEC8-0CAE-A447-9470-1D21D32932BE}" srcOrd="6" destOrd="0" presId="urn:microsoft.com/office/officeart/2005/8/layout/radial4"/>
    <dgm:cxn modelId="{41AC17C3-37E6-2247-A364-BC38B460A7A1}" type="presParOf" srcId="{F00B3E52-A1C3-5B42-8E50-A5C4EF8C8328}" destId="{80F1E540-D7F4-F345-8C31-777935353526}" srcOrd="7" destOrd="0" presId="urn:microsoft.com/office/officeart/2005/8/layout/radial4"/>
    <dgm:cxn modelId="{F70A7049-4014-0C4E-BB54-86A726843CCB}" type="presParOf" srcId="{F00B3E52-A1C3-5B42-8E50-A5C4EF8C8328}" destId="{2E7F4FAF-5045-D041-BBB7-723C06DDC435}" srcOrd="8" destOrd="0" presId="urn:microsoft.com/office/officeart/2005/8/layout/radial4"/>
    <dgm:cxn modelId="{3FD6BBEF-B046-1A42-B47B-B8BBD817FE97}" type="presParOf" srcId="{F00B3E52-A1C3-5B42-8E50-A5C4EF8C8328}" destId="{856BF61D-6BC2-CA4A-96F9-9C4970D6FFAE}" srcOrd="9" destOrd="0" presId="urn:microsoft.com/office/officeart/2005/8/layout/radial4"/>
    <dgm:cxn modelId="{074454F9-7EA1-0846-8E64-FC46E36231E7}" type="presParOf" srcId="{F00B3E52-A1C3-5B42-8E50-A5C4EF8C8328}" destId="{34DB0281-4B1E-D641-A681-D070CD606066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FFBE95-DFD5-3F43-BD2E-CA6FBC7DF498}" type="doc">
      <dgm:prSet loTypeId="urn:microsoft.com/office/officeart/2005/8/layout/vList2" loCatId="" qsTypeId="urn:microsoft.com/office/officeart/2005/8/quickstyle/simple2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E1F7BE40-AFEB-3642-95CC-7B44D4DA27B3}">
      <dgm:prSet phldrT="[Text]" custT="1"/>
      <dgm:spPr/>
      <dgm:t>
        <a:bodyPr/>
        <a:lstStyle/>
        <a:p>
          <a:r>
            <a:rPr lang="en-US" sz="2200" dirty="0" smtClean="0">
              <a:solidFill>
                <a:srgbClr val="000000"/>
              </a:solidFill>
            </a:rPr>
            <a:t>Reparations must be </a:t>
          </a:r>
          <a:r>
            <a:rPr lang="en-US" sz="2200" b="1" dirty="0" smtClean="0">
              <a:solidFill>
                <a:srgbClr val="000000"/>
              </a:solidFill>
            </a:rPr>
            <a:t>victim-based, gender-sensitive, adequate, effective and comprehensive, tailored to victims needs and commensurate with the gravity of the harm </a:t>
          </a:r>
          <a:r>
            <a:rPr lang="en-US" sz="2200" dirty="0" smtClean="0">
              <a:solidFill>
                <a:srgbClr val="000000"/>
              </a:solidFill>
            </a:rPr>
            <a:t>suffered</a:t>
          </a:r>
          <a:endParaRPr lang="en-US" sz="2200" dirty="0">
            <a:solidFill>
              <a:srgbClr val="000000"/>
            </a:solidFill>
          </a:endParaRPr>
        </a:p>
      </dgm:t>
    </dgm:pt>
    <dgm:pt modelId="{1A8D00A5-8EB0-5B4C-A3E6-B0ACD8A8B640}" type="parTrans" cxnId="{BA134BB3-12AC-EE4A-A7D1-57A8F02FFF9C}">
      <dgm:prSet/>
      <dgm:spPr/>
      <dgm:t>
        <a:bodyPr/>
        <a:lstStyle/>
        <a:p>
          <a:endParaRPr lang="en-US"/>
        </a:p>
      </dgm:t>
    </dgm:pt>
    <dgm:pt modelId="{7E144C8D-947C-4147-A9B7-184B60BEE886}" type="sibTrans" cxnId="{BA134BB3-12AC-EE4A-A7D1-57A8F02FFF9C}">
      <dgm:prSet/>
      <dgm:spPr/>
      <dgm:t>
        <a:bodyPr/>
        <a:lstStyle/>
        <a:p>
          <a:endParaRPr lang="en-US"/>
        </a:p>
      </dgm:t>
    </dgm:pt>
    <dgm:pt modelId="{59229FC8-11CC-344C-A2E3-AF3EC3B68667}">
      <dgm:prSet phldrT="[Text]" custT="1"/>
      <dgm:spPr/>
      <dgm:t>
        <a:bodyPr/>
        <a:lstStyle/>
        <a:p>
          <a:r>
            <a:rPr lang="en-US" sz="2200" dirty="0" smtClean="0">
              <a:solidFill>
                <a:srgbClr val="000000"/>
              </a:solidFill>
            </a:rPr>
            <a:t>Adequate reparations can include a combination of five different forms: </a:t>
          </a:r>
          <a:r>
            <a:rPr lang="en-US" sz="2200" b="1" dirty="0" smtClean="0">
              <a:solidFill>
                <a:srgbClr val="000000"/>
              </a:solidFill>
            </a:rPr>
            <a:t>restitution, compensation, satisfaction, rehabilitation and guarantees of non-repetition</a:t>
          </a:r>
          <a:endParaRPr lang="en-US" sz="2200" b="1" dirty="0">
            <a:solidFill>
              <a:srgbClr val="000000"/>
            </a:solidFill>
          </a:endParaRPr>
        </a:p>
      </dgm:t>
    </dgm:pt>
    <dgm:pt modelId="{D70D0531-F710-314E-95F7-508832C1259D}" type="parTrans" cxnId="{B03EA8EA-D30F-8143-A3FE-45FC1C046114}">
      <dgm:prSet/>
      <dgm:spPr/>
      <dgm:t>
        <a:bodyPr/>
        <a:lstStyle/>
        <a:p>
          <a:endParaRPr lang="en-US"/>
        </a:p>
      </dgm:t>
    </dgm:pt>
    <dgm:pt modelId="{29979CFF-0BB0-7D4D-923D-4B1BC0CD9514}" type="sibTrans" cxnId="{B03EA8EA-D30F-8143-A3FE-45FC1C046114}">
      <dgm:prSet/>
      <dgm:spPr/>
      <dgm:t>
        <a:bodyPr/>
        <a:lstStyle/>
        <a:p>
          <a:endParaRPr lang="en-US"/>
        </a:p>
      </dgm:t>
    </dgm:pt>
    <dgm:pt modelId="{830476A9-2246-634E-956A-ABA0DD63B819}">
      <dgm:prSet phldrT="[Text]" custT="1"/>
      <dgm:spPr/>
      <dgm:t>
        <a:bodyPr/>
        <a:lstStyle/>
        <a:p>
          <a:r>
            <a:rPr lang="en-US" sz="2200" b="1" dirty="0" smtClean="0">
              <a:solidFill>
                <a:srgbClr val="000000"/>
              </a:solidFill>
            </a:rPr>
            <a:t>Judicial and/or administrative reparations </a:t>
          </a:r>
          <a:r>
            <a:rPr lang="en-US" sz="2200" dirty="0" smtClean="0">
              <a:solidFill>
                <a:srgbClr val="000000"/>
              </a:solidFill>
            </a:rPr>
            <a:t>and related </a:t>
          </a:r>
          <a:r>
            <a:rPr lang="en-US" sz="2200" b="1" dirty="0" smtClean="0">
              <a:solidFill>
                <a:srgbClr val="000000"/>
              </a:solidFill>
            </a:rPr>
            <a:t>information </a:t>
          </a:r>
          <a:r>
            <a:rPr lang="en-US" sz="2200" dirty="0" smtClean="0">
              <a:solidFill>
                <a:srgbClr val="000000"/>
              </a:solidFill>
            </a:rPr>
            <a:t>should be made available to CARSV victims</a:t>
          </a:r>
          <a:endParaRPr lang="en-US" sz="2200" dirty="0">
            <a:solidFill>
              <a:srgbClr val="000000"/>
            </a:solidFill>
          </a:endParaRPr>
        </a:p>
      </dgm:t>
    </dgm:pt>
    <dgm:pt modelId="{A529E44E-959C-2F4B-8519-0784DBDEA11D}" type="parTrans" cxnId="{EED69483-7E04-1747-958F-9E348A4792A8}">
      <dgm:prSet/>
      <dgm:spPr/>
      <dgm:t>
        <a:bodyPr/>
        <a:lstStyle/>
        <a:p>
          <a:endParaRPr lang="en-US"/>
        </a:p>
      </dgm:t>
    </dgm:pt>
    <dgm:pt modelId="{44F543B8-D17C-614D-94B4-8C5B59755E7E}" type="sibTrans" cxnId="{EED69483-7E04-1747-958F-9E348A4792A8}">
      <dgm:prSet/>
      <dgm:spPr/>
      <dgm:t>
        <a:bodyPr/>
        <a:lstStyle/>
        <a:p>
          <a:endParaRPr lang="en-US"/>
        </a:p>
      </dgm:t>
    </dgm:pt>
    <dgm:pt modelId="{06258ECA-50A6-2246-973F-BFE5518957C8}">
      <dgm:prSet phldrT="[Text]" custT="1"/>
      <dgm:spPr/>
      <dgm:t>
        <a:bodyPr/>
        <a:lstStyle/>
        <a:p>
          <a:r>
            <a:rPr lang="en-US" sz="2200" dirty="0" smtClean="0">
              <a:solidFill>
                <a:srgbClr val="000000"/>
              </a:solidFill>
            </a:rPr>
            <a:t>Reparations should strive to be </a:t>
          </a:r>
          <a:r>
            <a:rPr lang="en-US" sz="2200" b="1" dirty="0" smtClean="0">
              <a:solidFill>
                <a:srgbClr val="000000"/>
              </a:solidFill>
            </a:rPr>
            <a:t>transformative</a:t>
          </a:r>
          <a:r>
            <a:rPr lang="en-US" sz="2200" dirty="0" smtClean="0">
              <a:solidFill>
                <a:srgbClr val="000000"/>
              </a:solidFill>
            </a:rPr>
            <a:t> and </a:t>
          </a:r>
          <a:r>
            <a:rPr lang="en-US" sz="2200" b="1" dirty="0" smtClean="0">
              <a:solidFill>
                <a:srgbClr val="000000"/>
              </a:solidFill>
            </a:rPr>
            <a:t>tackle the underlying contributing factors of sexual violence</a:t>
          </a:r>
          <a:r>
            <a:rPr lang="en-US" sz="2200" dirty="0" smtClean="0">
              <a:solidFill>
                <a:srgbClr val="000000"/>
              </a:solidFill>
            </a:rPr>
            <a:t> such as structural inequalities and gender stereotypes </a:t>
          </a:r>
          <a:endParaRPr lang="en-US" sz="2200" dirty="0">
            <a:solidFill>
              <a:srgbClr val="000000"/>
            </a:solidFill>
          </a:endParaRPr>
        </a:p>
      </dgm:t>
    </dgm:pt>
    <dgm:pt modelId="{AD62E71F-D683-A748-9038-2B3AE3161429}" type="parTrans" cxnId="{36860AE4-5D80-1744-9545-D7B36C3D2211}">
      <dgm:prSet/>
      <dgm:spPr/>
      <dgm:t>
        <a:bodyPr/>
        <a:lstStyle/>
        <a:p>
          <a:endParaRPr lang="en-US"/>
        </a:p>
      </dgm:t>
    </dgm:pt>
    <dgm:pt modelId="{1170F7CD-8C20-FD45-A282-23AD5289656E}" type="sibTrans" cxnId="{36860AE4-5D80-1744-9545-D7B36C3D2211}">
      <dgm:prSet/>
      <dgm:spPr/>
      <dgm:t>
        <a:bodyPr/>
        <a:lstStyle/>
        <a:p>
          <a:endParaRPr lang="en-US"/>
        </a:p>
      </dgm:t>
    </dgm:pt>
    <dgm:pt modelId="{D05D9E08-0B1E-E44E-9A77-A37DA1DA7355}" type="pres">
      <dgm:prSet presAssocID="{48FFBE95-DFD5-3F43-BD2E-CA6FBC7DF4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A7A712-314B-3449-82B8-9AE3015875DB}" type="pres">
      <dgm:prSet presAssocID="{E1F7BE40-AFEB-3642-95CC-7B44D4DA27B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352F8-82EA-9045-8728-D20EA2CB9083}" type="pres">
      <dgm:prSet presAssocID="{7E144C8D-947C-4147-A9B7-184B60BEE886}" presName="spacer" presStyleCnt="0"/>
      <dgm:spPr/>
      <dgm:t>
        <a:bodyPr/>
        <a:lstStyle/>
        <a:p>
          <a:endParaRPr lang="en-US"/>
        </a:p>
      </dgm:t>
    </dgm:pt>
    <dgm:pt modelId="{65873518-0170-5147-AE5D-1A022EFA1AAB}" type="pres">
      <dgm:prSet presAssocID="{59229FC8-11CC-344C-A2E3-AF3EC3B6866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F054E3-7B31-1143-8B61-04ADC4257BC7}" type="pres">
      <dgm:prSet presAssocID="{29979CFF-0BB0-7D4D-923D-4B1BC0CD9514}" presName="spacer" presStyleCnt="0"/>
      <dgm:spPr/>
      <dgm:t>
        <a:bodyPr/>
        <a:lstStyle/>
        <a:p>
          <a:endParaRPr lang="en-US"/>
        </a:p>
      </dgm:t>
    </dgm:pt>
    <dgm:pt modelId="{1F1050D5-62ED-584B-9BD3-E581E8577DD9}" type="pres">
      <dgm:prSet presAssocID="{06258ECA-50A6-2246-973F-BFE5518957C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8E4C2-BB12-BF4F-A0A3-2D985C4DFDA7}" type="pres">
      <dgm:prSet presAssocID="{1170F7CD-8C20-FD45-A282-23AD5289656E}" presName="spacer" presStyleCnt="0"/>
      <dgm:spPr/>
      <dgm:t>
        <a:bodyPr/>
        <a:lstStyle/>
        <a:p>
          <a:endParaRPr lang="en-US"/>
        </a:p>
      </dgm:t>
    </dgm:pt>
    <dgm:pt modelId="{3655D915-7724-7E4D-8903-5F6484ADF230}" type="pres">
      <dgm:prSet presAssocID="{830476A9-2246-634E-956A-ABA0DD63B81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B3550B-3293-2444-9497-C256D71C21D5}" type="presOf" srcId="{830476A9-2246-634E-956A-ABA0DD63B819}" destId="{3655D915-7724-7E4D-8903-5F6484ADF230}" srcOrd="0" destOrd="0" presId="urn:microsoft.com/office/officeart/2005/8/layout/vList2"/>
    <dgm:cxn modelId="{FE84B134-73C9-B34A-B4AD-1F81CD82C44D}" type="presOf" srcId="{59229FC8-11CC-344C-A2E3-AF3EC3B68667}" destId="{65873518-0170-5147-AE5D-1A022EFA1AAB}" srcOrd="0" destOrd="0" presId="urn:microsoft.com/office/officeart/2005/8/layout/vList2"/>
    <dgm:cxn modelId="{215D1468-C070-9440-A508-F14A81744E00}" type="presOf" srcId="{48FFBE95-DFD5-3F43-BD2E-CA6FBC7DF498}" destId="{D05D9E08-0B1E-E44E-9A77-A37DA1DA7355}" srcOrd="0" destOrd="0" presId="urn:microsoft.com/office/officeart/2005/8/layout/vList2"/>
    <dgm:cxn modelId="{36860AE4-5D80-1744-9545-D7B36C3D2211}" srcId="{48FFBE95-DFD5-3F43-BD2E-CA6FBC7DF498}" destId="{06258ECA-50A6-2246-973F-BFE5518957C8}" srcOrd="2" destOrd="0" parTransId="{AD62E71F-D683-A748-9038-2B3AE3161429}" sibTransId="{1170F7CD-8C20-FD45-A282-23AD5289656E}"/>
    <dgm:cxn modelId="{BC878557-B736-B54A-9FAA-E2D5AC1B534E}" type="presOf" srcId="{06258ECA-50A6-2246-973F-BFE5518957C8}" destId="{1F1050D5-62ED-584B-9BD3-E581E8577DD9}" srcOrd="0" destOrd="0" presId="urn:microsoft.com/office/officeart/2005/8/layout/vList2"/>
    <dgm:cxn modelId="{3E3883FD-5772-DD48-BABF-D8EFD5750DF8}" type="presOf" srcId="{E1F7BE40-AFEB-3642-95CC-7B44D4DA27B3}" destId="{05A7A712-314B-3449-82B8-9AE3015875DB}" srcOrd="0" destOrd="0" presId="urn:microsoft.com/office/officeart/2005/8/layout/vList2"/>
    <dgm:cxn modelId="{B03EA8EA-D30F-8143-A3FE-45FC1C046114}" srcId="{48FFBE95-DFD5-3F43-BD2E-CA6FBC7DF498}" destId="{59229FC8-11CC-344C-A2E3-AF3EC3B68667}" srcOrd="1" destOrd="0" parTransId="{D70D0531-F710-314E-95F7-508832C1259D}" sibTransId="{29979CFF-0BB0-7D4D-923D-4B1BC0CD9514}"/>
    <dgm:cxn modelId="{EED69483-7E04-1747-958F-9E348A4792A8}" srcId="{48FFBE95-DFD5-3F43-BD2E-CA6FBC7DF498}" destId="{830476A9-2246-634E-956A-ABA0DD63B819}" srcOrd="3" destOrd="0" parTransId="{A529E44E-959C-2F4B-8519-0784DBDEA11D}" sibTransId="{44F543B8-D17C-614D-94B4-8C5B59755E7E}"/>
    <dgm:cxn modelId="{BA134BB3-12AC-EE4A-A7D1-57A8F02FFF9C}" srcId="{48FFBE95-DFD5-3F43-BD2E-CA6FBC7DF498}" destId="{E1F7BE40-AFEB-3642-95CC-7B44D4DA27B3}" srcOrd="0" destOrd="0" parTransId="{1A8D00A5-8EB0-5B4C-A3E6-B0ACD8A8B640}" sibTransId="{7E144C8D-947C-4147-A9B7-184B60BEE886}"/>
    <dgm:cxn modelId="{65210F2A-54D1-384C-B99E-C3865489CBF9}" type="presParOf" srcId="{D05D9E08-0B1E-E44E-9A77-A37DA1DA7355}" destId="{05A7A712-314B-3449-82B8-9AE3015875DB}" srcOrd="0" destOrd="0" presId="urn:microsoft.com/office/officeart/2005/8/layout/vList2"/>
    <dgm:cxn modelId="{4D7A91B1-4A57-2D49-A890-D84B17794BF9}" type="presParOf" srcId="{D05D9E08-0B1E-E44E-9A77-A37DA1DA7355}" destId="{D84352F8-82EA-9045-8728-D20EA2CB9083}" srcOrd="1" destOrd="0" presId="urn:microsoft.com/office/officeart/2005/8/layout/vList2"/>
    <dgm:cxn modelId="{710FB384-DDA2-3243-BA1A-4D636F16FEE1}" type="presParOf" srcId="{D05D9E08-0B1E-E44E-9A77-A37DA1DA7355}" destId="{65873518-0170-5147-AE5D-1A022EFA1AAB}" srcOrd="2" destOrd="0" presId="urn:microsoft.com/office/officeart/2005/8/layout/vList2"/>
    <dgm:cxn modelId="{B7A5554A-63CA-E645-A3EE-A50E559594A0}" type="presParOf" srcId="{D05D9E08-0B1E-E44E-9A77-A37DA1DA7355}" destId="{F7F054E3-7B31-1143-8B61-04ADC4257BC7}" srcOrd="3" destOrd="0" presId="urn:microsoft.com/office/officeart/2005/8/layout/vList2"/>
    <dgm:cxn modelId="{7945D479-C2B4-C445-AE1C-07308EC97359}" type="presParOf" srcId="{D05D9E08-0B1E-E44E-9A77-A37DA1DA7355}" destId="{1F1050D5-62ED-584B-9BD3-E581E8577DD9}" srcOrd="4" destOrd="0" presId="urn:microsoft.com/office/officeart/2005/8/layout/vList2"/>
    <dgm:cxn modelId="{689C1B89-ED56-D34D-BCA0-18045ECE3A9F}" type="presParOf" srcId="{D05D9E08-0B1E-E44E-9A77-A37DA1DA7355}" destId="{CFC8E4C2-BB12-BF4F-A0A3-2D985C4DFDA7}" srcOrd="5" destOrd="0" presId="urn:microsoft.com/office/officeart/2005/8/layout/vList2"/>
    <dgm:cxn modelId="{179658D2-FBF8-E742-B624-E622B9598C94}" type="presParOf" srcId="{D05D9E08-0B1E-E44E-9A77-A37DA1DA7355}" destId="{3655D915-7724-7E4D-8903-5F6484ADF23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FFBE95-DFD5-3F43-BD2E-CA6FBC7DF498}" type="doc">
      <dgm:prSet loTypeId="urn:microsoft.com/office/officeart/2005/8/layout/vList2" loCatId="" qsTypeId="urn:microsoft.com/office/officeart/2005/8/quickstyle/simple2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59229FC8-11CC-344C-A2E3-AF3EC3B68667}">
      <dgm:prSet phldrT="[Text]" custT="1"/>
      <dgm:spPr/>
      <dgm:t>
        <a:bodyPr/>
        <a:lstStyle/>
        <a:p>
          <a:r>
            <a:rPr lang="en-US" sz="2200" b="0" dirty="0" smtClean="0">
              <a:solidFill>
                <a:srgbClr val="000000"/>
              </a:solidFill>
            </a:rPr>
            <a:t>Confidentiality is key and victims’ participation should not compromise their</a:t>
          </a:r>
          <a:r>
            <a:rPr lang="en-US" sz="2200" b="1" dirty="0" smtClean="0">
              <a:solidFill>
                <a:srgbClr val="000000"/>
              </a:solidFill>
            </a:rPr>
            <a:t> right to privacy</a:t>
          </a:r>
          <a:r>
            <a:rPr lang="en-US" sz="2200" b="0" dirty="0" smtClean="0">
              <a:solidFill>
                <a:srgbClr val="000000"/>
              </a:solidFill>
            </a:rPr>
            <a:t>, so as</a:t>
          </a:r>
          <a:r>
            <a:rPr lang="en-US" sz="2200" b="1" dirty="0" smtClean="0">
              <a:solidFill>
                <a:srgbClr val="000000"/>
              </a:solidFill>
            </a:rPr>
            <a:t> </a:t>
          </a:r>
          <a:r>
            <a:rPr lang="en-GB" sz="2200" b="0" noProof="0" dirty="0" smtClean="0">
              <a:solidFill>
                <a:srgbClr val="000000"/>
              </a:solidFill>
            </a:rPr>
            <a:t>to avoid stigmatisation</a:t>
          </a:r>
          <a:endParaRPr lang="en-GB" sz="2200" b="0" noProof="0" dirty="0">
            <a:solidFill>
              <a:srgbClr val="000000"/>
            </a:solidFill>
          </a:endParaRPr>
        </a:p>
      </dgm:t>
    </dgm:pt>
    <dgm:pt modelId="{D70D0531-F710-314E-95F7-508832C1259D}" type="parTrans" cxnId="{B03EA8EA-D30F-8143-A3FE-45FC1C046114}">
      <dgm:prSet/>
      <dgm:spPr/>
      <dgm:t>
        <a:bodyPr/>
        <a:lstStyle/>
        <a:p>
          <a:endParaRPr lang="en-US"/>
        </a:p>
      </dgm:t>
    </dgm:pt>
    <dgm:pt modelId="{29979CFF-0BB0-7D4D-923D-4B1BC0CD9514}" type="sibTrans" cxnId="{B03EA8EA-D30F-8143-A3FE-45FC1C046114}">
      <dgm:prSet/>
      <dgm:spPr/>
      <dgm:t>
        <a:bodyPr/>
        <a:lstStyle/>
        <a:p>
          <a:endParaRPr lang="en-US"/>
        </a:p>
      </dgm:t>
    </dgm:pt>
    <dgm:pt modelId="{830476A9-2246-634E-956A-ABA0DD63B819}">
      <dgm:prSet phldrT="[Text]" custT="1"/>
      <dgm:spPr/>
      <dgm:t>
        <a:bodyPr/>
        <a:lstStyle/>
        <a:p>
          <a:r>
            <a:rPr lang="en-US" sz="2200" dirty="0" smtClean="0">
              <a:solidFill>
                <a:srgbClr val="000000"/>
              </a:solidFill>
            </a:rPr>
            <a:t>States should put in place </a:t>
          </a:r>
          <a:r>
            <a:rPr lang="en-US" sz="2200" b="1" dirty="0" smtClean="0">
              <a:solidFill>
                <a:srgbClr val="000000"/>
              </a:solidFill>
            </a:rPr>
            <a:t>interim reparations to respond to victims’ immediate needs </a:t>
          </a:r>
          <a:r>
            <a:rPr lang="en-US" sz="2200" b="0" dirty="0" smtClean="0">
              <a:solidFill>
                <a:srgbClr val="000000"/>
              </a:solidFill>
            </a:rPr>
            <a:t>e.g. </a:t>
          </a:r>
          <a:r>
            <a:rPr lang="en-US" sz="2200" dirty="0" smtClean="0">
              <a:solidFill>
                <a:srgbClr val="000000"/>
              </a:solidFill>
            </a:rPr>
            <a:t>fistula surgeries, access to anti-retroviral drugs, safe abortion/childbirth services, psychological support, etc.</a:t>
          </a:r>
          <a:endParaRPr lang="en-US" sz="2200" dirty="0">
            <a:solidFill>
              <a:srgbClr val="000000"/>
            </a:solidFill>
          </a:endParaRPr>
        </a:p>
      </dgm:t>
    </dgm:pt>
    <dgm:pt modelId="{A529E44E-959C-2F4B-8519-0784DBDEA11D}" type="parTrans" cxnId="{EED69483-7E04-1747-958F-9E348A4792A8}">
      <dgm:prSet/>
      <dgm:spPr/>
      <dgm:t>
        <a:bodyPr/>
        <a:lstStyle/>
        <a:p>
          <a:endParaRPr lang="en-US"/>
        </a:p>
      </dgm:t>
    </dgm:pt>
    <dgm:pt modelId="{44F543B8-D17C-614D-94B4-8C5B59755E7E}" type="sibTrans" cxnId="{EED69483-7E04-1747-958F-9E348A4792A8}">
      <dgm:prSet/>
      <dgm:spPr/>
      <dgm:t>
        <a:bodyPr/>
        <a:lstStyle/>
        <a:p>
          <a:endParaRPr lang="en-US"/>
        </a:p>
      </dgm:t>
    </dgm:pt>
    <dgm:pt modelId="{EA75E96D-1582-4445-9F68-13155F0E235E}">
      <dgm:prSet phldrT="[Text]" custT="1"/>
      <dgm:spPr/>
      <dgm:t>
        <a:bodyPr/>
        <a:lstStyle/>
        <a:p>
          <a:r>
            <a:rPr lang="en-US" sz="2200" b="0" dirty="0" smtClean="0">
              <a:solidFill>
                <a:srgbClr val="000000"/>
              </a:solidFill>
            </a:rPr>
            <a:t>Reparation</a:t>
          </a:r>
          <a:r>
            <a:rPr lang="en-GB" sz="2200" b="0" noProof="0" dirty="0" smtClean="0">
              <a:solidFill>
                <a:srgbClr val="000000"/>
              </a:solidFill>
            </a:rPr>
            <a:t> programmes </a:t>
          </a:r>
          <a:r>
            <a:rPr lang="en-US" sz="2200" b="0" dirty="0" smtClean="0">
              <a:solidFill>
                <a:srgbClr val="000000"/>
              </a:solidFill>
            </a:rPr>
            <a:t>may include </a:t>
          </a:r>
          <a:r>
            <a:rPr lang="en-US" sz="2200" b="1" dirty="0" smtClean="0">
              <a:solidFill>
                <a:srgbClr val="000000"/>
              </a:solidFill>
            </a:rPr>
            <a:t>material and/or symbolic </a:t>
          </a:r>
          <a:r>
            <a:rPr lang="en-US" sz="2200" b="0" dirty="0" smtClean="0">
              <a:solidFill>
                <a:srgbClr val="000000"/>
              </a:solidFill>
            </a:rPr>
            <a:t>reparations granted on an </a:t>
          </a:r>
          <a:r>
            <a:rPr lang="en-US" sz="2200" b="1" dirty="0" smtClean="0">
              <a:solidFill>
                <a:srgbClr val="000000"/>
              </a:solidFill>
            </a:rPr>
            <a:t>individual or collective basis</a:t>
          </a:r>
          <a:endParaRPr lang="en-US" sz="2200" b="1" dirty="0">
            <a:solidFill>
              <a:srgbClr val="000000"/>
            </a:solidFill>
          </a:endParaRPr>
        </a:p>
      </dgm:t>
    </dgm:pt>
    <dgm:pt modelId="{002AB7F0-1336-9249-8F5C-75A0750513D2}" type="parTrans" cxnId="{77401A2E-5156-8241-95F5-09F3F0FAB9E0}">
      <dgm:prSet/>
      <dgm:spPr/>
    </dgm:pt>
    <dgm:pt modelId="{8E2DD1BE-909E-6A48-97CA-3C789B72ECE6}" type="sibTrans" cxnId="{77401A2E-5156-8241-95F5-09F3F0FAB9E0}">
      <dgm:prSet/>
      <dgm:spPr/>
    </dgm:pt>
    <dgm:pt modelId="{17B6FB22-8DB3-2F47-8AD0-AEBDDB83E29B}">
      <dgm:prSet phldrT="[Text]" custT="1"/>
      <dgm:spPr/>
      <dgm:t>
        <a:bodyPr/>
        <a:lstStyle/>
        <a:p>
          <a:r>
            <a:rPr lang="en-US" sz="2200" b="0" dirty="0" smtClean="0">
              <a:solidFill>
                <a:srgbClr val="000000"/>
              </a:solidFill>
            </a:rPr>
            <a:t>Consultation and </a:t>
          </a:r>
          <a:r>
            <a:rPr lang="en-US" sz="2200" b="1" dirty="0" smtClean="0">
              <a:solidFill>
                <a:srgbClr val="000000"/>
              </a:solidFill>
            </a:rPr>
            <a:t>meaningful participation of CARSV victims </a:t>
          </a:r>
          <a:r>
            <a:rPr lang="en-US" sz="2200" b="0" dirty="0" smtClean="0">
              <a:solidFill>
                <a:srgbClr val="000000"/>
              </a:solidFill>
            </a:rPr>
            <a:t>is essential for reparations design, implementation and monitoring </a:t>
          </a:r>
          <a:endParaRPr lang="en-US" sz="2200" b="0" dirty="0">
            <a:solidFill>
              <a:srgbClr val="000000"/>
            </a:solidFill>
          </a:endParaRPr>
        </a:p>
      </dgm:t>
    </dgm:pt>
    <dgm:pt modelId="{1C4023C3-DEA4-554A-8E4A-8D11839E5D75}" type="parTrans" cxnId="{3E35AC96-6251-E341-B370-8108762D5BA4}">
      <dgm:prSet/>
      <dgm:spPr/>
    </dgm:pt>
    <dgm:pt modelId="{89A1E083-D7A2-B44D-A822-2F22218C2441}" type="sibTrans" cxnId="{3E35AC96-6251-E341-B370-8108762D5BA4}">
      <dgm:prSet/>
      <dgm:spPr/>
    </dgm:pt>
    <dgm:pt modelId="{D05D9E08-0B1E-E44E-9A77-A37DA1DA7355}" type="pres">
      <dgm:prSet presAssocID="{48FFBE95-DFD5-3F43-BD2E-CA6FBC7DF4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E283D49-0A4B-B34F-853D-0D09689087EA}" type="pres">
      <dgm:prSet presAssocID="{EA75E96D-1582-4445-9F68-13155F0E235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6E5932-148C-564B-91D7-CFBE3C9AB9FD}" type="pres">
      <dgm:prSet presAssocID="{8E2DD1BE-909E-6A48-97CA-3C789B72ECE6}" presName="spacer" presStyleCnt="0"/>
      <dgm:spPr/>
      <dgm:t>
        <a:bodyPr/>
        <a:lstStyle/>
        <a:p>
          <a:endParaRPr lang="en-GB"/>
        </a:p>
      </dgm:t>
    </dgm:pt>
    <dgm:pt modelId="{89B13E74-3549-F44D-9F3E-54011500F908}" type="pres">
      <dgm:prSet presAssocID="{17B6FB22-8DB3-2F47-8AD0-AEBDDB83E29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D27EDF-6FC7-C64F-A440-BDC8CFC6630B}" type="pres">
      <dgm:prSet presAssocID="{89A1E083-D7A2-B44D-A822-2F22218C2441}" presName="spacer" presStyleCnt="0"/>
      <dgm:spPr/>
      <dgm:t>
        <a:bodyPr/>
        <a:lstStyle/>
        <a:p>
          <a:endParaRPr lang="en-GB"/>
        </a:p>
      </dgm:t>
    </dgm:pt>
    <dgm:pt modelId="{65873518-0170-5147-AE5D-1A022EFA1AAB}" type="pres">
      <dgm:prSet presAssocID="{59229FC8-11CC-344C-A2E3-AF3EC3B68667}" presName="parentText" presStyleLbl="node1" presStyleIdx="2" presStyleCnt="4" custLinFactNeighborX="-13934" custLinFactNeighborY="-535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F054E3-7B31-1143-8B61-04ADC4257BC7}" type="pres">
      <dgm:prSet presAssocID="{29979CFF-0BB0-7D4D-923D-4B1BC0CD9514}" presName="spacer" presStyleCnt="0"/>
      <dgm:spPr/>
      <dgm:t>
        <a:bodyPr/>
        <a:lstStyle/>
        <a:p>
          <a:endParaRPr lang="en-GB"/>
        </a:p>
      </dgm:t>
    </dgm:pt>
    <dgm:pt modelId="{3655D915-7724-7E4D-8903-5F6484ADF230}" type="pres">
      <dgm:prSet presAssocID="{830476A9-2246-634E-956A-ABA0DD63B81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89BEB0A-303F-FA41-A621-B7394469B41B}" type="presOf" srcId="{59229FC8-11CC-344C-A2E3-AF3EC3B68667}" destId="{65873518-0170-5147-AE5D-1A022EFA1AAB}" srcOrd="0" destOrd="0" presId="urn:microsoft.com/office/officeart/2005/8/layout/vList2"/>
    <dgm:cxn modelId="{77401A2E-5156-8241-95F5-09F3F0FAB9E0}" srcId="{48FFBE95-DFD5-3F43-BD2E-CA6FBC7DF498}" destId="{EA75E96D-1582-4445-9F68-13155F0E235E}" srcOrd="0" destOrd="0" parTransId="{002AB7F0-1336-9249-8F5C-75A0750513D2}" sibTransId="{8E2DD1BE-909E-6A48-97CA-3C789B72ECE6}"/>
    <dgm:cxn modelId="{1F2CF14C-5BF5-1C46-9D32-79BB06E2A660}" type="presOf" srcId="{48FFBE95-DFD5-3F43-BD2E-CA6FBC7DF498}" destId="{D05D9E08-0B1E-E44E-9A77-A37DA1DA7355}" srcOrd="0" destOrd="0" presId="urn:microsoft.com/office/officeart/2005/8/layout/vList2"/>
    <dgm:cxn modelId="{2C9A5313-A69C-6440-88CA-4E65A021BE9E}" type="presOf" srcId="{EA75E96D-1582-4445-9F68-13155F0E235E}" destId="{0E283D49-0A4B-B34F-853D-0D09689087EA}" srcOrd="0" destOrd="0" presId="urn:microsoft.com/office/officeart/2005/8/layout/vList2"/>
    <dgm:cxn modelId="{EED69483-7E04-1747-958F-9E348A4792A8}" srcId="{48FFBE95-DFD5-3F43-BD2E-CA6FBC7DF498}" destId="{830476A9-2246-634E-956A-ABA0DD63B819}" srcOrd="3" destOrd="0" parTransId="{A529E44E-959C-2F4B-8519-0784DBDEA11D}" sibTransId="{44F543B8-D17C-614D-94B4-8C5B59755E7E}"/>
    <dgm:cxn modelId="{A23E5B05-F2DC-0B46-AC6C-FCEB59F020FA}" type="presOf" srcId="{17B6FB22-8DB3-2F47-8AD0-AEBDDB83E29B}" destId="{89B13E74-3549-F44D-9F3E-54011500F908}" srcOrd="0" destOrd="0" presId="urn:microsoft.com/office/officeart/2005/8/layout/vList2"/>
    <dgm:cxn modelId="{BD6D5181-9A0E-254D-B6BA-4DB9D36C2AA3}" type="presOf" srcId="{830476A9-2246-634E-956A-ABA0DD63B819}" destId="{3655D915-7724-7E4D-8903-5F6484ADF230}" srcOrd="0" destOrd="0" presId="urn:microsoft.com/office/officeart/2005/8/layout/vList2"/>
    <dgm:cxn modelId="{B03EA8EA-D30F-8143-A3FE-45FC1C046114}" srcId="{48FFBE95-DFD5-3F43-BD2E-CA6FBC7DF498}" destId="{59229FC8-11CC-344C-A2E3-AF3EC3B68667}" srcOrd="2" destOrd="0" parTransId="{D70D0531-F710-314E-95F7-508832C1259D}" sibTransId="{29979CFF-0BB0-7D4D-923D-4B1BC0CD9514}"/>
    <dgm:cxn modelId="{3E35AC96-6251-E341-B370-8108762D5BA4}" srcId="{48FFBE95-DFD5-3F43-BD2E-CA6FBC7DF498}" destId="{17B6FB22-8DB3-2F47-8AD0-AEBDDB83E29B}" srcOrd="1" destOrd="0" parTransId="{1C4023C3-DEA4-554A-8E4A-8D11839E5D75}" sibTransId="{89A1E083-D7A2-B44D-A822-2F22218C2441}"/>
    <dgm:cxn modelId="{C98A2AF7-85D4-A046-A591-05335CB17CCB}" type="presParOf" srcId="{D05D9E08-0B1E-E44E-9A77-A37DA1DA7355}" destId="{0E283D49-0A4B-B34F-853D-0D09689087EA}" srcOrd="0" destOrd="0" presId="urn:microsoft.com/office/officeart/2005/8/layout/vList2"/>
    <dgm:cxn modelId="{A5B13A53-4520-B142-8FB3-063B5A578ACE}" type="presParOf" srcId="{D05D9E08-0B1E-E44E-9A77-A37DA1DA7355}" destId="{DF6E5932-148C-564B-91D7-CFBE3C9AB9FD}" srcOrd="1" destOrd="0" presId="urn:microsoft.com/office/officeart/2005/8/layout/vList2"/>
    <dgm:cxn modelId="{D6316063-D44D-114E-A1E3-CADC8410B409}" type="presParOf" srcId="{D05D9E08-0B1E-E44E-9A77-A37DA1DA7355}" destId="{89B13E74-3549-F44D-9F3E-54011500F908}" srcOrd="2" destOrd="0" presId="urn:microsoft.com/office/officeart/2005/8/layout/vList2"/>
    <dgm:cxn modelId="{5471029D-ED91-7B44-A987-25571073A135}" type="presParOf" srcId="{D05D9E08-0B1E-E44E-9A77-A37DA1DA7355}" destId="{74D27EDF-6FC7-C64F-A440-BDC8CFC6630B}" srcOrd="3" destOrd="0" presId="urn:microsoft.com/office/officeart/2005/8/layout/vList2"/>
    <dgm:cxn modelId="{E82814C7-32EF-D44E-B839-AE7B17F2F53A}" type="presParOf" srcId="{D05D9E08-0B1E-E44E-9A77-A37DA1DA7355}" destId="{65873518-0170-5147-AE5D-1A022EFA1AAB}" srcOrd="4" destOrd="0" presId="urn:microsoft.com/office/officeart/2005/8/layout/vList2"/>
    <dgm:cxn modelId="{C560A36D-E19A-9B4A-AA8B-5052E069DF7A}" type="presParOf" srcId="{D05D9E08-0B1E-E44E-9A77-A37DA1DA7355}" destId="{F7F054E3-7B31-1143-8B61-04ADC4257BC7}" srcOrd="5" destOrd="0" presId="urn:microsoft.com/office/officeart/2005/8/layout/vList2"/>
    <dgm:cxn modelId="{CA454545-F115-FE41-AE34-8A85C1E1DBAD}" type="presParOf" srcId="{D05D9E08-0B1E-E44E-9A77-A37DA1DA7355}" destId="{3655D915-7724-7E4D-8903-5F6484ADF23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94217BE-3B1C-5642-94FA-7321392E977B}" type="doc">
      <dgm:prSet loTypeId="urn:microsoft.com/office/officeart/2005/8/layout/cycle8" loCatId="" qsTypeId="urn:microsoft.com/office/officeart/2005/8/quickstyle/simple3" qsCatId="simple" csTypeId="urn:microsoft.com/office/officeart/2005/8/colors/accent2_5" csCatId="accent2" phldr="1"/>
      <dgm:spPr/>
    </dgm:pt>
    <dgm:pt modelId="{CA9A976A-5D68-844B-B194-7812C8223A3D}">
      <dgm:prSet phldrT="[Text]" custT="1"/>
      <dgm:spPr/>
      <dgm:t>
        <a:bodyPr/>
        <a:lstStyle/>
        <a:p>
          <a:r>
            <a:rPr lang="en-US" sz="1800" dirty="0"/>
            <a:t>Restitution</a:t>
          </a:r>
        </a:p>
      </dgm:t>
    </dgm:pt>
    <dgm:pt modelId="{5A6B9B27-8FFF-D14C-84B8-64E7DECBB792}" type="parTrans" cxnId="{FD6EE8B6-2672-634B-AD02-9BD35CA1D6B6}">
      <dgm:prSet/>
      <dgm:spPr/>
      <dgm:t>
        <a:bodyPr/>
        <a:lstStyle/>
        <a:p>
          <a:endParaRPr lang="en-US"/>
        </a:p>
      </dgm:t>
    </dgm:pt>
    <dgm:pt modelId="{07DDB187-DD64-F446-B011-CC55EE3DCBFF}" type="sibTrans" cxnId="{FD6EE8B6-2672-634B-AD02-9BD35CA1D6B6}">
      <dgm:prSet/>
      <dgm:spPr/>
      <dgm:t>
        <a:bodyPr/>
        <a:lstStyle/>
        <a:p>
          <a:endParaRPr lang="en-US"/>
        </a:p>
      </dgm:t>
    </dgm:pt>
    <dgm:pt modelId="{2084AA5C-A27A-4B44-AD96-0E2B63FE8880}">
      <dgm:prSet phldrT="[Text]" custT="1"/>
      <dgm:spPr/>
      <dgm:t>
        <a:bodyPr/>
        <a:lstStyle/>
        <a:p>
          <a:r>
            <a:rPr lang="en-GB" sz="1800" noProof="0" dirty="0" err="1"/>
            <a:t>Satisfac-tion</a:t>
          </a:r>
          <a:r>
            <a:rPr lang="en-GB" sz="1800" noProof="0" dirty="0"/>
            <a:t> </a:t>
          </a:r>
        </a:p>
      </dgm:t>
    </dgm:pt>
    <dgm:pt modelId="{18113B29-9653-534D-8A44-46C570D48F5C}" type="parTrans" cxnId="{6C3AD60F-2DE6-6744-BDDE-24B1D16C91C0}">
      <dgm:prSet/>
      <dgm:spPr/>
      <dgm:t>
        <a:bodyPr/>
        <a:lstStyle/>
        <a:p>
          <a:endParaRPr lang="en-US"/>
        </a:p>
      </dgm:t>
    </dgm:pt>
    <dgm:pt modelId="{041BD6FC-11E1-8843-AAE0-0F67A6B85B7E}" type="sibTrans" cxnId="{6C3AD60F-2DE6-6744-BDDE-24B1D16C91C0}">
      <dgm:prSet/>
      <dgm:spPr/>
      <dgm:t>
        <a:bodyPr/>
        <a:lstStyle/>
        <a:p>
          <a:endParaRPr lang="en-US"/>
        </a:p>
      </dgm:t>
    </dgm:pt>
    <dgm:pt modelId="{66A693A1-8E45-024A-B3A8-684815197CE4}">
      <dgm:prSet phldrT="[Text]" custT="1"/>
      <dgm:spPr/>
      <dgm:t>
        <a:bodyPr/>
        <a:lstStyle/>
        <a:p>
          <a:r>
            <a:rPr lang="en-US" sz="1800" dirty="0"/>
            <a:t>Guarantees of non-repetition</a:t>
          </a:r>
        </a:p>
      </dgm:t>
    </dgm:pt>
    <dgm:pt modelId="{5BF8343C-4D26-6448-8EAE-82793E43DA19}" type="parTrans" cxnId="{E9A30F04-70A7-814D-A0DA-4C69FAC112E2}">
      <dgm:prSet/>
      <dgm:spPr/>
      <dgm:t>
        <a:bodyPr/>
        <a:lstStyle/>
        <a:p>
          <a:endParaRPr lang="en-US"/>
        </a:p>
      </dgm:t>
    </dgm:pt>
    <dgm:pt modelId="{DF2A2FD7-1F70-8540-8304-E345B23B48E6}" type="sibTrans" cxnId="{E9A30F04-70A7-814D-A0DA-4C69FAC112E2}">
      <dgm:prSet/>
      <dgm:spPr/>
      <dgm:t>
        <a:bodyPr/>
        <a:lstStyle/>
        <a:p>
          <a:endParaRPr lang="en-US"/>
        </a:p>
      </dgm:t>
    </dgm:pt>
    <dgm:pt modelId="{25065F7F-5ACD-3042-95E5-94167DF011CB}">
      <dgm:prSet phldrT="[Text]" custT="1"/>
      <dgm:spPr/>
      <dgm:t>
        <a:bodyPr/>
        <a:lstStyle/>
        <a:p>
          <a:r>
            <a:rPr lang="en-GB" sz="1800" noProof="0" dirty="0" err="1"/>
            <a:t>Compensa-tion</a:t>
          </a:r>
          <a:endParaRPr lang="en-GB" sz="1800" noProof="0" dirty="0"/>
        </a:p>
      </dgm:t>
    </dgm:pt>
    <dgm:pt modelId="{FCB5F4BA-423B-C74E-8053-56200C3A332B}" type="parTrans" cxnId="{77506A8B-4251-8C4D-8EFF-14F800FF4974}">
      <dgm:prSet/>
      <dgm:spPr/>
      <dgm:t>
        <a:bodyPr/>
        <a:lstStyle/>
        <a:p>
          <a:endParaRPr lang="en-US"/>
        </a:p>
      </dgm:t>
    </dgm:pt>
    <dgm:pt modelId="{77015929-EFC1-C04A-A72C-82814922EED7}" type="sibTrans" cxnId="{77506A8B-4251-8C4D-8EFF-14F800FF4974}">
      <dgm:prSet/>
      <dgm:spPr/>
      <dgm:t>
        <a:bodyPr/>
        <a:lstStyle/>
        <a:p>
          <a:endParaRPr lang="en-US"/>
        </a:p>
      </dgm:t>
    </dgm:pt>
    <dgm:pt modelId="{7FC521A9-690C-A846-88A0-97471D12D3AD}">
      <dgm:prSet phldrT="[Text]" custT="1"/>
      <dgm:spPr/>
      <dgm:t>
        <a:bodyPr/>
        <a:lstStyle/>
        <a:p>
          <a:r>
            <a:rPr lang="en-GB" sz="1800" noProof="0" dirty="0" err="1"/>
            <a:t>Rehabilita-tion</a:t>
          </a:r>
          <a:endParaRPr lang="en-GB" sz="1800" noProof="0" dirty="0"/>
        </a:p>
      </dgm:t>
    </dgm:pt>
    <dgm:pt modelId="{C234498C-BE49-3640-BF92-6B22AB1D221F}" type="parTrans" cxnId="{5AC9FB01-402C-3947-B852-8C4923589CD5}">
      <dgm:prSet/>
      <dgm:spPr/>
      <dgm:t>
        <a:bodyPr/>
        <a:lstStyle/>
        <a:p>
          <a:endParaRPr lang="en-US"/>
        </a:p>
      </dgm:t>
    </dgm:pt>
    <dgm:pt modelId="{7B7BC166-DD45-E14C-B06F-94581895009D}" type="sibTrans" cxnId="{5AC9FB01-402C-3947-B852-8C4923589CD5}">
      <dgm:prSet/>
      <dgm:spPr/>
      <dgm:t>
        <a:bodyPr/>
        <a:lstStyle/>
        <a:p>
          <a:endParaRPr lang="en-US"/>
        </a:p>
      </dgm:t>
    </dgm:pt>
    <dgm:pt modelId="{6EA1350D-28B2-BA49-9D7E-34F5C796E7AA}" type="pres">
      <dgm:prSet presAssocID="{094217BE-3B1C-5642-94FA-7321392E977B}" presName="compositeShape" presStyleCnt="0">
        <dgm:presLayoutVars>
          <dgm:chMax val="7"/>
          <dgm:dir/>
          <dgm:resizeHandles val="exact"/>
        </dgm:presLayoutVars>
      </dgm:prSet>
      <dgm:spPr/>
    </dgm:pt>
    <dgm:pt modelId="{780AC3D0-9A31-3D46-BBBF-AE0138E99AD7}" type="pres">
      <dgm:prSet presAssocID="{094217BE-3B1C-5642-94FA-7321392E977B}" presName="wedge1" presStyleLbl="node1" presStyleIdx="0" presStyleCnt="5"/>
      <dgm:spPr/>
      <dgm:t>
        <a:bodyPr/>
        <a:lstStyle/>
        <a:p>
          <a:endParaRPr lang="en-GB"/>
        </a:p>
      </dgm:t>
    </dgm:pt>
    <dgm:pt modelId="{771998F9-5473-2442-AD29-264146073CD9}" type="pres">
      <dgm:prSet presAssocID="{094217BE-3B1C-5642-94FA-7321392E977B}" presName="dummy1a" presStyleCnt="0"/>
      <dgm:spPr/>
    </dgm:pt>
    <dgm:pt modelId="{BBADB1B8-B5FA-594A-821D-3F1F07D891E8}" type="pres">
      <dgm:prSet presAssocID="{094217BE-3B1C-5642-94FA-7321392E977B}" presName="dummy1b" presStyleCnt="0"/>
      <dgm:spPr/>
    </dgm:pt>
    <dgm:pt modelId="{A8ABABF1-CB08-4548-A26B-688CC67D0C22}" type="pres">
      <dgm:prSet presAssocID="{094217BE-3B1C-5642-94FA-7321392E977B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D76CCD-2654-3444-9935-04E31DF195E6}" type="pres">
      <dgm:prSet presAssocID="{094217BE-3B1C-5642-94FA-7321392E977B}" presName="wedge2" presStyleLbl="node1" presStyleIdx="1" presStyleCnt="5"/>
      <dgm:spPr/>
      <dgm:t>
        <a:bodyPr/>
        <a:lstStyle/>
        <a:p>
          <a:endParaRPr lang="en-GB"/>
        </a:p>
      </dgm:t>
    </dgm:pt>
    <dgm:pt modelId="{778BE1FE-BF45-784D-B8F1-6287B530AAD0}" type="pres">
      <dgm:prSet presAssocID="{094217BE-3B1C-5642-94FA-7321392E977B}" presName="dummy2a" presStyleCnt="0"/>
      <dgm:spPr/>
    </dgm:pt>
    <dgm:pt modelId="{77CEB625-0BE3-ED44-AA2F-FCC9B8D9A96F}" type="pres">
      <dgm:prSet presAssocID="{094217BE-3B1C-5642-94FA-7321392E977B}" presName="dummy2b" presStyleCnt="0"/>
      <dgm:spPr/>
    </dgm:pt>
    <dgm:pt modelId="{439FC2FA-BB75-7B44-A49F-2C9CB2AFE28F}" type="pres">
      <dgm:prSet presAssocID="{094217BE-3B1C-5642-94FA-7321392E977B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9FD6B2-0AB2-8640-84FE-092B584F11E4}" type="pres">
      <dgm:prSet presAssocID="{094217BE-3B1C-5642-94FA-7321392E977B}" presName="wedge3" presStyleLbl="node1" presStyleIdx="2" presStyleCnt="5"/>
      <dgm:spPr/>
      <dgm:t>
        <a:bodyPr/>
        <a:lstStyle/>
        <a:p>
          <a:endParaRPr lang="en-GB"/>
        </a:p>
      </dgm:t>
    </dgm:pt>
    <dgm:pt modelId="{7EBA8272-F115-D045-8B69-6B1FC0E72082}" type="pres">
      <dgm:prSet presAssocID="{094217BE-3B1C-5642-94FA-7321392E977B}" presName="dummy3a" presStyleCnt="0"/>
      <dgm:spPr/>
    </dgm:pt>
    <dgm:pt modelId="{1B815705-BF84-8C4A-9757-708B2B28B907}" type="pres">
      <dgm:prSet presAssocID="{094217BE-3B1C-5642-94FA-7321392E977B}" presName="dummy3b" presStyleCnt="0"/>
      <dgm:spPr/>
    </dgm:pt>
    <dgm:pt modelId="{76885117-685C-E54C-A463-D45C6B673794}" type="pres">
      <dgm:prSet presAssocID="{094217BE-3B1C-5642-94FA-7321392E977B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3DF512-2BB6-AD4B-BD27-1F646DD9F9BD}" type="pres">
      <dgm:prSet presAssocID="{094217BE-3B1C-5642-94FA-7321392E977B}" presName="wedge4" presStyleLbl="node1" presStyleIdx="3" presStyleCnt="5"/>
      <dgm:spPr/>
      <dgm:t>
        <a:bodyPr/>
        <a:lstStyle/>
        <a:p>
          <a:endParaRPr lang="en-GB"/>
        </a:p>
      </dgm:t>
    </dgm:pt>
    <dgm:pt modelId="{4E178E27-699A-DC4F-83A3-803D9823C8FD}" type="pres">
      <dgm:prSet presAssocID="{094217BE-3B1C-5642-94FA-7321392E977B}" presName="dummy4a" presStyleCnt="0"/>
      <dgm:spPr/>
    </dgm:pt>
    <dgm:pt modelId="{D39C158D-6D24-F84B-AD44-61DBCB7C673C}" type="pres">
      <dgm:prSet presAssocID="{094217BE-3B1C-5642-94FA-7321392E977B}" presName="dummy4b" presStyleCnt="0"/>
      <dgm:spPr/>
    </dgm:pt>
    <dgm:pt modelId="{D6A43FD4-BA67-F547-A1D2-44463877EE9E}" type="pres">
      <dgm:prSet presAssocID="{094217BE-3B1C-5642-94FA-7321392E977B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7BD31F-E33A-934E-B37A-62CF971FF116}" type="pres">
      <dgm:prSet presAssocID="{094217BE-3B1C-5642-94FA-7321392E977B}" presName="wedge5" presStyleLbl="node1" presStyleIdx="4" presStyleCnt="5"/>
      <dgm:spPr/>
      <dgm:t>
        <a:bodyPr/>
        <a:lstStyle/>
        <a:p>
          <a:endParaRPr lang="en-GB"/>
        </a:p>
      </dgm:t>
    </dgm:pt>
    <dgm:pt modelId="{CA50F092-6B6A-6144-A018-348DAB891639}" type="pres">
      <dgm:prSet presAssocID="{094217BE-3B1C-5642-94FA-7321392E977B}" presName="dummy5a" presStyleCnt="0"/>
      <dgm:spPr/>
    </dgm:pt>
    <dgm:pt modelId="{0BFC3A6C-38F3-294A-A629-EDD9255EE012}" type="pres">
      <dgm:prSet presAssocID="{094217BE-3B1C-5642-94FA-7321392E977B}" presName="dummy5b" presStyleCnt="0"/>
      <dgm:spPr/>
    </dgm:pt>
    <dgm:pt modelId="{64BFE1B1-CA1E-954C-9723-B48C71651698}" type="pres">
      <dgm:prSet presAssocID="{094217BE-3B1C-5642-94FA-7321392E977B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03592B-6CB3-0341-AC8B-227EEEFE4BB2}" type="pres">
      <dgm:prSet presAssocID="{07DDB187-DD64-F446-B011-CC55EE3DCBFF}" presName="arrowWedge1" presStyleLbl="fgSibTrans2D1" presStyleIdx="0" presStyleCnt="5"/>
      <dgm:spPr/>
    </dgm:pt>
    <dgm:pt modelId="{E7C8EF80-4363-6E4D-9C47-815AA4D4ABD0}" type="pres">
      <dgm:prSet presAssocID="{77015929-EFC1-C04A-A72C-82814922EED7}" presName="arrowWedge2" presStyleLbl="fgSibTrans2D1" presStyleIdx="1" presStyleCnt="5"/>
      <dgm:spPr/>
    </dgm:pt>
    <dgm:pt modelId="{6C68F4DB-70AB-7048-85EB-BFA6BB3AF3D6}" type="pres">
      <dgm:prSet presAssocID="{7B7BC166-DD45-E14C-B06F-94581895009D}" presName="arrowWedge3" presStyleLbl="fgSibTrans2D1" presStyleIdx="2" presStyleCnt="5"/>
      <dgm:spPr/>
    </dgm:pt>
    <dgm:pt modelId="{93C4C1F2-69B1-3D4A-BBB9-753847ACAC13}" type="pres">
      <dgm:prSet presAssocID="{041BD6FC-11E1-8843-AAE0-0F67A6B85B7E}" presName="arrowWedge4" presStyleLbl="fgSibTrans2D1" presStyleIdx="3" presStyleCnt="5"/>
      <dgm:spPr/>
    </dgm:pt>
    <dgm:pt modelId="{C83D3CD3-E17E-6A45-99B4-5A783F18DB1F}" type="pres">
      <dgm:prSet presAssocID="{DF2A2FD7-1F70-8540-8304-E345B23B48E6}" presName="arrowWedge5" presStyleLbl="fgSibTrans2D1" presStyleIdx="4" presStyleCnt="5"/>
      <dgm:spPr/>
    </dgm:pt>
  </dgm:ptLst>
  <dgm:cxnLst>
    <dgm:cxn modelId="{EDD1F77A-622E-B040-A348-F26EA13A4640}" type="presOf" srcId="{7FC521A9-690C-A846-88A0-97471D12D3AD}" destId="{76885117-685C-E54C-A463-D45C6B673794}" srcOrd="1" destOrd="0" presId="urn:microsoft.com/office/officeart/2005/8/layout/cycle8"/>
    <dgm:cxn modelId="{EFE782C7-ED41-994E-9F92-2CAAA4B2C9AB}" type="presOf" srcId="{094217BE-3B1C-5642-94FA-7321392E977B}" destId="{6EA1350D-28B2-BA49-9D7E-34F5C796E7AA}" srcOrd="0" destOrd="0" presId="urn:microsoft.com/office/officeart/2005/8/layout/cycle8"/>
    <dgm:cxn modelId="{314D9501-3830-094E-839D-5313F7527274}" type="presOf" srcId="{2084AA5C-A27A-4B44-AD96-0E2B63FE8880}" destId="{033DF512-2BB6-AD4B-BD27-1F646DD9F9BD}" srcOrd="0" destOrd="0" presId="urn:microsoft.com/office/officeart/2005/8/layout/cycle8"/>
    <dgm:cxn modelId="{CD567E54-ED66-334C-8B62-E670C6741872}" type="presOf" srcId="{CA9A976A-5D68-844B-B194-7812C8223A3D}" destId="{A8ABABF1-CB08-4548-A26B-688CC67D0C22}" srcOrd="1" destOrd="0" presId="urn:microsoft.com/office/officeart/2005/8/layout/cycle8"/>
    <dgm:cxn modelId="{10C47389-A0B4-424D-8129-1932132CAACA}" type="presOf" srcId="{66A693A1-8E45-024A-B3A8-684815197CE4}" destId="{64BFE1B1-CA1E-954C-9723-B48C71651698}" srcOrd="1" destOrd="0" presId="urn:microsoft.com/office/officeart/2005/8/layout/cycle8"/>
    <dgm:cxn modelId="{E9A30F04-70A7-814D-A0DA-4C69FAC112E2}" srcId="{094217BE-3B1C-5642-94FA-7321392E977B}" destId="{66A693A1-8E45-024A-B3A8-684815197CE4}" srcOrd="4" destOrd="0" parTransId="{5BF8343C-4D26-6448-8EAE-82793E43DA19}" sibTransId="{DF2A2FD7-1F70-8540-8304-E345B23B48E6}"/>
    <dgm:cxn modelId="{2A3C783D-8FFD-0F4D-8670-203BF8AED530}" type="presOf" srcId="{66A693A1-8E45-024A-B3A8-684815197CE4}" destId="{807BD31F-E33A-934E-B37A-62CF971FF116}" srcOrd="0" destOrd="0" presId="urn:microsoft.com/office/officeart/2005/8/layout/cycle8"/>
    <dgm:cxn modelId="{45F9F681-F222-FD4A-8B11-37389821D4DC}" type="presOf" srcId="{CA9A976A-5D68-844B-B194-7812C8223A3D}" destId="{780AC3D0-9A31-3D46-BBBF-AE0138E99AD7}" srcOrd="0" destOrd="0" presId="urn:microsoft.com/office/officeart/2005/8/layout/cycle8"/>
    <dgm:cxn modelId="{6C3AD60F-2DE6-6744-BDDE-24B1D16C91C0}" srcId="{094217BE-3B1C-5642-94FA-7321392E977B}" destId="{2084AA5C-A27A-4B44-AD96-0E2B63FE8880}" srcOrd="3" destOrd="0" parTransId="{18113B29-9653-534D-8A44-46C570D48F5C}" sibTransId="{041BD6FC-11E1-8843-AAE0-0F67A6B85B7E}"/>
    <dgm:cxn modelId="{A377E850-6EA1-7C46-AA7F-5E364BFCD786}" type="presOf" srcId="{7FC521A9-690C-A846-88A0-97471D12D3AD}" destId="{8D9FD6B2-0AB2-8640-84FE-092B584F11E4}" srcOrd="0" destOrd="0" presId="urn:microsoft.com/office/officeart/2005/8/layout/cycle8"/>
    <dgm:cxn modelId="{77506A8B-4251-8C4D-8EFF-14F800FF4974}" srcId="{094217BE-3B1C-5642-94FA-7321392E977B}" destId="{25065F7F-5ACD-3042-95E5-94167DF011CB}" srcOrd="1" destOrd="0" parTransId="{FCB5F4BA-423B-C74E-8053-56200C3A332B}" sibTransId="{77015929-EFC1-C04A-A72C-82814922EED7}"/>
    <dgm:cxn modelId="{571BBD19-085D-E34E-B049-43E534D39B98}" type="presOf" srcId="{2084AA5C-A27A-4B44-AD96-0E2B63FE8880}" destId="{D6A43FD4-BA67-F547-A1D2-44463877EE9E}" srcOrd="1" destOrd="0" presId="urn:microsoft.com/office/officeart/2005/8/layout/cycle8"/>
    <dgm:cxn modelId="{35742BD7-9B09-6C4E-A7A6-992B8DFFBF80}" type="presOf" srcId="{25065F7F-5ACD-3042-95E5-94167DF011CB}" destId="{439FC2FA-BB75-7B44-A49F-2C9CB2AFE28F}" srcOrd="1" destOrd="0" presId="urn:microsoft.com/office/officeart/2005/8/layout/cycle8"/>
    <dgm:cxn modelId="{FD6EE8B6-2672-634B-AD02-9BD35CA1D6B6}" srcId="{094217BE-3B1C-5642-94FA-7321392E977B}" destId="{CA9A976A-5D68-844B-B194-7812C8223A3D}" srcOrd="0" destOrd="0" parTransId="{5A6B9B27-8FFF-D14C-84B8-64E7DECBB792}" sibTransId="{07DDB187-DD64-F446-B011-CC55EE3DCBFF}"/>
    <dgm:cxn modelId="{5AC9FB01-402C-3947-B852-8C4923589CD5}" srcId="{094217BE-3B1C-5642-94FA-7321392E977B}" destId="{7FC521A9-690C-A846-88A0-97471D12D3AD}" srcOrd="2" destOrd="0" parTransId="{C234498C-BE49-3640-BF92-6B22AB1D221F}" sibTransId="{7B7BC166-DD45-E14C-B06F-94581895009D}"/>
    <dgm:cxn modelId="{A8FB7495-9435-C24E-8FDA-9FB076B14344}" type="presOf" srcId="{25065F7F-5ACD-3042-95E5-94167DF011CB}" destId="{29D76CCD-2654-3444-9935-04E31DF195E6}" srcOrd="0" destOrd="0" presId="urn:microsoft.com/office/officeart/2005/8/layout/cycle8"/>
    <dgm:cxn modelId="{6931A9E9-8DF7-F24F-BE26-ECC3CE3988A0}" type="presParOf" srcId="{6EA1350D-28B2-BA49-9D7E-34F5C796E7AA}" destId="{780AC3D0-9A31-3D46-BBBF-AE0138E99AD7}" srcOrd="0" destOrd="0" presId="urn:microsoft.com/office/officeart/2005/8/layout/cycle8"/>
    <dgm:cxn modelId="{54BAF0C0-E942-A646-A5FC-78397229A991}" type="presParOf" srcId="{6EA1350D-28B2-BA49-9D7E-34F5C796E7AA}" destId="{771998F9-5473-2442-AD29-264146073CD9}" srcOrd="1" destOrd="0" presId="urn:microsoft.com/office/officeart/2005/8/layout/cycle8"/>
    <dgm:cxn modelId="{7D4A3D95-1137-CC43-A45E-C25B5150603A}" type="presParOf" srcId="{6EA1350D-28B2-BA49-9D7E-34F5C796E7AA}" destId="{BBADB1B8-B5FA-594A-821D-3F1F07D891E8}" srcOrd="2" destOrd="0" presId="urn:microsoft.com/office/officeart/2005/8/layout/cycle8"/>
    <dgm:cxn modelId="{425AD1EC-D8FD-8E43-9A30-760334028F25}" type="presParOf" srcId="{6EA1350D-28B2-BA49-9D7E-34F5C796E7AA}" destId="{A8ABABF1-CB08-4548-A26B-688CC67D0C22}" srcOrd="3" destOrd="0" presId="urn:microsoft.com/office/officeart/2005/8/layout/cycle8"/>
    <dgm:cxn modelId="{F4AE4DAC-EBFF-0649-A76F-0961E428C2AD}" type="presParOf" srcId="{6EA1350D-28B2-BA49-9D7E-34F5C796E7AA}" destId="{29D76CCD-2654-3444-9935-04E31DF195E6}" srcOrd="4" destOrd="0" presId="urn:microsoft.com/office/officeart/2005/8/layout/cycle8"/>
    <dgm:cxn modelId="{3C3B6B0C-8CB4-7A44-ADBC-A5C8E9E48C40}" type="presParOf" srcId="{6EA1350D-28B2-BA49-9D7E-34F5C796E7AA}" destId="{778BE1FE-BF45-784D-B8F1-6287B530AAD0}" srcOrd="5" destOrd="0" presId="urn:microsoft.com/office/officeart/2005/8/layout/cycle8"/>
    <dgm:cxn modelId="{56017989-6CDC-1D4D-A37A-2ED37C40788D}" type="presParOf" srcId="{6EA1350D-28B2-BA49-9D7E-34F5C796E7AA}" destId="{77CEB625-0BE3-ED44-AA2F-FCC9B8D9A96F}" srcOrd="6" destOrd="0" presId="urn:microsoft.com/office/officeart/2005/8/layout/cycle8"/>
    <dgm:cxn modelId="{CE1347E2-7415-4745-A116-DD6527443060}" type="presParOf" srcId="{6EA1350D-28B2-BA49-9D7E-34F5C796E7AA}" destId="{439FC2FA-BB75-7B44-A49F-2C9CB2AFE28F}" srcOrd="7" destOrd="0" presId="urn:microsoft.com/office/officeart/2005/8/layout/cycle8"/>
    <dgm:cxn modelId="{F5F75FC6-E7DD-BE43-B0B4-00F2020A65EC}" type="presParOf" srcId="{6EA1350D-28B2-BA49-9D7E-34F5C796E7AA}" destId="{8D9FD6B2-0AB2-8640-84FE-092B584F11E4}" srcOrd="8" destOrd="0" presId="urn:microsoft.com/office/officeart/2005/8/layout/cycle8"/>
    <dgm:cxn modelId="{CF505FDE-F805-264E-BB11-3BBAFB157A9D}" type="presParOf" srcId="{6EA1350D-28B2-BA49-9D7E-34F5C796E7AA}" destId="{7EBA8272-F115-D045-8B69-6B1FC0E72082}" srcOrd="9" destOrd="0" presId="urn:microsoft.com/office/officeart/2005/8/layout/cycle8"/>
    <dgm:cxn modelId="{6BD660BA-5784-BC4B-B66F-28A93C389E85}" type="presParOf" srcId="{6EA1350D-28B2-BA49-9D7E-34F5C796E7AA}" destId="{1B815705-BF84-8C4A-9757-708B2B28B907}" srcOrd="10" destOrd="0" presId="urn:microsoft.com/office/officeart/2005/8/layout/cycle8"/>
    <dgm:cxn modelId="{280A6779-F49F-204F-BFB8-1A137ABA4DF3}" type="presParOf" srcId="{6EA1350D-28B2-BA49-9D7E-34F5C796E7AA}" destId="{76885117-685C-E54C-A463-D45C6B673794}" srcOrd="11" destOrd="0" presId="urn:microsoft.com/office/officeart/2005/8/layout/cycle8"/>
    <dgm:cxn modelId="{26252AF8-EED3-D246-A652-B8C2D83C2768}" type="presParOf" srcId="{6EA1350D-28B2-BA49-9D7E-34F5C796E7AA}" destId="{033DF512-2BB6-AD4B-BD27-1F646DD9F9BD}" srcOrd="12" destOrd="0" presId="urn:microsoft.com/office/officeart/2005/8/layout/cycle8"/>
    <dgm:cxn modelId="{AD9104E6-EFAB-6842-9DB0-517904281695}" type="presParOf" srcId="{6EA1350D-28B2-BA49-9D7E-34F5C796E7AA}" destId="{4E178E27-699A-DC4F-83A3-803D9823C8FD}" srcOrd="13" destOrd="0" presId="urn:microsoft.com/office/officeart/2005/8/layout/cycle8"/>
    <dgm:cxn modelId="{010B2689-4ADE-454F-AF36-06D992600A56}" type="presParOf" srcId="{6EA1350D-28B2-BA49-9D7E-34F5C796E7AA}" destId="{D39C158D-6D24-F84B-AD44-61DBCB7C673C}" srcOrd="14" destOrd="0" presId="urn:microsoft.com/office/officeart/2005/8/layout/cycle8"/>
    <dgm:cxn modelId="{40B7E600-C9AC-9F4F-BE9D-56B42FD583CD}" type="presParOf" srcId="{6EA1350D-28B2-BA49-9D7E-34F5C796E7AA}" destId="{D6A43FD4-BA67-F547-A1D2-44463877EE9E}" srcOrd="15" destOrd="0" presId="urn:microsoft.com/office/officeart/2005/8/layout/cycle8"/>
    <dgm:cxn modelId="{156A6A5C-B479-2F4C-9224-B901F61B2565}" type="presParOf" srcId="{6EA1350D-28B2-BA49-9D7E-34F5C796E7AA}" destId="{807BD31F-E33A-934E-B37A-62CF971FF116}" srcOrd="16" destOrd="0" presId="urn:microsoft.com/office/officeart/2005/8/layout/cycle8"/>
    <dgm:cxn modelId="{9927AB6A-5860-BE4F-A5EF-0675AFD3F96A}" type="presParOf" srcId="{6EA1350D-28B2-BA49-9D7E-34F5C796E7AA}" destId="{CA50F092-6B6A-6144-A018-348DAB891639}" srcOrd="17" destOrd="0" presId="urn:microsoft.com/office/officeart/2005/8/layout/cycle8"/>
    <dgm:cxn modelId="{8F459BE6-A5DD-AB4E-B8B8-26C48D4905D4}" type="presParOf" srcId="{6EA1350D-28B2-BA49-9D7E-34F5C796E7AA}" destId="{0BFC3A6C-38F3-294A-A629-EDD9255EE012}" srcOrd="18" destOrd="0" presId="urn:microsoft.com/office/officeart/2005/8/layout/cycle8"/>
    <dgm:cxn modelId="{27C9A037-9DF3-7245-A527-5F1501D018F0}" type="presParOf" srcId="{6EA1350D-28B2-BA49-9D7E-34F5C796E7AA}" destId="{64BFE1B1-CA1E-954C-9723-B48C71651698}" srcOrd="19" destOrd="0" presId="urn:microsoft.com/office/officeart/2005/8/layout/cycle8"/>
    <dgm:cxn modelId="{5415112F-2F62-744F-B15F-65F14CBADE78}" type="presParOf" srcId="{6EA1350D-28B2-BA49-9D7E-34F5C796E7AA}" destId="{0E03592B-6CB3-0341-AC8B-227EEEFE4BB2}" srcOrd="20" destOrd="0" presId="urn:microsoft.com/office/officeart/2005/8/layout/cycle8"/>
    <dgm:cxn modelId="{D9BCF217-04DF-D142-A312-4A8CA5F8E043}" type="presParOf" srcId="{6EA1350D-28B2-BA49-9D7E-34F5C796E7AA}" destId="{E7C8EF80-4363-6E4D-9C47-815AA4D4ABD0}" srcOrd="21" destOrd="0" presId="urn:microsoft.com/office/officeart/2005/8/layout/cycle8"/>
    <dgm:cxn modelId="{636E9236-2644-0748-B693-95B99D05277C}" type="presParOf" srcId="{6EA1350D-28B2-BA49-9D7E-34F5C796E7AA}" destId="{6C68F4DB-70AB-7048-85EB-BFA6BB3AF3D6}" srcOrd="22" destOrd="0" presId="urn:microsoft.com/office/officeart/2005/8/layout/cycle8"/>
    <dgm:cxn modelId="{478EC7D5-1666-D141-A949-94A82718FE24}" type="presParOf" srcId="{6EA1350D-28B2-BA49-9D7E-34F5C796E7AA}" destId="{93C4C1F2-69B1-3D4A-BBB9-753847ACAC13}" srcOrd="23" destOrd="0" presId="urn:microsoft.com/office/officeart/2005/8/layout/cycle8"/>
    <dgm:cxn modelId="{F4203044-78D7-2D42-B152-003D41B437F8}" type="presParOf" srcId="{6EA1350D-28B2-BA49-9D7E-34F5C796E7AA}" destId="{C83D3CD3-E17E-6A45-99B4-5A783F18DB1F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F015BD-53C6-2E4F-AB01-041644F16EBB}" type="doc">
      <dgm:prSet loTypeId="urn:microsoft.com/office/officeart/2008/layout/RadialCluster" loCatId="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9121DE7D-A3B4-164A-B798-33013A7DD3B4}">
      <dgm:prSet phldrT="[Text]" custT="1"/>
      <dgm:spPr/>
      <dgm:t>
        <a:bodyPr/>
        <a:lstStyle/>
        <a:p>
          <a:r>
            <a:rPr lang="en-US" sz="1600" b="0" dirty="0">
              <a:solidFill>
                <a:srgbClr val="000000"/>
              </a:solidFill>
            </a:rPr>
            <a:t>Monetary compensation of </a:t>
          </a:r>
          <a:r>
            <a:rPr lang="en-US" sz="1600" dirty="0">
              <a:solidFill>
                <a:srgbClr val="000000"/>
              </a:solidFill>
            </a:rPr>
            <a:t>economically assessable damage</a:t>
          </a:r>
        </a:p>
      </dgm:t>
    </dgm:pt>
    <dgm:pt modelId="{4BFA1795-14BE-EE4A-817C-4AFAE56C51BC}" type="parTrans" cxnId="{6A3B7B59-1D62-0E4B-B59D-070281C78DEF}">
      <dgm:prSet/>
      <dgm:spPr/>
      <dgm:t>
        <a:bodyPr/>
        <a:lstStyle/>
        <a:p>
          <a:endParaRPr lang="en-US"/>
        </a:p>
      </dgm:t>
    </dgm:pt>
    <dgm:pt modelId="{8B31DD38-AF9C-6341-9D4F-3FC837D3C0AA}" type="sibTrans" cxnId="{6A3B7B59-1D62-0E4B-B59D-070281C78DEF}">
      <dgm:prSet/>
      <dgm:spPr/>
      <dgm:t>
        <a:bodyPr/>
        <a:lstStyle/>
        <a:p>
          <a:endParaRPr lang="en-US"/>
        </a:p>
      </dgm:t>
    </dgm:pt>
    <dgm:pt modelId="{E05C9E0B-AE00-3846-A89B-76201C084DF5}">
      <dgm:prSet phldrT="[Text]" custT="1"/>
      <dgm:spPr/>
      <dgm:t>
        <a:bodyPr/>
        <a:lstStyle/>
        <a:p>
          <a:r>
            <a:rPr lang="en-US" sz="1600">
              <a:solidFill>
                <a:srgbClr val="000000"/>
              </a:solidFill>
            </a:rPr>
            <a:t>Physical harm</a:t>
          </a:r>
          <a:endParaRPr lang="en-US" sz="1600" dirty="0">
            <a:solidFill>
              <a:srgbClr val="000000"/>
            </a:solidFill>
          </a:endParaRPr>
        </a:p>
      </dgm:t>
    </dgm:pt>
    <dgm:pt modelId="{25EE3C58-947E-324A-9229-559DE5B0026A}" type="parTrans" cxnId="{555DC5A4-CC9A-394B-AF83-BC7DED06B3A0}">
      <dgm:prSet/>
      <dgm:spPr/>
      <dgm:t>
        <a:bodyPr/>
        <a:lstStyle/>
        <a:p>
          <a:endParaRPr lang="en-US"/>
        </a:p>
      </dgm:t>
    </dgm:pt>
    <dgm:pt modelId="{1E7464CE-140E-2A49-832A-1B1E66660924}" type="sibTrans" cxnId="{555DC5A4-CC9A-394B-AF83-BC7DED06B3A0}">
      <dgm:prSet/>
      <dgm:spPr/>
      <dgm:t>
        <a:bodyPr/>
        <a:lstStyle/>
        <a:p>
          <a:endParaRPr lang="en-US"/>
        </a:p>
      </dgm:t>
    </dgm:pt>
    <dgm:pt modelId="{9C82D266-375A-494B-92DC-ECC60210E9AE}">
      <dgm:prSet phldrT="[Text]" custT="1"/>
      <dgm:spPr/>
      <dgm:t>
        <a:bodyPr/>
        <a:lstStyle/>
        <a:p>
          <a:r>
            <a:rPr lang="en-US" sz="1600" dirty="0">
              <a:solidFill>
                <a:srgbClr val="000000"/>
              </a:solidFill>
            </a:rPr>
            <a:t>Moral damages</a:t>
          </a:r>
        </a:p>
      </dgm:t>
    </dgm:pt>
    <dgm:pt modelId="{4EE23E6F-09AB-524D-8F6F-7B8FE2A8A98A}" type="parTrans" cxnId="{1AE78645-CD40-9947-85AC-6AB9808D70A1}">
      <dgm:prSet/>
      <dgm:spPr/>
      <dgm:t>
        <a:bodyPr/>
        <a:lstStyle/>
        <a:p>
          <a:endParaRPr lang="en-US"/>
        </a:p>
      </dgm:t>
    </dgm:pt>
    <dgm:pt modelId="{C315EDEC-E719-774B-8122-83EAAFC84327}" type="sibTrans" cxnId="{1AE78645-CD40-9947-85AC-6AB9808D70A1}">
      <dgm:prSet/>
      <dgm:spPr/>
      <dgm:t>
        <a:bodyPr/>
        <a:lstStyle/>
        <a:p>
          <a:endParaRPr lang="en-US"/>
        </a:p>
      </dgm:t>
    </dgm:pt>
    <dgm:pt modelId="{FE3C1D02-147D-FF41-9582-3DBE34259EB5}">
      <dgm:prSet phldrT="[Text]" custT="1"/>
      <dgm:spPr/>
      <dgm:t>
        <a:bodyPr/>
        <a:lstStyle/>
        <a:p>
          <a:r>
            <a:rPr lang="en-US" sz="1600" dirty="0">
              <a:solidFill>
                <a:srgbClr val="000000"/>
              </a:solidFill>
            </a:rPr>
            <a:t>Medical/ </a:t>
          </a:r>
          <a:r>
            <a:rPr lang="en-US" sz="1600" dirty="0" smtClean="0">
              <a:solidFill>
                <a:srgbClr val="000000"/>
              </a:solidFill>
            </a:rPr>
            <a:t>rehabilitation </a:t>
          </a:r>
          <a:r>
            <a:rPr lang="en-US" sz="1600" dirty="0">
              <a:solidFill>
                <a:srgbClr val="000000"/>
              </a:solidFill>
            </a:rPr>
            <a:t>cost</a:t>
          </a:r>
        </a:p>
      </dgm:t>
    </dgm:pt>
    <dgm:pt modelId="{1F2D9EC4-D83F-5C43-BAEE-0631D3C6EF8D}" type="parTrans" cxnId="{2E47FDAA-ACA1-2547-8537-4E761500E1CB}">
      <dgm:prSet/>
      <dgm:spPr/>
      <dgm:t>
        <a:bodyPr/>
        <a:lstStyle/>
        <a:p>
          <a:endParaRPr lang="en-US"/>
        </a:p>
      </dgm:t>
    </dgm:pt>
    <dgm:pt modelId="{D3D34E74-812A-7A4B-AA62-A501FF020283}" type="sibTrans" cxnId="{2E47FDAA-ACA1-2547-8537-4E761500E1CB}">
      <dgm:prSet/>
      <dgm:spPr/>
      <dgm:t>
        <a:bodyPr/>
        <a:lstStyle/>
        <a:p>
          <a:endParaRPr lang="en-US"/>
        </a:p>
      </dgm:t>
    </dgm:pt>
    <dgm:pt modelId="{5FCB6A5B-FCFD-1A49-A8FD-4E1317042A18}">
      <dgm:prSet phldrT="[Text]" custT="1"/>
      <dgm:spPr/>
      <dgm:t>
        <a:bodyPr/>
        <a:lstStyle/>
        <a:p>
          <a:r>
            <a:rPr lang="en-US" sz="1600" dirty="0">
              <a:solidFill>
                <a:srgbClr val="000000"/>
              </a:solidFill>
            </a:rPr>
            <a:t>Mental harm</a:t>
          </a:r>
        </a:p>
      </dgm:t>
    </dgm:pt>
    <dgm:pt modelId="{748ADC9D-D4B4-1746-8A1A-EE650A7D6B99}" type="parTrans" cxnId="{153FCB36-7B79-5A4D-808D-28AA3883E08A}">
      <dgm:prSet/>
      <dgm:spPr/>
      <dgm:t>
        <a:bodyPr/>
        <a:lstStyle/>
        <a:p>
          <a:endParaRPr lang="en-US"/>
        </a:p>
      </dgm:t>
    </dgm:pt>
    <dgm:pt modelId="{B58D3F5D-81B0-344F-A721-A65531230356}" type="sibTrans" cxnId="{153FCB36-7B79-5A4D-808D-28AA3883E08A}">
      <dgm:prSet/>
      <dgm:spPr/>
      <dgm:t>
        <a:bodyPr/>
        <a:lstStyle/>
        <a:p>
          <a:endParaRPr lang="en-US"/>
        </a:p>
      </dgm:t>
    </dgm:pt>
    <dgm:pt modelId="{8072C7A2-3A37-7A4E-AD99-F7EDB95D08AF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0000"/>
              </a:solidFill>
            </a:rPr>
            <a:t>Lost opportunities</a:t>
          </a:r>
          <a:endParaRPr lang="en-US" sz="1600" dirty="0">
            <a:solidFill>
              <a:srgbClr val="000000"/>
            </a:solidFill>
          </a:endParaRPr>
        </a:p>
      </dgm:t>
    </dgm:pt>
    <dgm:pt modelId="{8C0500DA-DB0B-4E4F-9ADF-6842F3055491}" type="parTrans" cxnId="{5DF778DB-FA65-1343-909C-E2C5E8738CA5}">
      <dgm:prSet/>
      <dgm:spPr/>
      <dgm:t>
        <a:bodyPr/>
        <a:lstStyle/>
        <a:p>
          <a:endParaRPr lang="en-US"/>
        </a:p>
      </dgm:t>
    </dgm:pt>
    <dgm:pt modelId="{869D98E9-F88E-B540-9427-EA425693E68A}" type="sibTrans" cxnId="{5DF778DB-FA65-1343-909C-E2C5E8738CA5}">
      <dgm:prSet/>
      <dgm:spPr/>
      <dgm:t>
        <a:bodyPr/>
        <a:lstStyle/>
        <a:p>
          <a:endParaRPr lang="en-US"/>
        </a:p>
      </dgm:t>
    </dgm:pt>
    <dgm:pt modelId="{0DA1237A-FB48-834D-BE33-FF31511CEE91}">
      <dgm:prSet phldrT="[Text]" custT="1"/>
      <dgm:spPr/>
      <dgm:t>
        <a:bodyPr/>
        <a:lstStyle/>
        <a:p>
          <a:r>
            <a:rPr lang="en-US" sz="1600" dirty="0">
              <a:solidFill>
                <a:srgbClr val="000000"/>
              </a:solidFill>
            </a:rPr>
            <a:t>Loss of </a:t>
          </a:r>
          <a:r>
            <a:rPr lang="en-US" sz="1600" dirty="0" smtClean="0">
              <a:solidFill>
                <a:srgbClr val="000000"/>
              </a:solidFill>
            </a:rPr>
            <a:t>income/</a:t>
          </a:r>
          <a:r>
            <a:rPr lang="en-US" sz="1600" dirty="0">
              <a:solidFill>
                <a:srgbClr val="000000"/>
              </a:solidFill>
            </a:rPr>
            <a:t>earning potential</a:t>
          </a:r>
        </a:p>
      </dgm:t>
    </dgm:pt>
    <dgm:pt modelId="{1ADCE33F-57B8-AE41-AE2F-A504AE65DF6A}" type="parTrans" cxnId="{8C5D38BB-8C69-A441-A5CE-4F20A97A1B12}">
      <dgm:prSet/>
      <dgm:spPr/>
      <dgm:t>
        <a:bodyPr/>
        <a:lstStyle/>
        <a:p>
          <a:endParaRPr lang="en-US"/>
        </a:p>
      </dgm:t>
    </dgm:pt>
    <dgm:pt modelId="{221AF3DE-33CD-F345-82B7-7F45FF517682}" type="sibTrans" cxnId="{8C5D38BB-8C69-A441-A5CE-4F20A97A1B12}">
      <dgm:prSet/>
      <dgm:spPr/>
      <dgm:t>
        <a:bodyPr/>
        <a:lstStyle/>
        <a:p>
          <a:endParaRPr lang="en-US"/>
        </a:p>
      </dgm:t>
    </dgm:pt>
    <dgm:pt modelId="{2B967D7E-DCE8-5B45-8E2D-6FA6E63E1B0C}">
      <dgm:prSet phldrT="[Text]" custT="1"/>
      <dgm:spPr/>
      <dgm:t>
        <a:bodyPr/>
        <a:lstStyle/>
        <a:p>
          <a:r>
            <a:rPr lang="en-US" sz="1600" dirty="0">
              <a:solidFill>
                <a:srgbClr val="000000"/>
              </a:solidFill>
            </a:rPr>
            <a:t>Legal expenses</a:t>
          </a:r>
        </a:p>
      </dgm:t>
    </dgm:pt>
    <dgm:pt modelId="{63F2B32D-2E59-354D-A81D-16B7007AD2E9}" type="parTrans" cxnId="{BF60D5B2-4277-1340-AAF9-608831169687}">
      <dgm:prSet/>
      <dgm:spPr/>
      <dgm:t>
        <a:bodyPr/>
        <a:lstStyle/>
        <a:p>
          <a:endParaRPr lang="en-US"/>
        </a:p>
      </dgm:t>
    </dgm:pt>
    <dgm:pt modelId="{85CBFE0B-C174-BB4A-A5B5-B46F8AB4B8C0}" type="sibTrans" cxnId="{BF60D5B2-4277-1340-AAF9-608831169687}">
      <dgm:prSet/>
      <dgm:spPr/>
      <dgm:t>
        <a:bodyPr/>
        <a:lstStyle/>
        <a:p>
          <a:endParaRPr lang="en-US"/>
        </a:p>
      </dgm:t>
    </dgm:pt>
    <dgm:pt modelId="{995FE625-37B6-3647-8EC5-5DBB7A01633B}" type="pres">
      <dgm:prSet presAssocID="{C7F015BD-53C6-2E4F-AB01-041644F16EB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A18748D8-9367-F64E-9931-7FFF4D298D6A}" type="pres">
      <dgm:prSet presAssocID="{9121DE7D-A3B4-164A-B798-33013A7DD3B4}" presName="singleCycle" presStyleCnt="0"/>
      <dgm:spPr/>
    </dgm:pt>
    <dgm:pt modelId="{94F06686-E68C-3847-84AF-FE389DC02762}" type="pres">
      <dgm:prSet presAssocID="{9121DE7D-A3B4-164A-B798-33013A7DD3B4}" presName="singleCenter" presStyleLbl="node1" presStyleIdx="0" presStyleCnt="8" custScaleX="109524" custScaleY="99238">
        <dgm:presLayoutVars>
          <dgm:chMax val="7"/>
          <dgm:chPref val="7"/>
        </dgm:presLayoutVars>
      </dgm:prSet>
      <dgm:spPr/>
      <dgm:t>
        <a:bodyPr/>
        <a:lstStyle/>
        <a:p>
          <a:endParaRPr lang="en-GB"/>
        </a:p>
      </dgm:t>
    </dgm:pt>
    <dgm:pt modelId="{0D8421DC-EFCD-984E-AC6D-16FC589626C4}" type="pres">
      <dgm:prSet presAssocID="{25EE3C58-947E-324A-9229-559DE5B0026A}" presName="Name56" presStyleLbl="parChTrans1D2" presStyleIdx="0" presStyleCnt="7"/>
      <dgm:spPr/>
      <dgm:t>
        <a:bodyPr/>
        <a:lstStyle/>
        <a:p>
          <a:endParaRPr lang="en-GB"/>
        </a:p>
      </dgm:t>
    </dgm:pt>
    <dgm:pt modelId="{361436E6-D713-484D-BD1C-304AE85D72FF}" type="pres">
      <dgm:prSet presAssocID="{E05C9E0B-AE00-3846-A89B-76201C084DF5}" presName="text0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020C29-894C-0F49-8037-E3A554892921}" type="pres">
      <dgm:prSet presAssocID="{748ADC9D-D4B4-1746-8A1A-EE650A7D6B99}" presName="Name56" presStyleLbl="parChTrans1D2" presStyleIdx="1" presStyleCnt="7"/>
      <dgm:spPr/>
      <dgm:t>
        <a:bodyPr/>
        <a:lstStyle/>
        <a:p>
          <a:endParaRPr lang="en-GB"/>
        </a:p>
      </dgm:t>
    </dgm:pt>
    <dgm:pt modelId="{722F4FD2-9CE7-0242-A33A-9DDB0E5B498A}" type="pres">
      <dgm:prSet presAssocID="{5FCB6A5B-FCFD-1A49-A8FD-4E1317042A18}" presName="text0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1262FE-2332-324D-BE83-ACF5D7C0B663}" type="pres">
      <dgm:prSet presAssocID="{8C0500DA-DB0B-4E4F-9ADF-6842F3055491}" presName="Name56" presStyleLbl="parChTrans1D2" presStyleIdx="2" presStyleCnt="7"/>
      <dgm:spPr/>
      <dgm:t>
        <a:bodyPr/>
        <a:lstStyle/>
        <a:p>
          <a:endParaRPr lang="en-GB"/>
        </a:p>
      </dgm:t>
    </dgm:pt>
    <dgm:pt modelId="{4CA1515E-DF91-6141-BE61-9E1159E5E73D}" type="pres">
      <dgm:prSet presAssocID="{8072C7A2-3A37-7A4E-AD99-F7EDB95D08AF}" presName="text0" presStyleLbl="node1" presStyleIdx="3" presStyleCnt="8" custScaleX="140578" custScaleY="667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5E9F40-4345-3943-8CDA-5B80C40E902D}" type="pres">
      <dgm:prSet presAssocID="{1ADCE33F-57B8-AE41-AE2F-A504AE65DF6A}" presName="Name56" presStyleLbl="parChTrans1D2" presStyleIdx="3" presStyleCnt="7"/>
      <dgm:spPr/>
      <dgm:t>
        <a:bodyPr/>
        <a:lstStyle/>
        <a:p>
          <a:endParaRPr lang="en-GB"/>
        </a:p>
      </dgm:t>
    </dgm:pt>
    <dgm:pt modelId="{66D62CAE-86D0-0A41-A5D0-E33CFFC279AB}" type="pres">
      <dgm:prSet presAssocID="{0DA1237A-FB48-834D-BE33-FF31511CEE91}" presName="text0" presStyleLbl="node1" presStyleIdx="4" presStyleCnt="8" custScaleX="170110" custScaleY="653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9B1340-6E67-9E4A-B484-850357A925DF}" type="pres">
      <dgm:prSet presAssocID="{4EE23E6F-09AB-524D-8F6F-7B8FE2A8A98A}" presName="Name56" presStyleLbl="parChTrans1D2" presStyleIdx="4" presStyleCnt="7"/>
      <dgm:spPr/>
      <dgm:t>
        <a:bodyPr/>
        <a:lstStyle/>
        <a:p>
          <a:endParaRPr lang="en-GB"/>
        </a:p>
      </dgm:t>
    </dgm:pt>
    <dgm:pt modelId="{E4089BB2-16A0-294D-ABB9-18243A955804}" type="pres">
      <dgm:prSet presAssocID="{9C82D266-375A-494B-92DC-ECC60210E9AE}" presName="text0" presStyleLbl="node1" presStyleIdx="5" presStyleCnt="8" custScaleX="136059" custScaleY="6742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4BEA60-479F-0441-BB59-4DDD10FDC224}" type="pres">
      <dgm:prSet presAssocID="{1F2D9EC4-D83F-5C43-BAEE-0631D3C6EF8D}" presName="Name56" presStyleLbl="parChTrans1D2" presStyleIdx="5" presStyleCnt="7"/>
      <dgm:spPr/>
      <dgm:t>
        <a:bodyPr/>
        <a:lstStyle/>
        <a:p>
          <a:endParaRPr lang="en-GB"/>
        </a:p>
      </dgm:t>
    </dgm:pt>
    <dgm:pt modelId="{80E2371F-F477-9E47-911A-9977254FE3FF}" type="pres">
      <dgm:prSet presAssocID="{FE3C1D02-147D-FF41-9582-3DBE34259EB5}" presName="text0" presStyleLbl="node1" presStyleIdx="6" presStyleCnt="8" custScaleX="133912" custScaleY="860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8E1BCD-1B70-D84A-BFEF-7A23C472CDF6}" type="pres">
      <dgm:prSet presAssocID="{63F2B32D-2E59-354D-A81D-16B7007AD2E9}" presName="Name56" presStyleLbl="parChTrans1D2" presStyleIdx="6" presStyleCnt="7"/>
      <dgm:spPr/>
      <dgm:t>
        <a:bodyPr/>
        <a:lstStyle/>
        <a:p>
          <a:endParaRPr lang="en-GB"/>
        </a:p>
      </dgm:t>
    </dgm:pt>
    <dgm:pt modelId="{C11D9296-1885-6A40-BF5D-EE190639A7F5}" type="pres">
      <dgm:prSet presAssocID="{2B967D7E-DCE8-5B45-8E2D-6FA6E63E1B0C}" presName="text0" presStyleLbl="node1" presStyleIdx="7" presStyleCnt="8" custScaleX="113221" custRadScaleRad="99057" custRadScaleInc="-325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054FE54-77EF-984B-9705-C3650269C756}" type="presOf" srcId="{5FCB6A5B-FCFD-1A49-A8FD-4E1317042A18}" destId="{722F4FD2-9CE7-0242-A33A-9DDB0E5B498A}" srcOrd="0" destOrd="0" presId="urn:microsoft.com/office/officeart/2008/layout/RadialCluster"/>
    <dgm:cxn modelId="{1AE78645-CD40-9947-85AC-6AB9808D70A1}" srcId="{9121DE7D-A3B4-164A-B798-33013A7DD3B4}" destId="{9C82D266-375A-494B-92DC-ECC60210E9AE}" srcOrd="4" destOrd="0" parTransId="{4EE23E6F-09AB-524D-8F6F-7B8FE2A8A98A}" sibTransId="{C315EDEC-E719-774B-8122-83EAAFC84327}"/>
    <dgm:cxn modelId="{1FFE9E17-ECB8-D74E-BCAC-520E9960C110}" type="presOf" srcId="{4EE23E6F-09AB-524D-8F6F-7B8FE2A8A98A}" destId="{ED9B1340-6E67-9E4A-B484-850357A925DF}" srcOrd="0" destOrd="0" presId="urn:microsoft.com/office/officeart/2008/layout/RadialCluster"/>
    <dgm:cxn modelId="{A54249AE-0CBA-3449-817F-93C4352647E1}" type="presOf" srcId="{1ADCE33F-57B8-AE41-AE2F-A504AE65DF6A}" destId="{515E9F40-4345-3943-8CDA-5B80C40E902D}" srcOrd="0" destOrd="0" presId="urn:microsoft.com/office/officeart/2008/layout/RadialCluster"/>
    <dgm:cxn modelId="{6A3B7B59-1D62-0E4B-B59D-070281C78DEF}" srcId="{C7F015BD-53C6-2E4F-AB01-041644F16EBB}" destId="{9121DE7D-A3B4-164A-B798-33013A7DD3B4}" srcOrd="0" destOrd="0" parTransId="{4BFA1795-14BE-EE4A-817C-4AFAE56C51BC}" sibTransId="{8B31DD38-AF9C-6341-9D4F-3FC837D3C0AA}"/>
    <dgm:cxn modelId="{A97BBCA6-5A81-5D4B-AACA-CD79F91B51A5}" type="presOf" srcId="{E05C9E0B-AE00-3846-A89B-76201C084DF5}" destId="{361436E6-D713-484D-BD1C-304AE85D72FF}" srcOrd="0" destOrd="0" presId="urn:microsoft.com/office/officeart/2008/layout/RadialCluster"/>
    <dgm:cxn modelId="{5DF778DB-FA65-1343-909C-E2C5E8738CA5}" srcId="{9121DE7D-A3B4-164A-B798-33013A7DD3B4}" destId="{8072C7A2-3A37-7A4E-AD99-F7EDB95D08AF}" srcOrd="2" destOrd="0" parTransId="{8C0500DA-DB0B-4E4F-9ADF-6842F3055491}" sibTransId="{869D98E9-F88E-B540-9427-EA425693E68A}"/>
    <dgm:cxn modelId="{2E47FDAA-ACA1-2547-8537-4E761500E1CB}" srcId="{9121DE7D-A3B4-164A-B798-33013A7DD3B4}" destId="{FE3C1D02-147D-FF41-9582-3DBE34259EB5}" srcOrd="5" destOrd="0" parTransId="{1F2D9EC4-D83F-5C43-BAEE-0631D3C6EF8D}" sibTransId="{D3D34E74-812A-7A4B-AA62-A501FF020283}"/>
    <dgm:cxn modelId="{7F44EABE-8B9B-494D-BE43-69BFB0DD2158}" type="presOf" srcId="{63F2B32D-2E59-354D-A81D-16B7007AD2E9}" destId="{658E1BCD-1B70-D84A-BFEF-7A23C472CDF6}" srcOrd="0" destOrd="0" presId="urn:microsoft.com/office/officeart/2008/layout/RadialCluster"/>
    <dgm:cxn modelId="{4BEC935A-261E-C94B-8F84-4F1CC241499E}" type="presOf" srcId="{2B967D7E-DCE8-5B45-8E2D-6FA6E63E1B0C}" destId="{C11D9296-1885-6A40-BF5D-EE190639A7F5}" srcOrd="0" destOrd="0" presId="urn:microsoft.com/office/officeart/2008/layout/RadialCluster"/>
    <dgm:cxn modelId="{44C6DA1C-A5C7-2446-9032-7B31B676A74F}" type="presOf" srcId="{8C0500DA-DB0B-4E4F-9ADF-6842F3055491}" destId="{F21262FE-2332-324D-BE83-ACF5D7C0B663}" srcOrd="0" destOrd="0" presId="urn:microsoft.com/office/officeart/2008/layout/RadialCluster"/>
    <dgm:cxn modelId="{6B8C942E-0023-DF4A-A5C5-040E45EC6754}" type="presOf" srcId="{C7F015BD-53C6-2E4F-AB01-041644F16EBB}" destId="{995FE625-37B6-3647-8EC5-5DBB7A01633B}" srcOrd="0" destOrd="0" presId="urn:microsoft.com/office/officeart/2008/layout/RadialCluster"/>
    <dgm:cxn modelId="{E43D195F-818D-5844-A13F-FC1E58894A94}" type="presOf" srcId="{1F2D9EC4-D83F-5C43-BAEE-0631D3C6EF8D}" destId="{3E4BEA60-479F-0441-BB59-4DDD10FDC224}" srcOrd="0" destOrd="0" presId="urn:microsoft.com/office/officeart/2008/layout/RadialCluster"/>
    <dgm:cxn modelId="{8C5D38BB-8C69-A441-A5CE-4F20A97A1B12}" srcId="{9121DE7D-A3B4-164A-B798-33013A7DD3B4}" destId="{0DA1237A-FB48-834D-BE33-FF31511CEE91}" srcOrd="3" destOrd="0" parTransId="{1ADCE33F-57B8-AE41-AE2F-A504AE65DF6A}" sibTransId="{221AF3DE-33CD-F345-82B7-7F45FF517682}"/>
    <dgm:cxn modelId="{61DD82A8-523F-F245-A29D-EC93241D11B2}" type="presOf" srcId="{8072C7A2-3A37-7A4E-AD99-F7EDB95D08AF}" destId="{4CA1515E-DF91-6141-BE61-9E1159E5E73D}" srcOrd="0" destOrd="0" presId="urn:microsoft.com/office/officeart/2008/layout/RadialCluster"/>
    <dgm:cxn modelId="{555DC5A4-CC9A-394B-AF83-BC7DED06B3A0}" srcId="{9121DE7D-A3B4-164A-B798-33013A7DD3B4}" destId="{E05C9E0B-AE00-3846-A89B-76201C084DF5}" srcOrd="0" destOrd="0" parTransId="{25EE3C58-947E-324A-9229-559DE5B0026A}" sibTransId="{1E7464CE-140E-2A49-832A-1B1E66660924}"/>
    <dgm:cxn modelId="{C6FE77E3-0199-674F-AA70-8AA801773532}" type="presOf" srcId="{9121DE7D-A3B4-164A-B798-33013A7DD3B4}" destId="{94F06686-E68C-3847-84AF-FE389DC02762}" srcOrd="0" destOrd="0" presId="urn:microsoft.com/office/officeart/2008/layout/RadialCluster"/>
    <dgm:cxn modelId="{7CA13C96-5C07-D94E-8D62-1A2A21B1F215}" type="presOf" srcId="{9C82D266-375A-494B-92DC-ECC60210E9AE}" destId="{E4089BB2-16A0-294D-ABB9-18243A955804}" srcOrd="0" destOrd="0" presId="urn:microsoft.com/office/officeart/2008/layout/RadialCluster"/>
    <dgm:cxn modelId="{BF60D5B2-4277-1340-AAF9-608831169687}" srcId="{9121DE7D-A3B4-164A-B798-33013A7DD3B4}" destId="{2B967D7E-DCE8-5B45-8E2D-6FA6E63E1B0C}" srcOrd="6" destOrd="0" parTransId="{63F2B32D-2E59-354D-A81D-16B7007AD2E9}" sibTransId="{85CBFE0B-C174-BB4A-A5B5-B46F8AB4B8C0}"/>
    <dgm:cxn modelId="{FB35BFB9-1E7A-8D44-BA6C-044F86D735A6}" type="presOf" srcId="{FE3C1D02-147D-FF41-9582-3DBE34259EB5}" destId="{80E2371F-F477-9E47-911A-9977254FE3FF}" srcOrd="0" destOrd="0" presId="urn:microsoft.com/office/officeart/2008/layout/RadialCluster"/>
    <dgm:cxn modelId="{12936AE3-E7E6-4D44-9803-94536122CF7B}" type="presOf" srcId="{25EE3C58-947E-324A-9229-559DE5B0026A}" destId="{0D8421DC-EFCD-984E-AC6D-16FC589626C4}" srcOrd="0" destOrd="0" presId="urn:microsoft.com/office/officeart/2008/layout/RadialCluster"/>
    <dgm:cxn modelId="{153FCB36-7B79-5A4D-808D-28AA3883E08A}" srcId="{9121DE7D-A3B4-164A-B798-33013A7DD3B4}" destId="{5FCB6A5B-FCFD-1A49-A8FD-4E1317042A18}" srcOrd="1" destOrd="0" parTransId="{748ADC9D-D4B4-1746-8A1A-EE650A7D6B99}" sibTransId="{B58D3F5D-81B0-344F-A721-A65531230356}"/>
    <dgm:cxn modelId="{AAA25798-F632-2046-9558-F54D0CDA0C9C}" type="presOf" srcId="{0DA1237A-FB48-834D-BE33-FF31511CEE91}" destId="{66D62CAE-86D0-0A41-A5D0-E33CFFC279AB}" srcOrd="0" destOrd="0" presId="urn:microsoft.com/office/officeart/2008/layout/RadialCluster"/>
    <dgm:cxn modelId="{C65D7B4F-CAB3-C74C-A935-2ED36804A33B}" type="presOf" srcId="{748ADC9D-D4B4-1746-8A1A-EE650A7D6B99}" destId="{24020C29-894C-0F49-8037-E3A554892921}" srcOrd="0" destOrd="0" presId="urn:microsoft.com/office/officeart/2008/layout/RadialCluster"/>
    <dgm:cxn modelId="{DC7F985D-37B7-CC47-8A99-D044C3489848}" type="presParOf" srcId="{995FE625-37B6-3647-8EC5-5DBB7A01633B}" destId="{A18748D8-9367-F64E-9931-7FFF4D298D6A}" srcOrd="0" destOrd="0" presId="urn:microsoft.com/office/officeart/2008/layout/RadialCluster"/>
    <dgm:cxn modelId="{3100FE30-A71E-BF43-B9E7-22C9A75C8E9A}" type="presParOf" srcId="{A18748D8-9367-F64E-9931-7FFF4D298D6A}" destId="{94F06686-E68C-3847-84AF-FE389DC02762}" srcOrd="0" destOrd="0" presId="urn:microsoft.com/office/officeart/2008/layout/RadialCluster"/>
    <dgm:cxn modelId="{F8D1CF22-9283-1144-AFFB-0235DEB9EAF7}" type="presParOf" srcId="{A18748D8-9367-F64E-9931-7FFF4D298D6A}" destId="{0D8421DC-EFCD-984E-AC6D-16FC589626C4}" srcOrd="1" destOrd="0" presId="urn:microsoft.com/office/officeart/2008/layout/RadialCluster"/>
    <dgm:cxn modelId="{8033FFC8-5DF0-6342-936E-3BF4567EFFB0}" type="presParOf" srcId="{A18748D8-9367-F64E-9931-7FFF4D298D6A}" destId="{361436E6-D713-484D-BD1C-304AE85D72FF}" srcOrd="2" destOrd="0" presId="urn:microsoft.com/office/officeart/2008/layout/RadialCluster"/>
    <dgm:cxn modelId="{E26F8111-0B31-3F4F-B820-0FDF00C61C11}" type="presParOf" srcId="{A18748D8-9367-F64E-9931-7FFF4D298D6A}" destId="{24020C29-894C-0F49-8037-E3A554892921}" srcOrd="3" destOrd="0" presId="urn:microsoft.com/office/officeart/2008/layout/RadialCluster"/>
    <dgm:cxn modelId="{5039A941-07A3-1046-AD1B-188CFEF7710B}" type="presParOf" srcId="{A18748D8-9367-F64E-9931-7FFF4D298D6A}" destId="{722F4FD2-9CE7-0242-A33A-9DDB0E5B498A}" srcOrd="4" destOrd="0" presId="urn:microsoft.com/office/officeart/2008/layout/RadialCluster"/>
    <dgm:cxn modelId="{EA874C7B-BCE1-C247-A46E-BB23F3C006CB}" type="presParOf" srcId="{A18748D8-9367-F64E-9931-7FFF4D298D6A}" destId="{F21262FE-2332-324D-BE83-ACF5D7C0B663}" srcOrd="5" destOrd="0" presId="urn:microsoft.com/office/officeart/2008/layout/RadialCluster"/>
    <dgm:cxn modelId="{5F68BFBD-68B8-7846-A263-9C03EE24608B}" type="presParOf" srcId="{A18748D8-9367-F64E-9931-7FFF4D298D6A}" destId="{4CA1515E-DF91-6141-BE61-9E1159E5E73D}" srcOrd="6" destOrd="0" presId="urn:microsoft.com/office/officeart/2008/layout/RadialCluster"/>
    <dgm:cxn modelId="{2EC55544-EB11-684F-A5AD-080B1AC3A7CB}" type="presParOf" srcId="{A18748D8-9367-F64E-9931-7FFF4D298D6A}" destId="{515E9F40-4345-3943-8CDA-5B80C40E902D}" srcOrd="7" destOrd="0" presId="urn:microsoft.com/office/officeart/2008/layout/RadialCluster"/>
    <dgm:cxn modelId="{B7FE2F45-877B-2245-AF22-8BA31225D695}" type="presParOf" srcId="{A18748D8-9367-F64E-9931-7FFF4D298D6A}" destId="{66D62CAE-86D0-0A41-A5D0-E33CFFC279AB}" srcOrd="8" destOrd="0" presId="urn:microsoft.com/office/officeart/2008/layout/RadialCluster"/>
    <dgm:cxn modelId="{A288A95B-4BA3-C743-A713-1D793FB92276}" type="presParOf" srcId="{A18748D8-9367-F64E-9931-7FFF4D298D6A}" destId="{ED9B1340-6E67-9E4A-B484-850357A925DF}" srcOrd="9" destOrd="0" presId="urn:microsoft.com/office/officeart/2008/layout/RadialCluster"/>
    <dgm:cxn modelId="{925E8F4A-C8EA-7F4A-A867-129FADE6DF51}" type="presParOf" srcId="{A18748D8-9367-F64E-9931-7FFF4D298D6A}" destId="{E4089BB2-16A0-294D-ABB9-18243A955804}" srcOrd="10" destOrd="0" presId="urn:microsoft.com/office/officeart/2008/layout/RadialCluster"/>
    <dgm:cxn modelId="{37578E27-59B0-8E4B-ABF7-6C82EEE48184}" type="presParOf" srcId="{A18748D8-9367-F64E-9931-7FFF4D298D6A}" destId="{3E4BEA60-479F-0441-BB59-4DDD10FDC224}" srcOrd="11" destOrd="0" presId="urn:microsoft.com/office/officeart/2008/layout/RadialCluster"/>
    <dgm:cxn modelId="{B2EB714E-85F1-AE4F-A8B3-802C7690A6B8}" type="presParOf" srcId="{A18748D8-9367-F64E-9931-7FFF4D298D6A}" destId="{80E2371F-F477-9E47-911A-9977254FE3FF}" srcOrd="12" destOrd="0" presId="urn:microsoft.com/office/officeart/2008/layout/RadialCluster"/>
    <dgm:cxn modelId="{B3C0E144-ECF2-534F-B806-D687290FB1A3}" type="presParOf" srcId="{A18748D8-9367-F64E-9931-7FFF4D298D6A}" destId="{658E1BCD-1B70-D84A-BFEF-7A23C472CDF6}" srcOrd="13" destOrd="0" presId="urn:microsoft.com/office/officeart/2008/layout/RadialCluster"/>
    <dgm:cxn modelId="{A9C2D38A-2DE5-204E-8214-8AD466C4337F}" type="presParOf" srcId="{A18748D8-9367-F64E-9931-7FFF4D298D6A}" destId="{C11D9296-1885-6A40-BF5D-EE190639A7F5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A5B499D-0709-4C46-BB91-7B465CAE4EDF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nl-NL"/>
        </a:p>
      </dgm:t>
    </dgm:pt>
    <dgm:pt modelId="{C77951A6-BCC7-44A2-976D-054B86507DFB}">
      <dgm:prSet phldrT="[Text]" custT="1"/>
      <dgm:spPr/>
      <dgm:t>
        <a:bodyPr lIns="0" tIns="36000" rIns="0" bIns="36000"/>
        <a:lstStyle/>
        <a:p>
          <a:r>
            <a:rPr lang="en-GB" sz="1800" noProof="0" dirty="0">
              <a:effectLst/>
            </a:rPr>
            <a:t>Medical</a:t>
          </a:r>
          <a:r>
            <a:rPr lang="nl-NL" sz="1800" dirty="0">
              <a:effectLst/>
            </a:rPr>
            <a:t> care</a:t>
          </a:r>
        </a:p>
      </dgm:t>
    </dgm:pt>
    <dgm:pt modelId="{CA800953-0A6E-4617-AFFC-68516EE76CEA}" type="parTrans" cxnId="{EF83FE25-6752-4478-A711-F30B4CF6C406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7CD8A8-25CF-440E-A7C2-A06388DC39A0}" type="sibTrans" cxnId="{EF83FE25-6752-4478-A711-F30B4CF6C406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4092F7-BF0E-43AE-9204-AB0F097B32CC}">
      <dgm:prSet phldrT="[Text]" custT="1"/>
      <dgm:spPr/>
      <dgm:t>
        <a:bodyPr lIns="0" tIns="36000" rIns="0" bIns="36000"/>
        <a:lstStyle/>
        <a:p>
          <a:r>
            <a:rPr lang="nl-NL" sz="1800" dirty="0">
              <a:effectLst/>
            </a:rPr>
            <a:t>Legal services</a:t>
          </a:r>
        </a:p>
      </dgm:t>
    </dgm:pt>
    <dgm:pt modelId="{362573D7-66B6-4A99-A0DF-7D54AE76BA6E}" type="parTrans" cxnId="{294A91BE-24B0-427C-884C-5FB6069215E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E959A9-EC4F-43C8-9B56-47724A727574}" type="sibTrans" cxnId="{294A91BE-24B0-427C-884C-5FB6069215E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7051E0-9359-49AA-804F-5C8DD8B81100}">
      <dgm:prSet phldrT="[Text]" custT="1"/>
      <dgm:spPr/>
      <dgm:t>
        <a:bodyPr lIns="0" tIns="36000" rIns="0" bIns="36000"/>
        <a:lstStyle/>
        <a:p>
          <a:r>
            <a:rPr lang="en-IE" sz="1800" dirty="0">
              <a:effectLst/>
            </a:rPr>
            <a:t>Social services e.g. housing</a:t>
          </a:r>
        </a:p>
      </dgm:t>
    </dgm:pt>
    <dgm:pt modelId="{6A513F44-1DA4-46BB-BD25-AA7C6EA0788C}" type="parTrans" cxnId="{FD465B7C-2C1F-48C9-BA47-96896F175A0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EE9FC2-8CC5-4B6F-BBD1-023E9E5D79BC}" type="sibTrans" cxnId="{FD465B7C-2C1F-48C9-BA47-96896F175A0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1BCAD2-2EBC-4966-9200-A329308433BC}">
      <dgm:prSet phldrT="[Text]" custT="1"/>
      <dgm:spPr/>
      <dgm:t>
        <a:bodyPr lIns="36000" tIns="36000" rIns="36000" bIns="36000"/>
        <a:lstStyle/>
        <a:p>
          <a:r>
            <a:rPr lang="en-GB" sz="1800" noProof="0" dirty="0">
              <a:effectLst/>
            </a:rPr>
            <a:t>Economic rehabilitation</a:t>
          </a:r>
        </a:p>
      </dgm:t>
    </dgm:pt>
    <dgm:pt modelId="{8B9BDBC4-0DB4-4526-9106-DBED620BD2B9}" type="parTrans" cxnId="{973E9CF2-98E7-4966-AE70-47BB8E30ED6C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29D74B-F922-4959-97C1-7F8A4C00F5C3}" type="sibTrans" cxnId="{973E9CF2-98E7-4966-AE70-47BB8E30ED6C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7A149C-CCCC-4E46-9E29-39DC56FF04D0}">
      <dgm:prSet custT="1"/>
      <dgm:spPr/>
      <dgm:t>
        <a:bodyPr lIns="36000" tIns="36000" rIns="36000" bIns="36000"/>
        <a:lstStyle/>
        <a:p>
          <a:r>
            <a:rPr lang="en-GB" sz="1800" noProof="0" dirty="0">
              <a:effectLst/>
            </a:rPr>
            <a:t>Education</a:t>
          </a:r>
        </a:p>
      </dgm:t>
    </dgm:pt>
    <dgm:pt modelId="{0E536BE7-013F-4913-9EEF-577238EF4D21}" type="parTrans" cxnId="{4C624FE7-B337-4836-8187-ED934B5ABF21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00D066-DD12-423D-A035-659D598C3215}" type="sibTrans" cxnId="{4C624FE7-B337-4836-8187-ED934B5ABF21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8C98A7-5B8E-4389-ABD5-A3A7C6B8A906}">
      <dgm:prSet custT="1"/>
      <dgm:spPr/>
      <dgm:t>
        <a:bodyPr lIns="36000" tIns="36000" rIns="36000" bIns="36000"/>
        <a:lstStyle/>
        <a:p>
          <a:r>
            <a:rPr lang="en-IE" sz="1800" dirty="0">
              <a:effectLst/>
            </a:rPr>
            <a:t>Employment opportunities </a:t>
          </a:r>
          <a:endParaRPr lang="nl-NL" sz="1800" dirty="0">
            <a:effectLst/>
          </a:endParaRPr>
        </a:p>
      </dgm:t>
    </dgm:pt>
    <dgm:pt modelId="{2071C86F-67FD-470D-B51D-926F0655403B}" type="parTrans" cxnId="{520ED080-E1A1-4FF2-8AF5-88DFE398CA9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FF5BBD-0A3D-4476-8F7B-D78F99AEB6E3}" type="sibTrans" cxnId="{520ED080-E1A1-4FF2-8AF5-88DFE398CA9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06F22F-44C3-497D-A45E-4023F13397FB}">
      <dgm:prSet phldrT="[Text]" custT="1"/>
      <dgm:spPr/>
      <dgm:t>
        <a:bodyPr lIns="0" tIns="36000" rIns="0" bIns="36000"/>
        <a:lstStyle/>
        <a:p>
          <a:r>
            <a:rPr lang="en-GB" sz="1800" noProof="0" dirty="0">
              <a:effectLst/>
            </a:rPr>
            <a:t>Psychological</a:t>
          </a:r>
          <a:r>
            <a:rPr lang="nl-NL" sz="1800" dirty="0">
              <a:effectLst/>
            </a:rPr>
            <a:t> care</a:t>
          </a:r>
        </a:p>
      </dgm:t>
    </dgm:pt>
    <dgm:pt modelId="{23F82C8A-2453-4A79-BB20-F865F352DA56}" type="sibTrans" cxnId="{502A8908-0C78-42E5-A66E-37DEE1438C6B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97C764-F140-4FFD-A3ED-67467BB0B721}" type="parTrans" cxnId="{502A8908-0C78-42E5-A66E-37DEE1438C6B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70C569-AA30-4F13-9D11-D34C0676616A}">
      <dgm:prSet custT="1"/>
      <dgm:spPr/>
      <dgm:t>
        <a:bodyPr lIns="0" tIns="36000" rIns="0" bIns="36000"/>
        <a:lstStyle/>
        <a:p>
          <a:r>
            <a:rPr lang="nl-NL" sz="1800" dirty="0">
              <a:effectLst/>
            </a:rPr>
            <a:t>Protection services</a:t>
          </a:r>
        </a:p>
      </dgm:t>
    </dgm:pt>
    <dgm:pt modelId="{8DA2FE97-281D-4381-A726-34568528AEB2}" type="sibTrans" cxnId="{FB1B62B5-C8CD-4D32-BBF8-CE4FCC9BCBD6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05D5A4-0ED6-408C-86B0-2ADA1AEC1526}" type="parTrans" cxnId="{FB1B62B5-C8CD-4D32-BBF8-CE4FCC9BCBD6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1AABDA-7AA3-4177-B912-4E8F7804AD53}" type="pres">
      <dgm:prSet presAssocID="{FA5B499D-0709-4C46-BB91-7B465CAE4ED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17D1B7E-6E58-4D6C-8A9E-EB273E15AA17}" type="pres">
      <dgm:prSet presAssocID="{C77951A6-BCC7-44A2-976D-054B86507DFB}" presName="node" presStyleLbl="node1" presStyleIdx="0" presStyleCnt="8" custLinFactNeighborX="-5765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GB"/>
        </a:p>
      </dgm:t>
    </dgm:pt>
    <dgm:pt modelId="{C9969E21-196C-4E0C-B515-70D329A22F7B}" type="pres">
      <dgm:prSet presAssocID="{467CD8A8-25CF-440E-A7C2-A06388DC39A0}" presName="sibTrans" presStyleCnt="0"/>
      <dgm:spPr/>
    </dgm:pt>
    <dgm:pt modelId="{F5D2FC83-05EF-4525-8BFB-D515D2C8E758}" type="pres">
      <dgm:prSet presAssocID="{7F06F22F-44C3-497D-A45E-4023F13397FB}" presName="node" presStyleLbl="node1" presStyleIdx="1" presStyleCnt="8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GB"/>
        </a:p>
      </dgm:t>
    </dgm:pt>
    <dgm:pt modelId="{9360B0D2-036F-49C3-B8EE-6907A20C7843}" type="pres">
      <dgm:prSet presAssocID="{23F82C8A-2453-4A79-BB20-F865F352DA56}" presName="sibTrans" presStyleCnt="0"/>
      <dgm:spPr/>
    </dgm:pt>
    <dgm:pt modelId="{F41612FE-7952-4938-86CB-F0F24F901CB2}" type="pres">
      <dgm:prSet presAssocID="{104092F7-BF0E-43AE-9204-AB0F097B32CC}" presName="node" presStyleLbl="node1" presStyleIdx="2" presStyleCnt="8" custLinFactNeighborX="5765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GB"/>
        </a:p>
      </dgm:t>
    </dgm:pt>
    <dgm:pt modelId="{35CC9471-8713-4EF0-BCBD-862F607285AA}" type="pres">
      <dgm:prSet presAssocID="{56E959A9-EC4F-43C8-9B56-47724A727574}" presName="sibTrans" presStyleCnt="0"/>
      <dgm:spPr/>
    </dgm:pt>
    <dgm:pt modelId="{A344524D-EC0D-467B-ADCE-532197ECB4AD}" type="pres">
      <dgm:prSet presAssocID="{137051E0-9359-49AA-804F-5C8DD8B81100}" presName="node" presStyleLbl="node1" presStyleIdx="3" presStyleCnt="8" custLinFactNeighborX="55469" custLinFactNeighborY="-3252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GB"/>
        </a:p>
      </dgm:t>
    </dgm:pt>
    <dgm:pt modelId="{253C6514-84DC-46E2-8B4C-EC8718351EB6}" type="pres">
      <dgm:prSet presAssocID="{8CEE9FC2-8CC5-4B6F-BBD1-023E9E5D79BC}" presName="sibTrans" presStyleCnt="0"/>
      <dgm:spPr/>
    </dgm:pt>
    <dgm:pt modelId="{4572C2FF-B9B8-4638-A669-6A7BD71BA68B}" type="pres">
      <dgm:prSet presAssocID="{F81BCAD2-2EBC-4966-9200-A329308433BC}" presName="node" presStyleLbl="node1" presStyleIdx="4" presStyleCnt="8" custLinFactNeighborX="57335" custLinFactNeighborY="-5456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GB"/>
        </a:p>
      </dgm:t>
    </dgm:pt>
    <dgm:pt modelId="{D0E795C8-36DE-473A-AF1B-2A04D89C6656}" type="pres">
      <dgm:prSet presAssocID="{3B29D74B-F922-4959-97C1-7F8A4C00F5C3}" presName="sibTrans" presStyleCnt="0"/>
      <dgm:spPr/>
    </dgm:pt>
    <dgm:pt modelId="{1BE8EFA7-DC38-4978-9CF2-0DF487D1887E}" type="pres">
      <dgm:prSet presAssocID="{497A149C-CCCC-4E46-9E29-39DC56FF04D0}" presName="node" presStyleLbl="node1" presStyleIdx="5" presStyleCnt="8" custLinFactX="-100000" custLinFactY="11653" custLinFactNeighborX="-124625" custLinFactNeighborY="100000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GB"/>
        </a:p>
      </dgm:t>
    </dgm:pt>
    <dgm:pt modelId="{1AEDB742-6552-4140-BD37-3C7961EE3212}" type="pres">
      <dgm:prSet presAssocID="{2000D066-DD12-423D-A035-659D598C3215}" presName="sibTrans" presStyleCnt="0"/>
      <dgm:spPr/>
    </dgm:pt>
    <dgm:pt modelId="{30A156A7-403B-4BEE-A284-B42B306940C3}" type="pres">
      <dgm:prSet presAssocID="{AB8C98A7-5B8E-4389-ABD5-A3A7C6B8A906}" presName="node" presStyleLbl="node1" presStyleIdx="6" presStyleCnt="8" custLinFactNeighborX="57861" custLinFactNeighborY="-5702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GB"/>
        </a:p>
      </dgm:t>
    </dgm:pt>
    <dgm:pt modelId="{3A6E37E0-D61D-4614-BB70-C5904F214917}" type="pres">
      <dgm:prSet presAssocID="{03FF5BBD-0A3D-4476-8F7B-D78F99AEB6E3}" presName="sibTrans" presStyleCnt="0"/>
      <dgm:spPr/>
    </dgm:pt>
    <dgm:pt modelId="{BBC11144-34FA-43DD-8AA8-D29EB3A5D7DE}" type="pres">
      <dgm:prSet presAssocID="{FA70C569-AA30-4F13-9D11-D34C0676616A}" presName="node" presStyleLbl="node1" presStyleIdx="7" presStyleCnt="8" custLinFactNeighborX="59625" custLinFactNeighborY="-5702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GB"/>
        </a:p>
      </dgm:t>
    </dgm:pt>
  </dgm:ptLst>
  <dgm:cxnLst>
    <dgm:cxn modelId="{973E9CF2-98E7-4966-AE70-47BB8E30ED6C}" srcId="{FA5B499D-0709-4C46-BB91-7B465CAE4EDF}" destId="{F81BCAD2-2EBC-4966-9200-A329308433BC}" srcOrd="4" destOrd="0" parTransId="{8B9BDBC4-0DB4-4526-9106-DBED620BD2B9}" sibTransId="{3B29D74B-F922-4959-97C1-7F8A4C00F5C3}"/>
    <dgm:cxn modelId="{FD465B7C-2C1F-48C9-BA47-96896F175A05}" srcId="{FA5B499D-0709-4C46-BB91-7B465CAE4EDF}" destId="{137051E0-9359-49AA-804F-5C8DD8B81100}" srcOrd="3" destOrd="0" parTransId="{6A513F44-1DA4-46BB-BD25-AA7C6EA0788C}" sibTransId="{8CEE9FC2-8CC5-4B6F-BBD1-023E9E5D79BC}"/>
    <dgm:cxn modelId="{7F11BD7F-6C34-AE4C-9523-C17437A5D448}" type="presOf" srcId="{FA70C569-AA30-4F13-9D11-D34C0676616A}" destId="{BBC11144-34FA-43DD-8AA8-D29EB3A5D7DE}" srcOrd="0" destOrd="0" presId="urn:microsoft.com/office/officeart/2005/8/layout/default"/>
    <dgm:cxn modelId="{F9384542-6115-6746-BAAE-2C4F8EDCF8C3}" type="presOf" srcId="{497A149C-CCCC-4E46-9E29-39DC56FF04D0}" destId="{1BE8EFA7-DC38-4978-9CF2-0DF487D1887E}" srcOrd="0" destOrd="0" presId="urn:microsoft.com/office/officeart/2005/8/layout/default"/>
    <dgm:cxn modelId="{3D36E12F-B4CE-9441-82DF-AFDC2D422D84}" type="presOf" srcId="{7F06F22F-44C3-497D-A45E-4023F13397FB}" destId="{F5D2FC83-05EF-4525-8BFB-D515D2C8E758}" srcOrd="0" destOrd="0" presId="urn:microsoft.com/office/officeart/2005/8/layout/default"/>
    <dgm:cxn modelId="{520ED080-E1A1-4FF2-8AF5-88DFE398CA95}" srcId="{FA5B499D-0709-4C46-BB91-7B465CAE4EDF}" destId="{AB8C98A7-5B8E-4389-ABD5-A3A7C6B8A906}" srcOrd="6" destOrd="0" parTransId="{2071C86F-67FD-470D-B51D-926F0655403B}" sibTransId="{03FF5BBD-0A3D-4476-8F7B-D78F99AEB6E3}"/>
    <dgm:cxn modelId="{4BEDAB60-D796-6044-A649-CFBEBCF570B2}" type="presOf" srcId="{F81BCAD2-2EBC-4966-9200-A329308433BC}" destId="{4572C2FF-B9B8-4638-A669-6A7BD71BA68B}" srcOrd="0" destOrd="0" presId="urn:microsoft.com/office/officeart/2005/8/layout/default"/>
    <dgm:cxn modelId="{FB1B62B5-C8CD-4D32-BBF8-CE4FCC9BCBD6}" srcId="{FA5B499D-0709-4C46-BB91-7B465CAE4EDF}" destId="{FA70C569-AA30-4F13-9D11-D34C0676616A}" srcOrd="7" destOrd="0" parTransId="{8B05D5A4-0ED6-408C-86B0-2ADA1AEC1526}" sibTransId="{8DA2FE97-281D-4381-A726-34568528AEB2}"/>
    <dgm:cxn modelId="{3533FB0F-DDFE-324C-B889-575ED1D4183A}" type="presOf" srcId="{137051E0-9359-49AA-804F-5C8DD8B81100}" destId="{A344524D-EC0D-467B-ADCE-532197ECB4AD}" srcOrd="0" destOrd="0" presId="urn:microsoft.com/office/officeart/2005/8/layout/default"/>
    <dgm:cxn modelId="{8AA8A73C-B5B9-6242-AA2B-288B565B9E28}" type="presOf" srcId="{FA5B499D-0709-4C46-BB91-7B465CAE4EDF}" destId="{A21AABDA-7AA3-4177-B912-4E8F7804AD53}" srcOrd="0" destOrd="0" presId="urn:microsoft.com/office/officeart/2005/8/layout/default"/>
    <dgm:cxn modelId="{4C624FE7-B337-4836-8187-ED934B5ABF21}" srcId="{FA5B499D-0709-4C46-BB91-7B465CAE4EDF}" destId="{497A149C-CCCC-4E46-9E29-39DC56FF04D0}" srcOrd="5" destOrd="0" parTransId="{0E536BE7-013F-4913-9EEF-577238EF4D21}" sibTransId="{2000D066-DD12-423D-A035-659D598C3215}"/>
    <dgm:cxn modelId="{F456BE7F-FAB9-B848-8ED8-A2DF81EFE7C5}" type="presOf" srcId="{AB8C98A7-5B8E-4389-ABD5-A3A7C6B8A906}" destId="{30A156A7-403B-4BEE-A284-B42B306940C3}" srcOrd="0" destOrd="0" presId="urn:microsoft.com/office/officeart/2005/8/layout/default"/>
    <dgm:cxn modelId="{EF83FE25-6752-4478-A711-F30B4CF6C406}" srcId="{FA5B499D-0709-4C46-BB91-7B465CAE4EDF}" destId="{C77951A6-BCC7-44A2-976D-054B86507DFB}" srcOrd="0" destOrd="0" parTransId="{CA800953-0A6E-4617-AFFC-68516EE76CEA}" sibTransId="{467CD8A8-25CF-440E-A7C2-A06388DC39A0}"/>
    <dgm:cxn modelId="{A8F85885-8D35-9F46-B01F-6D784BC9EE73}" type="presOf" srcId="{104092F7-BF0E-43AE-9204-AB0F097B32CC}" destId="{F41612FE-7952-4938-86CB-F0F24F901CB2}" srcOrd="0" destOrd="0" presId="urn:microsoft.com/office/officeart/2005/8/layout/default"/>
    <dgm:cxn modelId="{4EB61DA1-19A1-B84F-830C-47EB0C0F44F1}" type="presOf" srcId="{C77951A6-BCC7-44A2-976D-054B86507DFB}" destId="{817D1B7E-6E58-4D6C-8A9E-EB273E15AA17}" srcOrd="0" destOrd="0" presId="urn:microsoft.com/office/officeart/2005/8/layout/default"/>
    <dgm:cxn modelId="{502A8908-0C78-42E5-A66E-37DEE1438C6B}" srcId="{FA5B499D-0709-4C46-BB91-7B465CAE4EDF}" destId="{7F06F22F-44C3-497D-A45E-4023F13397FB}" srcOrd="1" destOrd="0" parTransId="{6797C764-F140-4FFD-A3ED-67467BB0B721}" sibTransId="{23F82C8A-2453-4A79-BB20-F865F352DA56}"/>
    <dgm:cxn modelId="{294A91BE-24B0-427C-884C-5FB6069215E5}" srcId="{FA5B499D-0709-4C46-BB91-7B465CAE4EDF}" destId="{104092F7-BF0E-43AE-9204-AB0F097B32CC}" srcOrd="2" destOrd="0" parTransId="{362573D7-66B6-4A99-A0DF-7D54AE76BA6E}" sibTransId="{56E959A9-EC4F-43C8-9B56-47724A727574}"/>
    <dgm:cxn modelId="{06DD60CE-C82B-F543-96B2-06CAFF039EE8}" type="presParOf" srcId="{A21AABDA-7AA3-4177-B912-4E8F7804AD53}" destId="{817D1B7E-6E58-4D6C-8A9E-EB273E15AA17}" srcOrd="0" destOrd="0" presId="urn:microsoft.com/office/officeart/2005/8/layout/default"/>
    <dgm:cxn modelId="{E0B92E88-C66E-464C-9A29-441956E75323}" type="presParOf" srcId="{A21AABDA-7AA3-4177-B912-4E8F7804AD53}" destId="{C9969E21-196C-4E0C-B515-70D329A22F7B}" srcOrd="1" destOrd="0" presId="urn:microsoft.com/office/officeart/2005/8/layout/default"/>
    <dgm:cxn modelId="{2F9878AA-8D54-E04B-881F-2B1F1A411BAA}" type="presParOf" srcId="{A21AABDA-7AA3-4177-B912-4E8F7804AD53}" destId="{F5D2FC83-05EF-4525-8BFB-D515D2C8E758}" srcOrd="2" destOrd="0" presId="urn:microsoft.com/office/officeart/2005/8/layout/default"/>
    <dgm:cxn modelId="{AC0B1360-6A27-2146-B9FE-A2F72F349B64}" type="presParOf" srcId="{A21AABDA-7AA3-4177-B912-4E8F7804AD53}" destId="{9360B0D2-036F-49C3-B8EE-6907A20C7843}" srcOrd="3" destOrd="0" presId="urn:microsoft.com/office/officeart/2005/8/layout/default"/>
    <dgm:cxn modelId="{430B8874-FFA0-4949-8D4C-780058382AA3}" type="presParOf" srcId="{A21AABDA-7AA3-4177-B912-4E8F7804AD53}" destId="{F41612FE-7952-4938-86CB-F0F24F901CB2}" srcOrd="4" destOrd="0" presId="urn:microsoft.com/office/officeart/2005/8/layout/default"/>
    <dgm:cxn modelId="{BF57B196-0F6A-3643-924A-D0A01D56F5F2}" type="presParOf" srcId="{A21AABDA-7AA3-4177-B912-4E8F7804AD53}" destId="{35CC9471-8713-4EF0-BCBD-862F607285AA}" srcOrd="5" destOrd="0" presId="urn:microsoft.com/office/officeart/2005/8/layout/default"/>
    <dgm:cxn modelId="{8418A9E7-44C2-8D41-BD39-351A8E12CD2A}" type="presParOf" srcId="{A21AABDA-7AA3-4177-B912-4E8F7804AD53}" destId="{A344524D-EC0D-467B-ADCE-532197ECB4AD}" srcOrd="6" destOrd="0" presId="urn:microsoft.com/office/officeart/2005/8/layout/default"/>
    <dgm:cxn modelId="{05B459A6-8FD2-2D43-99B2-8CB5234D64D0}" type="presParOf" srcId="{A21AABDA-7AA3-4177-B912-4E8F7804AD53}" destId="{253C6514-84DC-46E2-8B4C-EC8718351EB6}" srcOrd="7" destOrd="0" presId="urn:microsoft.com/office/officeart/2005/8/layout/default"/>
    <dgm:cxn modelId="{643E3E85-EDB9-3E45-BDC6-AF7C0F8AEA4F}" type="presParOf" srcId="{A21AABDA-7AA3-4177-B912-4E8F7804AD53}" destId="{4572C2FF-B9B8-4638-A669-6A7BD71BA68B}" srcOrd="8" destOrd="0" presId="urn:microsoft.com/office/officeart/2005/8/layout/default"/>
    <dgm:cxn modelId="{8348D85B-12A2-E449-911E-7426DD43DC29}" type="presParOf" srcId="{A21AABDA-7AA3-4177-B912-4E8F7804AD53}" destId="{D0E795C8-36DE-473A-AF1B-2A04D89C6656}" srcOrd="9" destOrd="0" presId="urn:microsoft.com/office/officeart/2005/8/layout/default"/>
    <dgm:cxn modelId="{CD394DBD-F8FF-A04F-82B2-B14AFBD32BEB}" type="presParOf" srcId="{A21AABDA-7AA3-4177-B912-4E8F7804AD53}" destId="{1BE8EFA7-DC38-4978-9CF2-0DF487D1887E}" srcOrd="10" destOrd="0" presId="urn:microsoft.com/office/officeart/2005/8/layout/default"/>
    <dgm:cxn modelId="{92B66BED-3CDD-4649-B1EB-E0BEA496129C}" type="presParOf" srcId="{A21AABDA-7AA3-4177-B912-4E8F7804AD53}" destId="{1AEDB742-6552-4140-BD37-3C7961EE3212}" srcOrd="11" destOrd="0" presId="urn:microsoft.com/office/officeart/2005/8/layout/default"/>
    <dgm:cxn modelId="{42174434-7ED7-0045-95BF-C7C194716742}" type="presParOf" srcId="{A21AABDA-7AA3-4177-B912-4E8F7804AD53}" destId="{30A156A7-403B-4BEE-A284-B42B306940C3}" srcOrd="12" destOrd="0" presId="urn:microsoft.com/office/officeart/2005/8/layout/default"/>
    <dgm:cxn modelId="{31DE9753-CBDC-394F-8110-7206E3DB9E73}" type="presParOf" srcId="{A21AABDA-7AA3-4177-B912-4E8F7804AD53}" destId="{3A6E37E0-D61D-4614-BB70-C5904F214917}" srcOrd="13" destOrd="0" presId="urn:microsoft.com/office/officeart/2005/8/layout/default"/>
    <dgm:cxn modelId="{E171A2B8-9CAA-394F-A962-92E9BEBF5305}" type="presParOf" srcId="{A21AABDA-7AA3-4177-B912-4E8F7804AD53}" destId="{BBC11144-34FA-43DD-8AA8-D29EB3A5D7DE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6DDFD77-E4AE-6641-9312-F868FC9406D3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A0E80F-4B46-5647-8653-3D43B74AC837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Physical harm</a:t>
          </a:r>
        </a:p>
      </dgm:t>
    </dgm:pt>
    <dgm:pt modelId="{85B09FEB-9B1E-B64E-BED9-45C4F5A95796}" type="parTrans" cxnId="{F42C4740-D282-F64D-99D4-BD748C3A1EC7}">
      <dgm:prSet/>
      <dgm:spPr/>
      <dgm:t>
        <a:bodyPr/>
        <a:lstStyle/>
        <a:p>
          <a:endParaRPr lang="en-US"/>
        </a:p>
      </dgm:t>
    </dgm:pt>
    <dgm:pt modelId="{C64D29FC-46F5-F84A-8CFE-C13704B532DC}" type="sibTrans" cxnId="{F42C4740-D282-F64D-99D4-BD748C3A1EC7}">
      <dgm:prSet/>
      <dgm:spPr/>
      <dgm:t>
        <a:bodyPr/>
        <a:lstStyle/>
        <a:p>
          <a:endParaRPr lang="en-US"/>
        </a:p>
      </dgm:t>
    </dgm:pt>
    <dgm:pt modelId="{34DA34DE-8727-714C-88EC-F53E15D21A1E}">
      <dgm:prSet phldrT="[Text]"/>
      <dgm:spPr/>
      <dgm:t>
        <a:bodyPr/>
        <a:lstStyle/>
        <a:p>
          <a:r>
            <a:rPr lang="en-US" dirty="0"/>
            <a:t>Immediate and long-term injuries /diseases</a:t>
          </a:r>
        </a:p>
      </dgm:t>
    </dgm:pt>
    <dgm:pt modelId="{9605020F-F1DC-DF45-AF27-E3A219D4B185}" type="parTrans" cxnId="{64A31F3D-372E-A24E-A418-D8A64C51226E}">
      <dgm:prSet/>
      <dgm:spPr/>
      <dgm:t>
        <a:bodyPr/>
        <a:lstStyle/>
        <a:p>
          <a:endParaRPr lang="en-US"/>
        </a:p>
      </dgm:t>
    </dgm:pt>
    <dgm:pt modelId="{85DC9819-9ECB-3241-AB82-6468526D6B46}" type="sibTrans" cxnId="{64A31F3D-372E-A24E-A418-D8A64C51226E}">
      <dgm:prSet/>
      <dgm:spPr/>
      <dgm:t>
        <a:bodyPr/>
        <a:lstStyle/>
        <a:p>
          <a:endParaRPr lang="en-US"/>
        </a:p>
      </dgm:t>
    </dgm:pt>
    <dgm:pt modelId="{9D274E15-2419-364E-BB46-24DB28D8CDE9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Mental harm</a:t>
          </a:r>
        </a:p>
      </dgm:t>
    </dgm:pt>
    <dgm:pt modelId="{AD42AF00-7412-2A40-A60B-A7D6BB07E254}" type="parTrans" cxnId="{A373837A-B296-4749-A666-5A12657CA933}">
      <dgm:prSet/>
      <dgm:spPr/>
      <dgm:t>
        <a:bodyPr/>
        <a:lstStyle/>
        <a:p>
          <a:endParaRPr lang="en-US"/>
        </a:p>
      </dgm:t>
    </dgm:pt>
    <dgm:pt modelId="{542B9690-F0C8-8B42-9F7B-C9DB009C76AE}" type="sibTrans" cxnId="{A373837A-B296-4749-A666-5A12657CA933}">
      <dgm:prSet/>
      <dgm:spPr/>
      <dgm:t>
        <a:bodyPr/>
        <a:lstStyle/>
        <a:p>
          <a:endParaRPr lang="en-US"/>
        </a:p>
      </dgm:t>
    </dgm:pt>
    <dgm:pt modelId="{1C28B4E7-83F7-9C4B-A4F1-A4E21221B52E}">
      <dgm:prSet phldrT="[Text]"/>
      <dgm:spPr/>
      <dgm:t>
        <a:bodyPr/>
        <a:lstStyle/>
        <a:p>
          <a:r>
            <a:rPr lang="en-US" dirty="0"/>
            <a:t>Trauma/PTSD</a:t>
          </a:r>
        </a:p>
      </dgm:t>
    </dgm:pt>
    <dgm:pt modelId="{C4E60172-7C8F-B042-A646-A09CE3EDB2E5}" type="parTrans" cxnId="{C45F44BA-716B-4C4B-A78F-22378C6B1DA6}">
      <dgm:prSet/>
      <dgm:spPr/>
      <dgm:t>
        <a:bodyPr/>
        <a:lstStyle/>
        <a:p>
          <a:endParaRPr lang="en-US"/>
        </a:p>
      </dgm:t>
    </dgm:pt>
    <dgm:pt modelId="{576BF048-850B-9F46-A476-8D3EF2CF0126}" type="sibTrans" cxnId="{C45F44BA-716B-4C4B-A78F-22378C6B1DA6}">
      <dgm:prSet/>
      <dgm:spPr/>
      <dgm:t>
        <a:bodyPr/>
        <a:lstStyle/>
        <a:p>
          <a:endParaRPr lang="en-US"/>
        </a:p>
      </dgm:t>
    </dgm:pt>
    <dgm:pt modelId="{C7210E4D-64F9-3145-9ECA-2D4E3C4D06CC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Social harm</a:t>
          </a:r>
        </a:p>
      </dgm:t>
    </dgm:pt>
    <dgm:pt modelId="{80AA44A7-4153-EF42-AAA8-2641792F9732}" type="parTrans" cxnId="{73A79929-AC43-6842-A0C4-318F222162F1}">
      <dgm:prSet/>
      <dgm:spPr/>
      <dgm:t>
        <a:bodyPr/>
        <a:lstStyle/>
        <a:p>
          <a:endParaRPr lang="en-US"/>
        </a:p>
      </dgm:t>
    </dgm:pt>
    <dgm:pt modelId="{A8CB62C1-DEB3-E248-B07B-062049FAF085}" type="sibTrans" cxnId="{73A79929-AC43-6842-A0C4-318F222162F1}">
      <dgm:prSet/>
      <dgm:spPr/>
      <dgm:t>
        <a:bodyPr/>
        <a:lstStyle/>
        <a:p>
          <a:endParaRPr lang="en-US"/>
        </a:p>
      </dgm:t>
    </dgm:pt>
    <dgm:pt modelId="{D21A79D2-7514-5440-BF90-F0B540243F76}">
      <dgm:prSet phldrT="[Text]"/>
      <dgm:spPr/>
      <dgm:t>
        <a:bodyPr/>
        <a:lstStyle/>
        <a:p>
          <a:r>
            <a:rPr lang="en-US" dirty="0"/>
            <a:t>Social </a:t>
          </a:r>
          <a:r>
            <a:rPr lang="en-US" dirty="0" smtClean="0"/>
            <a:t>stigma, incl. for children born of rape</a:t>
          </a:r>
          <a:endParaRPr lang="en-US" dirty="0"/>
        </a:p>
      </dgm:t>
    </dgm:pt>
    <dgm:pt modelId="{D22764C0-F77C-664F-B4D6-0BADFD6EE0E3}" type="parTrans" cxnId="{85568E99-51A7-6C4B-8DBF-0AF3C91ABD8A}">
      <dgm:prSet/>
      <dgm:spPr/>
      <dgm:t>
        <a:bodyPr/>
        <a:lstStyle/>
        <a:p>
          <a:endParaRPr lang="en-US"/>
        </a:p>
      </dgm:t>
    </dgm:pt>
    <dgm:pt modelId="{F8FC0936-6D2B-7645-B601-B2B5FF93E367}" type="sibTrans" cxnId="{85568E99-51A7-6C4B-8DBF-0AF3C91ABD8A}">
      <dgm:prSet/>
      <dgm:spPr/>
      <dgm:t>
        <a:bodyPr/>
        <a:lstStyle/>
        <a:p>
          <a:endParaRPr lang="en-US"/>
        </a:p>
      </dgm:t>
    </dgm:pt>
    <dgm:pt modelId="{1EDA4BFD-8DE3-0D45-80E7-B8538D3B17CC}">
      <dgm:prSet phldrT="[Text]"/>
      <dgm:spPr/>
      <dgm:t>
        <a:bodyPr/>
        <a:lstStyle/>
        <a:p>
          <a:r>
            <a:rPr lang="en-US" dirty="0"/>
            <a:t>Loss of income/earning potential</a:t>
          </a:r>
        </a:p>
      </dgm:t>
    </dgm:pt>
    <dgm:pt modelId="{F93E9359-F639-8A44-8C7F-6C386D608477}" type="parTrans" cxnId="{B3E6836E-4530-694A-BC09-B826F505EF44}">
      <dgm:prSet/>
      <dgm:spPr/>
      <dgm:t>
        <a:bodyPr/>
        <a:lstStyle/>
        <a:p>
          <a:endParaRPr lang="en-US"/>
        </a:p>
      </dgm:t>
    </dgm:pt>
    <dgm:pt modelId="{5B3EFC7D-4846-3A4B-9204-ACC2CB8AE097}" type="sibTrans" cxnId="{B3E6836E-4530-694A-BC09-B826F505EF44}">
      <dgm:prSet/>
      <dgm:spPr/>
      <dgm:t>
        <a:bodyPr/>
        <a:lstStyle/>
        <a:p>
          <a:endParaRPr lang="en-US"/>
        </a:p>
      </dgm:t>
    </dgm:pt>
    <dgm:pt modelId="{CECB4A1F-7C1B-5641-8123-6AF2A283F783}">
      <dgm:prSet phldrT="[Text]"/>
      <dgm:spPr/>
      <dgm:t>
        <a:bodyPr/>
        <a:lstStyle/>
        <a:p>
          <a:r>
            <a:rPr lang="en-US" dirty="0"/>
            <a:t>Depression</a:t>
          </a:r>
        </a:p>
      </dgm:t>
    </dgm:pt>
    <dgm:pt modelId="{BA952A1A-F7CB-7C47-B1BD-D3DE565D3764}" type="parTrans" cxnId="{0C889D5D-947C-0C43-BB82-CDED99A80431}">
      <dgm:prSet/>
      <dgm:spPr/>
      <dgm:t>
        <a:bodyPr/>
        <a:lstStyle/>
        <a:p>
          <a:endParaRPr lang="en-US"/>
        </a:p>
      </dgm:t>
    </dgm:pt>
    <dgm:pt modelId="{A4BB9571-2B98-C94D-8E11-6635A4496FB3}" type="sibTrans" cxnId="{0C889D5D-947C-0C43-BB82-CDED99A80431}">
      <dgm:prSet/>
      <dgm:spPr/>
      <dgm:t>
        <a:bodyPr/>
        <a:lstStyle/>
        <a:p>
          <a:endParaRPr lang="en-US"/>
        </a:p>
      </dgm:t>
    </dgm:pt>
    <dgm:pt modelId="{13A43F95-95A5-EA4B-825B-D09936BB736D}">
      <dgm:prSet phldrT="[Text]"/>
      <dgm:spPr/>
      <dgm:t>
        <a:bodyPr/>
        <a:lstStyle/>
        <a:p>
          <a:r>
            <a:rPr lang="en-GB" noProof="0"/>
            <a:t>Other mental </a:t>
          </a:r>
          <a:r>
            <a:rPr lang="en-US"/>
            <a:t>illnesses</a:t>
          </a:r>
          <a:endParaRPr lang="en-US" dirty="0"/>
        </a:p>
      </dgm:t>
    </dgm:pt>
    <dgm:pt modelId="{714D54AA-FCBF-5E45-B314-840BCE583779}" type="parTrans" cxnId="{52DFE753-FDC3-1A44-AEE0-4318A52F905A}">
      <dgm:prSet/>
      <dgm:spPr/>
      <dgm:t>
        <a:bodyPr/>
        <a:lstStyle/>
        <a:p>
          <a:endParaRPr lang="en-US"/>
        </a:p>
      </dgm:t>
    </dgm:pt>
    <dgm:pt modelId="{21E13DC3-7196-F64F-874C-6146242B03E3}" type="sibTrans" cxnId="{52DFE753-FDC3-1A44-AEE0-4318A52F905A}">
      <dgm:prSet/>
      <dgm:spPr/>
      <dgm:t>
        <a:bodyPr/>
        <a:lstStyle/>
        <a:p>
          <a:endParaRPr lang="en-US"/>
        </a:p>
      </dgm:t>
    </dgm:pt>
    <dgm:pt modelId="{6057D58F-7DB6-DA49-AA70-CFA57C862584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Economic harm</a:t>
          </a:r>
        </a:p>
      </dgm:t>
    </dgm:pt>
    <dgm:pt modelId="{317FD706-E48E-1A45-BD5D-39325BD94A49}" type="parTrans" cxnId="{EF1C6D25-30C4-1641-B414-3E77F876178D}">
      <dgm:prSet/>
      <dgm:spPr/>
      <dgm:t>
        <a:bodyPr/>
        <a:lstStyle/>
        <a:p>
          <a:endParaRPr lang="en-US"/>
        </a:p>
      </dgm:t>
    </dgm:pt>
    <dgm:pt modelId="{CBA22F6C-0D69-8D42-BFFA-9E1FA361BAC8}" type="sibTrans" cxnId="{EF1C6D25-30C4-1641-B414-3E77F876178D}">
      <dgm:prSet/>
      <dgm:spPr/>
      <dgm:t>
        <a:bodyPr/>
        <a:lstStyle/>
        <a:p>
          <a:endParaRPr lang="en-US"/>
        </a:p>
      </dgm:t>
    </dgm:pt>
    <dgm:pt modelId="{CCDB62FA-19F9-E04A-819B-7895EC832335}">
      <dgm:prSet phldrT="[Text]"/>
      <dgm:spPr/>
      <dgm:t>
        <a:bodyPr/>
        <a:lstStyle/>
        <a:p>
          <a:r>
            <a:rPr lang="en-US" dirty="0"/>
            <a:t>Ostracism</a:t>
          </a:r>
        </a:p>
      </dgm:t>
    </dgm:pt>
    <dgm:pt modelId="{1EC81066-974D-2B48-AFA6-001524CF6AAA}" type="parTrans" cxnId="{998CC7E2-75DE-B24D-9F93-BDE05EDDAF32}">
      <dgm:prSet/>
      <dgm:spPr/>
      <dgm:t>
        <a:bodyPr/>
        <a:lstStyle/>
        <a:p>
          <a:endParaRPr lang="en-US"/>
        </a:p>
      </dgm:t>
    </dgm:pt>
    <dgm:pt modelId="{AD456F7A-AE9C-7C4C-9FCE-3EE0DB9BBE58}" type="sibTrans" cxnId="{998CC7E2-75DE-B24D-9F93-BDE05EDDAF32}">
      <dgm:prSet/>
      <dgm:spPr/>
      <dgm:t>
        <a:bodyPr/>
        <a:lstStyle/>
        <a:p>
          <a:endParaRPr lang="en-US"/>
        </a:p>
      </dgm:t>
    </dgm:pt>
    <dgm:pt modelId="{5FE57106-C965-C643-A6E5-CCF3503AF202}">
      <dgm:prSet phldrT="[Text]"/>
      <dgm:spPr/>
      <dgm:t>
        <a:bodyPr/>
        <a:lstStyle/>
        <a:p>
          <a:r>
            <a:rPr lang="en-US" dirty="0"/>
            <a:t>Divorce</a:t>
          </a:r>
        </a:p>
      </dgm:t>
    </dgm:pt>
    <dgm:pt modelId="{ABCB89BA-3579-1249-8397-AA7959344C73}" type="parTrans" cxnId="{3434471B-5C8D-CF42-9315-9971A9DDA7A4}">
      <dgm:prSet/>
      <dgm:spPr/>
      <dgm:t>
        <a:bodyPr/>
        <a:lstStyle/>
        <a:p>
          <a:endParaRPr lang="en-US"/>
        </a:p>
      </dgm:t>
    </dgm:pt>
    <dgm:pt modelId="{D9EE13DF-0E32-4146-843E-938FF2DBAA98}" type="sibTrans" cxnId="{3434471B-5C8D-CF42-9315-9971A9DDA7A4}">
      <dgm:prSet/>
      <dgm:spPr/>
      <dgm:t>
        <a:bodyPr/>
        <a:lstStyle/>
        <a:p>
          <a:endParaRPr lang="en-US"/>
        </a:p>
      </dgm:t>
    </dgm:pt>
    <dgm:pt modelId="{6BED09FF-EAFF-7042-9F56-B239A8E671F0}">
      <dgm:prSet phldrT="[Text]"/>
      <dgm:spPr/>
      <dgm:t>
        <a:bodyPr/>
        <a:lstStyle/>
        <a:p>
          <a:r>
            <a:rPr lang="en-US" dirty="0"/>
            <a:t>Loss of marriage opportunities</a:t>
          </a:r>
        </a:p>
      </dgm:t>
    </dgm:pt>
    <dgm:pt modelId="{1C7297BF-8FFF-9A4D-B02E-1B3086FB9F8C}" type="parTrans" cxnId="{74909C83-D660-9B40-95FA-6DDC28D1C883}">
      <dgm:prSet/>
      <dgm:spPr/>
      <dgm:t>
        <a:bodyPr/>
        <a:lstStyle/>
        <a:p>
          <a:endParaRPr lang="en-US"/>
        </a:p>
      </dgm:t>
    </dgm:pt>
    <dgm:pt modelId="{E288292E-3264-0B42-A0AC-01AF064C3FF3}" type="sibTrans" cxnId="{74909C83-D660-9B40-95FA-6DDC28D1C883}">
      <dgm:prSet/>
      <dgm:spPr/>
      <dgm:t>
        <a:bodyPr/>
        <a:lstStyle/>
        <a:p>
          <a:endParaRPr lang="en-US"/>
        </a:p>
      </dgm:t>
    </dgm:pt>
    <dgm:pt modelId="{BAA09D0C-4E4B-824D-933E-8E35E00F23D5}">
      <dgm:prSet phldrT="[Text]"/>
      <dgm:spPr/>
      <dgm:t>
        <a:bodyPr/>
        <a:lstStyle/>
        <a:p>
          <a:r>
            <a:rPr lang="en-US" dirty="0"/>
            <a:t>Other moral damage</a:t>
          </a:r>
        </a:p>
      </dgm:t>
    </dgm:pt>
    <dgm:pt modelId="{F60D80EB-C8C5-A044-80A5-FEE965468A15}" type="parTrans" cxnId="{4A346FD8-90A3-1042-8ACD-157A47F0CCA6}">
      <dgm:prSet/>
      <dgm:spPr/>
      <dgm:t>
        <a:bodyPr/>
        <a:lstStyle/>
        <a:p>
          <a:endParaRPr lang="en-US"/>
        </a:p>
      </dgm:t>
    </dgm:pt>
    <dgm:pt modelId="{FB680CD8-38DA-B74C-8559-700D7BEC3FD5}" type="sibTrans" cxnId="{4A346FD8-90A3-1042-8ACD-157A47F0CCA6}">
      <dgm:prSet/>
      <dgm:spPr/>
      <dgm:t>
        <a:bodyPr/>
        <a:lstStyle/>
        <a:p>
          <a:endParaRPr lang="en-US"/>
        </a:p>
      </dgm:t>
    </dgm:pt>
    <dgm:pt modelId="{C5CDF326-9D57-CF45-B550-66C5A240B718}">
      <dgm:prSet phldrT="[Text]"/>
      <dgm:spPr/>
      <dgm:t>
        <a:bodyPr/>
        <a:lstStyle/>
        <a:p>
          <a:r>
            <a:rPr lang="en-US" dirty="0"/>
            <a:t>Lost opportunities</a:t>
          </a:r>
        </a:p>
      </dgm:t>
    </dgm:pt>
    <dgm:pt modelId="{7A4B3431-F8E3-A548-9343-62FB25D1C0EE}" type="parTrans" cxnId="{33F061B4-5E9C-9A44-BC12-F6AA5355B747}">
      <dgm:prSet/>
      <dgm:spPr/>
      <dgm:t>
        <a:bodyPr/>
        <a:lstStyle/>
        <a:p>
          <a:endParaRPr lang="en-US"/>
        </a:p>
      </dgm:t>
    </dgm:pt>
    <dgm:pt modelId="{AAB31701-0D54-4E45-8B85-2442C7678F5F}" type="sibTrans" cxnId="{33F061B4-5E9C-9A44-BC12-F6AA5355B747}">
      <dgm:prSet/>
      <dgm:spPr/>
      <dgm:t>
        <a:bodyPr/>
        <a:lstStyle/>
        <a:p>
          <a:endParaRPr lang="en-US"/>
        </a:p>
      </dgm:t>
    </dgm:pt>
    <dgm:pt modelId="{617362FE-300B-2749-9FAB-F8C9D566A5FE}">
      <dgm:prSet phldrT="[Text]"/>
      <dgm:spPr/>
      <dgm:t>
        <a:bodyPr/>
        <a:lstStyle/>
        <a:p>
          <a:r>
            <a:rPr lang="en-US" dirty="0"/>
            <a:t>Medical expenses</a:t>
          </a:r>
        </a:p>
      </dgm:t>
    </dgm:pt>
    <dgm:pt modelId="{37182D2F-6108-704D-8CA6-E3AB7FC4DE73}" type="parTrans" cxnId="{FDAEBBC3-9AB1-1540-8926-57B46F027C99}">
      <dgm:prSet/>
      <dgm:spPr/>
      <dgm:t>
        <a:bodyPr/>
        <a:lstStyle/>
        <a:p>
          <a:endParaRPr lang="en-US"/>
        </a:p>
      </dgm:t>
    </dgm:pt>
    <dgm:pt modelId="{7CA58472-17C2-394D-A4E8-A8EDD7CB853B}" type="sibTrans" cxnId="{FDAEBBC3-9AB1-1540-8926-57B46F027C99}">
      <dgm:prSet/>
      <dgm:spPr/>
      <dgm:t>
        <a:bodyPr/>
        <a:lstStyle/>
        <a:p>
          <a:endParaRPr lang="en-US"/>
        </a:p>
      </dgm:t>
    </dgm:pt>
    <dgm:pt modelId="{9E96A15C-7E3C-1744-8871-660FE06C0B47}">
      <dgm:prSet phldrT="[Text]"/>
      <dgm:spPr/>
      <dgm:t>
        <a:bodyPr/>
        <a:lstStyle/>
        <a:p>
          <a:r>
            <a:rPr lang="en-US" dirty="0"/>
            <a:t>Future rehabilitation cost</a:t>
          </a:r>
        </a:p>
      </dgm:t>
    </dgm:pt>
    <dgm:pt modelId="{3ABB30FC-CEC8-274B-BAED-0C279EBEA36A}" type="parTrans" cxnId="{726AAA35-6B8C-154B-8580-AA9A2094DFAB}">
      <dgm:prSet/>
      <dgm:spPr/>
      <dgm:t>
        <a:bodyPr/>
        <a:lstStyle/>
        <a:p>
          <a:endParaRPr lang="en-US"/>
        </a:p>
      </dgm:t>
    </dgm:pt>
    <dgm:pt modelId="{8FB71881-46F2-B448-B4BE-C8EE52F11161}" type="sibTrans" cxnId="{726AAA35-6B8C-154B-8580-AA9A2094DFAB}">
      <dgm:prSet/>
      <dgm:spPr/>
      <dgm:t>
        <a:bodyPr/>
        <a:lstStyle/>
        <a:p>
          <a:endParaRPr lang="en-US"/>
        </a:p>
      </dgm:t>
    </dgm:pt>
    <dgm:pt modelId="{B3BA4107-7410-4A46-8A80-E25CD926260F}">
      <dgm:prSet phldrT="[Text]"/>
      <dgm:spPr/>
      <dgm:t>
        <a:bodyPr/>
        <a:lstStyle/>
        <a:p>
          <a:r>
            <a:rPr lang="en-US" dirty="0"/>
            <a:t>Legal expenses</a:t>
          </a:r>
        </a:p>
      </dgm:t>
    </dgm:pt>
    <dgm:pt modelId="{1A070290-3FED-8643-BDB4-07819F01D83C}" type="parTrans" cxnId="{E906BD1F-9D68-0540-9C2B-639D5B420CD3}">
      <dgm:prSet/>
      <dgm:spPr/>
      <dgm:t>
        <a:bodyPr/>
        <a:lstStyle/>
        <a:p>
          <a:endParaRPr lang="en-US"/>
        </a:p>
      </dgm:t>
    </dgm:pt>
    <dgm:pt modelId="{04E7DDC6-5E01-EA48-AB16-3EDD78C23EA9}" type="sibTrans" cxnId="{E906BD1F-9D68-0540-9C2B-639D5B420CD3}">
      <dgm:prSet/>
      <dgm:spPr/>
      <dgm:t>
        <a:bodyPr/>
        <a:lstStyle/>
        <a:p>
          <a:endParaRPr lang="en-US"/>
        </a:p>
      </dgm:t>
    </dgm:pt>
    <dgm:pt modelId="{9A228781-622E-5C41-95AA-D810ED84C1F4}">
      <dgm:prSet phldrT="[Text]"/>
      <dgm:spPr/>
      <dgm:t>
        <a:bodyPr/>
        <a:lstStyle/>
        <a:p>
          <a:r>
            <a:rPr lang="en-US" dirty="0"/>
            <a:t>Cost of raising child born of rape</a:t>
          </a:r>
        </a:p>
      </dgm:t>
    </dgm:pt>
    <dgm:pt modelId="{55221CA5-3218-1240-8306-A3C5714659E4}" type="parTrans" cxnId="{DC132FB2-908E-EE43-B54F-6B89E1264719}">
      <dgm:prSet/>
      <dgm:spPr/>
      <dgm:t>
        <a:bodyPr/>
        <a:lstStyle/>
        <a:p>
          <a:endParaRPr lang="en-US"/>
        </a:p>
      </dgm:t>
    </dgm:pt>
    <dgm:pt modelId="{797998B9-7D0F-3741-B222-44A5224F80E6}" type="sibTrans" cxnId="{DC132FB2-908E-EE43-B54F-6B89E1264719}">
      <dgm:prSet/>
      <dgm:spPr/>
      <dgm:t>
        <a:bodyPr/>
        <a:lstStyle/>
        <a:p>
          <a:endParaRPr lang="en-US"/>
        </a:p>
      </dgm:t>
    </dgm:pt>
    <dgm:pt modelId="{DB3B15CE-C693-5946-A71E-2CC3E71D94ED}">
      <dgm:prSet phldrT="[Text]"/>
      <dgm:spPr/>
      <dgm:t>
        <a:bodyPr/>
        <a:lstStyle/>
        <a:p>
          <a:r>
            <a:rPr lang="en-GB" noProof="0" dirty="0"/>
            <a:t>Infertility, sexual </a:t>
          </a:r>
          <a:r>
            <a:rPr lang="en-GB" noProof="0" dirty="0" smtClean="0"/>
            <a:t>dysfunction </a:t>
          </a:r>
          <a:r>
            <a:rPr lang="en-GB" noProof="0" dirty="0"/>
            <a:t>and other reproductive health issues</a:t>
          </a:r>
        </a:p>
      </dgm:t>
    </dgm:pt>
    <dgm:pt modelId="{53E41EC6-FFD8-8A4C-8E73-D0EDE919639C}" type="parTrans" cxnId="{31A667D8-BD5A-664D-9D97-68BAEEB5D110}">
      <dgm:prSet/>
      <dgm:spPr/>
      <dgm:t>
        <a:bodyPr/>
        <a:lstStyle/>
        <a:p>
          <a:endParaRPr lang="en-US"/>
        </a:p>
      </dgm:t>
    </dgm:pt>
    <dgm:pt modelId="{4BDA9EE5-6C6E-8D4A-A493-B5EF25D97E44}" type="sibTrans" cxnId="{31A667D8-BD5A-664D-9D97-68BAEEB5D110}">
      <dgm:prSet/>
      <dgm:spPr/>
      <dgm:t>
        <a:bodyPr/>
        <a:lstStyle/>
        <a:p>
          <a:endParaRPr lang="en-US"/>
        </a:p>
      </dgm:t>
    </dgm:pt>
    <dgm:pt modelId="{9BA291D0-8A8B-394E-B9FC-CBFD398EBC31}">
      <dgm:prSet phldrT="[Text]"/>
      <dgm:spPr/>
      <dgm:t>
        <a:bodyPr/>
        <a:lstStyle/>
        <a:p>
          <a:r>
            <a:rPr lang="en-US" dirty="0"/>
            <a:t>Sexually transmitted infections, incl. HIV</a:t>
          </a:r>
        </a:p>
      </dgm:t>
    </dgm:pt>
    <dgm:pt modelId="{C7DF2521-FE50-EC4D-8727-0B9F5F9EAECD}" type="parTrans" cxnId="{DC14885C-4A3D-9A45-87A6-8905CFCA9270}">
      <dgm:prSet/>
      <dgm:spPr/>
      <dgm:t>
        <a:bodyPr/>
        <a:lstStyle/>
        <a:p>
          <a:endParaRPr lang="en-US"/>
        </a:p>
      </dgm:t>
    </dgm:pt>
    <dgm:pt modelId="{1EE82D41-6750-8B4C-93DA-3361014EB5DE}" type="sibTrans" cxnId="{DC14885C-4A3D-9A45-87A6-8905CFCA9270}">
      <dgm:prSet/>
      <dgm:spPr/>
      <dgm:t>
        <a:bodyPr/>
        <a:lstStyle/>
        <a:p>
          <a:endParaRPr lang="en-US"/>
        </a:p>
      </dgm:t>
    </dgm:pt>
    <dgm:pt modelId="{8A934638-ECB8-8C4A-B112-A927AD5C146D}">
      <dgm:prSet phldrT="[Text]"/>
      <dgm:spPr/>
      <dgm:t>
        <a:bodyPr/>
        <a:lstStyle/>
        <a:p>
          <a:r>
            <a:rPr lang="en-US" dirty="0"/>
            <a:t>Disability</a:t>
          </a:r>
        </a:p>
      </dgm:t>
    </dgm:pt>
    <dgm:pt modelId="{716F9A2B-A23A-794F-BAB9-B07CF4D2D806}" type="parTrans" cxnId="{FEFE39F9-D8D1-B144-9BD5-501694367A54}">
      <dgm:prSet/>
      <dgm:spPr/>
      <dgm:t>
        <a:bodyPr/>
        <a:lstStyle/>
        <a:p>
          <a:endParaRPr lang="en-US"/>
        </a:p>
      </dgm:t>
    </dgm:pt>
    <dgm:pt modelId="{7EAD87B2-F072-D14C-BA68-012CCCD038AE}" type="sibTrans" cxnId="{FEFE39F9-D8D1-B144-9BD5-501694367A54}">
      <dgm:prSet/>
      <dgm:spPr/>
      <dgm:t>
        <a:bodyPr/>
        <a:lstStyle/>
        <a:p>
          <a:endParaRPr lang="en-US"/>
        </a:p>
      </dgm:t>
    </dgm:pt>
    <dgm:pt modelId="{78495AEE-FE17-4D40-9293-C37089415548}">
      <dgm:prSet phldrT="[Text]"/>
      <dgm:spPr/>
      <dgm:t>
        <a:bodyPr/>
        <a:lstStyle/>
        <a:p>
          <a:r>
            <a:rPr lang="en-US" dirty="0"/>
            <a:t>Anger, anxiety and fear</a:t>
          </a:r>
        </a:p>
      </dgm:t>
    </dgm:pt>
    <dgm:pt modelId="{3D72544C-DDD4-7F43-87C9-AE6CC46B5BF7}" type="parTrans" cxnId="{C31481A7-AD0B-904D-A1D2-506DF503FF64}">
      <dgm:prSet/>
      <dgm:spPr/>
      <dgm:t>
        <a:bodyPr/>
        <a:lstStyle/>
        <a:p>
          <a:endParaRPr lang="en-US"/>
        </a:p>
      </dgm:t>
    </dgm:pt>
    <dgm:pt modelId="{5B1D5D51-52BE-4C4F-A332-377367466530}" type="sibTrans" cxnId="{C31481A7-AD0B-904D-A1D2-506DF503FF64}">
      <dgm:prSet/>
      <dgm:spPr/>
      <dgm:t>
        <a:bodyPr/>
        <a:lstStyle/>
        <a:p>
          <a:endParaRPr lang="en-US"/>
        </a:p>
      </dgm:t>
    </dgm:pt>
    <dgm:pt modelId="{5F1F81FA-3523-8547-9A1D-F90090296A8D}">
      <dgm:prSet phldrT="[Text]"/>
      <dgm:spPr/>
      <dgm:t>
        <a:bodyPr/>
        <a:lstStyle/>
        <a:p>
          <a:r>
            <a:rPr lang="en-US" dirty="0"/>
            <a:t>Suicidal thoughts</a:t>
          </a:r>
        </a:p>
      </dgm:t>
    </dgm:pt>
    <dgm:pt modelId="{CF368FCC-B9F3-C445-9D45-645817A65F52}" type="parTrans" cxnId="{47FDC3BF-2BBF-0340-BA51-6E6B312333AC}">
      <dgm:prSet/>
      <dgm:spPr/>
      <dgm:t>
        <a:bodyPr/>
        <a:lstStyle/>
        <a:p>
          <a:endParaRPr lang="en-US"/>
        </a:p>
      </dgm:t>
    </dgm:pt>
    <dgm:pt modelId="{CCC295D3-9B6A-BA44-85EF-A6FCCD77A5F8}" type="sibTrans" cxnId="{47FDC3BF-2BBF-0340-BA51-6E6B312333AC}">
      <dgm:prSet/>
      <dgm:spPr/>
      <dgm:t>
        <a:bodyPr/>
        <a:lstStyle/>
        <a:p>
          <a:endParaRPr lang="en-US"/>
        </a:p>
      </dgm:t>
    </dgm:pt>
    <dgm:pt modelId="{EF0C2DD9-BEE2-0343-B3FB-6E3755A1D895}">
      <dgm:prSet phldrT="[Text]"/>
      <dgm:spPr/>
      <dgm:t>
        <a:bodyPr/>
        <a:lstStyle/>
        <a:p>
          <a:r>
            <a:rPr lang="en-US" dirty="0"/>
            <a:t>High</a:t>
          </a:r>
          <a:r>
            <a:rPr lang="en-GB" noProof="0" dirty="0"/>
            <a:t>-risk behaviour incl. substance abuse</a:t>
          </a:r>
        </a:p>
      </dgm:t>
    </dgm:pt>
    <dgm:pt modelId="{A9BE3CFB-12B1-B04D-88A8-3E8001664D67}" type="parTrans" cxnId="{891B5185-C973-D243-8708-42E35769D914}">
      <dgm:prSet/>
      <dgm:spPr/>
      <dgm:t>
        <a:bodyPr/>
        <a:lstStyle/>
        <a:p>
          <a:endParaRPr lang="en-US"/>
        </a:p>
      </dgm:t>
    </dgm:pt>
    <dgm:pt modelId="{A5795EC5-579C-194E-A3F1-833542B3AAF6}" type="sibTrans" cxnId="{891B5185-C973-D243-8708-42E35769D914}">
      <dgm:prSet/>
      <dgm:spPr/>
      <dgm:t>
        <a:bodyPr/>
        <a:lstStyle/>
        <a:p>
          <a:endParaRPr lang="en-US"/>
        </a:p>
      </dgm:t>
    </dgm:pt>
    <dgm:pt modelId="{3D74D223-3D7B-134C-A57C-026BD58AEEDC}">
      <dgm:prSet phldrT="[Text]"/>
      <dgm:spPr/>
      <dgm:t>
        <a:bodyPr/>
        <a:lstStyle/>
        <a:p>
          <a:r>
            <a:rPr lang="en-US" dirty="0"/>
            <a:t>Isolation</a:t>
          </a:r>
        </a:p>
      </dgm:t>
    </dgm:pt>
    <dgm:pt modelId="{75E0C174-AB8F-1341-858C-804794E88744}" type="parTrans" cxnId="{7B467077-C380-C340-8948-AD78AC801E55}">
      <dgm:prSet/>
      <dgm:spPr/>
      <dgm:t>
        <a:bodyPr/>
        <a:lstStyle/>
        <a:p>
          <a:endParaRPr lang="en-GB"/>
        </a:p>
      </dgm:t>
    </dgm:pt>
    <dgm:pt modelId="{05FB04E0-FCE9-B541-A7A8-CB7508D8DF10}" type="sibTrans" cxnId="{7B467077-C380-C340-8948-AD78AC801E55}">
      <dgm:prSet/>
      <dgm:spPr/>
      <dgm:t>
        <a:bodyPr/>
        <a:lstStyle/>
        <a:p>
          <a:endParaRPr lang="en-GB"/>
        </a:p>
      </dgm:t>
    </dgm:pt>
    <dgm:pt modelId="{E50FEC2B-BC77-9044-A783-8DFD2BD1F69D}" type="pres">
      <dgm:prSet presAssocID="{06DDFD77-E4AE-6641-9312-F868FC9406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A513617-FE84-B744-ACC9-16C0F0990695}" type="pres">
      <dgm:prSet presAssocID="{91A0E80F-4B46-5647-8653-3D43B74AC837}" presName="composite" presStyleCnt="0"/>
      <dgm:spPr/>
    </dgm:pt>
    <dgm:pt modelId="{2BFEFCFF-3DF6-4246-8ABC-6E30B2384CE9}" type="pres">
      <dgm:prSet presAssocID="{91A0E80F-4B46-5647-8653-3D43B74AC837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BDC2E6-8F87-4843-8AE4-3B9EA7FDC5AE}" type="pres">
      <dgm:prSet presAssocID="{91A0E80F-4B46-5647-8653-3D43B74AC837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B30FD2-EC22-2B4A-A41E-B2E498AB7DB4}" type="pres">
      <dgm:prSet presAssocID="{C64D29FC-46F5-F84A-8CFE-C13704B532DC}" presName="space" presStyleCnt="0"/>
      <dgm:spPr/>
    </dgm:pt>
    <dgm:pt modelId="{FF52B4B4-15EC-E248-A6D4-2B5CA0DD117E}" type="pres">
      <dgm:prSet presAssocID="{9D274E15-2419-364E-BB46-24DB28D8CDE9}" presName="composite" presStyleCnt="0"/>
      <dgm:spPr/>
    </dgm:pt>
    <dgm:pt modelId="{10B27219-CD85-1044-B01C-B67324D24893}" type="pres">
      <dgm:prSet presAssocID="{9D274E15-2419-364E-BB46-24DB28D8CDE9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F9EE35-0D93-1742-9E41-AC14F9C9B8E2}" type="pres">
      <dgm:prSet presAssocID="{9D274E15-2419-364E-BB46-24DB28D8CDE9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2FF91F-0778-6C4C-B24F-73023D3B08B5}" type="pres">
      <dgm:prSet presAssocID="{542B9690-F0C8-8B42-9F7B-C9DB009C76AE}" presName="space" presStyleCnt="0"/>
      <dgm:spPr/>
    </dgm:pt>
    <dgm:pt modelId="{452E16A7-CCF4-344C-9F7A-E8B05A88EB14}" type="pres">
      <dgm:prSet presAssocID="{C7210E4D-64F9-3145-9ECA-2D4E3C4D06CC}" presName="composite" presStyleCnt="0"/>
      <dgm:spPr/>
    </dgm:pt>
    <dgm:pt modelId="{C99E7C5D-4C1E-E74F-81B2-745E41D538A0}" type="pres">
      <dgm:prSet presAssocID="{C7210E4D-64F9-3145-9ECA-2D4E3C4D06CC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28E4C31-5DD3-E04C-A22C-ED92692806D6}" type="pres">
      <dgm:prSet presAssocID="{C7210E4D-64F9-3145-9ECA-2D4E3C4D06CC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2DB9FE-78CF-C740-876B-34E0386DD409}" type="pres">
      <dgm:prSet presAssocID="{A8CB62C1-DEB3-E248-B07B-062049FAF085}" presName="space" presStyleCnt="0"/>
      <dgm:spPr/>
    </dgm:pt>
    <dgm:pt modelId="{3B70549E-182A-8B4C-9A64-D300027842DA}" type="pres">
      <dgm:prSet presAssocID="{6057D58F-7DB6-DA49-AA70-CFA57C862584}" presName="composite" presStyleCnt="0"/>
      <dgm:spPr/>
    </dgm:pt>
    <dgm:pt modelId="{6905371C-F8A6-574D-A622-32DDBA272E9A}" type="pres">
      <dgm:prSet presAssocID="{6057D58F-7DB6-DA49-AA70-CFA57C862584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221E13-87CA-344D-9CE5-64A59637144C}" type="pres">
      <dgm:prSet presAssocID="{6057D58F-7DB6-DA49-AA70-CFA57C862584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9ABBD99-9017-2649-BC44-39DCA2F4F79A}" type="presOf" srcId="{BAA09D0C-4E4B-824D-933E-8E35E00F23D5}" destId="{E28E4C31-5DD3-E04C-A22C-ED92692806D6}" srcOrd="0" destOrd="5" presId="urn:microsoft.com/office/officeart/2005/8/layout/hList1"/>
    <dgm:cxn modelId="{73A79929-AC43-6842-A0C4-318F222162F1}" srcId="{06DDFD77-E4AE-6641-9312-F868FC9406D3}" destId="{C7210E4D-64F9-3145-9ECA-2D4E3C4D06CC}" srcOrd="2" destOrd="0" parTransId="{80AA44A7-4153-EF42-AAA8-2641792F9732}" sibTransId="{A8CB62C1-DEB3-E248-B07B-062049FAF085}"/>
    <dgm:cxn modelId="{ABF8D4A8-FE42-A64E-9DCE-D86BBD300472}" type="presOf" srcId="{5FE57106-C965-C643-A6E5-CCF3503AF202}" destId="{E28E4C31-5DD3-E04C-A22C-ED92692806D6}" srcOrd="0" destOrd="3" presId="urn:microsoft.com/office/officeart/2005/8/layout/hList1"/>
    <dgm:cxn modelId="{C45F44BA-716B-4C4B-A78F-22378C6B1DA6}" srcId="{9D274E15-2419-364E-BB46-24DB28D8CDE9}" destId="{1C28B4E7-83F7-9C4B-A4F1-A4E21221B52E}" srcOrd="0" destOrd="0" parTransId="{C4E60172-7C8F-B042-A646-A09CE3EDB2E5}" sibTransId="{576BF048-850B-9F46-A476-8D3EF2CF0126}"/>
    <dgm:cxn modelId="{52DFE753-FDC3-1A44-AEE0-4318A52F905A}" srcId="{9D274E15-2419-364E-BB46-24DB28D8CDE9}" destId="{13A43F95-95A5-EA4B-825B-D09936BB736D}" srcOrd="5" destOrd="0" parTransId="{714D54AA-FCBF-5E45-B314-840BCE583779}" sibTransId="{21E13DC3-7196-F64F-874C-6146242B03E3}"/>
    <dgm:cxn modelId="{DCA618DA-3410-7E4F-A349-293337136462}" type="presOf" srcId="{D21A79D2-7514-5440-BF90-F0B540243F76}" destId="{E28E4C31-5DD3-E04C-A22C-ED92692806D6}" srcOrd="0" destOrd="0" presId="urn:microsoft.com/office/officeart/2005/8/layout/hList1"/>
    <dgm:cxn modelId="{CA3D4041-5F5B-7C47-8A2F-B5E06AD1B0F4}" type="presOf" srcId="{8A934638-ECB8-8C4A-B112-A927AD5C146D}" destId="{35BDC2E6-8F87-4843-8AE4-3B9EA7FDC5AE}" srcOrd="0" destOrd="2" presId="urn:microsoft.com/office/officeart/2005/8/layout/hList1"/>
    <dgm:cxn modelId="{B3E6836E-4530-694A-BC09-B826F505EF44}" srcId="{6057D58F-7DB6-DA49-AA70-CFA57C862584}" destId="{1EDA4BFD-8DE3-0D45-80E7-B8538D3B17CC}" srcOrd="0" destOrd="0" parTransId="{F93E9359-F639-8A44-8C7F-6C386D608477}" sibTransId="{5B3EFC7D-4846-3A4B-9204-ACC2CB8AE097}"/>
    <dgm:cxn modelId="{2835123C-13F6-D448-8A36-A51172156A4A}" type="presOf" srcId="{DB3B15CE-C693-5946-A71E-2CC3E71D94ED}" destId="{35BDC2E6-8F87-4843-8AE4-3B9EA7FDC5AE}" srcOrd="0" destOrd="3" presId="urn:microsoft.com/office/officeart/2005/8/layout/hList1"/>
    <dgm:cxn modelId="{EA190BDD-72C0-8F45-98E1-DC2403A346A3}" type="presOf" srcId="{617362FE-300B-2749-9FAB-F8C9D566A5FE}" destId="{2A221E13-87CA-344D-9CE5-64A59637144C}" srcOrd="0" destOrd="2" presId="urn:microsoft.com/office/officeart/2005/8/layout/hList1"/>
    <dgm:cxn modelId="{7E63D148-DC09-9C4B-90E4-E06E40C9D273}" type="presOf" srcId="{CECB4A1F-7C1B-5641-8123-6AF2A283F783}" destId="{4FF9EE35-0D93-1742-9E41-AC14F9C9B8E2}" srcOrd="0" destOrd="1" presId="urn:microsoft.com/office/officeart/2005/8/layout/hList1"/>
    <dgm:cxn modelId="{A4945756-99BF-DB4E-90C0-9EC0906711C6}" type="presOf" srcId="{1C28B4E7-83F7-9C4B-A4F1-A4E21221B52E}" destId="{4FF9EE35-0D93-1742-9E41-AC14F9C9B8E2}" srcOrd="0" destOrd="0" presId="urn:microsoft.com/office/officeart/2005/8/layout/hList1"/>
    <dgm:cxn modelId="{891B5185-C973-D243-8708-42E35769D914}" srcId="{9D274E15-2419-364E-BB46-24DB28D8CDE9}" destId="{EF0C2DD9-BEE2-0343-B3FB-6E3755A1D895}" srcOrd="4" destOrd="0" parTransId="{A9BE3CFB-12B1-B04D-88A8-3E8001664D67}" sibTransId="{A5795EC5-579C-194E-A3F1-833542B3AAF6}"/>
    <dgm:cxn modelId="{DC14885C-4A3D-9A45-87A6-8905CFCA9270}" srcId="{91A0E80F-4B46-5647-8653-3D43B74AC837}" destId="{9BA291D0-8A8B-394E-B9FC-CBFD398EBC31}" srcOrd="1" destOrd="0" parTransId="{C7DF2521-FE50-EC4D-8727-0B9F5F9EAECD}" sibTransId="{1EE82D41-6750-8B4C-93DA-3361014EB5DE}"/>
    <dgm:cxn modelId="{EF1C6D25-30C4-1641-B414-3E77F876178D}" srcId="{06DDFD77-E4AE-6641-9312-F868FC9406D3}" destId="{6057D58F-7DB6-DA49-AA70-CFA57C862584}" srcOrd="3" destOrd="0" parTransId="{317FD706-E48E-1A45-BD5D-39325BD94A49}" sibTransId="{CBA22F6C-0D69-8D42-BFFA-9E1FA361BAC8}"/>
    <dgm:cxn modelId="{0C889D5D-947C-0C43-BB82-CDED99A80431}" srcId="{9D274E15-2419-364E-BB46-24DB28D8CDE9}" destId="{CECB4A1F-7C1B-5641-8123-6AF2A283F783}" srcOrd="1" destOrd="0" parTransId="{BA952A1A-F7CB-7C47-B1BD-D3DE565D3764}" sibTransId="{A4BB9571-2B98-C94D-8E11-6635A4496FB3}"/>
    <dgm:cxn modelId="{33F061B4-5E9C-9A44-BC12-F6AA5355B747}" srcId="{6057D58F-7DB6-DA49-AA70-CFA57C862584}" destId="{C5CDF326-9D57-CF45-B550-66C5A240B718}" srcOrd="1" destOrd="0" parTransId="{7A4B3431-F8E3-A548-9343-62FB25D1C0EE}" sibTransId="{AAB31701-0D54-4E45-8B85-2442C7678F5F}"/>
    <dgm:cxn modelId="{85C23492-E745-BE46-8B11-66A5B5275F1C}" type="presOf" srcId="{1EDA4BFD-8DE3-0D45-80E7-B8538D3B17CC}" destId="{2A221E13-87CA-344D-9CE5-64A59637144C}" srcOrd="0" destOrd="0" presId="urn:microsoft.com/office/officeart/2005/8/layout/hList1"/>
    <dgm:cxn modelId="{FAD856E4-04F4-B94A-8CD8-969816658C17}" type="presOf" srcId="{13A43F95-95A5-EA4B-825B-D09936BB736D}" destId="{4FF9EE35-0D93-1742-9E41-AC14F9C9B8E2}" srcOrd="0" destOrd="5" presId="urn:microsoft.com/office/officeart/2005/8/layout/hList1"/>
    <dgm:cxn modelId="{F6ADEAF3-F32B-5C4F-82E3-AD41F8B1341A}" type="presOf" srcId="{78495AEE-FE17-4D40-9293-C37089415548}" destId="{4FF9EE35-0D93-1742-9E41-AC14F9C9B8E2}" srcOrd="0" destOrd="2" presId="urn:microsoft.com/office/officeart/2005/8/layout/hList1"/>
    <dgm:cxn modelId="{2986D953-5C35-634B-82F6-D121AAD22A27}" type="presOf" srcId="{C7210E4D-64F9-3145-9ECA-2D4E3C4D06CC}" destId="{C99E7C5D-4C1E-E74F-81B2-745E41D538A0}" srcOrd="0" destOrd="0" presId="urn:microsoft.com/office/officeart/2005/8/layout/hList1"/>
    <dgm:cxn modelId="{7871C4F3-8652-5D4A-B1B3-2DD802604454}" type="presOf" srcId="{9A228781-622E-5C41-95AA-D810ED84C1F4}" destId="{2A221E13-87CA-344D-9CE5-64A59637144C}" srcOrd="0" destOrd="5" presId="urn:microsoft.com/office/officeart/2005/8/layout/hList1"/>
    <dgm:cxn modelId="{5BFFBC9F-9272-E64C-A215-DF24775B7E66}" type="presOf" srcId="{C5CDF326-9D57-CF45-B550-66C5A240B718}" destId="{2A221E13-87CA-344D-9CE5-64A59637144C}" srcOrd="0" destOrd="1" presId="urn:microsoft.com/office/officeart/2005/8/layout/hList1"/>
    <dgm:cxn modelId="{998CC7E2-75DE-B24D-9F93-BDE05EDDAF32}" srcId="{C7210E4D-64F9-3145-9ECA-2D4E3C4D06CC}" destId="{CCDB62FA-19F9-E04A-819B-7895EC832335}" srcOrd="1" destOrd="0" parTransId="{1EC81066-974D-2B48-AFA6-001524CF6AAA}" sibTransId="{AD456F7A-AE9C-7C4C-9FCE-3EE0DB9BBE58}"/>
    <dgm:cxn modelId="{64A31F3D-372E-A24E-A418-D8A64C51226E}" srcId="{91A0E80F-4B46-5647-8653-3D43B74AC837}" destId="{34DA34DE-8727-714C-88EC-F53E15D21A1E}" srcOrd="0" destOrd="0" parTransId="{9605020F-F1DC-DF45-AF27-E3A219D4B185}" sibTransId="{85DC9819-9ECB-3241-AB82-6468526D6B46}"/>
    <dgm:cxn modelId="{31A667D8-BD5A-664D-9D97-68BAEEB5D110}" srcId="{91A0E80F-4B46-5647-8653-3D43B74AC837}" destId="{DB3B15CE-C693-5946-A71E-2CC3E71D94ED}" srcOrd="3" destOrd="0" parTransId="{53E41EC6-FFD8-8A4C-8E73-D0EDE919639C}" sibTransId="{4BDA9EE5-6C6E-8D4A-A493-B5EF25D97E44}"/>
    <dgm:cxn modelId="{DC132FB2-908E-EE43-B54F-6B89E1264719}" srcId="{6057D58F-7DB6-DA49-AA70-CFA57C862584}" destId="{9A228781-622E-5C41-95AA-D810ED84C1F4}" srcOrd="5" destOrd="0" parTransId="{55221CA5-3218-1240-8306-A3C5714659E4}" sibTransId="{797998B9-7D0F-3741-B222-44A5224F80E6}"/>
    <dgm:cxn modelId="{B9E01891-E837-5340-B958-6D89F300FF32}" type="presOf" srcId="{EF0C2DD9-BEE2-0343-B3FB-6E3755A1D895}" destId="{4FF9EE35-0D93-1742-9E41-AC14F9C9B8E2}" srcOrd="0" destOrd="4" presId="urn:microsoft.com/office/officeart/2005/8/layout/hList1"/>
    <dgm:cxn modelId="{C759B2AD-E4DF-1945-909A-A0A5E1DE6CAB}" type="presOf" srcId="{3D74D223-3D7B-134C-A57C-026BD58AEEDC}" destId="{E28E4C31-5DD3-E04C-A22C-ED92692806D6}" srcOrd="0" destOrd="2" presId="urn:microsoft.com/office/officeart/2005/8/layout/hList1"/>
    <dgm:cxn modelId="{85568E99-51A7-6C4B-8DBF-0AF3C91ABD8A}" srcId="{C7210E4D-64F9-3145-9ECA-2D4E3C4D06CC}" destId="{D21A79D2-7514-5440-BF90-F0B540243F76}" srcOrd="0" destOrd="0" parTransId="{D22764C0-F77C-664F-B4D6-0BADFD6EE0E3}" sibTransId="{F8FC0936-6D2B-7645-B601-B2B5FF93E367}"/>
    <dgm:cxn modelId="{7B467077-C380-C340-8948-AD78AC801E55}" srcId="{C7210E4D-64F9-3145-9ECA-2D4E3C4D06CC}" destId="{3D74D223-3D7B-134C-A57C-026BD58AEEDC}" srcOrd="2" destOrd="0" parTransId="{75E0C174-AB8F-1341-858C-804794E88744}" sibTransId="{05FB04E0-FCE9-B541-A7A8-CB7508D8DF10}"/>
    <dgm:cxn modelId="{FEFE39F9-D8D1-B144-9BD5-501694367A54}" srcId="{91A0E80F-4B46-5647-8653-3D43B74AC837}" destId="{8A934638-ECB8-8C4A-B112-A927AD5C146D}" srcOrd="2" destOrd="0" parTransId="{716F9A2B-A23A-794F-BAB9-B07CF4D2D806}" sibTransId="{7EAD87B2-F072-D14C-BA68-012CCCD038AE}"/>
    <dgm:cxn modelId="{A6D59318-935A-874F-AC2C-3F6FA2CD369E}" type="presOf" srcId="{9BA291D0-8A8B-394E-B9FC-CBFD398EBC31}" destId="{35BDC2E6-8F87-4843-8AE4-3B9EA7FDC5AE}" srcOrd="0" destOrd="1" presId="urn:microsoft.com/office/officeart/2005/8/layout/hList1"/>
    <dgm:cxn modelId="{3F809ADF-B6F1-4D4A-B205-0CFAC04B2C72}" type="presOf" srcId="{34DA34DE-8727-714C-88EC-F53E15D21A1E}" destId="{35BDC2E6-8F87-4843-8AE4-3B9EA7FDC5AE}" srcOrd="0" destOrd="0" presId="urn:microsoft.com/office/officeart/2005/8/layout/hList1"/>
    <dgm:cxn modelId="{1440A550-50FA-D64E-BADB-8AA17F011A1B}" type="presOf" srcId="{06DDFD77-E4AE-6641-9312-F868FC9406D3}" destId="{E50FEC2B-BC77-9044-A783-8DFD2BD1F69D}" srcOrd="0" destOrd="0" presId="urn:microsoft.com/office/officeart/2005/8/layout/hList1"/>
    <dgm:cxn modelId="{A4C1FFBF-4CED-BB4D-8126-F3860E29CCE3}" type="presOf" srcId="{6BED09FF-EAFF-7042-9F56-B239A8E671F0}" destId="{E28E4C31-5DD3-E04C-A22C-ED92692806D6}" srcOrd="0" destOrd="4" presId="urn:microsoft.com/office/officeart/2005/8/layout/hList1"/>
    <dgm:cxn modelId="{19EA3FCE-A08B-7D4A-93D0-64E97C71CE04}" type="presOf" srcId="{9E96A15C-7E3C-1744-8871-660FE06C0B47}" destId="{2A221E13-87CA-344D-9CE5-64A59637144C}" srcOrd="0" destOrd="3" presId="urn:microsoft.com/office/officeart/2005/8/layout/hList1"/>
    <dgm:cxn modelId="{7A552B27-585B-374A-91AC-FD92D3E0AC3C}" type="presOf" srcId="{91A0E80F-4B46-5647-8653-3D43B74AC837}" destId="{2BFEFCFF-3DF6-4246-8ABC-6E30B2384CE9}" srcOrd="0" destOrd="0" presId="urn:microsoft.com/office/officeart/2005/8/layout/hList1"/>
    <dgm:cxn modelId="{74909C83-D660-9B40-95FA-6DDC28D1C883}" srcId="{C7210E4D-64F9-3145-9ECA-2D4E3C4D06CC}" destId="{6BED09FF-EAFF-7042-9F56-B239A8E671F0}" srcOrd="4" destOrd="0" parTransId="{1C7297BF-8FFF-9A4D-B02E-1B3086FB9F8C}" sibTransId="{E288292E-3264-0B42-A0AC-01AF064C3FF3}"/>
    <dgm:cxn modelId="{606C2E07-E511-E34A-9FD0-BC7A7B0B3585}" type="presOf" srcId="{9D274E15-2419-364E-BB46-24DB28D8CDE9}" destId="{10B27219-CD85-1044-B01C-B67324D24893}" srcOrd="0" destOrd="0" presId="urn:microsoft.com/office/officeart/2005/8/layout/hList1"/>
    <dgm:cxn modelId="{A373837A-B296-4749-A666-5A12657CA933}" srcId="{06DDFD77-E4AE-6641-9312-F868FC9406D3}" destId="{9D274E15-2419-364E-BB46-24DB28D8CDE9}" srcOrd="1" destOrd="0" parTransId="{AD42AF00-7412-2A40-A60B-A7D6BB07E254}" sibTransId="{542B9690-F0C8-8B42-9F7B-C9DB009C76AE}"/>
    <dgm:cxn modelId="{F42C4740-D282-F64D-99D4-BD748C3A1EC7}" srcId="{06DDFD77-E4AE-6641-9312-F868FC9406D3}" destId="{91A0E80F-4B46-5647-8653-3D43B74AC837}" srcOrd="0" destOrd="0" parTransId="{85B09FEB-9B1E-B64E-BED9-45C4F5A95796}" sibTransId="{C64D29FC-46F5-F84A-8CFE-C13704B532DC}"/>
    <dgm:cxn modelId="{FDAEBBC3-9AB1-1540-8926-57B46F027C99}" srcId="{6057D58F-7DB6-DA49-AA70-CFA57C862584}" destId="{617362FE-300B-2749-9FAB-F8C9D566A5FE}" srcOrd="2" destOrd="0" parTransId="{37182D2F-6108-704D-8CA6-E3AB7FC4DE73}" sibTransId="{7CA58472-17C2-394D-A4E8-A8EDD7CB853B}"/>
    <dgm:cxn modelId="{726AAA35-6B8C-154B-8580-AA9A2094DFAB}" srcId="{6057D58F-7DB6-DA49-AA70-CFA57C862584}" destId="{9E96A15C-7E3C-1744-8871-660FE06C0B47}" srcOrd="3" destOrd="0" parTransId="{3ABB30FC-CEC8-274B-BAED-0C279EBEA36A}" sibTransId="{8FB71881-46F2-B448-B4BE-C8EE52F11161}"/>
    <dgm:cxn modelId="{3434471B-5C8D-CF42-9315-9971A9DDA7A4}" srcId="{C7210E4D-64F9-3145-9ECA-2D4E3C4D06CC}" destId="{5FE57106-C965-C643-A6E5-CCF3503AF202}" srcOrd="3" destOrd="0" parTransId="{ABCB89BA-3579-1249-8397-AA7959344C73}" sibTransId="{D9EE13DF-0E32-4146-843E-938FF2DBAA98}"/>
    <dgm:cxn modelId="{47FDC3BF-2BBF-0340-BA51-6E6B312333AC}" srcId="{9D274E15-2419-364E-BB46-24DB28D8CDE9}" destId="{5F1F81FA-3523-8547-9A1D-F90090296A8D}" srcOrd="3" destOrd="0" parTransId="{CF368FCC-B9F3-C445-9D45-645817A65F52}" sibTransId="{CCC295D3-9B6A-BA44-85EF-A6FCCD77A5F8}"/>
    <dgm:cxn modelId="{2D482DEC-EA61-4749-8519-2FC0AA170015}" type="presOf" srcId="{CCDB62FA-19F9-E04A-819B-7895EC832335}" destId="{E28E4C31-5DD3-E04C-A22C-ED92692806D6}" srcOrd="0" destOrd="1" presId="urn:microsoft.com/office/officeart/2005/8/layout/hList1"/>
    <dgm:cxn modelId="{CB31C9D0-7846-0143-BE2F-E5AAC85BB28E}" type="presOf" srcId="{B3BA4107-7410-4A46-8A80-E25CD926260F}" destId="{2A221E13-87CA-344D-9CE5-64A59637144C}" srcOrd="0" destOrd="4" presId="urn:microsoft.com/office/officeart/2005/8/layout/hList1"/>
    <dgm:cxn modelId="{4A346FD8-90A3-1042-8ACD-157A47F0CCA6}" srcId="{C7210E4D-64F9-3145-9ECA-2D4E3C4D06CC}" destId="{BAA09D0C-4E4B-824D-933E-8E35E00F23D5}" srcOrd="5" destOrd="0" parTransId="{F60D80EB-C8C5-A044-80A5-FEE965468A15}" sibTransId="{FB680CD8-38DA-B74C-8559-700D7BEC3FD5}"/>
    <dgm:cxn modelId="{8EDD0100-ECDA-2E4D-B97E-54DAF84C710F}" type="presOf" srcId="{5F1F81FA-3523-8547-9A1D-F90090296A8D}" destId="{4FF9EE35-0D93-1742-9E41-AC14F9C9B8E2}" srcOrd="0" destOrd="3" presId="urn:microsoft.com/office/officeart/2005/8/layout/hList1"/>
    <dgm:cxn modelId="{C31481A7-AD0B-904D-A1D2-506DF503FF64}" srcId="{9D274E15-2419-364E-BB46-24DB28D8CDE9}" destId="{78495AEE-FE17-4D40-9293-C37089415548}" srcOrd="2" destOrd="0" parTransId="{3D72544C-DDD4-7F43-87C9-AE6CC46B5BF7}" sibTransId="{5B1D5D51-52BE-4C4F-A332-377367466530}"/>
    <dgm:cxn modelId="{E906BD1F-9D68-0540-9C2B-639D5B420CD3}" srcId="{6057D58F-7DB6-DA49-AA70-CFA57C862584}" destId="{B3BA4107-7410-4A46-8A80-E25CD926260F}" srcOrd="4" destOrd="0" parTransId="{1A070290-3FED-8643-BDB4-07819F01D83C}" sibTransId="{04E7DDC6-5E01-EA48-AB16-3EDD78C23EA9}"/>
    <dgm:cxn modelId="{BCCA732E-64A4-C846-9BD9-E558E74B2F3A}" type="presOf" srcId="{6057D58F-7DB6-DA49-AA70-CFA57C862584}" destId="{6905371C-F8A6-574D-A622-32DDBA272E9A}" srcOrd="0" destOrd="0" presId="urn:microsoft.com/office/officeart/2005/8/layout/hList1"/>
    <dgm:cxn modelId="{E75FFDCF-DCE7-914E-B705-28C8C1E44F27}" type="presParOf" srcId="{E50FEC2B-BC77-9044-A783-8DFD2BD1F69D}" destId="{9A513617-FE84-B744-ACC9-16C0F0990695}" srcOrd="0" destOrd="0" presId="urn:microsoft.com/office/officeart/2005/8/layout/hList1"/>
    <dgm:cxn modelId="{672671BF-D955-124B-A517-858D73E07588}" type="presParOf" srcId="{9A513617-FE84-B744-ACC9-16C0F0990695}" destId="{2BFEFCFF-3DF6-4246-8ABC-6E30B2384CE9}" srcOrd="0" destOrd="0" presId="urn:microsoft.com/office/officeart/2005/8/layout/hList1"/>
    <dgm:cxn modelId="{645A2115-9145-E148-9B52-6BC722B4B563}" type="presParOf" srcId="{9A513617-FE84-B744-ACC9-16C0F0990695}" destId="{35BDC2E6-8F87-4843-8AE4-3B9EA7FDC5AE}" srcOrd="1" destOrd="0" presId="urn:microsoft.com/office/officeart/2005/8/layout/hList1"/>
    <dgm:cxn modelId="{27059EB1-4EA3-054A-A713-64A9378D9218}" type="presParOf" srcId="{E50FEC2B-BC77-9044-A783-8DFD2BD1F69D}" destId="{68B30FD2-EC22-2B4A-A41E-B2E498AB7DB4}" srcOrd="1" destOrd="0" presId="urn:microsoft.com/office/officeart/2005/8/layout/hList1"/>
    <dgm:cxn modelId="{CB452031-479B-3D42-928F-E85BBF7113D4}" type="presParOf" srcId="{E50FEC2B-BC77-9044-A783-8DFD2BD1F69D}" destId="{FF52B4B4-15EC-E248-A6D4-2B5CA0DD117E}" srcOrd="2" destOrd="0" presId="urn:microsoft.com/office/officeart/2005/8/layout/hList1"/>
    <dgm:cxn modelId="{D06B5A8A-B8D5-6840-A5DD-7F72FADBA515}" type="presParOf" srcId="{FF52B4B4-15EC-E248-A6D4-2B5CA0DD117E}" destId="{10B27219-CD85-1044-B01C-B67324D24893}" srcOrd="0" destOrd="0" presId="urn:microsoft.com/office/officeart/2005/8/layout/hList1"/>
    <dgm:cxn modelId="{6542EF3D-CA3F-5645-AED9-C6FB9BB5EEF9}" type="presParOf" srcId="{FF52B4B4-15EC-E248-A6D4-2B5CA0DD117E}" destId="{4FF9EE35-0D93-1742-9E41-AC14F9C9B8E2}" srcOrd="1" destOrd="0" presId="urn:microsoft.com/office/officeart/2005/8/layout/hList1"/>
    <dgm:cxn modelId="{6EC0F6F9-0C80-854C-9E7C-5A584A9B51A0}" type="presParOf" srcId="{E50FEC2B-BC77-9044-A783-8DFD2BD1F69D}" destId="{5B2FF91F-0778-6C4C-B24F-73023D3B08B5}" srcOrd="3" destOrd="0" presId="urn:microsoft.com/office/officeart/2005/8/layout/hList1"/>
    <dgm:cxn modelId="{DD1550FC-6DEB-6A4B-8EE6-45CED213DA04}" type="presParOf" srcId="{E50FEC2B-BC77-9044-A783-8DFD2BD1F69D}" destId="{452E16A7-CCF4-344C-9F7A-E8B05A88EB14}" srcOrd="4" destOrd="0" presId="urn:microsoft.com/office/officeart/2005/8/layout/hList1"/>
    <dgm:cxn modelId="{02639FDD-670C-6042-A155-D24CB7F3DCC0}" type="presParOf" srcId="{452E16A7-CCF4-344C-9F7A-E8B05A88EB14}" destId="{C99E7C5D-4C1E-E74F-81B2-745E41D538A0}" srcOrd="0" destOrd="0" presId="urn:microsoft.com/office/officeart/2005/8/layout/hList1"/>
    <dgm:cxn modelId="{AD9C4369-0A4F-354B-BBFE-10FE0849B039}" type="presParOf" srcId="{452E16A7-CCF4-344C-9F7A-E8B05A88EB14}" destId="{E28E4C31-5DD3-E04C-A22C-ED92692806D6}" srcOrd="1" destOrd="0" presId="urn:microsoft.com/office/officeart/2005/8/layout/hList1"/>
    <dgm:cxn modelId="{C413D821-6A4E-1B40-9091-88E53376E335}" type="presParOf" srcId="{E50FEC2B-BC77-9044-A783-8DFD2BD1F69D}" destId="{9D2DB9FE-78CF-C740-876B-34E0386DD409}" srcOrd="5" destOrd="0" presId="urn:microsoft.com/office/officeart/2005/8/layout/hList1"/>
    <dgm:cxn modelId="{EDD2CB0E-E13B-7C40-B259-D089F4E56023}" type="presParOf" srcId="{E50FEC2B-BC77-9044-A783-8DFD2BD1F69D}" destId="{3B70549E-182A-8B4C-9A64-D300027842DA}" srcOrd="6" destOrd="0" presId="urn:microsoft.com/office/officeart/2005/8/layout/hList1"/>
    <dgm:cxn modelId="{B8AD39B5-483A-AC42-94D9-D6E71CD21049}" type="presParOf" srcId="{3B70549E-182A-8B4C-9A64-D300027842DA}" destId="{6905371C-F8A6-574D-A622-32DDBA272E9A}" srcOrd="0" destOrd="0" presId="urn:microsoft.com/office/officeart/2005/8/layout/hList1"/>
    <dgm:cxn modelId="{9B57E443-E6F2-C549-8DC1-E47705D40548}" type="presParOf" srcId="{3B70549E-182A-8B4C-9A64-D300027842DA}" destId="{2A221E13-87CA-344D-9CE5-64A59637144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255851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>
              <a:solidFill>
                <a:srgbClr val="000000"/>
              </a:solidFill>
            </a:rPr>
            <a:t>Set </a:t>
          </a:r>
          <a:r>
            <a:rPr lang="en-US" sz="3200" kern="1200" dirty="0" smtClean="0">
              <a:solidFill>
                <a:srgbClr val="000000"/>
              </a:solidFill>
            </a:rPr>
            <a:t>out </a:t>
          </a:r>
          <a:r>
            <a:rPr lang="en-US" sz="3200" kern="1200" dirty="0">
              <a:solidFill>
                <a:srgbClr val="000000"/>
              </a:solidFill>
            </a:rPr>
            <a:t>some </a:t>
          </a:r>
          <a:r>
            <a:rPr lang="en-US" sz="3200" kern="1200" dirty="0"/>
            <a:t>possible avenues for </a:t>
          </a:r>
          <a:r>
            <a:rPr lang="en-US" sz="3200" kern="1200" dirty="0" smtClean="0"/>
            <a:t>reparations</a:t>
          </a:r>
          <a:r>
            <a:rPr lang="en-US" sz="3200" strike="sngStrike" kern="1200" dirty="0" smtClean="0">
              <a:solidFill>
                <a:srgbClr val="FF0000"/>
              </a:solidFill>
            </a:rPr>
            <a:t> </a:t>
          </a:r>
          <a:endParaRPr lang="en-US" sz="3200" strike="sngStrike" kern="1200" dirty="0">
            <a:solidFill>
              <a:srgbClr val="FF0000"/>
            </a:solidFill>
          </a:endParaRPr>
        </a:p>
      </dsp:txBody>
      <dsp:txXfrm>
        <a:off x="59399" y="315250"/>
        <a:ext cx="8018106" cy="1098002"/>
      </dsp:txXfrm>
    </dsp:sp>
    <dsp:sp modelId="{B98CD20C-D67B-E94F-9CBF-23354048A697}">
      <dsp:nvSpPr>
        <dsp:cNvPr id="0" name=""/>
        <dsp:cNvSpPr/>
      </dsp:nvSpPr>
      <dsp:spPr>
        <a:xfrm>
          <a:off x="0" y="1659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Describe what constitut</a:t>
          </a:r>
          <a:r>
            <a:rPr lang="en-US" sz="3200" kern="1200" dirty="0">
              <a:solidFill>
                <a:schemeClr val="tx1"/>
              </a:solidFill>
            </a:rPr>
            <a:t>es </a:t>
          </a:r>
          <a:r>
            <a:rPr lang="en-US" sz="3200" kern="1200" dirty="0"/>
            <a:t>adequate remedy and reparation </a:t>
          </a:r>
        </a:p>
      </dsp:txBody>
      <dsp:txXfrm>
        <a:off x="59399" y="1719251"/>
        <a:ext cx="8018106" cy="1098002"/>
      </dsp:txXfrm>
    </dsp:sp>
    <dsp:sp modelId="{1BDB3A8F-9747-144C-891B-1BB53422AFAE}">
      <dsp:nvSpPr>
        <dsp:cNvPr id="0" name=""/>
        <dsp:cNvSpPr/>
      </dsp:nvSpPr>
      <dsp:spPr>
        <a:xfrm>
          <a:off x="0" y="3063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Identify what information to gather for different forms of </a:t>
          </a:r>
          <a:r>
            <a:rPr lang="en-US" sz="3200" kern="1200" dirty="0">
              <a:solidFill>
                <a:srgbClr val="000000"/>
              </a:solidFill>
            </a:rPr>
            <a:t>harm, and </a:t>
          </a:r>
          <a:r>
            <a:rPr lang="en-US" sz="3200" kern="1200" dirty="0"/>
            <a:t>how </a:t>
          </a:r>
        </a:p>
      </dsp:txBody>
      <dsp:txXfrm>
        <a:off x="59399" y="3123251"/>
        <a:ext cx="8018106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8BA0D-7705-4548-B650-157433BBEC48}">
      <dsp:nvSpPr>
        <dsp:cNvPr id="0" name=""/>
        <dsp:cNvSpPr/>
      </dsp:nvSpPr>
      <dsp:spPr>
        <a:xfrm>
          <a:off x="0" y="0"/>
          <a:ext cx="8450336" cy="112965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rgbClr val="000000"/>
              </a:solidFill>
            </a:rPr>
            <a:t>Right to remedies under international law</a:t>
          </a:r>
          <a:r>
            <a:rPr lang="en-US" sz="2200" kern="1200" dirty="0">
              <a:solidFill>
                <a:srgbClr val="000000"/>
              </a:solidFill>
            </a:rPr>
            <a:t>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>
              <a:solidFill>
                <a:srgbClr val="000000"/>
              </a:solidFill>
            </a:rPr>
            <a:t>for victims of CARSV and other gross human rights violations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1" kern="1200" dirty="0">
              <a:solidFill>
                <a:srgbClr val="000000"/>
              </a:solidFill>
            </a:rPr>
            <a:t>UN Basic Principles on Remedy and Reparation</a:t>
          </a:r>
        </a:p>
      </dsp:txBody>
      <dsp:txXfrm>
        <a:off x="0" y="0"/>
        <a:ext cx="8450336" cy="1129650"/>
      </dsp:txXfrm>
    </dsp:sp>
    <dsp:sp modelId="{8086DC8A-21F4-6F49-9749-F46E2E75F0ED}">
      <dsp:nvSpPr>
        <dsp:cNvPr id="0" name=""/>
        <dsp:cNvSpPr/>
      </dsp:nvSpPr>
      <dsp:spPr>
        <a:xfrm>
          <a:off x="4126" y="1129650"/>
          <a:ext cx="2814027" cy="237226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>
              <a:solidFill>
                <a:srgbClr val="000000"/>
              </a:solidFill>
            </a:rPr>
            <a:t>Equal and effective </a:t>
          </a:r>
          <a:r>
            <a:rPr lang="en-US" sz="2200" b="1" kern="1200">
              <a:solidFill>
                <a:srgbClr val="000000"/>
              </a:solidFill>
            </a:rPr>
            <a:t>access to justice</a:t>
          </a:r>
          <a:endParaRPr lang="en-US" sz="2200" b="1" kern="1200" dirty="0">
            <a:solidFill>
              <a:srgbClr val="000000"/>
            </a:solidFill>
          </a:endParaRPr>
        </a:p>
      </dsp:txBody>
      <dsp:txXfrm>
        <a:off x="4126" y="1129650"/>
        <a:ext cx="2814027" cy="2372265"/>
      </dsp:txXfrm>
    </dsp:sp>
    <dsp:sp modelId="{F180E231-5EF0-724F-9110-163A6770B322}">
      <dsp:nvSpPr>
        <dsp:cNvPr id="0" name=""/>
        <dsp:cNvSpPr/>
      </dsp:nvSpPr>
      <dsp:spPr>
        <a:xfrm>
          <a:off x="2818154" y="1129650"/>
          <a:ext cx="2814027" cy="237226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6478"/>
                <a:satOff val="19609"/>
                <a:lumOff val="1917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6478"/>
                <a:satOff val="19609"/>
                <a:lumOff val="1917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6478"/>
                <a:satOff val="19609"/>
                <a:lumOff val="191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>
              <a:solidFill>
                <a:srgbClr val="000000"/>
              </a:solidFill>
            </a:rPr>
            <a:t>Adequate, effective and prompt </a:t>
          </a:r>
          <a:r>
            <a:rPr lang="en-US" sz="2200" b="1" kern="1200">
              <a:solidFill>
                <a:srgbClr val="000000"/>
              </a:solidFill>
            </a:rPr>
            <a:t>reparation</a:t>
          </a:r>
          <a:endParaRPr lang="en-US" sz="2200" b="1" kern="1200" dirty="0">
            <a:solidFill>
              <a:srgbClr val="000000"/>
            </a:solidFill>
          </a:endParaRPr>
        </a:p>
      </dsp:txBody>
      <dsp:txXfrm>
        <a:off x="2818154" y="1129650"/>
        <a:ext cx="2814027" cy="2372265"/>
      </dsp:txXfrm>
    </dsp:sp>
    <dsp:sp modelId="{B035CBFA-9AD4-ED42-81D7-AFF669C2B1EB}">
      <dsp:nvSpPr>
        <dsp:cNvPr id="0" name=""/>
        <dsp:cNvSpPr/>
      </dsp:nvSpPr>
      <dsp:spPr>
        <a:xfrm>
          <a:off x="5632181" y="1129650"/>
          <a:ext cx="2814027" cy="237226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6478"/>
                <a:satOff val="19609"/>
                <a:lumOff val="1917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6478"/>
                <a:satOff val="19609"/>
                <a:lumOff val="1917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6478"/>
                <a:satOff val="19609"/>
                <a:lumOff val="191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>
              <a:solidFill>
                <a:srgbClr val="000000"/>
              </a:solidFill>
            </a:rPr>
            <a:t>Access to relevant </a:t>
          </a:r>
          <a:r>
            <a:rPr lang="en-US" sz="2200" b="1" kern="1200" dirty="0">
              <a:solidFill>
                <a:srgbClr val="000000"/>
              </a:solidFill>
            </a:rPr>
            <a:t>information</a:t>
          </a:r>
          <a:r>
            <a:rPr lang="en-US" sz="2200" kern="1200" dirty="0">
              <a:solidFill>
                <a:srgbClr val="000000"/>
              </a:solidFill>
            </a:rPr>
            <a:t> about support services and reparation mechanisms</a:t>
          </a:r>
        </a:p>
      </dsp:txBody>
      <dsp:txXfrm>
        <a:off x="5632181" y="1129650"/>
        <a:ext cx="2814027" cy="2372265"/>
      </dsp:txXfrm>
    </dsp:sp>
    <dsp:sp modelId="{92F93222-4C70-294B-998A-0AAC2AD30D76}">
      <dsp:nvSpPr>
        <dsp:cNvPr id="0" name=""/>
        <dsp:cNvSpPr/>
      </dsp:nvSpPr>
      <dsp:spPr>
        <a:xfrm>
          <a:off x="0" y="3501915"/>
          <a:ext cx="8450336" cy="263585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AAD64-301B-804F-8543-F04147A3C22E}">
      <dsp:nvSpPr>
        <dsp:cNvPr id="0" name=""/>
        <dsp:cNvSpPr/>
      </dsp:nvSpPr>
      <dsp:spPr>
        <a:xfrm>
          <a:off x="3312934" y="2232534"/>
          <a:ext cx="1655051" cy="1655051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VICTIM</a:t>
          </a:r>
        </a:p>
      </dsp:txBody>
      <dsp:txXfrm>
        <a:off x="3555311" y="2474911"/>
        <a:ext cx="1170297" cy="1170297"/>
      </dsp:txXfrm>
    </dsp:sp>
    <dsp:sp modelId="{B0BEBB3D-7601-3646-96E6-FFF29F0E7D0D}">
      <dsp:nvSpPr>
        <dsp:cNvPr id="0" name=""/>
        <dsp:cNvSpPr/>
      </dsp:nvSpPr>
      <dsp:spPr>
        <a:xfrm rot="10800000">
          <a:off x="1710165" y="2824215"/>
          <a:ext cx="1514616" cy="47168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44FC43C-8412-0242-9B5D-5564C336DE39}">
      <dsp:nvSpPr>
        <dsp:cNvPr id="0" name=""/>
        <dsp:cNvSpPr/>
      </dsp:nvSpPr>
      <dsp:spPr>
        <a:xfrm>
          <a:off x="924016" y="2431140"/>
          <a:ext cx="1572299" cy="1257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Dependents of the victim</a:t>
          </a:r>
        </a:p>
      </dsp:txBody>
      <dsp:txXfrm>
        <a:off x="960857" y="2467981"/>
        <a:ext cx="1498617" cy="1184157"/>
      </dsp:txXfrm>
    </dsp:sp>
    <dsp:sp modelId="{9FAD5E61-4688-5343-9A8B-9720E80D015D}">
      <dsp:nvSpPr>
        <dsp:cNvPr id="0" name=""/>
        <dsp:cNvSpPr/>
      </dsp:nvSpPr>
      <dsp:spPr>
        <a:xfrm rot="13500000">
          <a:off x="2200172" y="1641235"/>
          <a:ext cx="1514616" cy="47168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7500"/>
                <a:lumOff val="10214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-7500"/>
                <a:lumOff val="10214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-7500"/>
                <a:lumOff val="102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81ACE11-CA14-2742-858B-21EE86A3E6AB}">
      <dsp:nvSpPr>
        <dsp:cNvPr id="0" name=""/>
        <dsp:cNvSpPr/>
      </dsp:nvSpPr>
      <dsp:spPr>
        <a:xfrm>
          <a:off x="1635832" y="712662"/>
          <a:ext cx="1572299" cy="1257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 Victim’s family members </a:t>
          </a:r>
        </a:p>
      </dsp:txBody>
      <dsp:txXfrm>
        <a:off x="1672673" y="749503"/>
        <a:ext cx="1498617" cy="1184157"/>
      </dsp:txXfrm>
    </dsp:sp>
    <dsp:sp modelId="{6C812566-13D8-1F46-AF4A-4BBF3B401B40}">
      <dsp:nvSpPr>
        <dsp:cNvPr id="0" name=""/>
        <dsp:cNvSpPr/>
      </dsp:nvSpPr>
      <dsp:spPr>
        <a:xfrm rot="16200000">
          <a:off x="3383151" y="1151228"/>
          <a:ext cx="1514616" cy="47168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4999"/>
                <a:lumOff val="20428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-14999"/>
                <a:lumOff val="20428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-14999"/>
                <a:lumOff val="204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82EEC8-0CAE-A447-9470-1D21D32932BE}">
      <dsp:nvSpPr>
        <dsp:cNvPr id="0" name=""/>
        <dsp:cNvSpPr/>
      </dsp:nvSpPr>
      <dsp:spPr>
        <a:xfrm>
          <a:off x="3354310" y="846"/>
          <a:ext cx="1572299" cy="1257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Direct victim(s)</a:t>
          </a:r>
        </a:p>
      </dsp:txBody>
      <dsp:txXfrm>
        <a:off x="3391151" y="37687"/>
        <a:ext cx="1498617" cy="1184157"/>
      </dsp:txXfrm>
    </dsp:sp>
    <dsp:sp modelId="{80F1E540-D7F4-F345-8C31-777935353526}">
      <dsp:nvSpPr>
        <dsp:cNvPr id="0" name=""/>
        <dsp:cNvSpPr/>
      </dsp:nvSpPr>
      <dsp:spPr>
        <a:xfrm rot="18900000">
          <a:off x="4566131" y="1641235"/>
          <a:ext cx="1514616" cy="47168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2499"/>
                <a:lumOff val="30642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-22499"/>
                <a:lumOff val="30642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-22499"/>
                <a:lumOff val="306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7F4FAF-5045-D041-BBB7-723C06DDC435}">
      <dsp:nvSpPr>
        <dsp:cNvPr id="0" name=""/>
        <dsp:cNvSpPr/>
      </dsp:nvSpPr>
      <dsp:spPr>
        <a:xfrm>
          <a:off x="5072787" y="712662"/>
          <a:ext cx="1572299" cy="1257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Victim’s community</a:t>
          </a:r>
        </a:p>
      </dsp:txBody>
      <dsp:txXfrm>
        <a:off x="5109628" y="749503"/>
        <a:ext cx="1498617" cy="1184157"/>
      </dsp:txXfrm>
    </dsp:sp>
    <dsp:sp modelId="{856BF61D-6BC2-CA4A-96F9-9C4970D6FFAE}">
      <dsp:nvSpPr>
        <dsp:cNvPr id="0" name=""/>
        <dsp:cNvSpPr/>
      </dsp:nvSpPr>
      <dsp:spPr>
        <a:xfrm>
          <a:off x="5056138" y="2824215"/>
          <a:ext cx="1514616" cy="47168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9999"/>
                <a:lumOff val="40856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-29999"/>
                <a:lumOff val="40856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-29999"/>
                <a:lumOff val="408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DB0281-4B1E-D641-A681-D070CD606066}">
      <dsp:nvSpPr>
        <dsp:cNvPr id="0" name=""/>
        <dsp:cNvSpPr/>
      </dsp:nvSpPr>
      <dsp:spPr>
        <a:xfrm>
          <a:off x="5784604" y="2431140"/>
          <a:ext cx="1572299" cy="1257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Secondary victim(s)</a:t>
          </a:r>
        </a:p>
      </dsp:txBody>
      <dsp:txXfrm>
        <a:off x="5821445" y="2467981"/>
        <a:ext cx="1498617" cy="11841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A7A712-314B-3449-82B8-9AE3015875DB}">
      <dsp:nvSpPr>
        <dsp:cNvPr id="0" name=""/>
        <dsp:cNvSpPr/>
      </dsp:nvSpPr>
      <dsp:spPr>
        <a:xfrm>
          <a:off x="0" y="8183"/>
          <a:ext cx="8784976" cy="1155960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</a:rPr>
            <a:t>Reparations must be </a:t>
          </a:r>
          <a:r>
            <a:rPr lang="en-US" sz="2200" b="1" kern="1200" dirty="0" smtClean="0">
              <a:solidFill>
                <a:srgbClr val="000000"/>
              </a:solidFill>
            </a:rPr>
            <a:t>victim-based, gender-sensitive, adequate, effective and comprehensive, tailored to victims needs and commensurate with the gravity of the harm </a:t>
          </a:r>
          <a:r>
            <a:rPr lang="en-US" sz="2200" kern="1200" dirty="0" smtClean="0">
              <a:solidFill>
                <a:srgbClr val="000000"/>
              </a:solidFill>
            </a:rPr>
            <a:t>suffered</a:t>
          </a:r>
          <a:endParaRPr lang="en-US" sz="2200" kern="1200" dirty="0">
            <a:solidFill>
              <a:srgbClr val="000000"/>
            </a:solidFill>
          </a:endParaRPr>
        </a:p>
      </dsp:txBody>
      <dsp:txXfrm>
        <a:off x="56429" y="64612"/>
        <a:ext cx="8672118" cy="1043102"/>
      </dsp:txXfrm>
    </dsp:sp>
    <dsp:sp modelId="{65873518-0170-5147-AE5D-1A022EFA1AAB}">
      <dsp:nvSpPr>
        <dsp:cNvPr id="0" name=""/>
        <dsp:cNvSpPr/>
      </dsp:nvSpPr>
      <dsp:spPr>
        <a:xfrm>
          <a:off x="0" y="1201583"/>
          <a:ext cx="8784976" cy="1155960"/>
        </a:xfrm>
        <a:prstGeom prst="roundRect">
          <a:avLst/>
        </a:prstGeom>
        <a:solidFill>
          <a:schemeClr val="accent5">
            <a:shade val="50000"/>
            <a:hueOff val="4858"/>
            <a:satOff val="14706"/>
            <a:lumOff val="143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</a:rPr>
            <a:t>Adequate reparations can include a combination of five different forms: </a:t>
          </a:r>
          <a:r>
            <a:rPr lang="en-US" sz="2200" b="1" kern="1200" dirty="0" smtClean="0">
              <a:solidFill>
                <a:srgbClr val="000000"/>
              </a:solidFill>
            </a:rPr>
            <a:t>restitution, compensation, satisfaction, rehabilitation and guarantees of non-repetition</a:t>
          </a:r>
          <a:endParaRPr lang="en-US" sz="2200" b="1" kern="1200" dirty="0">
            <a:solidFill>
              <a:srgbClr val="000000"/>
            </a:solidFill>
          </a:endParaRPr>
        </a:p>
      </dsp:txBody>
      <dsp:txXfrm>
        <a:off x="56429" y="1258012"/>
        <a:ext cx="8672118" cy="1043102"/>
      </dsp:txXfrm>
    </dsp:sp>
    <dsp:sp modelId="{1F1050D5-62ED-584B-9BD3-E581E8577DD9}">
      <dsp:nvSpPr>
        <dsp:cNvPr id="0" name=""/>
        <dsp:cNvSpPr/>
      </dsp:nvSpPr>
      <dsp:spPr>
        <a:xfrm>
          <a:off x="0" y="2394984"/>
          <a:ext cx="8784976" cy="1155960"/>
        </a:xfrm>
        <a:prstGeom prst="roundRect">
          <a:avLst/>
        </a:prstGeom>
        <a:solidFill>
          <a:schemeClr val="accent5">
            <a:shade val="50000"/>
            <a:hueOff val="9716"/>
            <a:satOff val="29413"/>
            <a:lumOff val="2875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</a:rPr>
            <a:t>Reparations should strive to be </a:t>
          </a:r>
          <a:r>
            <a:rPr lang="en-US" sz="2200" b="1" kern="1200" dirty="0" smtClean="0">
              <a:solidFill>
                <a:srgbClr val="000000"/>
              </a:solidFill>
            </a:rPr>
            <a:t>transformative</a:t>
          </a:r>
          <a:r>
            <a:rPr lang="en-US" sz="2200" kern="1200" dirty="0" smtClean="0">
              <a:solidFill>
                <a:srgbClr val="000000"/>
              </a:solidFill>
            </a:rPr>
            <a:t> and </a:t>
          </a:r>
          <a:r>
            <a:rPr lang="en-US" sz="2200" b="1" kern="1200" dirty="0" smtClean="0">
              <a:solidFill>
                <a:srgbClr val="000000"/>
              </a:solidFill>
            </a:rPr>
            <a:t>tackle the underlying contributing factors of sexual violence</a:t>
          </a:r>
          <a:r>
            <a:rPr lang="en-US" sz="2200" kern="1200" dirty="0" smtClean="0">
              <a:solidFill>
                <a:srgbClr val="000000"/>
              </a:solidFill>
            </a:rPr>
            <a:t> such as structural inequalities and gender stereotypes </a:t>
          </a:r>
          <a:endParaRPr lang="en-US" sz="2200" kern="1200" dirty="0">
            <a:solidFill>
              <a:srgbClr val="000000"/>
            </a:solidFill>
          </a:endParaRPr>
        </a:p>
      </dsp:txBody>
      <dsp:txXfrm>
        <a:off x="56429" y="2451413"/>
        <a:ext cx="8672118" cy="1043102"/>
      </dsp:txXfrm>
    </dsp:sp>
    <dsp:sp modelId="{3655D915-7724-7E4D-8903-5F6484ADF230}">
      <dsp:nvSpPr>
        <dsp:cNvPr id="0" name=""/>
        <dsp:cNvSpPr/>
      </dsp:nvSpPr>
      <dsp:spPr>
        <a:xfrm>
          <a:off x="0" y="3588384"/>
          <a:ext cx="8784976" cy="1155960"/>
        </a:xfrm>
        <a:prstGeom prst="roundRect">
          <a:avLst/>
        </a:prstGeom>
        <a:solidFill>
          <a:schemeClr val="accent5">
            <a:shade val="50000"/>
            <a:hueOff val="4858"/>
            <a:satOff val="14706"/>
            <a:lumOff val="143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000000"/>
              </a:solidFill>
            </a:rPr>
            <a:t>Judicial and/or administrative reparations </a:t>
          </a:r>
          <a:r>
            <a:rPr lang="en-US" sz="2200" kern="1200" dirty="0" smtClean="0">
              <a:solidFill>
                <a:srgbClr val="000000"/>
              </a:solidFill>
            </a:rPr>
            <a:t>and related </a:t>
          </a:r>
          <a:r>
            <a:rPr lang="en-US" sz="2200" b="1" kern="1200" dirty="0" smtClean="0">
              <a:solidFill>
                <a:srgbClr val="000000"/>
              </a:solidFill>
            </a:rPr>
            <a:t>information </a:t>
          </a:r>
          <a:r>
            <a:rPr lang="en-US" sz="2200" kern="1200" dirty="0" smtClean="0">
              <a:solidFill>
                <a:srgbClr val="000000"/>
              </a:solidFill>
            </a:rPr>
            <a:t>should be made available to CARSV victims</a:t>
          </a:r>
          <a:endParaRPr lang="en-US" sz="2200" kern="1200" dirty="0">
            <a:solidFill>
              <a:srgbClr val="000000"/>
            </a:solidFill>
          </a:endParaRPr>
        </a:p>
      </dsp:txBody>
      <dsp:txXfrm>
        <a:off x="56429" y="3644813"/>
        <a:ext cx="8672118" cy="10431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283D49-0A4B-B34F-853D-0D09689087EA}">
      <dsp:nvSpPr>
        <dsp:cNvPr id="0" name=""/>
        <dsp:cNvSpPr/>
      </dsp:nvSpPr>
      <dsp:spPr>
        <a:xfrm>
          <a:off x="0" y="844"/>
          <a:ext cx="8784976" cy="1179072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solidFill>
                <a:srgbClr val="000000"/>
              </a:solidFill>
            </a:rPr>
            <a:t>Reparation</a:t>
          </a:r>
          <a:r>
            <a:rPr lang="en-GB" sz="2200" b="0" kern="1200" noProof="0" dirty="0" smtClean="0">
              <a:solidFill>
                <a:srgbClr val="000000"/>
              </a:solidFill>
            </a:rPr>
            <a:t> programmes </a:t>
          </a:r>
          <a:r>
            <a:rPr lang="en-US" sz="2200" b="0" kern="1200" dirty="0" smtClean="0">
              <a:solidFill>
                <a:srgbClr val="000000"/>
              </a:solidFill>
            </a:rPr>
            <a:t>may include </a:t>
          </a:r>
          <a:r>
            <a:rPr lang="en-US" sz="2200" b="1" kern="1200" dirty="0" smtClean="0">
              <a:solidFill>
                <a:srgbClr val="000000"/>
              </a:solidFill>
            </a:rPr>
            <a:t>material and/or symbolic </a:t>
          </a:r>
          <a:r>
            <a:rPr lang="en-US" sz="2200" b="0" kern="1200" dirty="0" smtClean="0">
              <a:solidFill>
                <a:srgbClr val="000000"/>
              </a:solidFill>
            </a:rPr>
            <a:t>reparations granted on an </a:t>
          </a:r>
          <a:r>
            <a:rPr lang="en-US" sz="2200" b="1" kern="1200" dirty="0" smtClean="0">
              <a:solidFill>
                <a:srgbClr val="000000"/>
              </a:solidFill>
            </a:rPr>
            <a:t>individual or collective basis</a:t>
          </a:r>
          <a:endParaRPr lang="en-US" sz="2200" b="1" kern="1200" dirty="0">
            <a:solidFill>
              <a:srgbClr val="000000"/>
            </a:solidFill>
          </a:endParaRPr>
        </a:p>
      </dsp:txBody>
      <dsp:txXfrm>
        <a:off x="57558" y="58402"/>
        <a:ext cx="8669860" cy="1063956"/>
      </dsp:txXfrm>
    </dsp:sp>
    <dsp:sp modelId="{89B13E74-3549-F44D-9F3E-54011500F908}">
      <dsp:nvSpPr>
        <dsp:cNvPr id="0" name=""/>
        <dsp:cNvSpPr/>
      </dsp:nvSpPr>
      <dsp:spPr>
        <a:xfrm>
          <a:off x="0" y="1191433"/>
          <a:ext cx="8784976" cy="1179072"/>
        </a:xfrm>
        <a:prstGeom prst="roundRect">
          <a:avLst/>
        </a:prstGeom>
        <a:solidFill>
          <a:schemeClr val="accent5">
            <a:shade val="50000"/>
            <a:hueOff val="4858"/>
            <a:satOff val="14706"/>
            <a:lumOff val="143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solidFill>
                <a:srgbClr val="000000"/>
              </a:solidFill>
            </a:rPr>
            <a:t>Consultation and </a:t>
          </a:r>
          <a:r>
            <a:rPr lang="en-US" sz="2200" b="1" kern="1200" dirty="0" smtClean="0">
              <a:solidFill>
                <a:srgbClr val="000000"/>
              </a:solidFill>
            </a:rPr>
            <a:t>meaningful participation of CARSV victims </a:t>
          </a:r>
          <a:r>
            <a:rPr lang="en-US" sz="2200" b="0" kern="1200" dirty="0" smtClean="0">
              <a:solidFill>
                <a:srgbClr val="000000"/>
              </a:solidFill>
            </a:rPr>
            <a:t>is essential for reparations design, implementation and monitoring </a:t>
          </a:r>
          <a:endParaRPr lang="en-US" sz="2200" b="0" kern="1200" dirty="0">
            <a:solidFill>
              <a:srgbClr val="000000"/>
            </a:solidFill>
          </a:endParaRPr>
        </a:p>
      </dsp:txBody>
      <dsp:txXfrm>
        <a:off x="57558" y="1248991"/>
        <a:ext cx="8669860" cy="1063956"/>
      </dsp:txXfrm>
    </dsp:sp>
    <dsp:sp modelId="{65873518-0170-5147-AE5D-1A022EFA1AAB}">
      <dsp:nvSpPr>
        <dsp:cNvPr id="0" name=""/>
        <dsp:cNvSpPr/>
      </dsp:nvSpPr>
      <dsp:spPr>
        <a:xfrm>
          <a:off x="0" y="2381406"/>
          <a:ext cx="8784976" cy="1179072"/>
        </a:xfrm>
        <a:prstGeom prst="roundRect">
          <a:avLst/>
        </a:prstGeom>
        <a:solidFill>
          <a:schemeClr val="accent5">
            <a:shade val="50000"/>
            <a:hueOff val="9716"/>
            <a:satOff val="29413"/>
            <a:lumOff val="2875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solidFill>
                <a:srgbClr val="000000"/>
              </a:solidFill>
            </a:rPr>
            <a:t>Confidentiality is key and victims’ participation should not compromise their</a:t>
          </a:r>
          <a:r>
            <a:rPr lang="en-US" sz="2200" b="1" kern="1200" dirty="0" smtClean="0">
              <a:solidFill>
                <a:srgbClr val="000000"/>
              </a:solidFill>
            </a:rPr>
            <a:t> right to privacy</a:t>
          </a:r>
          <a:r>
            <a:rPr lang="en-US" sz="2200" b="0" kern="1200" dirty="0" smtClean="0">
              <a:solidFill>
                <a:srgbClr val="000000"/>
              </a:solidFill>
            </a:rPr>
            <a:t>, so as</a:t>
          </a:r>
          <a:r>
            <a:rPr lang="en-US" sz="2200" b="1" kern="1200" dirty="0" smtClean="0">
              <a:solidFill>
                <a:srgbClr val="000000"/>
              </a:solidFill>
            </a:rPr>
            <a:t> </a:t>
          </a:r>
          <a:r>
            <a:rPr lang="en-GB" sz="2200" b="0" kern="1200" noProof="0" dirty="0" smtClean="0">
              <a:solidFill>
                <a:srgbClr val="000000"/>
              </a:solidFill>
            </a:rPr>
            <a:t>to avoid stigmatisation</a:t>
          </a:r>
          <a:endParaRPr lang="en-GB" sz="2200" b="0" kern="1200" noProof="0" dirty="0">
            <a:solidFill>
              <a:srgbClr val="000000"/>
            </a:solidFill>
          </a:endParaRPr>
        </a:p>
      </dsp:txBody>
      <dsp:txXfrm>
        <a:off x="57558" y="2438964"/>
        <a:ext cx="8669860" cy="1063956"/>
      </dsp:txXfrm>
    </dsp:sp>
    <dsp:sp modelId="{3655D915-7724-7E4D-8903-5F6484ADF230}">
      <dsp:nvSpPr>
        <dsp:cNvPr id="0" name=""/>
        <dsp:cNvSpPr/>
      </dsp:nvSpPr>
      <dsp:spPr>
        <a:xfrm>
          <a:off x="0" y="3572611"/>
          <a:ext cx="8784976" cy="1179072"/>
        </a:xfrm>
        <a:prstGeom prst="roundRect">
          <a:avLst/>
        </a:prstGeom>
        <a:solidFill>
          <a:schemeClr val="accent5">
            <a:shade val="50000"/>
            <a:hueOff val="4858"/>
            <a:satOff val="14706"/>
            <a:lumOff val="143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</a:rPr>
            <a:t>States should put in place </a:t>
          </a:r>
          <a:r>
            <a:rPr lang="en-US" sz="2200" b="1" kern="1200" dirty="0" smtClean="0">
              <a:solidFill>
                <a:srgbClr val="000000"/>
              </a:solidFill>
            </a:rPr>
            <a:t>interim reparations to respond to victims’ immediate needs </a:t>
          </a:r>
          <a:r>
            <a:rPr lang="en-US" sz="2200" b="0" kern="1200" dirty="0" smtClean="0">
              <a:solidFill>
                <a:srgbClr val="000000"/>
              </a:solidFill>
            </a:rPr>
            <a:t>e.g. </a:t>
          </a:r>
          <a:r>
            <a:rPr lang="en-US" sz="2200" kern="1200" dirty="0" smtClean="0">
              <a:solidFill>
                <a:srgbClr val="000000"/>
              </a:solidFill>
            </a:rPr>
            <a:t>fistula surgeries, access to anti-retroviral drugs, safe abortion/childbirth services, psychological support, etc.</a:t>
          </a:r>
          <a:endParaRPr lang="en-US" sz="2200" kern="1200" dirty="0">
            <a:solidFill>
              <a:srgbClr val="000000"/>
            </a:solidFill>
          </a:endParaRPr>
        </a:p>
      </dsp:txBody>
      <dsp:txXfrm>
        <a:off x="57558" y="3630169"/>
        <a:ext cx="8669860" cy="10639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AC3D0-9A31-3D46-BBBF-AE0138E99AD7}">
      <dsp:nvSpPr>
        <dsp:cNvPr id="0" name=""/>
        <dsp:cNvSpPr/>
      </dsp:nvSpPr>
      <dsp:spPr>
        <a:xfrm>
          <a:off x="2177865" y="308529"/>
          <a:ext cx="4186835" cy="4186835"/>
        </a:xfrm>
        <a:prstGeom prst="pie">
          <a:avLst>
            <a:gd name="adj1" fmla="val 16200000"/>
            <a:gd name="adj2" fmla="val 2052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Restitution</a:t>
          </a:r>
        </a:p>
      </dsp:txBody>
      <dsp:txXfrm>
        <a:off x="4361997" y="1012317"/>
        <a:ext cx="1345768" cy="897179"/>
      </dsp:txXfrm>
    </dsp:sp>
    <dsp:sp modelId="{29D76CCD-2654-3444-9935-04E31DF195E6}">
      <dsp:nvSpPr>
        <dsp:cNvPr id="0" name=""/>
        <dsp:cNvSpPr/>
      </dsp:nvSpPr>
      <dsp:spPr>
        <a:xfrm>
          <a:off x="2213752" y="420178"/>
          <a:ext cx="4186835" cy="4186835"/>
        </a:xfrm>
        <a:prstGeom prst="pie">
          <a:avLst>
            <a:gd name="adj1" fmla="val 20520000"/>
            <a:gd name="adj2" fmla="val 324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err="1"/>
            <a:t>Compensa-tion</a:t>
          </a:r>
          <a:endParaRPr lang="en-GB" sz="1800" kern="1200" noProof="0" dirty="0"/>
        </a:p>
      </dsp:txBody>
      <dsp:txXfrm>
        <a:off x="4910273" y="2333163"/>
        <a:ext cx="1246082" cy="996865"/>
      </dsp:txXfrm>
    </dsp:sp>
    <dsp:sp modelId="{8D9FD6B2-0AB2-8640-84FE-092B584F11E4}">
      <dsp:nvSpPr>
        <dsp:cNvPr id="0" name=""/>
        <dsp:cNvSpPr/>
      </dsp:nvSpPr>
      <dsp:spPr>
        <a:xfrm>
          <a:off x="2119050" y="488962"/>
          <a:ext cx="4186835" cy="4186835"/>
        </a:xfrm>
        <a:prstGeom prst="pie">
          <a:avLst>
            <a:gd name="adj1" fmla="val 3240000"/>
            <a:gd name="adj2" fmla="val 756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err="1"/>
            <a:t>Rehabilita-tion</a:t>
          </a:r>
          <a:endParaRPr lang="en-GB" sz="1800" kern="1200" noProof="0" dirty="0"/>
        </a:p>
      </dsp:txBody>
      <dsp:txXfrm>
        <a:off x="3614348" y="3429716"/>
        <a:ext cx="1196238" cy="1096552"/>
      </dsp:txXfrm>
    </dsp:sp>
    <dsp:sp modelId="{033DF512-2BB6-AD4B-BD27-1F646DD9F9BD}">
      <dsp:nvSpPr>
        <dsp:cNvPr id="0" name=""/>
        <dsp:cNvSpPr/>
      </dsp:nvSpPr>
      <dsp:spPr>
        <a:xfrm>
          <a:off x="2024348" y="420178"/>
          <a:ext cx="4186835" cy="4186835"/>
        </a:xfrm>
        <a:prstGeom prst="pie">
          <a:avLst>
            <a:gd name="adj1" fmla="val 7560000"/>
            <a:gd name="adj2" fmla="val 1188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err="1"/>
            <a:t>Satisfac-tion</a:t>
          </a:r>
          <a:r>
            <a:rPr lang="en-GB" sz="1800" kern="1200" noProof="0" dirty="0"/>
            <a:t> </a:t>
          </a:r>
        </a:p>
      </dsp:txBody>
      <dsp:txXfrm>
        <a:off x="2268580" y="2333163"/>
        <a:ext cx="1246082" cy="996865"/>
      </dsp:txXfrm>
    </dsp:sp>
    <dsp:sp modelId="{807BD31F-E33A-934E-B37A-62CF971FF116}">
      <dsp:nvSpPr>
        <dsp:cNvPr id="0" name=""/>
        <dsp:cNvSpPr/>
      </dsp:nvSpPr>
      <dsp:spPr>
        <a:xfrm>
          <a:off x="2060235" y="308529"/>
          <a:ext cx="4186835" cy="4186835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Guarantees of non-repetition</a:t>
          </a:r>
        </a:p>
      </dsp:txBody>
      <dsp:txXfrm>
        <a:off x="2717169" y="1012317"/>
        <a:ext cx="1345768" cy="897179"/>
      </dsp:txXfrm>
    </dsp:sp>
    <dsp:sp modelId="{0E03592B-6CB3-0341-AC8B-227EEEFE4BB2}">
      <dsp:nvSpPr>
        <dsp:cNvPr id="0" name=""/>
        <dsp:cNvSpPr/>
      </dsp:nvSpPr>
      <dsp:spPr>
        <a:xfrm>
          <a:off x="1918483" y="49344"/>
          <a:ext cx="4705205" cy="4705205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7C8EF80-4363-6E4D-9C47-815AA4D4ABD0}">
      <dsp:nvSpPr>
        <dsp:cNvPr id="0" name=""/>
        <dsp:cNvSpPr/>
      </dsp:nvSpPr>
      <dsp:spPr>
        <a:xfrm>
          <a:off x="1954856" y="160957"/>
          <a:ext cx="4705205" cy="4705205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7500"/>
                <a:lumOff val="10214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-7500"/>
                <a:lumOff val="10214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-7500"/>
                <a:lumOff val="102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C68F4DB-70AB-7048-85EB-BFA6BB3AF3D6}">
      <dsp:nvSpPr>
        <dsp:cNvPr id="0" name=""/>
        <dsp:cNvSpPr/>
      </dsp:nvSpPr>
      <dsp:spPr>
        <a:xfrm>
          <a:off x="1859865" y="229950"/>
          <a:ext cx="4705205" cy="4705205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4999"/>
                <a:lumOff val="20428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-14999"/>
                <a:lumOff val="20428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-14999"/>
                <a:lumOff val="204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3C4C1F2-69B1-3D4A-BBB9-753847ACAC13}">
      <dsp:nvSpPr>
        <dsp:cNvPr id="0" name=""/>
        <dsp:cNvSpPr/>
      </dsp:nvSpPr>
      <dsp:spPr>
        <a:xfrm>
          <a:off x="1764873" y="160957"/>
          <a:ext cx="4705205" cy="4705205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2499"/>
                <a:lumOff val="30642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-22499"/>
                <a:lumOff val="30642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-22499"/>
                <a:lumOff val="306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83D3CD3-E17E-6A45-99B4-5A783F18DB1F}">
      <dsp:nvSpPr>
        <dsp:cNvPr id="0" name=""/>
        <dsp:cNvSpPr/>
      </dsp:nvSpPr>
      <dsp:spPr>
        <a:xfrm>
          <a:off x="1801247" y="49344"/>
          <a:ext cx="4705205" cy="4705205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9999"/>
                <a:lumOff val="40856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-29999"/>
                <a:lumOff val="40856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-29999"/>
                <a:lumOff val="408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06686-E68C-3847-84AF-FE389DC02762}">
      <dsp:nvSpPr>
        <dsp:cNvPr id="0" name=""/>
        <dsp:cNvSpPr/>
      </dsp:nvSpPr>
      <dsp:spPr>
        <a:xfrm>
          <a:off x="3727530" y="1954718"/>
          <a:ext cx="1656186" cy="1500645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>
              <a:solidFill>
                <a:srgbClr val="000000"/>
              </a:solidFill>
            </a:rPr>
            <a:t>Monetary compensation of </a:t>
          </a:r>
          <a:r>
            <a:rPr lang="en-US" sz="1600" kern="1200" dirty="0">
              <a:solidFill>
                <a:srgbClr val="000000"/>
              </a:solidFill>
            </a:rPr>
            <a:t>economically assessable damage</a:t>
          </a:r>
        </a:p>
      </dsp:txBody>
      <dsp:txXfrm>
        <a:off x="3800785" y="2027973"/>
        <a:ext cx="1509676" cy="1354135"/>
      </dsp:txXfrm>
    </dsp:sp>
    <dsp:sp modelId="{0D8421DC-EFCD-984E-AC6D-16FC589626C4}">
      <dsp:nvSpPr>
        <dsp:cNvPr id="0" name=""/>
        <dsp:cNvSpPr/>
      </dsp:nvSpPr>
      <dsp:spPr>
        <a:xfrm rot="16200000">
          <a:off x="4151595" y="1550689"/>
          <a:ext cx="8080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8057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436E6-D713-484D-BD1C-304AE85D72FF}">
      <dsp:nvSpPr>
        <dsp:cNvPr id="0" name=""/>
        <dsp:cNvSpPr/>
      </dsp:nvSpPr>
      <dsp:spPr>
        <a:xfrm>
          <a:off x="4049047" y="133508"/>
          <a:ext cx="1013152" cy="1013152"/>
        </a:xfrm>
        <a:prstGeom prst="roundRect">
          <a:avLst/>
        </a:prstGeom>
        <a:solidFill>
          <a:schemeClr val="accent1">
            <a:shade val="50000"/>
            <a:hueOff val="4364"/>
            <a:satOff val="6158"/>
            <a:lumOff val="774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solidFill>
                <a:srgbClr val="000000"/>
              </a:solidFill>
            </a:rPr>
            <a:t>Physical harm</a:t>
          </a:r>
          <a:endParaRPr lang="en-US" sz="1600" kern="1200" dirty="0">
            <a:solidFill>
              <a:srgbClr val="000000"/>
            </a:solidFill>
          </a:endParaRPr>
        </a:p>
      </dsp:txBody>
      <dsp:txXfrm>
        <a:off x="4098505" y="182966"/>
        <a:ext cx="914236" cy="914236"/>
      </dsp:txXfrm>
    </dsp:sp>
    <dsp:sp modelId="{24020C29-894C-0F49-8037-E3A554892921}">
      <dsp:nvSpPr>
        <dsp:cNvPr id="0" name=""/>
        <dsp:cNvSpPr/>
      </dsp:nvSpPr>
      <dsp:spPr>
        <a:xfrm rot="19285714">
          <a:off x="5344681" y="1933100"/>
          <a:ext cx="35784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7849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F4FD2-9CE7-0242-A33A-9DDB0E5B498A}">
      <dsp:nvSpPr>
        <dsp:cNvPr id="0" name=""/>
        <dsp:cNvSpPr/>
      </dsp:nvSpPr>
      <dsp:spPr>
        <a:xfrm>
          <a:off x="5663495" y="910985"/>
          <a:ext cx="1013152" cy="1013152"/>
        </a:xfrm>
        <a:prstGeom prst="roundRect">
          <a:avLst/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rgbClr val="000000"/>
              </a:solidFill>
            </a:rPr>
            <a:t>Mental harm</a:t>
          </a:r>
        </a:p>
      </dsp:txBody>
      <dsp:txXfrm>
        <a:off x="5712953" y="960443"/>
        <a:ext cx="914236" cy="914236"/>
      </dsp:txXfrm>
    </dsp:sp>
    <dsp:sp modelId="{F21262FE-2332-324D-BE83-ACF5D7C0B663}">
      <dsp:nvSpPr>
        <dsp:cNvPr id="0" name=""/>
        <dsp:cNvSpPr/>
      </dsp:nvSpPr>
      <dsp:spPr>
        <a:xfrm rot="771429">
          <a:off x="5377635" y="2948022"/>
          <a:ext cx="4851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5117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1515E-DF91-6141-BE61-9E1159E5E73D}">
      <dsp:nvSpPr>
        <dsp:cNvPr id="0" name=""/>
        <dsp:cNvSpPr/>
      </dsp:nvSpPr>
      <dsp:spPr>
        <a:xfrm>
          <a:off x="5856672" y="2826564"/>
          <a:ext cx="1424269" cy="675944"/>
        </a:xfrm>
        <a:prstGeom prst="roundRect">
          <a:avLst/>
        </a:prstGeom>
        <a:solidFill>
          <a:schemeClr val="accent1">
            <a:shade val="50000"/>
            <a:hueOff val="13092"/>
            <a:satOff val="18475"/>
            <a:lumOff val="232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0000"/>
              </a:solidFill>
            </a:rPr>
            <a:t>Lost opportunities</a:t>
          </a:r>
          <a:endParaRPr lang="en-US" sz="1600" kern="1200" dirty="0">
            <a:solidFill>
              <a:srgbClr val="000000"/>
            </a:solidFill>
          </a:endParaRPr>
        </a:p>
      </dsp:txBody>
      <dsp:txXfrm>
        <a:off x="5889669" y="2859561"/>
        <a:ext cx="1358275" cy="609950"/>
      </dsp:txXfrm>
    </dsp:sp>
    <dsp:sp modelId="{515E9F40-4345-3943-8CDA-5B80C40E902D}">
      <dsp:nvSpPr>
        <dsp:cNvPr id="0" name=""/>
        <dsp:cNvSpPr/>
      </dsp:nvSpPr>
      <dsp:spPr>
        <a:xfrm rot="3857143">
          <a:off x="4672190" y="3844911"/>
          <a:ext cx="8647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4731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62CAE-86D0-0A41-A5D0-E33CFFC279AB}">
      <dsp:nvSpPr>
        <dsp:cNvPr id="0" name=""/>
        <dsp:cNvSpPr/>
      </dsp:nvSpPr>
      <dsp:spPr>
        <a:xfrm>
          <a:off x="4589837" y="4234459"/>
          <a:ext cx="1723473" cy="662085"/>
        </a:xfrm>
        <a:prstGeom prst="roundRect">
          <a:avLst/>
        </a:prstGeom>
        <a:solidFill>
          <a:schemeClr val="accent1">
            <a:shade val="50000"/>
            <a:hueOff val="17456"/>
            <a:satOff val="24633"/>
            <a:lumOff val="3099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rgbClr val="000000"/>
              </a:solidFill>
            </a:rPr>
            <a:t>Loss of </a:t>
          </a:r>
          <a:r>
            <a:rPr lang="en-US" sz="1600" kern="1200" dirty="0" smtClean="0">
              <a:solidFill>
                <a:srgbClr val="000000"/>
              </a:solidFill>
            </a:rPr>
            <a:t>income/</a:t>
          </a:r>
          <a:r>
            <a:rPr lang="en-US" sz="1600" kern="1200" dirty="0">
              <a:solidFill>
                <a:srgbClr val="000000"/>
              </a:solidFill>
            </a:rPr>
            <a:t>earning potential</a:t>
          </a:r>
        </a:p>
      </dsp:txBody>
      <dsp:txXfrm>
        <a:off x="4622157" y="4266779"/>
        <a:ext cx="1658833" cy="597445"/>
      </dsp:txXfrm>
    </dsp:sp>
    <dsp:sp modelId="{ED9B1340-6E67-9E4A-B484-850357A925DF}">
      <dsp:nvSpPr>
        <dsp:cNvPr id="0" name=""/>
        <dsp:cNvSpPr/>
      </dsp:nvSpPr>
      <dsp:spPr>
        <a:xfrm rot="6942857">
          <a:off x="3582685" y="3839658"/>
          <a:ext cx="8530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3069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89BB2-16A0-294D-ABB9-18243A955804}">
      <dsp:nvSpPr>
        <dsp:cNvPr id="0" name=""/>
        <dsp:cNvSpPr/>
      </dsp:nvSpPr>
      <dsp:spPr>
        <a:xfrm>
          <a:off x="2970430" y="4223953"/>
          <a:ext cx="1378485" cy="683097"/>
        </a:xfrm>
        <a:prstGeom prst="roundRect">
          <a:avLst/>
        </a:prstGeom>
        <a:solidFill>
          <a:schemeClr val="accent1">
            <a:shade val="50000"/>
            <a:hueOff val="13092"/>
            <a:satOff val="18475"/>
            <a:lumOff val="232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rgbClr val="000000"/>
              </a:solidFill>
            </a:rPr>
            <a:t>Moral damages</a:t>
          </a:r>
        </a:p>
      </dsp:txBody>
      <dsp:txXfrm>
        <a:off x="3003776" y="4257299"/>
        <a:ext cx="1311793" cy="616405"/>
      </dsp:txXfrm>
    </dsp:sp>
    <dsp:sp modelId="{3E4BEA60-479F-0441-BB59-4DDD10FDC224}">
      <dsp:nvSpPr>
        <dsp:cNvPr id="0" name=""/>
        <dsp:cNvSpPr/>
      </dsp:nvSpPr>
      <dsp:spPr>
        <a:xfrm rot="10028571">
          <a:off x="3214291" y="2951876"/>
          <a:ext cx="5197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9754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2371F-F477-9E47-911A-9977254FE3FF}">
      <dsp:nvSpPr>
        <dsp:cNvPr id="0" name=""/>
        <dsp:cNvSpPr/>
      </dsp:nvSpPr>
      <dsp:spPr>
        <a:xfrm>
          <a:off x="1864074" y="2728673"/>
          <a:ext cx="1356732" cy="871726"/>
        </a:xfrm>
        <a:prstGeom prst="roundRect">
          <a:avLst/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rgbClr val="000000"/>
              </a:solidFill>
            </a:rPr>
            <a:t>Medical/ </a:t>
          </a:r>
          <a:r>
            <a:rPr lang="en-US" sz="1600" kern="1200" dirty="0" smtClean="0">
              <a:solidFill>
                <a:srgbClr val="000000"/>
              </a:solidFill>
            </a:rPr>
            <a:t>rehabilitation </a:t>
          </a:r>
          <a:r>
            <a:rPr lang="en-US" sz="1600" kern="1200" dirty="0">
              <a:solidFill>
                <a:srgbClr val="000000"/>
              </a:solidFill>
            </a:rPr>
            <a:t>cost</a:t>
          </a:r>
        </a:p>
      </dsp:txBody>
      <dsp:txXfrm>
        <a:off x="1906628" y="2771227"/>
        <a:ext cx="1271624" cy="786618"/>
      </dsp:txXfrm>
    </dsp:sp>
    <dsp:sp modelId="{658E1BCD-1B70-D84A-BFEF-7A23C472CDF6}">
      <dsp:nvSpPr>
        <dsp:cNvPr id="0" name=""/>
        <dsp:cNvSpPr/>
      </dsp:nvSpPr>
      <dsp:spPr>
        <a:xfrm rot="13064112">
          <a:off x="3482943" y="1980618"/>
          <a:ext cx="2731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3152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D9296-1885-6A40-BF5D-EE190639A7F5}">
      <dsp:nvSpPr>
        <dsp:cNvPr id="0" name=""/>
        <dsp:cNvSpPr/>
      </dsp:nvSpPr>
      <dsp:spPr>
        <a:xfrm>
          <a:off x="2364407" y="946602"/>
          <a:ext cx="1147101" cy="1013152"/>
        </a:xfrm>
        <a:prstGeom prst="roundRect">
          <a:avLst/>
        </a:prstGeom>
        <a:solidFill>
          <a:schemeClr val="accent1">
            <a:shade val="50000"/>
            <a:hueOff val="4364"/>
            <a:satOff val="6158"/>
            <a:lumOff val="774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rgbClr val="000000"/>
              </a:solidFill>
            </a:rPr>
            <a:t>Legal expenses</a:t>
          </a:r>
        </a:p>
      </dsp:txBody>
      <dsp:txXfrm>
        <a:off x="2413865" y="996060"/>
        <a:ext cx="1048185" cy="9142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D1B7E-6E58-4D6C-8A9E-EB273E15AA17}">
      <dsp:nvSpPr>
        <dsp:cNvPr id="0" name=""/>
        <dsp:cNvSpPr/>
      </dsp:nvSpPr>
      <dsp:spPr>
        <a:xfrm>
          <a:off x="599988" y="3269"/>
          <a:ext cx="2048958" cy="1229374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effectLst/>
            </a:rPr>
            <a:t>Medical</a:t>
          </a:r>
          <a:r>
            <a:rPr lang="nl-NL" sz="1800" kern="1200" dirty="0">
              <a:effectLst/>
            </a:rPr>
            <a:t> care</a:t>
          </a:r>
        </a:p>
      </dsp:txBody>
      <dsp:txXfrm>
        <a:off x="873182" y="167185"/>
        <a:ext cx="1502570" cy="901542"/>
      </dsp:txXfrm>
    </dsp:sp>
    <dsp:sp modelId="{F5D2FC83-05EF-4525-8BFB-D515D2C8E758}">
      <dsp:nvSpPr>
        <dsp:cNvPr id="0" name=""/>
        <dsp:cNvSpPr/>
      </dsp:nvSpPr>
      <dsp:spPr>
        <a:xfrm>
          <a:off x="2971964" y="3269"/>
          <a:ext cx="2048958" cy="1229374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003"/>
                <a:lumOff val="453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003"/>
                <a:lumOff val="453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003"/>
                <a:lumOff val="453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effectLst/>
            </a:rPr>
            <a:t>Psychological</a:t>
          </a:r>
          <a:r>
            <a:rPr lang="nl-NL" sz="1800" kern="1200" dirty="0">
              <a:effectLst/>
            </a:rPr>
            <a:t> care</a:t>
          </a:r>
        </a:p>
      </dsp:txBody>
      <dsp:txXfrm>
        <a:off x="3245158" y="167185"/>
        <a:ext cx="1502570" cy="901542"/>
      </dsp:txXfrm>
    </dsp:sp>
    <dsp:sp modelId="{F41612FE-7952-4938-86CB-F0F24F901CB2}">
      <dsp:nvSpPr>
        <dsp:cNvPr id="0" name=""/>
        <dsp:cNvSpPr/>
      </dsp:nvSpPr>
      <dsp:spPr>
        <a:xfrm>
          <a:off x="5343941" y="3269"/>
          <a:ext cx="2048958" cy="1229374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8005"/>
                <a:lumOff val="907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8005"/>
                <a:lumOff val="907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8005"/>
                <a:lumOff val="90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>
              <a:effectLst/>
            </a:rPr>
            <a:t>Legal services</a:t>
          </a:r>
        </a:p>
      </dsp:txBody>
      <dsp:txXfrm>
        <a:off x="5617135" y="167185"/>
        <a:ext cx="1502570" cy="901542"/>
      </dsp:txXfrm>
    </dsp:sp>
    <dsp:sp modelId="{A344524D-EC0D-467B-ADCE-532197ECB4AD}">
      <dsp:nvSpPr>
        <dsp:cNvPr id="0" name=""/>
        <dsp:cNvSpPr/>
      </dsp:nvSpPr>
      <dsp:spPr>
        <a:xfrm>
          <a:off x="1854647" y="1397561"/>
          <a:ext cx="2048958" cy="1229374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2008"/>
                <a:lumOff val="1360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2008"/>
                <a:lumOff val="1360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2008"/>
                <a:lumOff val="136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>
              <a:effectLst/>
            </a:rPr>
            <a:t>Social services e.g. housing</a:t>
          </a:r>
        </a:p>
      </dsp:txBody>
      <dsp:txXfrm>
        <a:off x="2127841" y="1561477"/>
        <a:ext cx="1502570" cy="901542"/>
      </dsp:txXfrm>
    </dsp:sp>
    <dsp:sp modelId="{4572C2FF-B9B8-4638-A669-6A7BD71BA68B}">
      <dsp:nvSpPr>
        <dsp:cNvPr id="0" name=""/>
        <dsp:cNvSpPr/>
      </dsp:nvSpPr>
      <dsp:spPr>
        <a:xfrm>
          <a:off x="4146735" y="1370465"/>
          <a:ext cx="2048958" cy="1229374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6011"/>
                <a:lumOff val="1814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6011"/>
                <a:lumOff val="1814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6011"/>
                <a:lumOff val="181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effectLst/>
            </a:rPr>
            <a:t>Economic rehabilitation</a:t>
          </a:r>
        </a:p>
      </dsp:txBody>
      <dsp:txXfrm>
        <a:off x="4419929" y="1534381"/>
        <a:ext cx="1502570" cy="901542"/>
      </dsp:txXfrm>
    </dsp:sp>
    <dsp:sp modelId="{1BE8EFA7-DC38-4978-9CF2-0DF487D1887E}">
      <dsp:nvSpPr>
        <dsp:cNvPr id="0" name=""/>
        <dsp:cNvSpPr/>
      </dsp:nvSpPr>
      <dsp:spPr>
        <a:xfrm>
          <a:off x="623346" y="2810174"/>
          <a:ext cx="2048958" cy="1229374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0014"/>
                <a:lumOff val="226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0014"/>
                <a:lumOff val="226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0014"/>
                <a:lumOff val="226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effectLst/>
            </a:rPr>
            <a:t>Education</a:t>
          </a:r>
        </a:p>
      </dsp:txBody>
      <dsp:txXfrm>
        <a:off x="896540" y="2974090"/>
        <a:ext cx="1502570" cy="901542"/>
      </dsp:txXfrm>
    </dsp:sp>
    <dsp:sp modelId="{30A156A7-403B-4BEE-A284-B42B306940C3}">
      <dsp:nvSpPr>
        <dsp:cNvPr id="0" name=""/>
        <dsp:cNvSpPr/>
      </dsp:nvSpPr>
      <dsp:spPr>
        <a:xfrm>
          <a:off x="3030585" y="2801712"/>
          <a:ext cx="2048958" cy="1229374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4016"/>
                <a:lumOff val="2721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4016"/>
                <a:lumOff val="2721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4016"/>
                <a:lumOff val="272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>
              <a:effectLst/>
            </a:rPr>
            <a:t>Employment opportunities </a:t>
          </a:r>
          <a:endParaRPr lang="nl-NL" sz="1800" kern="1200" dirty="0">
            <a:effectLst/>
          </a:endParaRPr>
        </a:p>
      </dsp:txBody>
      <dsp:txXfrm>
        <a:off x="3303779" y="2965628"/>
        <a:ext cx="1502570" cy="901542"/>
      </dsp:txXfrm>
    </dsp:sp>
    <dsp:sp modelId="{BBC11144-34FA-43DD-8AA8-D29EB3A5D7DE}">
      <dsp:nvSpPr>
        <dsp:cNvPr id="0" name=""/>
        <dsp:cNvSpPr/>
      </dsp:nvSpPr>
      <dsp:spPr>
        <a:xfrm>
          <a:off x="5320583" y="2801712"/>
          <a:ext cx="2048958" cy="1229374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>
              <a:effectLst/>
            </a:rPr>
            <a:t>Protection services</a:t>
          </a:r>
        </a:p>
      </dsp:txBody>
      <dsp:txXfrm>
        <a:off x="5593777" y="2965628"/>
        <a:ext cx="1502570" cy="90154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FEFCFF-3DF6-4246-8ABC-6E30B2384CE9}">
      <dsp:nvSpPr>
        <dsp:cNvPr id="0" name=""/>
        <dsp:cNvSpPr/>
      </dsp:nvSpPr>
      <dsp:spPr>
        <a:xfrm>
          <a:off x="3320" y="284680"/>
          <a:ext cx="1996795" cy="518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</a:rPr>
            <a:t>Physical harm</a:t>
          </a:r>
        </a:p>
      </dsp:txBody>
      <dsp:txXfrm>
        <a:off x="3320" y="284680"/>
        <a:ext cx="1996795" cy="518400"/>
      </dsp:txXfrm>
    </dsp:sp>
    <dsp:sp modelId="{35BDC2E6-8F87-4843-8AE4-3B9EA7FDC5AE}">
      <dsp:nvSpPr>
        <dsp:cNvPr id="0" name=""/>
        <dsp:cNvSpPr/>
      </dsp:nvSpPr>
      <dsp:spPr>
        <a:xfrm>
          <a:off x="3320" y="803080"/>
          <a:ext cx="1996795" cy="3952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Immediate and long-term injuries /diseases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Sexually transmitted infections, incl. HIV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Disability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 dirty="0"/>
            <a:t>Infertility, sexual </a:t>
          </a:r>
          <a:r>
            <a:rPr lang="en-GB" sz="1800" kern="1200" noProof="0" dirty="0" smtClean="0"/>
            <a:t>dysfunction </a:t>
          </a:r>
          <a:r>
            <a:rPr lang="en-GB" sz="1800" kern="1200" noProof="0" dirty="0"/>
            <a:t>and other reproductive health issues</a:t>
          </a:r>
        </a:p>
      </dsp:txBody>
      <dsp:txXfrm>
        <a:off x="3320" y="803080"/>
        <a:ext cx="1996795" cy="3952799"/>
      </dsp:txXfrm>
    </dsp:sp>
    <dsp:sp modelId="{10B27219-CD85-1044-B01C-B67324D24893}">
      <dsp:nvSpPr>
        <dsp:cNvPr id="0" name=""/>
        <dsp:cNvSpPr/>
      </dsp:nvSpPr>
      <dsp:spPr>
        <a:xfrm>
          <a:off x="2279667" y="284680"/>
          <a:ext cx="1996795" cy="518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0000"/>
              </a:solidFill>
            </a:rPr>
            <a:t>Mental harm</a:t>
          </a:r>
        </a:p>
      </dsp:txBody>
      <dsp:txXfrm>
        <a:off x="2279667" y="284680"/>
        <a:ext cx="1996795" cy="518400"/>
      </dsp:txXfrm>
    </dsp:sp>
    <dsp:sp modelId="{4FF9EE35-0D93-1742-9E41-AC14F9C9B8E2}">
      <dsp:nvSpPr>
        <dsp:cNvPr id="0" name=""/>
        <dsp:cNvSpPr/>
      </dsp:nvSpPr>
      <dsp:spPr>
        <a:xfrm>
          <a:off x="2279667" y="803080"/>
          <a:ext cx="1996795" cy="3952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Trauma/PTSD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Depression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Anger, anxiety and fear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Suicidal thoughts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High</a:t>
          </a:r>
          <a:r>
            <a:rPr lang="en-GB" sz="1800" kern="1200" noProof="0" dirty="0"/>
            <a:t>-risk behaviour incl. substance abuse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/>
            <a:t>Other mental </a:t>
          </a:r>
          <a:r>
            <a:rPr lang="en-US" sz="1800" kern="1200"/>
            <a:t>illnesses</a:t>
          </a:r>
          <a:endParaRPr lang="en-US" sz="1800" kern="1200" dirty="0"/>
        </a:p>
      </dsp:txBody>
      <dsp:txXfrm>
        <a:off x="2279667" y="803080"/>
        <a:ext cx="1996795" cy="3952799"/>
      </dsp:txXfrm>
    </dsp:sp>
    <dsp:sp modelId="{C99E7C5D-4C1E-E74F-81B2-745E41D538A0}">
      <dsp:nvSpPr>
        <dsp:cNvPr id="0" name=""/>
        <dsp:cNvSpPr/>
      </dsp:nvSpPr>
      <dsp:spPr>
        <a:xfrm>
          <a:off x="4556013" y="284680"/>
          <a:ext cx="1996795" cy="518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0000"/>
              </a:solidFill>
            </a:rPr>
            <a:t>Social harm</a:t>
          </a:r>
        </a:p>
      </dsp:txBody>
      <dsp:txXfrm>
        <a:off x="4556013" y="284680"/>
        <a:ext cx="1996795" cy="518400"/>
      </dsp:txXfrm>
    </dsp:sp>
    <dsp:sp modelId="{E28E4C31-5DD3-E04C-A22C-ED92692806D6}">
      <dsp:nvSpPr>
        <dsp:cNvPr id="0" name=""/>
        <dsp:cNvSpPr/>
      </dsp:nvSpPr>
      <dsp:spPr>
        <a:xfrm>
          <a:off x="4556013" y="803080"/>
          <a:ext cx="1996795" cy="3952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Social </a:t>
          </a:r>
          <a:r>
            <a:rPr lang="en-US" sz="1800" kern="1200" dirty="0" smtClean="0"/>
            <a:t>stigma, incl. for children born of rape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Ostracism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Isolation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Divorce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Loss of marriage opportunities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Other moral damage</a:t>
          </a:r>
        </a:p>
      </dsp:txBody>
      <dsp:txXfrm>
        <a:off x="4556013" y="803080"/>
        <a:ext cx="1996795" cy="3952799"/>
      </dsp:txXfrm>
    </dsp:sp>
    <dsp:sp modelId="{6905371C-F8A6-574D-A622-32DDBA272E9A}">
      <dsp:nvSpPr>
        <dsp:cNvPr id="0" name=""/>
        <dsp:cNvSpPr/>
      </dsp:nvSpPr>
      <dsp:spPr>
        <a:xfrm>
          <a:off x="6832360" y="284680"/>
          <a:ext cx="1996795" cy="518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0000"/>
              </a:solidFill>
            </a:rPr>
            <a:t>Economic harm</a:t>
          </a:r>
        </a:p>
      </dsp:txBody>
      <dsp:txXfrm>
        <a:off x="6832360" y="284680"/>
        <a:ext cx="1996795" cy="518400"/>
      </dsp:txXfrm>
    </dsp:sp>
    <dsp:sp modelId="{2A221E13-87CA-344D-9CE5-64A59637144C}">
      <dsp:nvSpPr>
        <dsp:cNvPr id="0" name=""/>
        <dsp:cNvSpPr/>
      </dsp:nvSpPr>
      <dsp:spPr>
        <a:xfrm>
          <a:off x="6832360" y="803080"/>
          <a:ext cx="1996795" cy="3952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Loss of income/earning potential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Lost opportunities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Medical expenses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Future rehabilitation cost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Legal expenses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Cost of raising child born of rape</a:t>
          </a:r>
        </a:p>
      </dsp:txBody>
      <dsp:txXfrm>
        <a:off x="6832360" y="803080"/>
        <a:ext cx="1996795" cy="3952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Impact of sexual violence, International Protocol Chapter 2, Box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Impact of sexual violence, International Protocol Chapter 2, Box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18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Victims</a:t>
            </a:r>
            <a:r>
              <a:rPr lang="en-GB" baseline="0" dirty="0"/>
              <a:t> and survivors, International Protocol Chapter 2,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What is the relationship between criminal</a:t>
            </a:r>
            <a:r>
              <a:rPr lang="en-GB" baseline="0" dirty="0"/>
              <a:t> prosecution and civil compensation claims? International Protocol Chapter 6, Box 1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20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What constitute adequate remedy and reparation? International Protocol Chapter 6, Box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704856" cy="3168352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Reparations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INTERNATIONAL 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PROTOCOL</a:t>
            </a:r>
          </a:p>
          <a:p>
            <a:pPr algn="l"/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PART III </a:t>
            </a:r>
            <a:r>
              <a:rPr lang="mr-IN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 SEXUAL VIOLENCE UNDER INTERNATIONAL LAW</a:t>
            </a:r>
            <a:endParaRPr lang="en-GB" sz="2000" b="1" dirty="0">
              <a:solidFill>
                <a:srgbClr val="7F7F7F"/>
              </a:solidFill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PAGES 74-83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6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9036496" cy="45365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33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constitutes adequate remedy and reparation?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556793"/>
            <a:ext cx="90364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400" dirty="0" smtClean="0"/>
              <a:t>These </a:t>
            </a:r>
            <a:r>
              <a:rPr lang="en-US" sz="2400" dirty="0"/>
              <a:t>five forms of </a:t>
            </a:r>
            <a:r>
              <a:rPr lang="en-US" sz="2400" dirty="0" smtClean="0"/>
              <a:t>reparations </a:t>
            </a:r>
            <a:r>
              <a:rPr lang="en-US" sz="2400" dirty="0"/>
              <a:t>are </a:t>
            </a:r>
            <a:r>
              <a:rPr lang="en-US" sz="2400" dirty="0">
                <a:solidFill>
                  <a:srgbClr val="0000FF"/>
                </a:solidFill>
              </a:rPr>
              <a:t>not mutually exclusive </a:t>
            </a:r>
            <a:r>
              <a:rPr lang="en-US" sz="2400" dirty="0"/>
              <a:t>but </a:t>
            </a:r>
            <a:r>
              <a:rPr lang="en-US" sz="2400" dirty="0">
                <a:solidFill>
                  <a:srgbClr val="0000FF"/>
                </a:solidFill>
              </a:rPr>
              <a:t>complement each other </a:t>
            </a:r>
            <a:r>
              <a:rPr lang="mr-IN" sz="2400" dirty="0"/>
              <a:t>–</a:t>
            </a:r>
            <a:r>
              <a:rPr lang="en-US" sz="2400" dirty="0"/>
              <a:t> they each </a:t>
            </a:r>
            <a:r>
              <a:rPr lang="en-US" sz="2400" dirty="0">
                <a:solidFill>
                  <a:srgbClr val="0000FF"/>
                </a:solidFill>
              </a:rPr>
              <a:t>address different needs </a:t>
            </a:r>
            <a:r>
              <a:rPr lang="en-US" sz="2400" dirty="0"/>
              <a:t>that CARSV victims may have</a:t>
            </a:r>
          </a:p>
          <a:p>
            <a:pPr marL="342900" indent="-342900" algn="just">
              <a:buFont typeface="Arial"/>
              <a:buChar char="•"/>
            </a:pPr>
            <a:endParaRPr lang="en-US" sz="2400" dirty="0"/>
          </a:p>
          <a:p>
            <a:pPr marL="342900" indent="-342900" algn="just">
              <a:buFont typeface="Arial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Monetary compensation </a:t>
            </a:r>
            <a:r>
              <a:rPr lang="en-US" sz="2400" dirty="0"/>
              <a:t>alone is </a:t>
            </a:r>
            <a:r>
              <a:rPr lang="en-US" sz="2400" dirty="0">
                <a:solidFill>
                  <a:srgbClr val="0000FF"/>
                </a:solidFill>
              </a:rPr>
              <a:t>not </a:t>
            </a:r>
            <a:r>
              <a:rPr lang="en-US" sz="2400" dirty="0"/>
              <a:t>a </a:t>
            </a:r>
            <a:r>
              <a:rPr lang="en-US" sz="2400" dirty="0">
                <a:solidFill>
                  <a:srgbClr val="0000FF"/>
                </a:solidFill>
              </a:rPr>
              <a:t>sufficient</a:t>
            </a:r>
            <a:r>
              <a:rPr lang="en-US" sz="2400" dirty="0"/>
              <a:t> form of redress for CARSV </a:t>
            </a:r>
            <a:r>
              <a:rPr lang="en-US" sz="2400" dirty="0" smtClean="0"/>
              <a:t>victims</a:t>
            </a:r>
          </a:p>
          <a:p>
            <a:pPr marL="342900" indent="-342900">
              <a:buFont typeface="Arial"/>
              <a:buChar char="•"/>
            </a:pPr>
            <a:endParaRPr lang="en-US" sz="2200" dirty="0"/>
          </a:p>
          <a:p>
            <a:pPr marL="342900" indent="-342900">
              <a:buFont typeface="Arial"/>
              <a:buChar char="•"/>
            </a:pPr>
            <a:endParaRPr lang="en-US" sz="2200" dirty="0"/>
          </a:p>
          <a:p>
            <a:pPr marL="342900" indent="-342900">
              <a:buFont typeface="Arial"/>
              <a:buChar char="•"/>
            </a:pPr>
            <a:endParaRPr lang="en-US" sz="2200" dirty="0"/>
          </a:p>
        </p:txBody>
      </p:sp>
      <p:sp>
        <p:nvSpPr>
          <p:cNvPr id="8" name="Bevel 7"/>
          <p:cNvSpPr/>
          <p:nvPr/>
        </p:nvSpPr>
        <p:spPr>
          <a:xfrm>
            <a:off x="395536" y="4221088"/>
            <a:ext cx="8280920" cy="1800200"/>
          </a:xfrm>
          <a:prstGeom prst="beve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solidFill>
                  <a:schemeClr val="tx1"/>
                </a:solidFill>
              </a:rPr>
              <a:t>CARE SHOULD BE TAKEN TO AVOID REINFORCING PRE-EXISTING STRUCTURAL INEQUALITIES AND CAUSING FURTHER HARM TO VICTIMS</a:t>
            </a:r>
          </a:p>
        </p:txBody>
      </p:sp>
    </p:spTree>
    <p:extLst>
      <p:ext uri="{BB962C8B-B14F-4D97-AF65-F5344CB8AC3E}">
        <p14:creationId xmlns:p14="http://schemas.microsoft.com/office/powerpoint/2010/main" val="741773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9036496" cy="45365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6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1. Restitution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348801"/>
            <a:ext cx="85689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400" dirty="0"/>
              <a:t>Restitution means </a:t>
            </a:r>
            <a:r>
              <a:rPr lang="en-US" sz="2400" dirty="0">
                <a:solidFill>
                  <a:srgbClr val="0000FF"/>
                </a:solidFill>
              </a:rPr>
              <a:t>restoring the victim </a:t>
            </a:r>
            <a:r>
              <a:rPr lang="en-US" sz="2400" dirty="0" smtClean="0">
                <a:solidFill>
                  <a:srgbClr val="0000FF"/>
                </a:solidFill>
              </a:rPr>
              <a:t>to </a:t>
            </a:r>
            <a:r>
              <a:rPr lang="en-US" sz="2400" dirty="0">
                <a:solidFill>
                  <a:srgbClr val="0000FF"/>
                </a:solidFill>
              </a:rPr>
              <a:t>their original situation </a:t>
            </a:r>
            <a:r>
              <a:rPr lang="en-US" sz="2400" dirty="0"/>
              <a:t>prior to the violation, </a:t>
            </a:r>
            <a:r>
              <a:rPr lang="en-US" sz="2400" dirty="0" smtClean="0"/>
              <a:t>including:</a:t>
            </a:r>
            <a:endParaRPr lang="en-US" sz="2400" dirty="0"/>
          </a:p>
          <a:p>
            <a:pPr marL="800100" lvl="1" indent="-342900" algn="just">
              <a:buFontTx/>
              <a:buChar char="-"/>
            </a:pPr>
            <a:r>
              <a:rPr lang="en-US" sz="2400" dirty="0"/>
              <a:t>restitution of housing, land or </a:t>
            </a:r>
            <a:r>
              <a:rPr lang="en-US" sz="2400" dirty="0" smtClean="0"/>
              <a:t>property</a:t>
            </a:r>
            <a:endParaRPr lang="en-US" sz="2400" dirty="0"/>
          </a:p>
          <a:p>
            <a:pPr marL="800100" lvl="1" indent="-342900" algn="just">
              <a:buFontTx/>
              <a:buChar char="-"/>
            </a:pPr>
            <a:r>
              <a:rPr lang="en-US" sz="2400" dirty="0"/>
              <a:t>access to </a:t>
            </a:r>
            <a:r>
              <a:rPr lang="en-US" sz="2400" dirty="0" smtClean="0"/>
              <a:t>education</a:t>
            </a:r>
            <a:endParaRPr lang="en-US" sz="2400" dirty="0"/>
          </a:p>
          <a:p>
            <a:pPr marL="800100" lvl="1" indent="-342900" algn="just">
              <a:buFontTx/>
              <a:buChar char="-"/>
            </a:pPr>
            <a:r>
              <a:rPr lang="en-US" sz="2400" dirty="0"/>
              <a:t>restoration of </a:t>
            </a:r>
            <a:r>
              <a:rPr lang="en-US" sz="2400" dirty="0" smtClean="0"/>
              <a:t>liberty</a:t>
            </a:r>
            <a:endParaRPr lang="en-US" sz="2400" dirty="0"/>
          </a:p>
          <a:p>
            <a:pPr marL="800100" lvl="1" indent="-342900" algn="just">
              <a:buFontTx/>
              <a:buChar char="-"/>
            </a:pPr>
            <a:r>
              <a:rPr lang="en-US" sz="2400" dirty="0"/>
              <a:t>access to </a:t>
            </a:r>
            <a:r>
              <a:rPr lang="en-US" sz="2400" dirty="0" smtClean="0"/>
              <a:t>employment</a:t>
            </a:r>
            <a:endParaRPr lang="en-US" sz="2400" dirty="0">
              <a:solidFill>
                <a:srgbClr val="000000"/>
              </a:solidFill>
            </a:endParaRPr>
          </a:p>
          <a:p>
            <a:pPr marL="800100" lvl="1" indent="-342900" algn="just">
              <a:buFontTx/>
              <a:buChar char="-"/>
            </a:pPr>
            <a:r>
              <a:rPr lang="en-US" sz="2400" dirty="0"/>
              <a:t>enjoyment of other human </a:t>
            </a:r>
            <a:r>
              <a:rPr lang="en-US" sz="2400" dirty="0" smtClean="0"/>
              <a:t>rights</a:t>
            </a:r>
            <a:endParaRPr lang="en-US" sz="2400" dirty="0"/>
          </a:p>
          <a:p>
            <a:pPr algn="just"/>
            <a:endParaRPr lang="en-US" sz="2400" dirty="0"/>
          </a:p>
          <a:p>
            <a:pPr marL="342900" indent="-342900" algn="just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ere focus </a:t>
            </a:r>
            <a:r>
              <a:rPr lang="en-US" sz="2400" dirty="0">
                <a:solidFill>
                  <a:srgbClr val="000000"/>
                </a:solidFill>
              </a:rPr>
              <a:t>on </a:t>
            </a:r>
            <a:r>
              <a:rPr lang="en-US" sz="2400" dirty="0">
                <a:solidFill>
                  <a:srgbClr val="0000FF"/>
                </a:solidFill>
              </a:rPr>
              <a:t>restitution </a:t>
            </a:r>
            <a:r>
              <a:rPr lang="en-US" sz="2400" dirty="0" smtClean="0">
                <a:solidFill>
                  <a:srgbClr val="000000"/>
                </a:solidFill>
              </a:rPr>
              <a:t>is</a:t>
            </a:r>
            <a:r>
              <a:rPr lang="en-US" sz="2400" dirty="0" smtClean="0">
                <a:solidFill>
                  <a:srgbClr val="0000FF"/>
                </a:solidFill>
              </a:rPr>
              <a:t> likely </a:t>
            </a:r>
            <a:r>
              <a:rPr lang="en-US" sz="2400" dirty="0">
                <a:solidFill>
                  <a:srgbClr val="0000FF"/>
                </a:solidFill>
              </a:rPr>
              <a:t>to </a:t>
            </a:r>
            <a:r>
              <a:rPr lang="en-US" sz="2400" dirty="0"/>
              <a:t>perpetuate pre-existing structural gender </a:t>
            </a:r>
            <a:r>
              <a:rPr lang="en-US" sz="2400" dirty="0" smtClean="0"/>
              <a:t>inequalities, </a:t>
            </a:r>
            <a:r>
              <a:rPr lang="en-US" sz="2400" dirty="0" smtClean="0">
                <a:solidFill>
                  <a:srgbClr val="0000FF"/>
                </a:solidFill>
              </a:rPr>
              <a:t>discrimination </a:t>
            </a:r>
            <a:r>
              <a:rPr lang="en-US" sz="2400" dirty="0">
                <a:solidFill>
                  <a:srgbClr val="0000FF"/>
                </a:solidFill>
              </a:rPr>
              <a:t>and violence </a:t>
            </a:r>
          </a:p>
          <a:p>
            <a:pPr algn="just"/>
            <a:endParaRPr lang="en-US" sz="24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400" dirty="0"/>
              <a:t>Restitution </a:t>
            </a:r>
            <a:r>
              <a:rPr lang="en-US" sz="2400" dirty="0" smtClean="0"/>
              <a:t>to </a:t>
            </a:r>
            <a:r>
              <a:rPr lang="en-US" sz="2400" dirty="0"/>
              <a:t>be complemented by other forms of reparations with a </a:t>
            </a:r>
            <a:r>
              <a:rPr lang="en-US" sz="2400" dirty="0">
                <a:solidFill>
                  <a:srgbClr val="0000FF"/>
                </a:solidFill>
              </a:rPr>
              <a:t>transformative potential </a:t>
            </a:r>
          </a:p>
        </p:txBody>
      </p:sp>
    </p:spTree>
    <p:extLst>
      <p:ext uri="{BB962C8B-B14F-4D97-AF65-F5344CB8AC3E}">
        <p14:creationId xmlns:p14="http://schemas.microsoft.com/office/powerpoint/2010/main" val="875393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6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2. Compensation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12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77564645"/>
              </p:ext>
            </p:extLst>
          </p:nvPr>
        </p:nvGraphicFramePr>
        <p:xfrm>
          <a:off x="0" y="1412776"/>
          <a:ext cx="914501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9440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712968" cy="4320480"/>
          </a:xfrm>
        </p:spPr>
        <p:txBody>
          <a:bodyPr anchor="ctr"/>
          <a:lstStyle/>
          <a:p>
            <a:endParaRPr lang="en-GB" sz="3600" b="1" u="sng" dirty="0">
              <a:solidFill>
                <a:srgbClr val="0000FF"/>
              </a:solidFill>
            </a:endParaRPr>
          </a:p>
          <a:p>
            <a:endParaRPr lang="en-GB" sz="3600" b="1" u="sng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b="1" u="sng" dirty="0">
              <a:solidFill>
                <a:srgbClr val="0000FF"/>
              </a:solidFill>
            </a:endParaRPr>
          </a:p>
          <a:p>
            <a:endParaRPr lang="en-GB" sz="2400" b="1" u="sng" dirty="0">
              <a:solidFill>
                <a:srgbClr val="0000FF"/>
              </a:solidFill>
            </a:endParaRPr>
          </a:p>
          <a:p>
            <a:r>
              <a:rPr lang="en-GB" sz="2400" b="1" dirty="0"/>
              <a:t> </a:t>
            </a:r>
            <a:r>
              <a:rPr lang="en-GB" sz="2400" dirty="0"/>
              <a:t> </a:t>
            </a:r>
            <a:endParaRPr lang="fr-CH" sz="2400" dirty="0"/>
          </a:p>
          <a:p>
            <a:endParaRPr lang="en-GB" sz="3600" b="1" u="sng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26064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3. Rehabilitation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09955653"/>
              </p:ext>
            </p:extLst>
          </p:nvPr>
        </p:nvGraphicFramePr>
        <p:xfrm>
          <a:off x="539552" y="2348880"/>
          <a:ext cx="799288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9512" y="1412776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</a:rPr>
              <a:t>Rehabilitation means providing victims with </a:t>
            </a:r>
            <a:r>
              <a:rPr lang="en-US" sz="2200" dirty="0">
                <a:solidFill>
                  <a:srgbClr val="0000FF"/>
                </a:solidFill>
              </a:rPr>
              <a:t>all essential services </a:t>
            </a:r>
            <a:r>
              <a:rPr lang="en-US" sz="2200" dirty="0"/>
              <a:t>in</a:t>
            </a:r>
            <a:r>
              <a:rPr lang="en-US" sz="2200" dirty="0">
                <a:solidFill>
                  <a:srgbClr val="000000"/>
                </a:solidFill>
              </a:rPr>
              <a:t> a timely, adequate, consistent, gender/culturally sensitive manner </a:t>
            </a:r>
            <a:endParaRPr lang="en-US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958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9036496" cy="45365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 smtClean="0">
              <a:solidFill>
                <a:srgbClr val="0000FF"/>
              </a:solidFill>
            </a:endParaRPr>
          </a:p>
          <a:p>
            <a:pPr algn="l"/>
            <a:endParaRPr lang="en-GB" sz="2200" dirty="0" smtClean="0">
              <a:solidFill>
                <a:srgbClr val="0000FF"/>
              </a:solidFill>
            </a:endParaRPr>
          </a:p>
          <a:p>
            <a:pPr algn="l"/>
            <a:endParaRPr lang="en-GB" sz="2400" dirty="0" smtClean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4</a:t>
            </a:r>
            <a:r>
              <a:rPr lang="en-US" sz="3600" b="1" dirty="0" smtClean="0"/>
              <a:t>. Satisfaction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377277"/>
            <a:ext cx="8784976" cy="5570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400" dirty="0" smtClean="0"/>
              <a:t>Satisfaction can take many forms including:</a:t>
            </a:r>
          </a:p>
          <a:p>
            <a:pPr marL="800100" lvl="1" indent="-342900" algn="just">
              <a:buFontTx/>
              <a:buChar char="-"/>
            </a:pPr>
            <a:r>
              <a:rPr lang="en-US" sz="2400" dirty="0" smtClean="0"/>
              <a:t>effective measures to </a:t>
            </a:r>
            <a:r>
              <a:rPr lang="en-US" sz="2400" dirty="0" smtClean="0">
                <a:solidFill>
                  <a:srgbClr val="0000FF"/>
                </a:solidFill>
              </a:rPr>
              <a:t>end violations</a:t>
            </a:r>
          </a:p>
          <a:p>
            <a:pPr marL="800100" lvl="1" indent="-342900" algn="just">
              <a:buFontTx/>
              <a:buChar char="-"/>
            </a:pPr>
            <a:r>
              <a:rPr lang="en-US" sz="2400" dirty="0"/>
              <a:t>b</a:t>
            </a:r>
            <a:r>
              <a:rPr lang="en-US" sz="2400" dirty="0" smtClean="0"/>
              <a:t>ringing to justice and </a:t>
            </a:r>
            <a:r>
              <a:rPr lang="en-US" sz="2400" dirty="0" smtClean="0">
                <a:solidFill>
                  <a:srgbClr val="0000FF"/>
                </a:solidFill>
              </a:rPr>
              <a:t>sanctions </a:t>
            </a:r>
            <a:r>
              <a:rPr lang="en-US" sz="2400" dirty="0" smtClean="0"/>
              <a:t>against perpetrators</a:t>
            </a:r>
          </a:p>
          <a:p>
            <a:pPr marL="800100" lvl="1" indent="-342900" algn="just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public memorials</a:t>
            </a:r>
            <a:r>
              <a:rPr lang="en-US" sz="2400" dirty="0" smtClean="0"/>
              <a:t>, commemorations and tributes to victims 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800100" lvl="1" indent="-342900" algn="just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p</a:t>
            </a:r>
            <a:r>
              <a:rPr lang="en-US" sz="2400" dirty="0" smtClean="0">
                <a:solidFill>
                  <a:srgbClr val="0000FF"/>
                </a:solidFill>
              </a:rPr>
              <a:t>ublic apologies </a:t>
            </a:r>
            <a:r>
              <a:rPr lang="en-US" sz="2400" dirty="0" smtClean="0"/>
              <a:t>including acknowledgement of responsibility</a:t>
            </a:r>
          </a:p>
          <a:p>
            <a:pPr marL="342900" indent="-342900" algn="just">
              <a:buFontTx/>
              <a:buChar char="-"/>
            </a:pPr>
            <a:endParaRPr lang="en-US" sz="2400" dirty="0"/>
          </a:p>
          <a:p>
            <a:pPr marL="342900" indent="-342900" algn="just">
              <a:buFont typeface="Arial"/>
              <a:buChar char="•"/>
            </a:pPr>
            <a:r>
              <a:rPr lang="en-US" sz="2400" dirty="0" smtClean="0"/>
              <a:t>Which to include?</a:t>
            </a:r>
          </a:p>
          <a:p>
            <a:pPr marL="800100" lvl="1" indent="-342900" algn="just">
              <a:buFontTx/>
              <a:buChar char="-"/>
            </a:pPr>
            <a:r>
              <a:rPr lang="en-US" sz="2400" dirty="0" smtClean="0"/>
              <a:t>design: ensure thorough understanding of harms as experienced by victims and particular needs for healing</a:t>
            </a:r>
          </a:p>
          <a:p>
            <a:pPr marL="800100" lvl="1" indent="-342900" algn="just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empower victims </a:t>
            </a:r>
          </a:p>
          <a:p>
            <a:pPr marL="800100" lvl="1" indent="-342900" algn="just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void </a:t>
            </a:r>
            <a:r>
              <a:rPr lang="en-US" sz="2400" dirty="0" smtClean="0"/>
              <a:t>reinforcing notions of victimhood or vulnerability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1427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9036496" cy="45365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6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5. Guarantees of non-repetition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15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1348800"/>
            <a:ext cx="88569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400" dirty="0" smtClean="0"/>
              <a:t>Aim </a:t>
            </a:r>
            <a:r>
              <a:rPr lang="en-US" sz="2400" dirty="0"/>
              <a:t>at </a:t>
            </a:r>
            <a:r>
              <a:rPr lang="en-US" sz="2400" dirty="0">
                <a:solidFill>
                  <a:srgbClr val="0000FF"/>
                </a:solidFill>
              </a:rPr>
              <a:t>addressing </a:t>
            </a:r>
            <a:r>
              <a:rPr lang="en-US" sz="2400" dirty="0" smtClean="0">
                <a:solidFill>
                  <a:srgbClr val="0000FF"/>
                </a:solidFill>
              </a:rPr>
              <a:t>structural </a:t>
            </a:r>
            <a:r>
              <a:rPr lang="en-US" sz="2400" dirty="0">
                <a:solidFill>
                  <a:srgbClr val="0000FF"/>
                </a:solidFill>
              </a:rPr>
              <a:t>context which </a:t>
            </a:r>
            <a:r>
              <a:rPr lang="en-US" sz="2400" dirty="0" smtClean="0">
                <a:solidFill>
                  <a:srgbClr val="0000FF"/>
                </a:solidFill>
              </a:rPr>
              <a:t>enabled violation</a:t>
            </a:r>
            <a:r>
              <a:rPr lang="en-US" sz="2400" dirty="0"/>
              <a:t> </a:t>
            </a:r>
            <a:r>
              <a:rPr lang="en-US" sz="2400" dirty="0" smtClean="0"/>
              <a:t>(ex. </a:t>
            </a:r>
            <a:r>
              <a:rPr lang="en-US" sz="2400" dirty="0" smtClean="0">
                <a:solidFill>
                  <a:srgbClr val="0000FF"/>
                </a:solidFill>
              </a:rPr>
              <a:t>discrimination </a:t>
            </a:r>
            <a:r>
              <a:rPr lang="en-US" sz="2400" dirty="0"/>
              <a:t>based on sex, gender, sexual orientation, ethnicity, religion, race, political </a:t>
            </a:r>
            <a:r>
              <a:rPr lang="en-US" sz="2400" dirty="0" smtClean="0"/>
              <a:t>opinion, etc.), including by:</a:t>
            </a:r>
          </a:p>
          <a:p>
            <a:pPr algn="just"/>
            <a:endParaRPr lang="en-US" sz="2400" dirty="0"/>
          </a:p>
          <a:p>
            <a:pPr marL="800100" lvl="1" indent="-342900" algn="just">
              <a:buFontTx/>
              <a:buChar char="-"/>
            </a:pPr>
            <a:r>
              <a:rPr lang="en-US" sz="2400" dirty="0" smtClean="0"/>
              <a:t>changes </a:t>
            </a:r>
            <a:r>
              <a:rPr lang="en-US" sz="2400" dirty="0"/>
              <a:t>in relevant </a:t>
            </a:r>
            <a:r>
              <a:rPr lang="en-US" sz="2400" dirty="0" smtClean="0"/>
              <a:t>laws and </a:t>
            </a:r>
            <a:r>
              <a:rPr lang="en-US" sz="2400" dirty="0" smtClean="0">
                <a:solidFill>
                  <a:srgbClr val="000000"/>
                </a:solidFill>
              </a:rPr>
              <a:t>practices</a:t>
            </a:r>
            <a:endParaRPr lang="en-US" sz="2400" dirty="0">
              <a:solidFill>
                <a:srgbClr val="000000"/>
              </a:solidFill>
            </a:endParaRPr>
          </a:p>
          <a:p>
            <a:pPr marL="800100" lvl="1" indent="-342900" algn="just">
              <a:buFontTx/>
              <a:buChar char="-"/>
            </a:pPr>
            <a:r>
              <a:rPr lang="en-US" sz="2400" dirty="0" smtClean="0"/>
              <a:t>justice </a:t>
            </a:r>
            <a:r>
              <a:rPr lang="en-US" sz="2400" dirty="0"/>
              <a:t>system </a:t>
            </a:r>
            <a:r>
              <a:rPr lang="en-US" sz="2400" dirty="0" smtClean="0"/>
              <a:t>reforms</a:t>
            </a:r>
            <a:endParaRPr lang="en-US" sz="2400" dirty="0"/>
          </a:p>
          <a:p>
            <a:pPr marL="800100" lvl="1" indent="-342900" algn="just">
              <a:buFontTx/>
              <a:buChar char="-"/>
            </a:pPr>
            <a:r>
              <a:rPr lang="en-US" sz="2400" dirty="0" smtClean="0"/>
              <a:t>training </a:t>
            </a:r>
            <a:r>
              <a:rPr lang="en-US" sz="2400" dirty="0"/>
              <a:t>of state officials on international </a:t>
            </a:r>
            <a:r>
              <a:rPr lang="en-US" sz="2400" dirty="0" smtClean="0"/>
              <a:t>standards</a:t>
            </a:r>
            <a:endParaRPr lang="en-US" sz="2400" dirty="0"/>
          </a:p>
          <a:p>
            <a:pPr marL="800100" lvl="1" indent="-342900" algn="just">
              <a:buFontTx/>
              <a:buChar char="-"/>
            </a:pPr>
            <a:r>
              <a:rPr lang="en-US" sz="2400" dirty="0" smtClean="0"/>
              <a:t>promoting </a:t>
            </a:r>
            <a:r>
              <a:rPr lang="en-US" sz="2400" dirty="0"/>
              <a:t>observance of codes of conduct and ethnical </a:t>
            </a:r>
            <a:r>
              <a:rPr lang="en-US" sz="2400" dirty="0" smtClean="0"/>
              <a:t>norms</a:t>
            </a:r>
            <a:endParaRPr lang="en-US" sz="2400" dirty="0"/>
          </a:p>
          <a:p>
            <a:pPr marL="800100" lvl="1" indent="-342900" algn="just">
              <a:buFontTx/>
              <a:buChar char="-"/>
            </a:pPr>
            <a:r>
              <a:rPr lang="en-US" sz="2400" dirty="0" smtClean="0"/>
              <a:t>sensitization </a:t>
            </a:r>
            <a:r>
              <a:rPr lang="en-US" sz="2400" dirty="0"/>
              <a:t>campaigns to change discriminatory </a:t>
            </a:r>
            <a:r>
              <a:rPr lang="en-US" sz="2400" dirty="0" smtClean="0"/>
              <a:t>attitudes and </a:t>
            </a:r>
            <a:r>
              <a:rPr lang="en-US" sz="2400" dirty="0"/>
              <a:t>gender </a:t>
            </a:r>
            <a:r>
              <a:rPr lang="en-US" sz="2400" dirty="0" smtClean="0"/>
              <a:t>bias</a:t>
            </a:r>
            <a:endParaRPr lang="en-US" sz="2400" dirty="0">
              <a:solidFill>
                <a:srgbClr val="FF0000"/>
              </a:solidFill>
            </a:endParaRPr>
          </a:p>
          <a:p>
            <a:pPr marL="800100" lvl="1" indent="-342900" algn="just">
              <a:buFontTx/>
              <a:buChar char="-"/>
            </a:pPr>
            <a:r>
              <a:rPr lang="en-US" sz="2400" dirty="0" smtClean="0"/>
              <a:t>establishment </a:t>
            </a:r>
            <a:r>
              <a:rPr lang="en-US" sz="2400" dirty="0"/>
              <a:t>of truth commissions to identify </a:t>
            </a:r>
            <a:r>
              <a:rPr lang="en-US" sz="2400" dirty="0" smtClean="0"/>
              <a:t>root </a:t>
            </a:r>
            <a:r>
              <a:rPr lang="en-US" sz="2400" dirty="0"/>
              <a:t>causes of violence and address </a:t>
            </a:r>
            <a:r>
              <a:rPr lang="en-US" sz="2400" dirty="0" smtClean="0"/>
              <a:t>them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9544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8864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 What different forms of harm to document?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16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89810385"/>
              </p:ext>
            </p:extLst>
          </p:nvPr>
        </p:nvGraphicFramePr>
        <p:xfrm>
          <a:off x="191320" y="1370360"/>
          <a:ext cx="88324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9248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8864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 What different forms of harm to document?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17</a:t>
            </a:fld>
            <a:endParaRPr lang="en-US" sz="18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484784"/>
            <a:ext cx="88204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/>
              <a:t>H</a:t>
            </a:r>
            <a:r>
              <a:rPr lang="en-US" sz="2200" dirty="0" smtClean="0"/>
              <a:t>arm </a:t>
            </a:r>
            <a:r>
              <a:rPr lang="en-US" sz="2200" dirty="0"/>
              <a:t>caused to </a:t>
            </a:r>
            <a:r>
              <a:rPr lang="en-US" sz="2200" dirty="0">
                <a:solidFill>
                  <a:srgbClr val="0000FF"/>
                </a:solidFill>
              </a:rPr>
              <a:t>victims, their families and communities</a:t>
            </a:r>
            <a:r>
              <a:rPr lang="en-US" sz="2200" dirty="0"/>
              <a:t>, regardless of </a:t>
            </a:r>
            <a:r>
              <a:rPr lang="en-US" sz="2200" dirty="0" smtClean="0">
                <a:solidFill>
                  <a:srgbClr val="000000"/>
                </a:solidFill>
              </a:rPr>
              <a:t>the </a:t>
            </a:r>
            <a:r>
              <a:rPr lang="en-US" sz="2200" dirty="0"/>
              <a:t>avenue through which </a:t>
            </a:r>
            <a:r>
              <a:rPr lang="en-US" sz="2200" dirty="0" smtClean="0"/>
              <a:t>reparations will be </a:t>
            </a:r>
            <a:r>
              <a:rPr lang="en-US" sz="2200" dirty="0"/>
              <a:t>sought</a:t>
            </a:r>
          </a:p>
          <a:p>
            <a:pPr marL="342900" indent="-342900" algn="just">
              <a:buFont typeface="Arial"/>
              <a:buChar char="•"/>
            </a:pPr>
            <a:endParaRPr lang="en-US" sz="2200" dirty="0"/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solidFill>
                  <a:srgbClr val="0000FF"/>
                </a:solidFill>
              </a:rPr>
              <a:t>Moral damage </a:t>
            </a:r>
            <a:r>
              <a:rPr lang="en-US" sz="2200" dirty="0" smtClean="0"/>
              <a:t>may </a:t>
            </a:r>
            <a:r>
              <a:rPr lang="en-US" sz="2200" dirty="0"/>
              <a:t>be difficult to quantify and </a:t>
            </a:r>
            <a:r>
              <a:rPr lang="en-US" sz="2200" dirty="0" smtClean="0"/>
              <a:t>prove </a:t>
            </a:r>
            <a:r>
              <a:rPr lang="mr-IN" sz="2200" dirty="0" smtClean="0"/>
              <a:t>–</a:t>
            </a:r>
            <a:r>
              <a:rPr lang="en-US" sz="2200" dirty="0" smtClean="0"/>
              <a:t> it requires deep </a:t>
            </a:r>
            <a:r>
              <a:rPr lang="en-US" sz="2200" dirty="0"/>
              <a:t>understanding of sexual violence harm and structural inequalities</a:t>
            </a:r>
          </a:p>
          <a:p>
            <a:pPr marL="342900" indent="-342900" algn="just">
              <a:buFont typeface="Arial"/>
              <a:buChar char="•"/>
            </a:pPr>
            <a:endParaRPr lang="en-US" sz="2200" dirty="0"/>
          </a:p>
          <a:p>
            <a:pPr marL="342900" indent="-342900" algn="just">
              <a:buFont typeface="Arial"/>
              <a:buChar char="•"/>
            </a:pPr>
            <a:r>
              <a:rPr lang="en-US" sz="2200" dirty="0"/>
              <a:t>Quantifying loss of income and earning potential for those </a:t>
            </a:r>
            <a:r>
              <a:rPr lang="en-US" sz="2200" dirty="0" smtClean="0"/>
              <a:t>receiving no income (e.g. </a:t>
            </a:r>
            <a:r>
              <a:rPr lang="en-US" sz="2200" dirty="0" smtClean="0">
                <a:solidFill>
                  <a:srgbClr val="0000FF"/>
                </a:solidFill>
              </a:rPr>
              <a:t>work </a:t>
            </a:r>
            <a:r>
              <a:rPr lang="en-US" sz="2200" dirty="0">
                <a:solidFill>
                  <a:srgbClr val="0000FF"/>
                </a:solidFill>
              </a:rPr>
              <a:t>in </a:t>
            </a:r>
            <a:r>
              <a:rPr lang="en-US" sz="2200" dirty="0" smtClean="0">
                <a:solidFill>
                  <a:srgbClr val="0000FF"/>
                </a:solidFill>
              </a:rPr>
              <a:t>home </a:t>
            </a:r>
            <a:r>
              <a:rPr lang="en-US" sz="2200" dirty="0">
                <a:solidFill>
                  <a:srgbClr val="0000FF"/>
                </a:solidFill>
              </a:rPr>
              <a:t>or on family </a:t>
            </a:r>
            <a:r>
              <a:rPr lang="en-US" sz="2200" dirty="0" smtClean="0">
                <a:solidFill>
                  <a:srgbClr val="0000FF"/>
                </a:solidFill>
              </a:rPr>
              <a:t>land) </a:t>
            </a:r>
            <a:r>
              <a:rPr lang="en-US" sz="2200" dirty="0" smtClean="0"/>
              <a:t>may </a:t>
            </a:r>
            <a:r>
              <a:rPr lang="en-US" sz="2200" dirty="0"/>
              <a:t>need to be creatively considered</a:t>
            </a:r>
          </a:p>
          <a:p>
            <a:pPr marL="342900" indent="-342900" algn="just">
              <a:buFont typeface="Arial"/>
              <a:buChar char="•"/>
            </a:pPr>
            <a:endParaRPr lang="en-US" sz="2200" dirty="0"/>
          </a:p>
          <a:p>
            <a:pPr marL="342900" indent="-342900" algn="just">
              <a:buFont typeface="Arial"/>
              <a:buChar char="•"/>
            </a:pPr>
            <a:r>
              <a:rPr lang="en-US" sz="2200" dirty="0" smtClean="0"/>
              <a:t>How to do it? For example, ask </a:t>
            </a:r>
            <a:r>
              <a:rPr lang="en-US" sz="2200" dirty="0"/>
              <a:t>relevant questions during </a:t>
            </a:r>
            <a:r>
              <a:rPr lang="en-US" sz="2200" dirty="0">
                <a:solidFill>
                  <a:srgbClr val="0000FF"/>
                </a:solidFill>
              </a:rPr>
              <a:t>interviews</a:t>
            </a:r>
            <a:r>
              <a:rPr lang="en-US" sz="2200" dirty="0"/>
              <a:t>, </a:t>
            </a:r>
            <a:r>
              <a:rPr lang="en-US" sz="2200" dirty="0" smtClean="0"/>
              <a:t>take </a:t>
            </a:r>
            <a:r>
              <a:rPr lang="en-US" sz="2200" dirty="0">
                <a:solidFill>
                  <a:srgbClr val="0000FF"/>
                </a:solidFill>
              </a:rPr>
              <a:t>pictures of injuries </a:t>
            </a:r>
            <a:r>
              <a:rPr lang="en-US" sz="2200" dirty="0"/>
              <a:t>or </a:t>
            </a:r>
            <a:r>
              <a:rPr lang="en-US" sz="2200" dirty="0" smtClean="0"/>
              <a:t>get </a:t>
            </a:r>
            <a:r>
              <a:rPr lang="en-US" sz="2200" dirty="0"/>
              <a:t>copies of medical certificate and medical/legal </a:t>
            </a:r>
            <a:r>
              <a:rPr lang="en-US" sz="2200" dirty="0">
                <a:solidFill>
                  <a:srgbClr val="0000FF"/>
                </a:solidFill>
              </a:rPr>
              <a:t>expenses</a:t>
            </a:r>
          </a:p>
        </p:txBody>
      </p:sp>
    </p:spTree>
    <p:extLst>
      <p:ext uri="{BB962C8B-B14F-4D97-AF65-F5344CB8AC3E}">
        <p14:creationId xmlns:p14="http://schemas.microsoft.com/office/powerpoint/2010/main" val="1934481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1" y="11661"/>
            <a:ext cx="7355160" cy="1200329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b="1" dirty="0"/>
              <a:t>Analysing concrete measures </a:t>
            </a:r>
            <a:br>
              <a:rPr lang="en-AU" altLang="en-US" b="1" dirty="0"/>
            </a:br>
            <a:r>
              <a:rPr lang="en-AU" altLang="en-US" b="1" dirty="0"/>
              <a:t>of reparation</a:t>
            </a:r>
            <a:endParaRPr lang="en-AU" altLang="en-US" sz="3600" b="1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309320"/>
            <a:ext cx="4608512" cy="1440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18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48" y="1412776"/>
            <a:ext cx="89289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EXERCISE</a:t>
            </a:r>
          </a:p>
          <a:p>
            <a:pPr algn="just"/>
            <a:r>
              <a:rPr lang="en-US" sz="2400" dirty="0"/>
              <a:t>E</a:t>
            </a:r>
            <a:r>
              <a:rPr lang="en-US" sz="2400" dirty="0" smtClean="0"/>
              <a:t>ach </a:t>
            </a:r>
            <a:r>
              <a:rPr lang="en-US" sz="2400" dirty="0"/>
              <a:t>group will have to answer the questions below </a:t>
            </a:r>
            <a:r>
              <a:rPr lang="en-US" sz="2400" dirty="0" smtClean="0"/>
              <a:t>based on the </a:t>
            </a:r>
            <a:r>
              <a:rPr lang="en-US" sz="2400" dirty="0"/>
              <a:t>factual part of the case distributed for the </a:t>
            </a:r>
            <a:r>
              <a:rPr lang="en-US" sz="2400" smtClean="0"/>
              <a:t>previous exercise. </a:t>
            </a:r>
            <a:r>
              <a:rPr lang="en-US" sz="2400" dirty="0"/>
              <a:t>The designated spokesperson for each group will subsequently present the group’s answers in plenary.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b="1" u="sng" dirty="0"/>
              <a:t>Group 1</a:t>
            </a:r>
            <a:r>
              <a:rPr lang="en-US" sz="2400" dirty="0"/>
              <a:t>: If you were to </a:t>
            </a:r>
            <a:r>
              <a:rPr lang="en-US" sz="2400" dirty="0">
                <a:solidFill>
                  <a:srgbClr val="0000FF"/>
                </a:solidFill>
              </a:rPr>
              <a:t>represent the applicant</a:t>
            </a:r>
            <a:r>
              <a:rPr lang="en-US" sz="2400" dirty="0"/>
              <a:t>, how would you assess the harm caused? What additional questions would you ask the victim(s) and what evidence would you gather?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b="1" u="sng" dirty="0"/>
              <a:t>Group 2</a:t>
            </a:r>
            <a:r>
              <a:rPr lang="en-US" sz="2400" dirty="0"/>
              <a:t>: If you were the </a:t>
            </a:r>
            <a:r>
              <a:rPr lang="en-US" sz="2400" dirty="0">
                <a:solidFill>
                  <a:srgbClr val="0000FF"/>
                </a:solidFill>
              </a:rPr>
              <a:t>competent international human rights mechanism </a:t>
            </a:r>
            <a:r>
              <a:rPr lang="en-US" sz="2400" dirty="0"/>
              <a:t>seized of the matter, which measures of reparation would you require?</a:t>
            </a:r>
          </a:p>
          <a:p>
            <a:endParaRPr lang="en-US" sz="2400" dirty="0"/>
          </a:p>
          <a:p>
            <a:pPr algn="ctr"/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6758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02304593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9036496" cy="345638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remedies does international law provide for?</a:t>
            </a:r>
          </a:p>
          <a:p>
            <a:pPr algn="ctr"/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1828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628800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The right to an effective remedy is part </a:t>
            </a:r>
            <a:r>
              <a:rPr lang="en-US" sz="2000" dirty="0">
                <a:solidFill>
                  <a:srgbClr val="000000"/>
                </a:solidFill>
              </a:rPr>
              <a:t>of </a:t>
            </a:r>
            <a:r>
              <a:rPr lang="en-US" sz="2000" b="1" dirty="0">
                <a:solidFill>
                  <a:srgbClr val="000000"/>
                </a:solidFill>
              </a:rPr>
              <a:t>customary international law </a:t>
            </a:r>
            <a:r>
              <a:rPr lang="en-US" sz="2000" dirty="0">
                <a:solidFill>
                  <a:srgbClr val="000000"/>
                </a:solidFill>
              </a:rPr>
              <a:t>and enshrined in various </a:t>
            </a:r>
            <a:r>
              <a:rPr lang="en-US" sz="2000" b="1" dirty="0">
                <a:solidFill>
                  <a:srgbClr val="000000"/>
                </a:solidFill>
              </a:rPr>
              <a:t>international legal instruments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4570905"/>
              </p:ext>
            </p:extLst>
          </p:nvPr>
        </p:nvGraphicFramePr>
        <p:xfrm>
          <a:off x="323528" y="2564904"/>
          <a:ext cx="8450336" cy="376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104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79208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Who is a CARSV victim?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1828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628800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Victims of CARSV must be defined broadly for reparation purposes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078739654"/>
              </p:ext>
            </p:extLst>
          </p:nvPr>
        </p:nvGraphicFramePr>
        <p:xfrm>
          <a:off x="323528" y="2276872"/>
          <a:ext cx="828092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0144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56527"/>
            <a:ext cx="7488832" cy="1200329"/>
          </a:xfrm>
        </p:spPr>
        <p:txBody>
          <a:bodyPr/>
          <a:lstStyle/>
          <a:p>
            <a:r>
              <a:rPr lang="en-IE" b="1" dirty="0"/>
              <a:t>What are possible avenues </a:t>
            </a:r>
            <a:br>
              <a:rPr lang="en-IE" b="1" dirty="0"/>
            </a:br>
            <a:r>
              <a:rPr lang="en-IE" b="1" dirty="0"/>
              <a:t>for reparations?</a:t>
            </a:r>
            <a:endParaRPr lang="nl-NL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2339752" y="6237312"/>
            <a:ext cx="4572000" cy="576065"/>
          </a:xfrm>
        </p:spPr>
        <p:txBody>
          <a:bodyPr/>
          <a:lstStyle/>
          <a:p>
            <a:pPr algn="ctr"/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 algn="ctr"/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  <a:p>
            <a:pPr algn="ctr"/>
            <a:endParaRPr lang="nl-NL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179512" y="1169368"/>
            <a:ext cx="8640960" cy="568863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endParaRPr lang="en-IE" dirty="0"/>
          </a:p>
          <a:p>
            <a:endParaRPr lang="en-IE" dirty="0"/>
          </a:p>
        </p:txBody>
      </p:sp>
      <p:grpSp>
        <p:nvGrpSpPr>
          <p:cNvPr id="16" name="Group 15"/>
          <p:cNvGrpSpPr/>
          <p:nvPr/>
        </p:nvGrpSpPr>
        <p:grpSpPr>
          <a:xfrm>
            <a:off x="467544" y="1556792"/>
            <a:ext cx="8227754" cy="4680521"/>
            <a:chOff x="180107" y="2076599"/>
            <a:chExt cx="7101720" cy="4217472"/>
          </a:xfrm>
        </p:grpSpPr>
        <p:sp>
          <p:nvSpPr>
            <p:cNvPr id="17" name="Freeform 16"/>
            <p:cNvSpPr/>
            <p:nvPr/>
          </p:nvSpPr>
          <p:spPr>
            <a:xfrm>
              <a:off x="180107" y="2076599"/>
              <a:ext cx="2378082" cy="1557220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chemeClr val="tx1"/>
                  </a:solidFill>
                </a:rPr>
                <a:t>Civil litigation</a:t>
              </a:r>
              <a:endParaRPr lang="nl-NL" sz="22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30064" y="4607082"/>
              <a:ext cx="2378082" cy="1622105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576014"/>
                <a:satOff val="-11306"/>
                <a:lumOff val="3361"/>
                <a:alphaOff val="0"/>
              </a:schemeClr>
            </a:fillRef>
            <a:effectRef idx="3">
              <a:schemeClr val="accent5">
                <a:hueOff val="2576014"/>
                <a:satOff val="-11306"/>
                <a:lumOff val="336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8262" tIns="251908" rIns="34826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dirty="0">
                  <a:solidFill>
                    <a:srgbClr val="000000"/>
                  </a:solidFill>
                </a:rPr>
                <a:t>Human rights litigation</a:t>
              </a:r>
              <a:endParaRPr lang="en-GB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2604079" y="3309398"/>
              <a:ext cx="2378082" cy="1622104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434685"/>
                <a:satOff val="-15074"/>
                <a:lumOff val="4482"/>
                <a:alphaOff val="0"/>
              </a:schemeClr>
            </a:fillRef>
            <a:effectRef idx="3">
              <a:schemeClr val="accent5">
                <a:hueOff val="3434685"/>
                <a:satOff val="-15074"/>
                <a:lumOff val="44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dirty="0">
                  <a:solidFill>
                    <a:srgbClr val="000000"/>
                  </a:solidFill>
                </a:rPr>
                <a:t>Administrative reparations programmes</a:t>
              </a:r>
              <a:endParaRPr lang="en-GB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4903745" y="4607082"/>
              <a:ext cx="2378082" cy="1686989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152028"/>
                <a:satOff val="-22611"/>
                <a:lumOff val="6723"/>
                <a:alphaOff val="0"/>
              </a:schemeClr>
            </a:fillRef>
            <a:effectRef idx="3">
              <a:schemeClr val="accent5">
                <a:hueOff val="5152028"/>
                <a:satOff val="-22611"/>
                <a:lumOff val="672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0" tIns="251908" rIns="360000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dirty="0">
                  <a:solidFill>
                    <a:srgbClr val="000000"/>
                  </a:solidFill>
                </a:rPr>
                <a:t>ICC Trust Fund for Victims</a:t>
              </a:r>
              <a:endParaRPr lang="en-GB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4903745" y="2076599"/>
              <a:ext cx="2378082" cy="1557220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2200" dirty="0">
                  <a:solidFill>
                    <a:srgbClr val="000000"/>
                  </a:solidFill>
                </a:rPr>
                <a:t>Compensation ruling in criminal proceedings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244408" y="6309320"/>
            <a:ext cx="908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fld id="{3BB6D6E2-DCB7-42FD-84B7-70AFD2F29FBD}" type="slidenum">
              <a:rPr lang="en-US" b="1">
                <a:latin typeface="+mj-lt"/>
              </a:rPr>
              <a:pPr>
                <a:defRPr/>
              </a:pPr>
              <a:t>5</a:t>
            </a:fld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2959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9036496" cy="45365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33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are possible avenues </a:t>
            </a:r>
          </a:p>
          <a:p>
            <a:pPr algn="ctr"/>
            <a:r>
              <a:rPr lang="en-US" sz="3600" b="1" dirty="0"/>
              <a:t>for reparations?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556792"/>
            <a:ext cx="8640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/>
              <a:t>CARSV victims may seek different forms of reparation through different avenues at the </a:t>
            </a:r>
            <a:r>
              <a:rPr lang="en-US" sz="2200" dirty="0">
                <a:solidFill>
                  <a:srgbClr val="0000FF"/>
                </a:solidFill>
              </a:rPr>
              <a:t>domestic, regional and international level</a:t>
            </a:r>
          </a:p>
          <a:p>
            <a:pPr marL="342900" indent="-342900" algn="just">
              <a:buFont typeface="Arial"/>
              <a:buChar char="•"/>
            </a:pPr>
            <a:endParaRPr lang="en-US" sz="2200" dirty="0"/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solidFill>
                  <a:srgbClr val="0000FF"/>
                </a:solidFill>
              </a:rPr>
              <a:t>Administrative </a:t>
            </a:r>
            <a:r>
              <a:rPr lang="en-GB" sz="2200" dirty="0">
                <a:solidFill>
                  <a:srgbClr val="0000FF"/>
                </a:solidFill>
              </a:rPr>
              <a:t>reparation </a:t>
            </a:r>
            <a:r>
              <a:rPr lang="en-GB" sz="2200" dirty="0">
                <a:solidFill>
                  <a:srgbClr val="000000"/>
                </a:solidFill>
              </a:rPr>
              <a:t>programmes (by the state) </a:t>
            </a:r>
            <a:r>
              <a:rPr lang="en-GB" sz="2200" dirty="0"/>
              <a:t>are </a:t>
            </a:r>
            <a:r>
              <a:rPr lang="en-US" sz="2200" dirty="0"/>
              <a:t>the </a:t>
            </a:r>
            <a:r>
              <a:rPr lang="en-US" sz="2200" dirty="0">
                <a:solidFill>
                  <a:srgbClr val="0000FF"/>
                </a:solidFill>
              </a:rPr>
              <a:t>preferred form </a:t>
            </a:r>
            <a:r>
              <a:rPr lang="en-US" sz="2200" dirty="0"/>
              <a:t>of </a:t>
            </a:r>
            <a:r>
              <a:rPr lang="en-US" sz="2200" dirty="0" smtClean="0"/>
              <a:t>reparation </a:t>
            </a:r>
            <a:r>
              <a:rPr lang="en-US" sz="2200" dirty="0"/>
              <a:t>for CARSV victims. Advantages compared to </a:t>
            </a:r>
            <a:r>
              <a:rPr lang="en-US" sz="2200" dirty="0" smtClean="0">
                <a:solidFill>
                  <a:srgbClr val="000000"/>
                </a:solidFill>
              </a:rPr>
              <a:t>court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smtClean="0"/>
              <a:t>adjudicated </a:t>
            </a:r>
            <a:r>
              <a:rPr lang="en-US" sz="2200" dirty="0"/>
              <a:t>awards include:</a:t>
            </a:r>
          </a:p>
          <a:p>
            <a:pPr algn="just"/>
            <a:r>
              <a:rPr lang="en-US" sz="2200" dirty="0"/>
              <a:t>	- Stigma prevention: no public identification of victims</a:t>
            </a:r>
          </a:p>
          <a:p>
            <a:pPr algn="just"/>
            <a:r>
              <a:rPr lang="en-US" sz="2200" dirty="0"/>
              <a:t>	- Ease of access: minimal formality</a:t>
            </a:r>
          </a:p>
          <a:p>
            <a:pPr algn="just"/>
            <a:r>
              <a:rPr lang="en-US" sz="2200" dirty="0"/>
              <a:t>	- Faster and more affordable process</a:t>
            </a:r>
          </a:p>
          <a:p>
            <a:pPr algn="just"/>
            <a:r>
              <a:rPr lang="en-US" sz="2200" dirty="0"/>
              <a:t>	- Inclusiveness: potential to reach larger number of victims</a:t>
            </a:r>
          </a:p>
          <a:p>
            <a:pPr algn="just"/>
            <a:endParaRPr lang="en-US" sz="2200" dirty="0"/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solidFill>
                  <a:srgbClr val="0000FF"/>
                </a:solidFill>
              </a:rPr>
              <a:t>Reparations through domestic or international courts </a:t>
            </a:r>
            <a:r>
              <a:rPr lang="en-US" sz="2200" dirty="0"/>
              <a:t>should take into account and </a:t>
            </a:r>
            <a:r>
              <a:rPr lang="en-US" sz="2200" dirty="0">
                <a:solidFill>
                  <a:srgbClr val="0000FF"/>
                </a:solidFill>
              </a:rPr>
              <a:t>complement</a:t>
            </a:r>
            <a:r>
              <a:rPr lang="en-US" sz="2200" dirty="0"/>
              <a:t> reparations awarded by administrative </a:t>
            </a:r>
            <a:r>
              <a:rPr lang="en-GB" sz="2200" dirty="0"/>
              <a:t>reparation programmes</a:t>
            </a:r>
          </a:p>
        </p:txBody>
      </p:sp>
    </p:spTree>
    <p:extLst>
      <p:ext uri="{BB962C8B-B14F-4D97-AF65-F5344CB8AC3E}">
        <p14:creationId xmlns:p14="http://schemas.microsoft.com/office/powerpoint/2010/main" val="89760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9036496" cy="345638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 smtClean="0">
              <a:solidFill>
                <a:srgbClr val="0000FF"/>
              </a:solidFill>
            </a:endParaRPr>
          </a:p>
          <a:p>
            <a:pPr algn="l"/>
            <a:endParaRPr lang="en-GB" sz="2200" dirty="0" smtClean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6896"/>
            <a:ext cx="734481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are key reparation principles?</a:t>
            </a:r>
          </a:p>
          <a:p>
            <a:pPr algn="ctr"/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141277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003044592"/>
              </p:ext>
            </p:extLst>
          </p:nvPr>
        </p:nvGraphicFramePr>
        <p:xfrm>
          <a:off x="179512" y="1484784"/>
          <a:ext cx="878497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0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9036496" cy="345638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6896"/>
            <a:ext cx="734481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are key reparation principles?</a:t>
            </a:r>
          </a:p>
          <a:p>
            <a:pPr algn="ctr"/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141277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798535802"/>
              </p:ext>
            </p:extLst>
          </p:nvPr>
        </p:nvGraphicFramePr>
        <p:xfrm>
          <a:off x="179512" y="1484784"/>
          <a:ext cx="878497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3239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9036496" cy="45365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33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constitutes adequate remedy and reparation?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556792"/>
            <a:ext cx="8640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en-US" sz="2200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138368793"/>
              </p:ext>
            </p:extLst>
          </p:nvPr>
        </p:nvGraphicFramePr>
        <p:xfrm>
          <a:off x="395536" y="1412776"/>
          <a:ext cx="8424936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8030078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43889</TotalTime>
  <Words>1357</Words>
  <PresentationFormat>On-screen Show (4:3)</PresentationFormat>
  <Paragraphs>341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(Headings)</vt:lpstr>
      <vt:lpstr>Calibri</vt:lpstr>
      <vt:lpstr>Candara</vt:lpstr>
      <vt:lpstr>Mangal</vt:lpstr>
      <vt:lpstr>Times New Roman</vt:lpstr>
      <vt:lpstr>Wingdings</vt:lpstr>
      <vt:lpstr>IICI Powerpoint template</vt:lpstr>
      <vt:lpstr>Module 6</vt:lpstr>
      <vt:lpstr>PowerPoint Presentation</vt:lpstr>
      <vt:lpstr>PowerPoint Presentation</vt:lpstr>
      <vt:lpstr>PowerPoint Presentation</vt:lpstr>
      <vt:lpstr>What are possible avenues  for reparations?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Analysing concrete measures  of reparation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2018-01-10T10:37:44Z</cp:lastPrinted>
  <dcterms:created xsi:type="dcterms:W3CDTF">2012-04-10T06:25:38Z</dcterms:created>
  <dcterms:modified xsi:type="dcterms:W3CDTF">2018-05-10T07:44:05Z</dcterms:modified>
</cp:coreProperties>
</file>