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7"/>
  </p:notesMasterIdLst>
  <p:handoutMasterIdLst>
    <p:handoutMasterId r:id="rId28"/>
  </p:handoutMasterIdLst>
  <p:sldIdLst>
    <p:sldId id="281" r:id="rId2"/>
    <p:sldId id="303" r:id="rId3"/>
    <p:sldId id="359" r:id="rId4"/>
    <p:sldId id="362" r:id="rId5"/>
    <p:sldId id="361" r:id="rId6"/>
    <p:sldId id="365" r:id="rId7"/>
    <p:sldId id="363" r:id="rId8"/>
    <p:sldId id="366" r:id="rId9"/>
    <p:sldId id="367" r:id="rId10"/>
    <p:sldId id="368" r:id="rId11"/>
    <p:sldId id="364" r:id="rId12"/>
    <p:sldId id="369" r:id="rId13"/>
    <p:sldId id="374" r:id="rId14"/>
    <p:sldId id="373" r:id="rId15"/>
    <p:sldId id="375" r:id="rId16"/>
    <p:sldId id="385" r:id="rId17"/>
    <p:sldId id="386" r:id="rId18"/>
    <p:sldId id="377" r:id="rId19"/>
    <p:sldId id="387" r:id="rId20"/>
    <p:sldId id="378" r:id="rId21"/>
    <p:sldId id="372" r:id="rId22"/>
    <p:sldId id="382" r:id="rId23"/>
    <p:sldId id="381" r:id="rId24"/>
    <p:sldId id="379" r:id="rId25"/>
    <p:sldId id="384" r:id="rId26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ine Marcus" initials="MM" lastIdx="6" clrIdx="0">
    <p:extLst/>
  </p:cmAuthor>
  <p:cmAuthor id="2" name="Danaé van der Straten Ponthoz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8F0"/>
    <a:srgbClr val="7172DD"/>
    <a:srgbClr val="85B8E5"/>
    <a:srgbClr val="729ABF"/>
    <a:srgbClr val="6E8FBD"/>
    <a:srgbClr val="88BAD0"/>
    <a:srgbClr val="2A8FB5"/>
    <a:srgbClr val="BCA0E3"/>
    <a:srgbClr val="8E90EF"/>
    <a:srgbClr val="310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86922" autoAdjust="0"/>
  </p:normalViewPr>
  <p:slideViewPr>
    <p:cSldViewPr>
      <p:cViewPr varScale="1">
        <p:scale>
          <a:sx n="48" d="100"/>
          <a:sy n="48" d="100"/>
        </p:scale>
        <p:origin x="180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B104-90D0-7C4E-88F3-3C91887B0204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A1DAD83-92A2-F44F-BB49-8CE29989EBFD}">
      <dgm:prSet phldrT="[Text]" custT="1"/>
      <dgm:spPr/>
      <dgm:t>
        <a:bodyPr/>
        <a:lstStyle/>
        <a:p>
          <a:r>
            <a:rPr lang="en-GB" sz="3200" noProof="0" dirty="0"/>
            <a:t>Recognise the fundamental importance of the Do No Harm principle and a survivor-centred approach to documentation</a:t>
          </a:r>
        </a:p>
      </dgm:t>
    </dgm:pt>
    <dgm:pt modelId="{AB8226B4-DC4F-7E43-90F9-688C9640E1B3}" type="parTrans" cxnId="{4B218C30-979A-9B4E-B819-CAC1E6CEA3A1}">
      <dgm:prSet/>
      <dgm:spPr/>
      <dgm:t>
        <a:bodyPr/>
        <a:lstStyle/>
        <a:p>
          <a:endParaRPr lang="en-US"/>
        </a:p>
      </dgm:t>
    </dgm:pt>
    <dgm:pt modelId="{1FB017C7-6A70-F24F-A3ED-FBA7DFAF26FC}" type="sibTrans" cxnId="{4B218C30-979A-9B4E-B819-CAC1E6CEA3A1}">
      <dgm:prSet/>
      <dgm:spPr/>
      <dgm:t>
        <a:bodyPr/>
        <a:lstStyle/>
        <a:p>
          <a:endParaRPr lang="en-US"/>
        </a:p>
      </dgm:t>
    </dgm:pt>
    <dgm:pt modelId="{CBDC5A21-356D-7445-A39E-7C443F582D15}">
      <dgm:prSet phldrT="[Text]" custT="1"/>
      <dgm:spPr/>
      <dgm:t>
        <a:bodyPr/>
        <a:lstStyle/>
        <a:p>
          <a:r>
            <a:rPr lang="en-US" sz="3200" baseline="0" dirty="0"/>
            <a:t>Identify </a:t>
          </a:r>
          <a:r>
            <a:rPr lang="en-US" sz="3200" baseline="0"/>
            <a:t>categories of measures </a:t>
          </a:r>
          <a:r>
            <a:rPr lang="en-US" sz="3200" baseline="0" dirty="0"/>
            <a:t>to prevent, mitigate or respond to potential harm</a:t>
          </a:r>
          <a:endParaRPr lang="en-US" sz="3200" dirty="0"/>
        </a:p>
      </dgm:t>
    </dgm:pt>
    <dgm:pt modelId="{1E1FA121-165E-324C-A201-7CA4DAAE62E1}" type="parTrans" cxnId="{7B5E05B2-AD62-BD45-B960-D4DB4E53DC31}">
      <dgm:prSet/>
      <dgm:spPr/>
      <dgm:t>
        <a:bodyPr/>
        <a:lstStyle/>
        <a:p>
          <a:endParaRPr lang="en-GB"/>
        </a:p>
      </dgm:t>
    </dgm:pt>
    <dgm:pt modelId="{6BF0A404-A417-A94A-90B2-287DDF6259F5}" type="sibTrans" cxnId="{7B5E05B2-AD62-BD45-B960-D4DB4E53DC31}">
      <dgm:prSet/>
      <dgm:spPr/>
      <dgm:t>
        <a:bodyPr/>
        <a:lstStyle/>
        <a:p>
          <a:endParaRPr lang="en-GB"/>
        </a:p>
      </dgm:t>
    </dgm:pt>
    <dgm:pt modelId="{7F0F372D-0340-D94A-923A-761ECDC7C4AD}">
      <dgm:prSet phldrT="[Text]" custT="1"/>
      <dgm:spPr/>
      <dgm:t>
        <a:bodyPr/>
        <a:lstStyle/>
        <a:p>
          <a:r>
            <a:rPr lang="en-US" sz="3200" dirty="0"/>
            <a:t>Explain what informed consent means and when and how to obtain it</a:t>
          </a:r>
        </a:p>
      </dgm:t>
    </dgm:pt>
    <dgm:pt modelId="{D744AF1D-6998-7A40-BBF5-4DE7D19DF837}" type="parTrans" cxnId="{4BE4D943-A6DF-F64E-BA04-A98C95E1CDE9}">
      <dgm:prSet/>
      <dgm:spPr/>
      <dgm:t>
        <a:bodyPr/>
        <a:lstStyle/>
        <a:p>
          <a:endParaRPr lang="en-GB"/>
        </a:p>
      </dgm:t>
    </dgm:pt>
    <dgm:pt modelId="{AD284AAA-E435-104B-93FE-A38A9E87EDAA}" type="sibTrans" cxnId="{4BE4D943-A6DF-F64E-BA04-A98C95E1CDE9}">
      <dgm:prSet/>
      <dgm:spPr/>
      <dgm:t>
        <a:bodyPr/>
        <a:lstStyle/>
        <a:p>
          <a:endParaRPr lang="en-GB"/>
        </a:p>
      </dgm:t>
    </dgm:pt>
    <dgm:pt modelId="{7D1A884F-0458-884B-9AC6-061EA8E16002}" type="pres">
      <dgm:prSet presAssocID="{AF58B104-90D0-7C4E-88F3-3C91887B02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A31ACF3-DDD7-3642-8380-07A79243BF07}" type="pres">
      <dgm:prSet presAssocID="{8A1DAD83-92A2-F44F-BB49-8CE29989EB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032BB9-B179-3E4F-8540-A7EDA6589A6E}" type="pres">
      <dgm:prSet presAssocID="{1FB017C7-6A70-F24F-A3ED-FBA7DFAF26FC}" presName="spacer" presStyleCnt="0"/>
      <dgm:spPr/>
    </dgm:pt>
    <dgm:pt modelId="{1DBEF75B-A78C-AA41-A3B6-A082DF1A9A91}" type="pres">
      <dgm:prSet presAssocID="{7F0F372D-0340-D94A-923A-761ECDC7C4A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9B2CE5-3DE9-DC4C-95B3-CCBB599270E2}" type="pres">
      <dgm:prSet presAssocID="{AD284AAA-E435-104B-93FE-A38A9E87EDAA}" presName="spacer" presStyleCnt="0"/>
      <dgm:spPr/>
    </dgm:pt>
    <dgm:pt modelId="{1BDB3A8F-9747-144C-891B-1BB53422AFAE}" type="pres">
      <dgm:prSet presAssocID="{CBDC5A21-356D-7445-A39E-7C443F582D1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B5E05B2-AD62-BD45-B960-D4DB4E53DC31}" srcId="{AF58B104-90D0-7C4E-88F3-3C91887B0204}" destId="{CBDC5A21-356D-7445-A39E-7C443F582D15}" srcOrd="2" destOrd="0" parTransId="{1E1FA121-165E-324C-A201-7CA4DAAE62E1}" sibTransId="{6BF0A404-A417-A94A-90B2-287DDF6259F5}"/>
    <dgm:cxn modelId="{4BE4D943-A6DF-F64E-BA04-A98C95E1CDE9}" srcId="{AF58B104-90D0-7C4E-88F3-3C91887B0204}" destId="{7F0F372D-0340-D94A-923A-761ECDC7C4AD}" srcOrd="1" destOrd="0" parTransId="{D744AF1D-6998-7A40-BBF5-4DE7D19DF837}" sibTransId="{AD284AAA-E435-104B-93FE-A38A9E87EDAA}"/>
    <dgm:cxn modelId="{C7444C80-9548-884D-9934-5B1CD0D83923}" type="presOf" srcId="{CBDC5A21-356D-7445-A39E-7C443F582D15}" destId="{1BDB3A8F-9747-144C-891B-1BB53422AFAE}" srcOrd="0" destOrd="0" presId="urn:microsoft.com/office/officeart/2005/8/layout/vList2"/>
    <dgm:cxn modelId="{9CFA75F6-E322-8843-8A9E-1D493668D3B5}" type="presOf" srcId="{AF58B104-90D0-7C4E-88F3-3C91887B0204}" destId="{7D1A884F-0458-884B-9AC6-061EA8E16002}" srcOrd="0" destOrd="0" presId="urn:microsoft.com/office/officeart/2005/8/layout/vList2"/>
    <dgm:cxn modelId="{4B218C30-979A-9B4E-B819-CAC1E6CEA3A1}" srcId="{AF58B104-90D0-7C4E-88F3-3C91887B0204}" destId="{8A1DAD83-92A2-F44F-BB49-8CE29989EBFD}" srcOrd="0" destOrd="0" parTransId="{AB8226B4-DC4F-7E43-90F9-688C9640E1B3}" sibTransId="{1FB017C7-6A70-F24F-A3ED-FBA7DFAF26FC}"/>
    <dgm:cxn modelId="{2B7FBE27-85F4-C04E-B99D-1DF448AB71A2}" type="presOf" srcId="{7F0F372D-0340-D94A-923A-761ECDC7C4AD}" destId="{1DBEF75B-A78C-AA41-A3B6-A082DF1A9A91}" srcOrd="0" destOrd="0" presId="urn:microsoft.com/office/officeart/2005/8/layout/vList2"/>
    <dgm:cxn modelId="{6DEEBB87-4F7D-7A44-9392-01220B39CB1D}" type="presOf" srcId="{8A1DAD83-92A2-F44F-BB49-8CE29989EBFD}" destId="{8A31ACF3-DDD7-3642-8380-07A79243BF07}" srcOrd="0" destOrd="0" presId="urn:microsoft.com/office/officeart/2005/8/layout/vList2"/>
    <dgm:cxn modelId="{620176F9-6584-144B-8DAD-BD7CF3748B00}" type="presParOf" srcId="{7D1A884F-0458-884B-9AC6-061EA8E16002}" destId="{8A31ACF3-DDD7-3642-8380-07A79243BF07}" srcOrd="0" destOrd="0" presId="urn:microsoft.com/office/officeart/2005/8/layout/vList2"/>
    <dgm:cxn modelId="{BBC6875D-4B17-C947-9201-5AA353355BA5}" type="presParOf" srcId="{7D1A884F-0458-884B-9AC6-061EA8E16002}" destId="{F6032BB9-B179-3E4F-8540-A7EDA6589A6E}" srcOrd="1" destOrd="0" presId="urn:microsoft.com/office/officeart/2005/8/layout/vList2"/>
    <dgm:cxn modelId="{904B1DDB-53C6-644D-8099-385907DBADD5}" type="presParOf" srcId="{7D1A884F-0458-884B-9AC6-061EA8E16002}" destId="{1DBEF75B-A78C-AA41-A3B6-A082DF1A9A91}" srcOrd="2" destOrd="0" presId="urn:microsoft.com/office/officeart/2005/8/layout/vList2"/>
    <dgm:cxn modelId="{1B3F03FC-F505-BB4E-B439-3CFD0A79904B}" type="presParOf" srcId="{7D1A884F-0458-884B-9AC6-061EA8E16002}" destId="{C59B2CE5-3DE9-DC4C-95B3-CCBB599270E2}" srcOrd="3" destOrd="0" presId="urn:microsoft.com/office/officeart/2005/8/layout/vList2"/>
    <dgm:cxn modelId="{CC2802A6-6847-CC47-8E51-ECCCCF175623}" type="presParOf" srcId="{7D1A884F-0458-884B-9AC6-061EA8E16002}" destId="{1BDB3A8F-9747-144C-891B-1BB53422AFA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C4E4A8-7F5B-FF4C-9F71-B5C7247FD7B3}" type="doc">
      <dgm:prSet loTypeId="urn:microsoft.com/office/officeart/2005/8/layout/equation1" loCatId="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07E5B318-DC4C-EE42-A62C-FAEA757A5135}">
      <dgm:prSet/>
      <dgm:spPr/>
      <dgm:t>
        <a:bodyPr/>
        <a:lstStyle/>
        <a:p>
          <a:pPr rtl="0"/>
          <a:r>
            <a:rPr lang="en-US"/>
            <a:t>Informed consent</a:t>
          </a:r>
          <a:endParaRPr lang="en-US" dirty="0"/>
        </a:p>
      </dgm:t>
    </dgm:pt>
    <dgm:pt modelId="{A5279B5F-FF63-3A43-BD33-6375F9ADA489}" type="parTrans" cxnId="{30F11827-B5D3-7946-B37B-72146C4EDA44}">
      <dgm:prSet/>
      <dgm:spPr/>
      <dgm:t>
        <a:bodyPr/>
        <a:lstStyle/>
        <a:p>
          <a:endParaRPr lang="en-US"/>
        </a:p>
      </dgm:t>
    </dgm:pt>
    <dgm:pt modelId="{8181CE3B-8A0C-394E-B784-03871AE1E3A2}" type="sibTrans" cxnId="{30F11827-B5D3-7946-B37B-72146C4EDA44}">
      <dgm:prSet/>
      <dgm:spPr/>
      <dgm:t>
        <a:bodyPr/>
        <a:lstStyle/>
        <a:p>
          <a:endParaRPr lang="en-US"/>
        </a:p>
      </dgm:t>
    </dgm:pt>
    <dgm:pt modelId="{E300B850-8766-234C-B52E-EC881742BF06}">
      <dgm:prSet/>
      <dgm:spPr/>
      <dgm:t>
        <a:bodyPr/>
        <a:lstStyle/>
        <a:p>
          <a:pPr rtl="0"/>
          <a:r>
            <a:rPr lang="en-US"/>
            <a:t>Do No Harm</a:t>
          </a:r>
          <a:endParaRPr lang="en-US" dirty="0"/>
        </a:p>
      </dgm:t>
    </dgm:pt>
    <dgm:pt modelId="{F5912AF2-0383-4642-B7E3-5551269D8699}" type="parTrans" cxnId="{34B83F5B-C7B3-8F4F-90C3-1A5558B17D23}">
      <dgm:prSet/>
      <dgm:spPr/>
      <dgm:t>
        <a:bodyPr/>
        <a:lstStyle/>
        <a:p>
          <a:endParaRPr lang="en-US"/>
        </a:p>
      </dgm:t>
    </dgm:pt>
    <dgm:pt modelId="{91F50E51-96EF-C34F-8C29-6ADAA9B19D4A}" type="sibTrans" cxnId="{34B83F5B-C7B3-8F4F-90C3-1A5558B17D23}">
      <dgm:prSet/>
      <dgm:spPr/>
      <dgm:t>
        <a:bodyPr/>
        <a:lstStyle/>
        <a:p>
          <a:endParaRPr lang="en-US"/>
        </a:p>
      </dgm:t>
    </dgm:pt>
    <dgm:pt modelId="{BE78BF75-19C3-714C-9131-68B3B3ACEE08}">
      <dgm:prSet/>
      <dgm:spPr/>
      <dgm:t>
        <a:bodyPr/>
        <a:lstStyle/>
        <a:p>
          <a:pPr rtl="0"/>
          <a:r>
            <a:rPr lang="en-US" dirty="0"/>
            <a:t>Mitigating harm</a:t>
          </a:r>
        </a:p>
      </dgm:t>
    </dgm:pt>
    <dgm:pt modelId="{A1B378FD-5782-2F4F-A74C-F2B987721BC8}" type="parTrans" cxnId="{94E201EB-E138-004D-909D-46EFD3F848D9}">
      <dgm:prSet/>
      <dgm:spPr/>
      <dgm:t>
        <a:bodyPr/>
        <a:lstStyle/>
        <a:p>
          <a:endParaRPr lang="en-US"/>
        </a:p>
      </dgm:t>
    </dgm:pt>
    <dgm:pt modelId="{70480D3D-48FF-BD4E-8EC2-A5FFACD1E87C}" type="sibTrans" cxnId="{94E201EB-E138-004D-909D-46EFD3F848D9}">
      <dgm:prSet/>
      <dgm:spPr/>
      <dgm:t>
        <a:bodyPr/>
        <a:lstStyle/>
        <a:p>
          <a:endParaRPr lang="en-US"/>
        </a:p>
      </dgm:t>
    </dgm:pt>
    <dgm:pt modelId="{F6071F53-14A3-924D-9A28-EB134CC1B614}" type="pres">
      <dgm:prSet presAssocID="{0AC4E4A8-7F5B-FF4C-9F71-B5C7247FD7B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413679F-C907-C448-B775-62787FBFCC08}" type="pres">
      <dgm:prSet presAssocID="{07E5B318-DC4C-EE42-A62C-FAEA757A513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BF546C-4F5F-5542-98F0-1EF8EC3A920C}" type="pres">
      <dgm:prSet presAssocID="{8181CE3B-8A0C-394E-B784-03871AE1E3A2}" presName="spacerL" presStyleCnt="0"/>
      <dgm:spPr/>
    </dgm:pt>
    <dgm:pt modelId="{7FA47F10-7946-2643-BEE9-872C65782E82}" type="pres">
      <dgm:prSet presAssocID="{8181CE3B-8A0C-394E-B784-03871AE1E3A2}" presName="sibTrans" presStyleLbl="sibTrans2D1" presStyleIdx="0" presStyleCnt="2"/>
      <dgm:spPr/>
      <dgm:t>
        <a:bodyPr/>
        <a:lstStyle/>
        <a:p>
          <a:endParaRPr lang="en-GB"/>
        </a:p>
      </dgm:t>
    </dgm:pt>
    <dgm:pt modelId="{4740A18E-67C0-A340-9BBB-15645D6C208B}" type="pres">
      <dgm:prSet presAssocID="{8181CE3B-8A0C-394E-B784-03871AE1E3A2}" presName="spacerR" presStyleCnt="0"/>
      <dgm:spPr/>
    </dgm:pt>
    <dgm:pt modelId="{5BF4C566-BBA7-8B44-9C65-8B3AA8CAE7AD}" type="pres">
      <dgm:prSet presAssocID="{BE78BF75-19C3-714C-9131-68B3B3ACEE0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633C64-A100-794E-A516-E73FEDC0A4D4}" type="pres">
      <dgm:prSet presAssocID="{70480D3D-48FF-BD4E-8EC2-A5FFACD1E87C}" presName="spacerL" presStyleCnt="0"/>
      <dgm:spPr/>
    </dgm:pt>
    <dgm:pt modelId="{C387BD60-8C3E-984A-BDC4-97BF594D90FB}" type="pres">
      <dgm:prSet presAssocID="{70480D3D-48FF-BD4E-8EC2-A5FFACD1E87C}" presName="sibTrans" presStyleLbl="sibTrans2D1" presStyleIdx="1" presStyleCnt="2"/>
      <dgm:spPr/>
      <dgm:t>
        <a:bodyPr/>
        <a:lstStyle/>
        <a:p>
          <a:endParaRPr lang="en-GB"/>
        </a:p>
      </dgm:t>
    </dgm:pt>
    <dgm:pt modelId="{BDD72560-C518-3849-BDD0-82C591BCA490}" type="pres">
      <dgm:prSet presAssocID="{70480D3D-48FF-BD4E-8EC2-A5FFACD1E87C}" presName="spacerR" presStyleCnt="0"/>
      <dgm:spPr/>
    </dgm:pt>
    <dgm:pt modelId="{7BBDD298-AD7E-DC4A-8521-19502886EA83}" type="pres">
      <dgm:prSet presAssocID="{E300B850-8766-234C-B52E-EC881742BF0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52F2908-7734-FA45-BCA0-9785751D7ED6}" type="presOf" srcId="{07E5B318-DC4C-EE42-A62C-FAEA757A5135}" destId="{E413679F-C907-C448-B775-62787FBFCC08}" srcOrd="0" destOrd="0" presId="urn:microsoft.com/office/officeart/2005/8/layout/equation1"/>
    <dgm:cxn modelId="{FDE582AA-F7DC-A240-B3A0-5EEAA590A697}" type="presOf" srcId="{8181CE3B-8A0C-394E-B784-03871AE1E3A2}" destId="{7FA47F10-7946-2643-BEE9-872C65782E82}" srcOrd="0" destOrd="0" presId="urn:microsoft.com/office/officeart/2005/8/layout/equation1"/>
    <dgm:cxn modelId="{F815E7AF-CA9E-B64B-B257-216FBB19A4E6}" type="presOf" srcId="{0AC4E4A8-7F5B-FF4C-9F71-B5C7247FD7B3}" destId="{F6071F53-14A3-924D-9A28-EB134CC1B614}" srcOrd="0" destOrd="0" presId="urn:microsoft.com/office/officeart/2005/8/layout/equation1"/>
    <dgm:cxn modelId="{30F11827-B5D3-7946-B37B-72146C4EDA44}" srcId="{0AC4E4A8-7F5B-FF4C-9F71-B5C7247FD7B3}" destId="{07E5B318-DC4C-EE42-A62C-FAEA757A5135}" srcOrd="0" destOrd="0" parTransId="{A5279B5F-FF63-3A43-BD33-6375F9ADA489}" sibTransId="{8181CE3B-8A0C-394E-B784-03871AE1E3A2}"/>
    <dgm:cxn modelId="{6D2C5E29-702B-CF45-A2B7-735E9415C321}" type="presOf" srcId="{E300B850-8766-234C-B52E-EC881742BF06}" destId="{7BBDD298-AD7E-DC4A-8521-19502886EA83}" srcOrd="0" destOrd="0" presId="urn:microsoft.com/office/officeart/2005/8/layout/equation1"/>
    <dgm:cxn modelId="{82B28DCE-AAB1-E249-9324-147249B330BF}" type="presOf" srcId="{70480D3D-48FF-BD4E-8EC2-A5FFACD1E87C}" destId="{C387BD60-8C3E-984A-BDC4-97BF594D90FB}" srcOrd="0" destOrd="0" presId="urn:microsoft.com/office/officeart/2005/8/layout/equation1"/>
    <dgm:cxn modelId="{34B83F5B-C7B3-8F4F-90C3-1A5558B17D23}" srcId="{0AC4E4A8-7F5B-FF4C-9F71-B5C7247FD7B3}" destId="{E300B850-8766-234C-B52E-EC881742BF06}" srcOrd="2" destOrd="0" parTransId="{F5912AF2-0383-4642-B7E3-5551269D8699}" sibTransId="{91F50E51-96EF-C34F-8C29-6ADAA9B19D4A}"/>
    <dgm:cxn modelId="{16E1C0CE-EC97-3D42-BE55-B2C6E5F5A450}" type="presOf" srcId="{BE78BF75-19C3-714C-9131-68B3B3ACEE08}" destId="{5BF4C566-BBA7-8B44-9C65-8B3AA8CAE7AD}" srcOrd="0" destOrd="0" presId="urn:microsoft.com/office/officeart/2005/8/layout/equation1"/>
    <dgm:cxn modelId="{94E201EB-E138-004D-909D-46EFD3F848D9}" srcId="{0AC4E4A8-7F5B-FF4C-9F71-B5C7247FD7B3}" destId="{BE78BF75-19C3-714C-9131-68B3B3ACEE08}" srcOrd="1" destOrd="0" parTransId="{A1B378FD-5782-2F4F-A74C-F2B987721BC8}" sibTransId="{70480D3D-48FF-BD4E-8EC2-A5FFACD1E87C}"/>
    <dgm:cxn modelId="{94679427-047F-924E-971E-A42E701DF4B5}" type="presParOf" srcId="{F6071F53-14A3-924D-9A28-EB134CC1B614}" destId="{E413679F-C907-C448-B775-62787FBFCC08}" srcOrd="0" destOrd="0" presId="urn:microsoft.com/office/officeart/2005/8/layout/equation1"/>
    <dgm:cxn modelId="{B32C47EF-8FFD-954E-8741-9872F422F2C0}" type="presParOf" srcId="{F6071F53-14A3-924D-9A28-EB134CC1B614}" destId="{61BF546C-4F5F-5542-98F0-1EF8EC3A920C}" srcOrd="1" destOrd="0" presId="urn:microsoft.com/office/officeart/2005/8/layout/equation1"/>
    <dgm:cxn modelId="{2329D8D8-23B6-224F-BBAE-34548E5FE7EC}" type="presParOf" srcId="{F6071F53-14A3-924D-9A28-EB134CC1B614}" destId="{7FA47F10-7946-2643-BEE9-872C65782E82}" srcOrd="2" destOrd="0" presId="urn:microsoft.com/office/officeart/2005/8/layout/equation1"/>
    <dgm:cxn modelId="{F2910DB5-CC9F-344A-B37F-53EC2E807E2B}" type="presParOf" srcId="{F6071F53-14A3-924D-9A28-EB134CC1B614}" destId="{4740A18E-67C0-A340-9BBB-15645D6C208B}" srcOrd="3" destOrd="0" presId="urn:microsoft.com/office/officeart/2005/8/layout/equation1"/>
    <dgm:cxn modelId="{C0CA8223-DFA5-104E-9987-2CBA416F9D8A}" type="presParOf" srcId="{F6071F53-14A3-924D-9A28-EB134CC1B614}" destId="{5BF4C566-BBA7-8B44-9C65-8B3AA8CAE7AD}" srcOrd="4" destOrd="0" presId="urn:microsoft.com/office/officeart/2005/8/layout/equation1"/>
    <dgm:cxn modelId="{411C522F-8719-374B-BA65-967F3AC3D348}" type="presParOf" srcId="{F6071F53-14A3-924D-9A28-EB134CC1B614}" destId="{3C633C64-A100-794E-A516-E73FEDC0A4D4}" srcOrd="5" destOrd="0" presId="urn:microsoft.com/office/officeart/2005/8/layout/equation1"/>
    <dgm:cxn modelId="{0B4651DC-8A5E-9A4D-8676-6EEAB6222171}" type="presParOf" srcId="{F6071F53-14A3-924D-9A28-EB134CC1B614}" destId="{C387BD60-8C3E-984A-BDC4-97BF594D90FB}" srcOrd="6" destOrd="0" presId="urn:microsoft.com/office/officeart/2005/8/layout/equation1"/>
    <dgm:cxn modelId="{56A647C9-ED73-304E-83D9-9C5286DF19BB}" type="presParOf" srcId="{F6071F53-14A3-924D-9A28-EB134CC1B614}" destId="{BDD72560-C518-3849-BDD0-82C591BCA490}" srcOrd="7" destOrd="0" presId="urn:microsoft.com/office/officeart/2005/8/layout/equation1"/>
    <dgm:cxn modelId="{16C812E0-B018-1B40-BEB3-D6BA508D22A7}" type="presParOf" srcId="{F6071F53-14A3-924D-9A28-EB134CC1B614}" destId="{7BBDD298-AD7E-DC4A-8521-19502886EA83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1B5C2A-B741-BB46-8ACA-666E955F016B}" type="doc">
      <dgm:prSet loTypeId="urn:microsoft.com/office/officeart/2005/8/layout/lProcess2" loCatId="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4E9E574E-ECA0-114F-AF63-B6D8D9535FF4}">
      <dgm:prSet phldrT="[Text]" custT="1"/>
      <dgm:spPr/>
      <dgm:t>
        <a:bodyPr/>
        <a:lstStyle/>
        <a:p>
          <a:r>
            <a:rPr lang="en-US" sz="2500" b="1" dirty="0">
              <a:solidFill>
                <a:schemeClr val="tx1"/>
              </a:solidFill>
            </a:rPr>
            <a:t>STAGES</a:t>
          </a:r>
          <a:r>
            <a:rPr lang="en-US" sz="2500" dirty="0">
              <a:solidFill>
                <a:schemeClr val="tx1"/>
              </a:solidFill>
            </a:rPr>
            <a:t> </a:t>
          </a:r>
        </a:p>
        <a:p>
          <a:r>
            <a:rPr lang="en-US" sz="2200" dirty="0" smtClean="0">
              <a:solidFill>
                <a:schemeClr val="tx1"/>
              </a:solidFill>
            </a:rPr>
            <a:t>Witnesses </a:t>
          </a:r>
          <a:r>
            <a:rPr lang="en-US" sz="2200" dirty="0">
              <a:solidFill>
                <a:schemeClr val="tx1"/>
              </a:solidFill>
            </a:rPr>
            <a:t>to consent to</a:t>
          </a:r>
        </a:p>
      </dgm:t>
    </dgm:pt>
    <dgm:pt modelId="{1BCD204F-1DCC-F14E-BB17-FDFBC8A57505}" type="parTrans" cxnId="{7E47F3A0-D9C9-2440-A926-ABD358AA454E}">
      <dgm:prSet/>
      <dgm:spPr/>
      <dgm:t>
        <a:bodyPr/>
        <a:lstStyle/>
        <a:p>
          <a:endParaRPr lang="en-US"/>
        </a:p>
      </dgm:t>
    </dgm:pt>
    <dgm:pt modelId="{DF428781-FD60-2647-90EB-8A879776BFA4}" type="sibTrans" cxnId="{7E47F3A0-D9C9-2440-A926-ABD358AA454E}">
      <dgm:prSet/>
      <dgm:spPr/>
      <dgm:t>
        <a:bodyPr/>
        <a:lstStyle/>
        <a:p>
          <a:endParaRPr lang="en-US"/>
        </a:p>
      </dgm:t>
    </dgm:pt>
    <dgm:pt modelId="{E1AA70A5-1A61-F84E-A94A-53C9A67392B3}">
      <dgm:prSet phldrT="[Text]" custT="1"/>
      <dgm:spPr/>
      <dgm:t>
        <a:bodyPr/>
        <a:lstStyle/>
        <a:p>
          <a:r>
            <a:rPr lang="en-US" sz="1900" dirty="0" smtClean="0">
              <a:solidFill>
                <a:schemeClr val="tx1"/>
              </a:solidFill>
            </a:rPr>
            <a:t>be </a:t>
          </a:r>
          <a:r>
            <a:rPr lang="en-US" sz="1900" b="1" dirty="0">
              <a:solidFill>
                <a:schemeClr val="tx1"/>
              </a:solidFill>
            </a:rPr>
            <a:t>interviewed</a:t>
          </a:r>
          <a:r>
            <a:rPr lang="en-US" sz="1900" dirty="0">
              <a:solidFill>
                <a:schemeClr val="tx1"/>
              </a:solidFill>
            </a:rPr>
            <a:t> and have their information </a:t>
          </a:r>
          <a:r>
            <a:rPr lang="en-US" sz="1900" b="1" dirty="0">
              <a:solidFill>
                <a:schemeClr val="tx1"/>
              </a:solidFill>
            </a:rPr>
            <a:t>recorded</a:t>
          </a:r>
        </a:p>
      </dgm:t>
    </dgm:pt>
    <dgm:pt modelId="{89BB632D-7EF2-2840-A3A1-22AF7B94A06F}" type="parTrans" cxnId="{C0D77EF6-57A6-6449-9636-C06E1136D310}">
      <dgm:prSet/>
      <dgm:spPr/>
      <dgm:t>
        <a:bodyPr/>
        <a:lstStyle/>
        <a:p>
          <a:endParaRPr lang="en-US"/>
        </a:p>
      </dgm:t>
    </dgm:pt>
    <dgm:pt modelId="{8F7F3B10-E32E-4C46-BC62-B2D906807908}" type="sibTrans" cxnId="{C0D77EF6-57A6-6449-9636-C06E1136D310}">
      <dgm:prSet/>
      <dgm:spPr/>
      <dgm:t>
        <a:bodyPr/>
        <a:lstStyle/>
        <a:p>
          <a:endParaRPr lang="en-US"/>
        </a:p>
      </dgm:t>
    </dgm:pt>
    <dgm:pt modelId="{B05BAE9E-78A0-5A4E-A9C8-BF5CA4E0EC7E}">
      <dgm:prSet phldrT="[Text]" custT="1"/>
      <dgm:spPr/>
      <dgm:t>
        <a:bodyPr/>
        <a:lstStyle/>
        <a:p>
          <a:r>
            <a:rPr lang="en-US" sz="2300" b="1" dirty="0">
              <a:solidFill>
                <a:schemeClr val="tx1"/>
              </a:solidFill>
            </a:rPr>
            <a:t>ASPECTS</a:t>
          </a:r>
          <a:r>
            <a:rPr lang="en-US" sz="2300" dirty="0">
              <a:solidFill>
                <a:schemeClr val="tx1"/>
              </a:solidFill>
            </a:rPr>
            <a:t>                  </a:t>
          </a:r>
        </a:p>
        <a:p>
          <a:r>
            <a:rPr lang="en-US" sz="2200" dirty="0" smtClean="0">
              <a:solidFill>
                <a:schemeClr val="tx1"/>
              </a:solidFill>
            </a:rPr>
            <a:t>Witnesses </a:t>
          </a:r>
          <a:r>
            <a:rPr lang="en-US" sz="2200" dirty="0">
              <a:solidFill>
                <a:schemeClr val="tx1"/>
              </a:solidFill>
            </a:rPr>
            <a:t>to fully understand </a:t>
          </a:r>
        </a:p>
      </dgm:t>
    </dgm:pt>
    <dgm:pt modelId="{B467579F-BDA9-3545-892D-8E9E67157A50}" type="parTrans" cxnId="{236C9C7D-6FF8-854B-A74D-16A66DC21BE7}">
      <dgm:prSet/>
      <dgm:spPr/>
      <dgm:t>
        <a:bodyPr/>
        <a:lstStyle/>
        <a:p>
          <a:endParaRPr lang="en-US"/>
        </a:p>
      </dgm:t>
    </dgm:pt>
    <dgm:pt modelId="{C1EC2A23-0679-8E4F-AE16-A252F4ADB5EA}" type="sibTrans" cxnId="{236C9C7D-6FF8-854B-A74D-16A66DC21BE7}">
      <dgm:prSet/>
      <dgm:spPr/>
      <dgm:t>
        <a:bodyPr/>
        <a:lstStyle/>
        <a:p>
          <a:endParaRPr lang="en-US"/>
        </a:p>
      </dgm:t>
    </dgm:pt>
    <dgm:pt modelId="{6FCF647B-405F-3947-9E79-6F57CD5A2C9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b="1" dirty="0">
              <a:solidFill>
                <a:schemeClr val="tx1"/>
              </a:solidFill>
            </a:rPr>
            <a:t>purpose</a:t>
          </a:r>
          <a:r>
            <a:rPr lang="en-US" dirty="0">
              <a:solidFill>
                <a:schemeClr val="tx1"/>
              </a:solidFill>
            </a:rPr>
            <a:t> of documentation &amp; </a:t>
          </a:r>
          <a:r>
            <a:rPr lang="en-US" b="1" dirty="0">
              <a:solidFill>
                <a:schemeClr val="tx1"/>
              </a:solidFill>
            </a:rPr>
            <a:t>intended use </a:t>
          </a:r>
          <a:r>
            <a:rPr lang="en-US" dirty="0">
              <a:solidFill>
                <a:schemeClr val="tx1"/>
              </a:solidFill>
            </a:rPr>
            <a:t>of information</a:t>
          </a:r>
        </a:p>
      </dgm:t>
    </dgm:pt>
    <dgm:pt modelId="{98254EDC-7433-7A41-A218-71891F06878A}" type="parTrans" cxnId="{AC4FDB4A-CF4D-CA46-AD8B-F317A3F51A7E}">
      <dgm:prSet/>
      <dgm:spPr/>
      <dgm:t>
        <a:bodyPr/>
        <a:lstStyle/>
        <a:p>
          <a:endParaRPr lang="en-US"/>
        </a:p>
      </dgm:t>
    </dgm:pt>
    <dgm:pt modelId="{1558E0A9-0B83-C349-BBF4-85D1D0219436}" type="sibTrans" cxnId="{AC4FDB4A-CF4D-CA46-AD8B-F317A3F51A7E}">
      <dgm:prSet/>
      <dgm:spPr/>
      <dgm:t>
        <a:bodyPr/>
        <a:lstStyle/>
        <a:p>
          <a:endParaRPr lang="en-US"/>
        </a:p>
      </dgm:t>
    </dgm:pt>
    <dgm:pt modelId="{A4BB61F3-CA56-EC47-8D21-BAD3DF8F96EA}">
      <dgm:prSet phldrT="[Text]" custT="1"/>
      <dgm:spPr/>
      <dgm:t>
        <a:bodyPr/>
        <a:lstStyle/>
        <a:p>
          <a:r>
            <a:rPr lang="en-US" sz="1900" dirty="0" smtClean="0">
              <a:solidFill>
                <a:schemeClr val="tx1"/>
              </a:solidFill>
            </a:rPr>
            <a:t>be </a:t>
          </a:r>
          <a:r>
            <a:rPr lang="en-US" sz="1900" b="1" dirty="0">
              <a:solidFill>
                <a:schemeClr val="tx1"/>
              </a:solidFill>
            </a:rPr>
            <a:t>photographed </a:t>
          </a:r>
          <a:r>
            <a:rPr lang="en-US" sz="1900" dirty="0">
              <a:solidFill>
                <a:schemeClr val="tx1"/>
              </a:solidFill>
            </a:rPr>
            <a:t>and/or </a:t>
          </a:r>
          <a:r>
            <a:rPr lang="en-US" sz="1900" b="1" dirty="0">
              <a:solidFill>
                <a:schemeClr val="tx1"/>
              </a:solidFill>
            </a:rPr>
            <a:t>examined</a:t>
          </a:r>
        </a:p>
      </dgm:t>
    </dgm:pt>
    <dgm:pt modelId="{6ACC95EF-39AA-A546-8D15-7220DC5652BA}" type="parTrans" cxnId="{2EBDFB6B-3EFD-4A4A-B3DE-9444E841F00E}">
      <dgm:prSet/>
      <dgm:spPr/>
      <dgm:t>
        <a:bodyPr/>
        <a:lstStyle/>
        <a:p>
          <a:endParaRPr lang="en-US"/>
        </a:p>
      </dgm:t>
    </dgm:pt>
    <dgm:pt modelId="{B1085440-67BE-5543-AF53-5D53C954731D}" type="sibTrans" cxnId="{2EBDFB6B-3EFD-4A4A-B3DE-9444E841F00E}">
      <dgm:prSet/>
      <dgm:spPr/>
      <dgm:t>
        <a:bodyPr/>
        <a:lstStyle/>
        <a:p>
          <a:endParaRPr lang="en-US"/>
        </a:p>
      </dgm:t>
    </dgm:pt>
    <dgm:pt modelId="{5CE5F408-B19D-BC4A-ADAF-1B867C4026F9}">
      <dgm:prSet phldrT="[Text]" custT="1"/>
      <dgm:spPr/>
      <dgm:t>
        <a:bodyPr/>
        <a:lstStyle/>
        <a:p>
          <a:r>
            <a:rPr lang="en-US" sz="1900" dirty="0" smtClean="0">
              <a:solidFill>
                <a:schemeClr val="tx1"/>
              </a:solidFill>
            </a:rPr>
            <a:t>be </a:t>
          </a:r>
          <a:r>
            <a:rPr lang="en-US" sz="1900" b="1" dirty="0">
              <a:solidFill>
                <a:schemeClr val="tx1"/>
              </a:solidFill>
            </a:rPr>
            <a:t>referred</a:t>
          </a:r>
          <a:r>
            <a:rPr lang="en-US" sz="1900" dirty="0">
              <a:solidFill>
                <a:schemeClr val="tx1"/>
              </a:solidFill>
            </a:rPr>
            <a:t> to support services/have </a:t>
          </a:r>
          <a:r>
            <a:rPr lang="en-US" sz="1900" b="1" dirty="0">
              <a:solidFill>
                <a:schemeClr val="tx1"/>
              </a:solidFill>
            </a:rPr>
            <a:t>information shared </a:t>
          </a:r>
          <a:r>
            <a:rPr lang="en-US" sz="1900" dirty="0">
              <a:solidFill>
                <a:schemeClr val="tx1"/>
              </a:solidFill>
            </a:rPr>
            <a:t>with third parties</a:t>
          </a:r>
        </a:p>
      </dgm:t>
    </dgm:pt>
    <dgm:pt modelId="{96F1D91E-839D-3541-B915-404581E12E9E}" type="parTrans" cxnId="{D655E71F-BB78-6148-8EE0-5A7F5CC913AD}">
      <dgm:prSet/>
      <dgm:spPr/>
      <dgm:t>
        <a:bodyPr/>
        <a:lstStyle/>
        <a:p>
          <a:endParaRPr lang="en-US"/>
        </a:p>
      </dgm:t>
    </dgm:pt>
    <dgm:pt modelId="{5E29E075-0455-0746-A0CA-3589281AE5BF}" type="sibTrans" cxnId="{D655E71F-BB78-6148-8EE0-5A7F5CC913AD}">
      <dgm:prSet/>
      <dgm:spPr/>
      <dgm:t>
        <a:bodyPr/>
        <a:lstStyle/>
        <a:p>
          <a:endParaRPr lang="en-US"/>
        </a:p>
      </dgm:t>
    </dgm:pt>
    <dgm:pt modelId="{E40A411B-09E4-F04B-A857-FD246525605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meaning </a:t>
          </a:r>
          <a:r>
            <a:rPr lang="en-US" dirty="0">
              <a:solidFill>
                <a:schemeClr val="tx1"/>
              </a:solidFill>
            </a:rPr>
            <a:t>and limits of </a:t>
          </a:r>
          <a:r>
            <a:rPr lang="en-US" b="1" dirty="0">
              <a:solidFill>
                <a:schemeClr val="tx1"/>
              </a:solidFill>
            </a:rPr>
            <a:t>confidentiality</a:t>
          </a:r>
        </a:p>
      </dgm:t>
    </dgm:pt>
    <dgm:pt modelId="{34811AE7-F066-784D-9965-F84BD56A09DD}" type="parTrans" cxnId="{F6A371CD-1E30-1145-A99D-B6404C8597EB}">
      <dgm:prSet/>
      <dgm:spPr/>
      <dgm:t>
        <a:bodyPr/>
        <a:lstStyle/>
        <a:p>
          <a:endParaRPr lang="en-US"/>
        </a:p>
      </dgm:t>
    </dgm:pt>
    <dgm:pt modelId="{8E651450-18CE-9D45-A5DC-FFAAF4A02759}" type="sibTrans" cxnId="{F6A371CD-1E30-1145-A99D-B6404C8597EB}">
      <dgm:prSet/>
      <dgm:spPr/>
      <dgm:t>
        <a:bodyPr/>
        <a:lstStyle/>
        <a:p>
          <a:endParaRPr lang="en-US"/>
        </a:p>
      </dgm:t>
    </dgm:pt>
    <dgm:pt modelId="{0B1803BC-6A59-EF44-B8D5-7F6ECDBB2CC6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risks </a:t>
          </a:r>
          <a:r>
            <a:rPr lang="en-US" b="1" dirty="0">
              <a:solidFill>
                <a:schemeClr val="tx1"/>
              </a:solidFill>
            </a:rPr>
            <a:t>and benefits </a:t>
          </a:r>
          <a:r>
            <a:rPr lang="en-US" dirty="0">
              <a:solidFill>
                <a:schemeClr val="tx1"/>
              </a:solidFill>
            </a:rPr>
            <a:t>of participation</a:t>
          </a:r>
        </a:p>
      </dgm:t>
    </dgm:pt>
    <dgm:pt modelId="{F25B5E15-56BF-3946-81AB-206648ADB0B9}" type="parTrans" cxnId="{740612BE-7A36-FF47-BCF1-E6DF278F99EC}">
      <dgm:prSet/>
      <dgm:spPr/>
      <dgm:t>
        <a:bodyPr/>
        <a:lstStyle/>
        <a:p>
          <a:endParaRPr lang="en-US"/>
        </a:p>
      </dgm:t>
    </dgm:pt>
    <dgm:pt modelId="{E94852FA-70DC-C642-8BBC-75EAF429003F}" type="sibTrans" cxnId="{740612BE-7A36-FF47-BCF1-E6DF278F99EC}">
      <dgm:prSet/>
      <dgm:spPr/>
      <dgm:t>
        <a:bodyPr/>
        <a:lstStyle/>
        <a:p>
          <a:endParaRPr lang="en-US"/>
        </a:p>
      </dgm:t>
    </dgm:pt>
    <dgm:pt modelId="{5B949ECD-C4DF-B344-A733-685039E5740D}" type="pres">
      <dgm:prSet presAssocID="{701B5C2A-B741-BB46-8ACA-666E955F016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CF56F60-1B06-6C40-B3CF-3BCC2820360C}" type="pres">
      <dgm:prSet presAssocID="{4E9E574E-ECA0-114F-AF63-B6D8D9535FF4}" presName="compNode" presStyleCnt="0"/>
      <dgm:spPr/>
    </dgm:pt>
    <dgm:pt modelId="{4FDB198A-8794-A54A-83A4-DF67748FC4FC}" type="pres">
      <dgm:prSet presAssocID="{4E9E574E-ECA0-114F-AF63-B6D8D9535FF4}" presName="aNode" presStyleLbl="bgShp" presStyleIdx="0" presStyleCnt="2" custLinFactNeighborX="-1751" custLinFactNeighborY="12791"/>
      <dgm:spPr/>
      <dgm:t>
        <a:bodyPr/>
        <a:lstStyle/>
        <a:p>
          <a:endParaRPr lang="en-GB"/>
        </a:p>
      </dgm:t>
    </dgm:pt>
    <dgm:pt modelId="{F55C43AE-20C1-0A40-BC92-63DFC628F0E5}" type="pres">
      <dgm:prSet presAssocID="{4E9E574E-ECA0-114F-AF63-B6D8D9535FF4}" presName="textNode" presStyleLbl="bgShp" presStyleIdx="0" presStyleCnt="2"/>
      <dgm:spPr/>
      <dgm:t>
        <a:bodyPr/>
        <a:lstStyle/>
        <a:p>
          <a:endParaRPr lang="en-GB"/>
        </a:p>
      </dgm:t>
    </dgm:pt>
    <dgm:pt modelId="{896691A4-8DDB-1A45-A4FE-18800EE8679C}" type="pres">
      <dgm:prSet presAssocID="{4E9E574E-ECA0-114F-AF63-B6D8D9535FF4}" presName="compChildNode" presStyleCnt="0"/>
      <dgm:spPr/>
    </dgm:pt>
    <dgm:pt modelId="{9D47A3C2-C501-C74E-B764-7208CDA12DE2}" type="pres">
      <dgm:prSet presAssocID="{4E9E574E-ECA0-114F-AF63-B6D8D9535FF4}" presName="theInnerList" presStyleCnt="0"/>
      <dgm:spPr/>
    </dgm:pt>
    <dgm:pt modelId="{A2715D2B-C5DF-2E42-8F90-012BC53F7A36}" type="pres">
      <dgm:prSet presAssocID="{E1AA70A5-1A61-F84E-A94A-53C9A67392B3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F00FE6-C67C-D744-AEBA-47DDBCA483DE}" type="pres">
      <dgm:prSet presAssocID="{E1AA70A5-1A61-F84E-A94A-53C9A67392B3}" presName="aSpace2" presStyleCnt="0"/>
      <dgm:spPr/>
    </dgm:pt>
    <dgm:pt modelId="{1D5AF77D-0FA9-184E-B3B1-4267227EDDD1}" type="pres">
      <dgm:prSet presAssocID="{A4BB61F3-CA56-EC47-8D21-BAD3DF8F96EA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34F1429-DD10-7C4E-A157-C25F19BD0288}" type="pres">
      <dgm:prSet presAssocID="{A4BB61F3-CA56-EC47-8D21-BAD3DF8F96EA}" presName="aSpace2" presStyleCnt="0"/>
      <dgm:spPr/>
    </dgm:pt>
    <dgm:pt modelId="{2FDDC281-2369-394C-A787-85DB49A1CCED}" type="pres">
      <dgm:prSet presAssocID="{5CE5F408-B19D-BC4A-ADAF-1B867C4026F9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412B59-F71C-CB4F-8C05-2EFA13EF226F}" type="pres">
      <dgm:prSet presAssocID="{4E9E574E-ECA0-114F-AF63-B6D8D9535FF4}" presName="aSpace" presStyleCnt="0"/>
      <dgm:spPr/>
    </dgm:pt>
    <dgm:pt modelId="{D55145D8-AB89-2C46-823C-2C245C282490}" type="pres">
      <dgm:prSet presAssocID="{B05BAE9E-78A0-5A4E-A9C8-BF5CA4E0EC7E}" presName="compNode" presStyleCnt="0"/>
      <dgm:spPr/>
    </dgm:pt>
    <dgm:pt modelId="{AB096EBC-64F9-AA49-A983-30EEFE06184E}" type="pres">
      <dgm:prSet presAssocID="{B05BAE9E-78A0-5A4E-A9C8-BF5CA4E0EC7E}" presName="aNode" presStyleLbl="bgShp" presStyleIdx="1" presStyleCnt="2"/>
      <dgm:spPr/>
      <dgm:t>
        <a:bodyPr/>
        <a:lstStyle/>
        <a:p>
          <a:endParaRPr lang="en-GB"/>
        </a:p>
      </dgm:t>
    </dgm:pt>
    <dgm:pt modelId="{95D58F66-4E3B-C445-AEB9-41B36B4B1908}" type="pres">
      <dgm:prSet presAssocID="{B05BAE9E-78A0-5A4E-A9C8-BF5CA4E0EC7E}" presName="textNode" presStyleLbl="bgShp" presStyleIdx="1" presStyleCnt="2"/>
      <dgm:spPr/>
      <dgm:t>
        <a:bodyPr/>
        <a:lstStyle/>
        <a:p>
          <a:endParaRPr lang="en-GB"/>
        </a:p>
      </dgm:t>
    </dgm:pt>
    <dgm:pt modelId="{B107D7F9-28E0-BA47-AC4D-C4289AACFD38}" type="pres">
      <dgm:prSet presAssocID="{B05BAE9E-78A0-5A4E-A9C8-BF5CA4E0EC7E}" presName="compChildNode" presStyleCnt="0"/>
      <dgm:spPr/>
    </dgm:pt>
    <dgm:pt modelId="{48414BB7-28BA-6840-BE20-AB7B23FA02D9}" type="pres">
      <dgm:prSet presAssocID="{B05BAE9E-78A0-5A4E-A9C8-BF5CA4E0EC7E}" presName="theInnerList" presStyleCnt="0"/>
      <dgm:spPr/>
    </dgm:pt>
    <dgm:pt modelId="{F253F3EC-8DD3-0C4C-A169-F87F559ABA36}" type="pres">
      <dgm:prSet presAssocID="{6FCF647B-405F-3947-9E79-6F57CD5A2C93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D9A04C-C427-A545-9A93-04A90123B8DA}" type="pres">
      <dgm:prSet presAssocID="{6FCF647B-405F-3947-9E79-6F57CD5A2C93}" presName="aSpace2" presStyleCnt="0"/>
      <dgm:spPr/>
    </dgm:pt>
    <dgm:pt modelId="{125B8C5B-FD5E-6C46-8208-EB0E7369F763}" type="pres">
      <dgm:prSet presAssocID="{E40A411B-09E4-F04B-A857-FD2465256054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4869EEC-E66B-3548-BE55-99215DA4BB95}" type="pres">
      <dgm:prSet presAssocID="{E40A411B-09E4-F04B-A857-FD2465256054}" presName="aSpace2" presStyleCnt="0"/>
      <dgm:spPr/>
    </dgm:pt>
    <dgm:pt modelId="{8740183E-8BB7-8C46-9F47-0FFAB6080B46}" type="pres">
      <dgm:prSet presAssocID="{0B1803BC-6A59-EF44-B8D5-7F6ECDBB2CC6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628086F-B68A-CF4F-BD5B-8D445903055F}" type="presOf" srcId="{6FCF647B-405F-3947-9E79-6F57CD5A2C93}" destId="{F253F3EC-8DD3-0C4C-A169-F87F559ABA36}" srcOrd="0" destOrd="0" presId="urn:microsoft.com/office/officeart/2005/8/layout/lProcess2"/>
    <dgm:cxn modelId="{D655E71F-BB78-6148-8EE0-5A7F5CC913AD}" srcId="{4E9E574E-ECA0-114F-AF63-B6D8D9535FF4}" destId="{5CE5F408-B19D-BC4A-ADAF-1B867C4026F9}" srcOrd="2" destOrd="0" parTransId="{96F1D91E-839D-3541-B915-404581E12E9E}" sibTransId="{5E29E075-0455-0746-A0CA-3589281AE5BF}"/>
    <dgm:cxn modelId="{C0D77EF6-57A6-6449-9636-C06E1136D310}" srcId="{4E9E574E-ECA0-114F-AF63-B6D8D9535FF4}" destId="{E1AA70A5-1A61-F84E-A94A-53C9A67392B3}" srcOrd="0" destOrd="0" parTransId="{89BB632D-7EF2-2840-A3A1-22AF7B94A06F}" sibTransId="{8F7F3B10-E32E-4C46-BC62-B2D906807908}"/>
    <dgm:cxn modelId="{BC45551E-D89E-4F49-89D7-700129F000DB}" type="presOf" srcId="{A4BB61F3-CA56-EC47-8D21-BAD3DF8F96EA}" destId="{1D5AF77D-0FA9-184E-B3B1-4267227EDDD1}" srcOrd="0" destOrd="0" presId="urn:microsoft.com/office/officeart/2005/8/layout/lProcess2"/>
    <dgm:cxn modelId="{236C9C7D-6FF8-854B-A74D-16A66DC21BE7}" srcId="{701B5C2A-B741-BB46-8ACA-666E955F016B}" destId="{B05BAE9E-78A0-5A4E-A9C8-BF5CA4E0EC7E}" srcOrd="1" destOrd="0" parTransId="{B467579F-BDA9-3545-892D-8E9E67157A50}" sibTransId="{C1EC2A23-0679-8E4F-AE16-A252F4ADB5EA}"/>
    <dgm:cxn modelId="{C21C2516-CF98-8644-9817-655F586A04D0}" type="presOf" srcId="{5CE5F408-B19D-BC4A-ADAF-1B867C4026F9}" destId="{2FDDC281-2369-394C-A787-85DB49A1CCED}" srcOrd="0" destOrd="0" presId="urn:microsoft.com/office/officeart/2005/8/layout/lProcess2"/>
    <dgm:cxn modelId="{038EDCA9-92C2-3044-992F-94B182B6EA25}" type="presOf" srcId="{B05BAE9E-78A0-5A4E-A9C8-BF5CA4E0EC7E}" destId="{95D58F66-4E3B-C445-AEB9-41B36B4B1908}" srcOrd="1" destOrd="0" presId="urn:microsoft.com/office/officeart/2005/8/layout/lProcess2"/>
    <dgm:cxn modelId="{5FDBEF22-674B-1143-981E-020270D22847}" type="presOf" srcId="{0B1803BC-6A59-EF44-B8D5-7F6ECDBB2CC6}" destId="{8740183E-8BB7-8C46-9F47-0FFAB6080B46}" srcOrd="0" destOrd="0" presId="urn:microsoft.com/office/officeart/2005/8/layout/lProcess2"/>
    <dgm:cxn modelId="{E534677E-A46D-544F-9FF1-7CFCB71B5A51}" type="presOf" srcId="{701B5C2A-B741-BB46-8ACA-666E955F016B}" destId="{5B949ECD-C4DF-B344-A733-685039E5740D}" srcOrd="0" destOrd="0" presId="urn:microsoft.com/office/officeart/2005/8/layout/lProcess2"/>
    <dgm:cxn modelId="{740612BE-7A36-FF47-BCF1-E6DF278F99EC}" srcId="{B05BAE9E-78A0-5A4E-A9C8-BF5CA4E0EC7E}" destId="{0B1803BC-6A59-EF44-B8D5-7F6ECDBB2CC6}" srcOrd="2" destOrd="0" parTransId="{F25B5E15-56BF-3946-81AB-206648ADB0B9}" sibTransId="{E94852FA-70DC-C642-8BBC-75EAF429003F}"/>
    <dgm:cxn modelId="{7E47F3A0-D9C9-2440-A926-ABD358AA454E}" srcId="{701B5C2A-B741-BB46-8ACA-666E955F016B}" destId="{4E9E574E-ECA0-114F-AF63-B6D8D9535FF4}" srcOrd="0" destOrd="0" parTransId="{1BCD204F-1DCC-F14E-BB17-FDFBC8A57505}" sibTransId="{DF428781-FD60-2647-90EB-8A879776BFA4}"/>
    <dgm:cxn modelId="{A65E8DE4-38A4-DE4A-A0A5-C17DE618E69C}" type="presOf" srcId="{B05BAE9E-78A0-5A4E-A9C8-BF5CA4E0EC7E}" destId="{AB096EBC-64F9-AA49-A983-30EEFE06184E}" srcOrd="0" destOrd="0" presId="urn:microsoft.com/office/officeart/2005/8/layout/lProcess2"/>
    <dgm:cxn modelId="{59C3300F-FE8A-DC4D-B697-BE88FDBB48E6}" type="presOf" srcId="{E1AA70A5-1A61-F84E-A94A-53C9A67392B3}" destId="{A2715D2B-C5DF-2E42-8F90-012BC53F7A36}" srcOrd="0" destOrd="0" presId="urn:microsoft.com/office/officeart/2005/8/layout/lProcess2"/>
    <dgm:cxn modelId="{3BC9CFF5-C86F-E247-A16F-16EBD70DE31C}" type="presOf" srcId="{E40A411B-09E4-F04B-A857-FD2465256054}" destId="{125B8C5B-FD5E-6C46-8208-EB0E7369F763}" srcOrd="0" destOrd="0" presId="urn:microsoft.com/office/officeart/2005/8/layout/lProcess2"/>
    <dgm:cxn modelId="{94DBA822-5CA8-094A-BE2A-8EFCB620CF22}" type="presOf" srcId="{4E9E574E-ECA0-114F-AF63-B6D8D9535FF4}" destId="{4FDB198A-8794-A54A-83A4-DF67748FC4FC}" srcOrd="0" destOrd="0" presId="urn:microsoft.com/office/officeart/2005/8/layout/lProcess2"/>
    <dgm:cxn modelId="{2EBDFB6B-3EFD-4A4A-B3DE-9444E841F00E}" srcId="{4E9E574E-ECA0-114F-AF63-B6D8D9535FF4}" destId="{A4BB61F3-CA56-EC47-8D21-BAD3DF8F96EA}" srcOrd="1" destOrd="0" parTransId="{6ACC95EF-39AA-A546-8D15-7220DC5652BA}" sibTransId="{B1085440-67BE-5543-AF53-5D53C954731D}"/>
    <dgm:cxn modelId="{AC4FDB4A-CF4D-CA46-AD8B-F317A3F51A7E}" srcId="{B05BAE9E-78A0-5A4E-A9C8-BF5CA4E0EC7E}" destId="{6FCF647B-405F-3947-9E79-6F57CD5A2C93}" srcOrd="0" destOrd="0" parTransId="{98254EDC-7433-7A41-A218-71891F06878A}" sibTransId="{1558E0A9-0B83-C349-BBF4-85D1D0219436}"/>
    <dgm:cxn modelId="{176607AD-DCD2-8945-948E-A98B85C28C13}" type="presOf" srcId="{4E9E574E-ECA0-114F-AF63-B6D8D9535FF4}" destId="{F55C43AE-20C1-0A40-BC92-63DFC628F0E5}" srcOrd="1" destOrd="0" presId="urn:microsoft.com/office/officeart/2005/8/layout/lProcess2"/>
    <dgm:cxn modelId="{F6A371CD-1E30-1145-A99D-B6404C8597EB}" srcId="{B05BAE9E-78A0-5A4E-A9C8-BF5CA4E0EC7E}" destId="{E40A411B-09E4-F04B-A857-FD2465256054}" srcOrd="1" destOrd="0" parTransId="{34811AE7-F066-784D-9965-F84BD56A09DD}" sibTransId="{8E651450-18CE-9D45-A5DC-FFAAF4A02759}"/>
    <dgm:cxn modelId="{4A725D7B-82E2-604B-82D5-0D27454EF45B}" type="presParOf" srcId="{5B949ECD-C4DF-B344-A733-685039E5740D}" destId="{3CF56F60-1B06-6C40-B3CF-3BCC2820360C}" srcOrd="0" destOrd="0" presId="urn:microsoft.com/office/officeart/2005/8/layout/lProcess2"/>
    <dgm:cxn modelId="{CBD7EB06-4A8C-6D49-8716-203BB3072A8A}" type="presParOf" srcId="{3CF56F60-1B06-6C40-B3CF-3BCC2820360C}" destId="{4FDB198A-8794-A54A-83A4-DF67748FC4FC}" srcOrd="0" destOrd="0" presId="urn:microsoft.com/office/officeart/2005/8/layout/lProcess2"/>
    <dgm:cxn modelId="{6C73CFD7-14C7-FE44-9606-29568C84444D}" type="presParOf" srcId="{3CF56F60-1B06-6C40-B3CF-3BCC2820360C}" destId="{F55C43AE-20C1-0A40-BC92-63DFC628F0E5}" srcOrd="1" destOrd="0" presId="urn:microsoft.com/office/officeart/2005/8/layout/lProcess2"/>
    <dgm:cxn modelId="{0D0F9E85-05E6-0A43-AB72-1E6A831B471A}" type="presParOf" srcId="{3CF56F60-1B06-6C40-B3CF-3BCC2820360C}" destId="{896691A4-8DDB-1A45-A4FE-18800EE8679C}" srcOrd="2" destOrd="0" presId="urn:microsoft.com/office/officeart/2005/8/layout/lProcess2"/>
    <dgm:cxn modelId="{65D276D2-E36B-BB43-95AA-2768A98B2956}" type="presParOf" srcId="{896691A4-8DDB-1A45-A4FE-18800EE8679C}" destId="{9D47A3C2-C501-C74E-B764-7208CDA12DE2}" srcOrd="0" destOrd="0" presId="urn:microsoft.com/office/officeart/2005/8/layout/lProcess2"/>
    <dgm:cxn modelId="{EDCB5D52-21E6-A749-AEB1-3377A8E267C2}" type="presParOf" srcId="{9D47A3C2-C501-C74E-B764-7208CDA12DE2}" destId="{A2715D2B-C5DF-2E42-8F90-012BC53F7A36}" srcOrd="0" destOrd="0" presId="urn:microsoft.com/office/officeart/2005/8/layout/lProcess2"/>
    <dgm:cxn modelId="{5B356E09-1B26-7240-AE16-CE690FEB4247}" type="presParOf" srcId="{9D47A3C2-C501-C74E-B764-7208CDA12DE2}" destId="{B5F00FE6-C67C-D744-AEBA-47DDBCA483DE}" srcOrd="1" destOrd="0" presId="urn:microsoft.com/office/officeart/2005/8/layout/lProcess2"/>
    <dgm:cxn modelId="{D2907749-6972-AB43-BD5C-E3C68EF79613}" type="presParOf" srcId="{9D47A3C2-C501-C74E-B764-7208CDA12DE2}" destId="{1D5AF77D-0FA9-184E-B3B1-4267227EDDD1}" srcOrd="2" destOrd="0" presId="urn:microsoft.com/office/officeart/2005/8/layout/lProcess2"/>
    <dgm:cxn modelId="{3B8A44D9-984E-554D-BC29-3963AD0841F4}" type="presParOf" srcId="{9D47A3C2-C501-C74E-B764-7208CDA12DE2}" destId="{B34F1429-DD10-7C4E-A157-C25F19BD0288}" srcOrd="3" destOrd="0" presId="urn:microsoft.com/office/officeart/2005/8/layout/lProcess2"/>
    <dgm:cxn modelId="{0FF7DA40-2B92-294F-8409-AE2DE75838BA}" type="presParOf" srcId="{9D47A3C2-C501-C74E-B764-7208CDA12DE2}" destId="{2FDDC281-2369-394C-A787-85DB49A1CCED}" srcOrd="4" destOrd="0" presId="urn:microsoft.com/office/officeart/2005/8/layout/lProcess2"/>
    <dgm:cxn modelId="{C82F9C12-E8E1-B747-9DAC-B547A2CB4B82}" type="presParOf" srcId="{5B949ECD-C4DF-B344-A733-685039E5740D}" destId="{A2412B59-F71C-CB4F-8C05-2EFA13EF226F}" srcOrd="1" destOrd="0" presId="urn:microsoft.com/office/officeart/2005/8/layout/lProcess2"/>
    <dgm:cxn modelId="{C7C61D1E-B0DC-BA43-8E48-1011A9D62FB7}" type="presParOf" srcId="{5B949ECD-C4DF-B344-A733-685039E5740D}" destId="{D55145D8-AB89-2C46-823C-2C245C282490}" srcOrd="2" destOrd="0" presId="urn:microsoft.com/office/officeart/2005/8/layout/lProcess2"/>
    <dgm:cxn modelId="{2A9799AB-DB4D-AA4C-8E7E-80E8A7295DEF}" type="presParOf" srcId="{D55145D8-AB89-2C46-823C-2C245C282490}" destId="{AB096EBC-64F9-AA49-A983-30EEFE06184E}" srcOrd="0" destOrd="0" presId="urn:microsoft.com/office/officeart/2005/8/layout/lProcess2"/>
    <dgm:cxn modelId="{8D2641BF-FD05-894C-8CB4-C980EF66893E}" type="presParOf" srcId="{D55145D8-AB89-2C46-823C-2C245C282490}" destId="{95D58F66-4E3B-C445-AEB9-41B36B4B1908}" srcOrd="1" destOrd="0" presId="urn:microsoft.com/office/officeart/2005/8/layout/lProcess2"/>
    <dgm:cxn modelId="{8FACEA9F-6161-B44E-94D9-E3C8BF4294B3}" type="presParOf" srcId="{D55145D8-AB89-2C46-823C-2C245C282490}" destId="{B107D7F9-28E0-BA47-AC4D-C4289AACFD38}" srcOrd="2" destOrd="0" presId="urn:microsoft.com/office/officeart/2005/8/layout/lProcess2"/>
    <dgm:cxn modelId="{5BABD948-1EA5-0847-AF95-51FF5F0CCF68}" type="presParOf" srcId="{B107D7F9-28E0-BA47-AC4D-C4289AACFD38}" destId="{48414BB7-28BA-6840-BE20-AB7B23FA02D9}" srcOrd="0" destOrd="0" presId="urn:microsoft.com/office/officeart/2005/8/layout/lProcess2"/>
    <dgm:cxn modelId="{87F4E681-5A83-944C-9BA8-D540CA865A5A}" type="presParOf" srcId="{48414BB7-28BA-6840-BE20-AB7B23FA02D9}" destId="{F253F3EC-8DD3-0C4C-A169-F87F559ABA36}" srcOrd="0" destOrd="0" presId="urn:microsoft.com/office/officeart/2005/8/layout/lProcess2"/>
    <dgm:cxn modelId="{7386488D-4BE6-1648-8934-87B64B2739E8}" type="presParOf" srcId="{48414BB7-28BA-6840-BE20-AB7B23FA02D9}" destId="{14D9A04C-C427-A545-9A93-04A90123B8DA}" srcOrd="1" destOrd="0" presId="urn:microsoft.com/office/officeart/2005/8/layout/lProcess2"/>
    <dgm:cxn modelId="{957C2E9E-D014-A84C-B8B8-F1E282B54061}" type="presParOf" srcId="{48414BB7-28BA-6840-BE20-AB7B23FA02D9}" destId="{125B8C5B-FD5E-6C46-8208-EB0E7369F763}" srcOrd="2" destOrd="0" presId="urn:microsoft.com/office/officeart/2005/8/layout/lProcess2"/>
    <dgm:cxn modelId="{0F1DA394-3F6E-104B-98A2-E46BC3B8AB89}" type="presParOf" srcId="{48414BB7-28BA-6840-BE20-AB7B23FA02D9}" destId="{D4869EEC-E66B-3548-BE55-99215DA4BB95}" srcOrd="3" destOrd="0" presId="urn:microsoft.com/office/officeart/2005/8/layout/lProcess2"/>
    <dgm:cxn modelId="{E376F45F-5A47-434B-B89D-0300FB3A60EA}" type="presParOf" srcId="{48414BB7-28BA-6840-BE20-AB7B23FA02D9}" destId="{8740183E-8BB7-8C46-9F47-0FFAB6080B46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358BD0-8924-8944-997C-A0D3D290B3EA}" type="doc">
      <dgm:prSet loTypeId="urn:microsoft.com/office/officeart/2005/8/layout/vList2" loCatId="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8FBC4198-124C-0E4E-81D0-6756C4B5BCE4}">
      <dgm:prSet phldrT="[Text]"/>
      <dgm:spPr/>
      <dgm:t>
        <a:bodyPr/>
        <a:lstStyle/>
        <a:p>
          <a:r>
            <a:rPr lang="en-US" dirty="0" smtClean="0"/>
            <a:t>Ensure victims/witnesses feel comfortable enough to </a:t>
          </a:r>
          <a:r>
            <a:rPr lang="en-US" b="1" dirty="0" smtClean="0"/>
            <a:t>refuse </a:t>
          </a:r>
          <a:r>
            <a:rPr lang="en-US" b="0" dirty="0" smtClean="0"/>
            <a:t>and clearly explain that they have a </a:t>
          </a:r>
          <a:r>
            <a:rPr lang="en-US" b="1" dirty="0" smtClean="0"/>
            <a:t>choice</a:t>
          </a:r>
          <a:endParaRPr lang="en-GB" dirty="0"/>
        </a:p>
      </dgm:t>
    </dgm:pt>
    <dgm:pt modelId="{49BD61DE-E271-EF4C-B0CA-A930F314CA76}" type="parTrans" cxnId="{8356AE3F-4682-2548-9AF8-AA03E43461F7}">
      <dgm:prSet/>
      <dgm:spPr/>
      <dgm:t>
        <a:bodyPr/>
        <a:lstStyle/>
        <a:p>
          <a:endParaRPr lang="en-GB"/>
        </a:p>
      </dgm:t>
    </dgm:pt>
    <dgm:pt modelId="{A55B39EF-0179-4545-9B95-C7B7B4653E00}" type="sibTrans" cxnId="{8356AE3F-4682-2548-9AF8-AA03E43461F7}">
      <dgm:prSet/>
      <dgm:spPr/>
      <dgm:t>
        <a:bodyPr/>
        <a:lstStyle/>
        <a:p>
          <a:endParaRPr lang="en-GB"/>
        </a:p>
      </dgm:t>
    </dgm:pt>
    <dgm:pt modelId="{51A72FFB-E70B-2840-8F33-825AFC0FF8A2}">
      <dgm:prSet phldrT="[Text]"/>
      <dgm:spPr/>
      <dgm:t>
        <a:bodyPr/>
        <a:lstStyle/>
        <a:p>
          <a:r>
            <a:rPr lang="en-US" dirty="0" smtClean="0"/>
            <a:t>Take time to explain all relevant factors and give them </a:t>
          </a:r>
          <a:r>
            <a:rPr lang="en-US" b="1" dirty="0" smtClean="0"/>
            <a:t>enough time </a:t>
          </a:r>
          <a:r>
            <a:rPr lang="en-US" dirty="0" smtClean="0"/>
            <a:t>to make a decision - allow them to </a:t>
          </a:r>
          <a:r>
            <a:rPr lang="en-US" b="1" dirty="0" smtClean="0"/>
            <a:t>change their mind</a:t>
          </a:r>
          <a:endParaRPr lang="en-GB" dirty="0"/>
        </a:p>
      </dgm:t>
    </dgm:pt>
    <dgm:pt modelId="{5A12AC74-2592-3D4E-8B50-E34F9AFC3108}" type="parTrans" cxnId="{AFE188A3-56A7-A345-B875-94CB3FA9A39F}">
      <dgm:prSet/>
      <dgm:spPr/>
      <dgm:t>
        <a:bodyPr/>
        <a:lstStyle/>
        <a:p>
          <a:endParaRPr lang="en-GB"/>
        </a:p>
      </dgm:t>
    </dgm:pt>
    <dgm:pt modelId="{B80B814D-1106-0949-B02C-E383293C7364}" type="sibTrans" cxnId="{AFE188A3-56A7-A345-B875-94CB3FA9A39F}">
      <dgm:prSet/>
      <dgm:spPr/>
      <dgm:t>
        <a:bodyPr/>
        <a:lstStyle/>
        <a:p>
          <a:endParaRPr lang="en-GB"/>
        </a:p>
      </dgm:t>
    </dgm:pt>
    <dgm:pt modelId="{506208A2-6AED-2E4A-9394-B3A10C823707}">
      <dgm:prSet/>
      <dgm:spPr/>
      <dgm:t>
        <a:bodyPr/>
        <a:lstStyle/>
        <a:p>
          <a:r>
            <a:rPr lang="en-US" smtClean="0"/>
            <a:t>Offer them opportunities to ask </a:t>
          </a:r>
          <a:r>
            <a:rPr lang="en-US" b="1" smtClean="0"/>
            <a:t>questions</a:t>
          </a:r>
          <a:r>
            <a:rPr lang="en-US" smtClean="0"/>
            <a:t> and share </a:t>
          </a:r>
          <a:r>
            <a:rPr lang="en-US" b="1" smtClean="0"/>
            <a:t>concerns</a:t>
          </a:r>
          <a:endParaRPr lang="en-US" b="1" dirty="0"/>
        </a:p>
      </dgm:t>
    </dgm:pt>
    <dgm:pt modelId="{89CFC006-4AF0-8C40-8AEA-F171DDDCC7F0}" type="parTrans" cxnId="{C019C1AB-80D0-0D4B-8FF7-B8CF9B84F8C7}">
      <dgm:prSet/>
      <dgm:spPr/>
      <dgm:t>
        <a:bodyPr/>
        <a:lstStyle/>
        <a:p>
          <a:endParaRPr lang="en-GB"/>
        </a:p>
      </dgm:t>
    </dgm:pt>
    <dgm:pt modelId="{EFB3CFD5-BAA9-0246-9DCE-B3B40F58A14D}" type="sibTrans" cxnId="{C019C1AB-80D0-0D4B-8FF7-B8CF9B84F8C7}">
      <dgm:prSet/>
      <dgm:spPr/>
      <dgm:t>
        <a:bodyPr/>
        <a:lstStyle/>
        <a:p>
          <a:endParaRPr lang="en-GB"/>
        </a:p>
      </dgm:t>
    </dgm:pt>
    <dgm:pt modelId="{66326607-1F71-DA4B-A8E0-256132710CDE}">
      <dgm:prSet/>
      <dgm:spPr/>
      <dgm:t>
        <a:bodyPr/>
        <a:lstStyle/>
        <a:p>
          <a:r>
            <a:rPr lang="en-US" dirty="0" smtClean="0"/>
            <a:t>Fully explain </a:t>
          </a:r>
          <a:r>
            <a:rPr lang="en-US" b="1" dirty="0" smtClean="0"/>
            <a:t>purpose of documentation </a:t>
          </a:r>
          <a:r>
            <a:rPr lang="en-US" dirty="0" smtClean="0"/>
            <a:t>and </a:t>
          </a:r>
          <a:r>
            <a:rPr lang="en-US" b="1" dirty="0" smtClean="0"/>
            <a:t>all possible use</a:t>
          </a:r>
          <a:r>
            <a:rPr lang="en-US" b="1" dirty="0" smtClean="0">
              <a:solidFill>
                <a:schemeClr val="tx1"/>
              </a:solidFill>
            </a:rPr>
            <a:t>s</a:t>
          </a:r>
          <a:r>
            <a:rPr lang="en-US" b="1" dirty="0" smtClean="0"/>
            <a:t> </a:t>
          </a:r>
          <a:r>
            <a:rPr lang="en-US" dirty="0" smtClean="0"/>
            <a:t>of information, including possible obligations to disclose (e.g. children)</a:t>
          </a:r>
          <a:endParaRPr lang="en-US" dirty="0"/>
        </a:p>
      </dgm:t>
    </dgm:pt>
    <dgm:pt modelId="{C7F86912-07B1-2840-8524-A97B93D3AC19}" type="parTrans" cxnId="{AEB24E13-810B-854B-A602-AF48C253BB0E}">
      <dgm:prSet/>
      <dgm:spPr/>
      <dgm:t>
        <a:bodyPr/>
        <a:lstStyle/>
        <a:p>
          <a:endParaRPr lang="en-GB"/>
        </a:p>
      </dgm:t>
    </dgm:pt>
    <dgm:pt modelId="{430907AA-842D-784B-96A2-3FB32E0E2B12}" type="sibTrans" cxnId="{AEB24E13-810B-854B-A602-AF48C253BB0E}">
      <dgm:prSet/>
      <dgm:spPr/>
      <dgm:t>
        <a:bodyPr/>
        <a:lstStyle/>
        <a:p>
          <a:endParaRPr lang="en-GB"/>
        </a:p>
      </dgm:t>
    </dgm:pt>
    <dgm:pt modelId="{1B92BFF0-3283-4943-8B9B-22AB1B242D49}">
      <dgm:prSet/>
      <dgm:spPr/>
      <dgm:t>
        <a:bodyPr/>
        <a:lstStyle/>
        <a:p>
          <a:r>
            <a:rPr lang="en-US" dirty="0" smtClean="0"/>
            <a:t>Explain </a:t>
          </a:r>
          <a:r>
            <a:rPr lang="en-US" b="1" dirty="0" smtClean="0"/>
            <a:t>benefits &amp; risks</a:t>
          </a:r>
          <a:r>
            <a:rPr lang="en-US" dirty="0" smtClean="0"/>
            <a:t> of participation and </a:t>
          </a:r>
          <a:r>
            <a:rPr lang="en-US" b="1" dirty="0" smtClean="0"/>
            <a:t>limitations of services </a:t>
          </a:r>
          <a:r>
            <a:rPr lang="en-US" dirty="0" smtClean="0"/>
            <a:t>provided</a:t>
          </a:r>
          <a:endParaRPr lang="en-US" dirty="0"/>
        </a:p>
      </dgm:t>
    </dgm:pt>
    <dgm:pt modelId="{952EBD4E-C23A-6644-9429-8ED835DF4601}" type="parTrans" cxnId="{38806BA7-A5D8-724B-B63F-FA7A415F48E7}">
      <dgm:prSet/>
      <dgm:spPr/>
      <dgm:t>
        <a:bodyPr/>
        <a:lstStyle/>
        <a:p>
          <a:endParaRPr lang="en-GB"/>
        </a:p>
      </dgm:t>
    </dgm:pt>
    <dgm:pt modelId="{2B7A273B-38F1-F14F-B002-8D03658F21C3}" type="sibTrans" cxnId="{38806BA7-A5D8-724B-B63F-FA7A415F48E7}">
      <dgm:prSet/>
      <dgm:spPr/>
      <dgm:t>
        <a:bodyPr/>
        <a:lstStyle/>
        <a:p>
          <a:endParaRPr lang="en-GB"/>
        </a:p>
      </dgm:t>
    </dgm:pt>
    <dgm:pt modelId="{A9AD17F3-F86E-D64D-ABD3-034E3DABBCC0}">
      <dgm:prSet/>
      <dgm:spPr/>
      <dgm:t>
        <a:bodyPr/>
        <a:lstStyle/>
        <a:p>
          <a:r>
            <a:rPr lang="en-US" smtClean="0"/>
            <a:t>Obtain explicit consent for </a:t>
          </a:r>
          <a:r>
            <a:rPr lang="en-US" b="1" smtClean="0"/>
            <a:t>specific activities </a:t>
          </a:r>
          <a:r>
            <a:rPr lang="en-US" smtClean="0"/>
            <a:t>(e.g. using tape recorder, doing a physical examination, taking pictures of injuries, referring the victim, etc.)</a:t>
          </a:r>
          <a:endParaRPr lang="en-US" dirty="0"/>
        </a:p>
      </dgm:t>
    </dgm:pt>
    <dgm:pt modelId="{F45F37A2-8FEF-2A4B-BE1C-45E5C8010CAD}" type="parTrans" cxnId="{AD8033BD-9933-1344-A5BA-4F84F9E22CB4}">
      <dgm:prSet/>
      <dgm:spPr/>
      <dgm:t>
        <a:bodyPr/>
        <a:lstStyle/>
        <a:p>
          <a:endParaRPr lang="en-GB"/>
        </a:p>
      </dgm:t>
    </dgm:pt>
    <dgm:pt modelId="{BEE7E166-714C-2841-B615-3B850EB881A6}" type="sibTrans" cxnId="{AD8033BD-9933-1344-A5BA-4F84F9E22CB4}">
      <dgm:prSet/>
      <dgm:spPr/>
      <dgm:t>
        <a:bodyPr/>
        <a:lstStyle/>
        <a:p>
          <a:endParaRPr lang="en-GB"/>
        </a:p>
      </dgm:t>
    </dgm:pt>
    <dgm:pt modelId="{3309412C-3181-4148-AA9E-BFAE18DE0D32}" type="pres">
      <dgm:prSet presAssocID="{6A358BD0-8924-8944-997C-A0D3D290B3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7F7AD86-F3C2-5D4F-A1E4-B6AD197995D8}" type="pres">
      <dgm:prSet presAssocID="{8FBC4198-124C-0E4E-81D0-6756C4B5BCE4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0B341E-BD64-5742-B63E-A5B81778CEA4}" type="pres">
      <dgm:prSet presAssocID="{A55B39EF-0179-4545-9B95-C7B7B4653E00}" presName="spacer" presStyleCnt="0"/>
      <dgm:spPr/>
    </dgm:pt>
    <dgm:pt modelId="{C61BD322-7928-9F46-A33F-8F443A3644B6}" type="pres">
      <dgm:prSet presAssocID="{506208A2-6AED-2E4A-9394-B3A10C82370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CD6017-2127-5B47-98BA-A6E557E1D976}" type="pres">
      <dgm:prSet presAssocID="{EFB3CFD5-BAA9-0246-9DCE-B3B40F58A14D}" presName="spacer" presStyleCnt="0"/>
      <dgm:spPr/>
    </dgm:pt>
    <dgm:pt modelId="{58B6D760-DD16-A140-8EA3-839137FF6BBA}" type="pres">
      <dgm:prSet presAssocID="{51A72FFB-E70B-2840-8F33-825AFC0FF8A2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19D934-1C0C-544B-95E6-DC419C50EB7E}" type="pres">
      <dgm:prSet presAssocID="{B80B814D-1106-0949-B02C-E383293C7364}" presName="spacer" presStyleCnt="0"/>
      <dgm:spPr/>
    </dgm:pt>
    <dgm:pt modelId="{DD95FA9A-B486-0F49-BF91-F4704123E00F}" type="pres">
      <dgm:prSet presAssocID="{66326607-1F71-DA4B-A8E0-256132710CD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8D45F1-EF6B-F944-8A9A-A1D334899AC8}" type="pres">
      <dgm:prSet presAssocID="{430907AA-842D-784B-96A2-3FB32E0E2B12}" presName="spacer" presStyleCnt="0"/>
      <dgm:spPr/>
    </dgm:pt>
    <dgm:pt modelId="{08DFBEA5-E9FE-164A-8703-F4920DE67EAC}" type="pres">
      <dgm:prSet presAssocID="{1B92BFF0-3283-4943-8B9B-22AB1B242D4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08AB33-96B6-1D43-B7B3-CFF9A210F4FD}" type="pres">
      <dgm:prSet presAssocID="{2B7A273B-38F1-F14F-B002-8D03658F21C3}" presName="spacer" presStyleCnt="0"/>
      <dgm:spPr/>
    </dgm:pt>
    <dgm:pt modelId="{F1A339FF-022A-E745-B265-E2AE4AEBD635}" type="pres">
      <dgm:prSet presAssocID="{A9AD17F3-F86E-D64D-ABD3-034E3DABBCC0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EB24E13-810B-854B-A602-AF48C253BB0E}" srcId="{6A358BD0-8924-8944-997C-A0D3D290B3EA}" destId="{66326607-1F71-DA4B-A8E0-256132710CDE}" srcOrd="3" destOrd="0" parTransId="{C7F86912-07B1-2840-8524-A97B93D3AC19}" sibTransId="{430907AA-842D-784B-96A2-3FB32E0E2B12}"/>
    <dgm:cxn modelId="{8356AE3F-4682-2548-9AF8-AA03E43461F7}" srcId="{6A358BD0-8924-8944-997C-A0D3D290B3EA}" destId="{8FBC4198-124C-0E4E-81D0-6756C4B5BCE4}" srcOrd="0" destOrd="0" parTransId="{49BD61DE-E271-EF4C-B0CA-A930F314CA76}" sibTransId="{A55B39EF-0179-4545-9B95-C7B7B4653E00}"/>
    <dgm:cxn modelId="{99F8EDEB-D056-6B4D-A152-4920DFF7DBAA}" type="presOf" srcId="{A9AD17F3-F86E-D64D-ABD3-034E3DABBCC0}" destId="{F1A339FF-022A-E745-B265-E2AE4AEBD635}" srcOrd="0" destOrd="0" presId="urn:microsoft.com/office/officeart/2005/8/layout/vList2"/>
    <dgm:cxn modelId="{23F76690-C085-5344-9A23-4B099D5EFAE6}" type="presOf" srcId="{51A72FFB-E70B-2840-8F33-825AFC0FF8A2}" destId="{58B6D760-DD16-A140-8EA3-839137FF6BBA}" srcOrd="0" destOrd="0" presId="urn:microsoft.com/office/officeart/2005/8/layout/vList2"/>
    <dgm:cxn modelId="{FFAC4E0C-E364-7440-A633-35A0FB111352}" type="presOf" srcId="{506208A2-6AED-2E4A-9394-B3A10C823707}" destId="{C61BD322-7928-9F46-A33F-8F443A3644B6}" srcOrd="0" destOrd="0" presId="urn:microsoft.com/office/officeart/2005/8/layout/vList2"/>
    <dgm:cxn modelId="{8E2D47CF-34E5-BE44-87B1-186F828C4FBD}" type="presOf" srcId="{6A358BD0-8924-8944-997C-A0D3D290B3EA}" destId="{3309412C-3181-4148-AA9E-BFAE18DE0D32}" srcOrd="0" destOrd="0" presId="urn:microsoft.com/office/officeart/2005/8/layout/vList2"/>
    <dgm:cxn modelId="{DCB6B7A4-E88E-4F42-B7E5-144439044E81}" type="presOf" srcId="{8FBC4198-124C-0E4E-81D0-6756C4B5BCE4}" destId="{F7F7AD86-F3C2-5D4F-A1E4-B6AD197995D8}" srcOrd="0" destOrd="0" presId="urn:microsoft.com/office/officeart/2005/8/layout/vList2"/>
    <dgm:cxn modelId="{AF0057A9-FFA3-5A44-A3E3-64E5728605E3}" type="presOf" srcId="{1B92BFF0-3283-4943-8B9B-22AB1B242D49}" destId="{08DFBEA5-E9FE-164A-8703-F4920DE67EAC}" srcOrd="0" destOrd="0" presId="urn:microsoft.com/office/officeart/2005/8/layout/vList2"/>
    <dgm:cxn modelId="{38806BA7-A5D8-724B-B63F-FA7A415F48E7}" srcId="{6A358BD0-8924-8944-997C-A0D3D290B3EA}" destId="{1B92BFF0-3283-4943-8B9B-22AB1B242D49}" srcOrd="4" destOrd="0" parTransId="{952EBD4E-C23A-6644-9429-8ED835DF4601}" sibTransId="{2B7A273B-38F1-F14F-B002-8D03658F21C3}"/>
    <dgm:cxn modelId="{C019C1AB-80D0-0D4B-8FF7-B8CF9B84F8C7}" srcId="{6A358BD0-8924-8944-997C-A0D3D290B3EA}" destId="{506208A2-6AED-2E4A-9394-B3A10C823707}" srcOrd="1" destOrd="0" parTransId="{89CFC006-4AF0-8C40-8AEA-F171DDDCC7F0}" sibTransId="{EFB3CFD5-BAA9-0246-9DCE-B3B40F58A14D}"/>
    <dgm:cxn modelId="{35992B8B-0571-8D49-BDBA-9F2EDA81E7D8}" type="presOf" srcId="{66326607-1F71-DA4B-A8E0-256132710CDE}" destId="{DD95FA9A-B486-0F49-BF91-F4704123E00F}" srcOrd="0" destOrd="0" presId="urn:microsoft.com/office/officeart/2005/8/layout/vList2"/>
    <dgm:cxn modelId="{AD8033BD-9933-1344-A5BA-4F84F9E22CB4}" srcId="{6A358BD0-8924-8944-997C-A0D3D290B3EA}" destId="{A9AD17F3-F86E-D64D-ABD3-034E3DABBCC0}" srcOrd="5" destOrd="0" parTransId="{F45F37A2-8FEF-2A4B-BE1C-45E5C8010CAD}" sibTransId="{BEE7E166-714C-2841-B615-3B850EB881A6}"/>
    <dgm:cxn modelId="{AFE188A3-56A7-A345-B875-94CB3FA9A39F}" srcId="{6A358BD0-8924-8944-997C-A0D3D290B3EA}" destId="{51A72FFB-E70B-2840-8F33-825AFC0FF8A2}" srcOrd="2" destOrd="0" parTransId="{5A12AC74-2592-3D4E-8B50-E34F9AFC3108}" sibTransId="{B80B814D-1106-0949-B02C-E383293C7364}"/>
    <dgm:cxn modelId="{695FB6FD-36B3-F745-859D-0C91E5F9FE1B}" type="presParOf" srcId="{3309412C-3181-4148-AA9E-BFAE18DE0D32}" destId="{F7F7AD86-F3C2-5D4F-A1E4-B6AD197995D8}" srcOrd="0" destOrd="0" presId="urn:microsoft.com/office/officeart/2005/8/layout/vList2"/>
    <dgm:cxn modelId="{BC599314-D2DF-D741-9913-303D5643CB8C}" type="presParOf" srcId="{3309412C-3181-4148-AA9E-BFAE18DE0D32}" destId="{9E0B341E-BD64-5742-B63E-A5B81778CEA4}" srcOrd="1" destOrd="0" presId="urn:microsoft.com/office/officeart/2005/8/layout/vList2"/>
    <dgm:cxn modelId="{F8AFE6E3-6B4F-054F-A304-481990CF2B56}" type="presParOf" srcId="{3309412C-3181-4148-AA9E-BFAE18DE0D32}" destId="{C61BD322-7928-9F46-A33F-8F443A3644B6}" srcOrd="2" destOrd="0" presId="urn:microsoft.com/office/officeart/2005/8/layout/vList2"/>
    <dgm:cxn modelId="{F363C5B9-B2BA-F042-8449-BCF22B979222}" type="presParOf" srcId="{3309412C-3181-4148-AA9E-BFAE18DE0D32}" destId="{3FCD6017-2127-5B47-98BA-A6E557E1D976}" srcOrd="3" destOrd="0" presId="urn:microsoft.com/office/officeart/2005/8/layout/vList2"/>
    <dgm:cxn modelId="{9E03D892-1866-814E-B9E6-06A2DAD0BDE8}" type="presParOf" srcId="{3309412C-3181-4148-AA9E-BFAE18DE0D32}" destId="{58B6D760-DD16-A140-8EA3-839137FF6BBA}" srcOrd="4" destOrd="0" presId="urn:microsoft.com/office/officeart/2005/8/layout/vList2"/>
    <dgm:cxn modelId="{71F5BC63-474E-224D-83D8-92A3C32625B9}" type="presParOf" srcId="{3309412C-3181-4148-AA9E-BFAE18DE0D32}" destId="{4E19D934-1C0C-544B-95E6-DC419C50EB7E}" srcOrd="5" destOrd="0" presId="urn:microsoft.com/office/officeart/2005/8/layout/vList2"/>
    <dgm:cxn modelId="{55036D34-9AD2-394C-AD27-6FC38627B8B0}" type="presParOf" srcId="{3309412C-3181-4148-AA9E-BFAE18DE0D32}" destId="{DD95FA9A-B486-0F49-BF91-F4704123E00F}" srcOrd="6" destOrd="0" presId="urn:microsoft.com/office/officeart/2005/8/layout/vList2"/>
    <dgm:cxn modelId="{25CF3CB0-5E0B-D947-B966-1A9F6DC6E153}" type="presParOf" srcId="{3309412C-3181-4148-AA9E-BFAE18DE0D32}" destId="{EA8D45F1-EF6B-F944-8A9A-A1D334899AC8}" srcOrd="7" destOrd="0" presId="urn:microsoft.com/office/officeart/2005/8/layout/vList2"/>
    <dgm:cxn modelId="{422C5295-6F66-E046-B733-DE4AF7FFDA17}" type="presParOf" srcId="{3309412C-3181-4148-AA9E-BFAE18DE0D32}" destId="{08DFBEA5-E9FE-164A-8703-F4920DE67EAC}" srcOrd="8" destOrd="0" presId="urn:microsoft.com/office/officeart/2005/8/layout/vList2"/>
    <dgm:cxn modelId="{7D14693F-7DE3-D84F-8087-A3FCA17ADD81}" type="presParOf" srcId="{3309412C-3181-4148-AA9E-BFAE18DE0D32}" destId="{C108AB33-96B6-1D43-B7B3-CFF9A210F4FD}" srcOrd="9" destOrd="0" presId="urn:microsoft.com/office/officeart/2005/8/layout/vList2"/>
    <dgm:cxn modelId="{F34AA5A6-6E29-EF42-8C22-22AF733A7185}" type="presParOf" srcId="{3309412C-3181-4148-AA9E-BFAE18DE0D32}" destId="{F1A339FF-022A-E745-B265-E2AE4AEBD63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3C5B7D-16E1-7F4D-957C-F975D8448BFA}" type="doc">
      <dgm:prSet loTypeId="urn:microsoft.com/office/officeart/2005/8/layout/radial4" loCatId="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F79E1E0C-C327-9940-8075-13DC52FE7100}">
      <dgm:prSet/>
      <dgm:spPr/>
      <dgm:t>
        <a:bodyPr/>
        <a:lstStyle/>
        <a:p>
          <a:pPr rtl="0"/>
          <a:r>
            <a:rPr lang="en-US" b="1" dirty="0">
              <a:solidFill>
                <a:srgbClr val="000000"/>
              </a:solidFill>
            </a:rPr>
            <a:t>Mitigating</a:t>
          </a:r>
          <a:r>
            <a:rPr lang="en-US" b="1" baseline="0" dirty="0">
              <a:solidFill>
                <a:srgbClr val="000000"/>
              </a:solidFill>
            </a:rPr>
            <a:t> measures</a:t>
          </a:r>
          <a:endParaRPr lang="en-US" b="1" dirty="0">
            <a:solidFill>
              <a:srgbClr val="000000"/>
            </a:solidFill>
          </a:endParaRPr>
        </a:p>
      </dgm:t>
    </dgm:pt>
    <dgm:pt modelId="{4736C777-83EE-0B47-9D6E-39C4D604C4F4}" type="parTrans" cxnId="{CA4CAB99-ACEA-BE45-8557-88653562B898}">
      <dgm:prSet/>
      <dgm:spPr/>
      <dgm:t>
        <a:bodyPr/>
        <a:lstStyle/>
        <a:p>
          <a:endParaRPr lang="en-US"/>
        </a:p>
      </dgm:t>
    </dgm:pt>
    <dgm:pt modelId="{8FF1E18E-0F90-D048-98FA-8E0EAA6E725F}" type="sibTrans" cxnId="{CA4CAB99-ACEA-BE45-8557-88653562B898}">
      <dgm:prSet/>
      <dgm:spPr/>
      <dgm:t>
        <a:bodyPr/>
        <a:lstStyle/>
        <a:p>
          <a:endParaRPr lang="en-US"/>
        </a:p>
      </dgm:t>
    </dgm:pt>
    <dgm:pt modelId="{1CB2F02B-5273-974D-9537-C45823909DA0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</a:rPr>
            <a:t>Threat and risk assessments</a:t>
          </a:r>
        </a:p>
      </dgm:t>
    </dgm:pt>
    <dgm:pt modelId="{E072B3D5-4BC7-F34E-A526-0FD8B2A12B9C}" type="parTrans" cxnId="{214EDBCE-D68C-7E45-8503-A7819D1E0127}">
      <dgm:prSet/>
      <dgm:spPr/>
      <dgm:t>
        <a:bodyPr/>
        <a:lstStyle/>
        <a:p>
          <a:endParaRPr lang="en-US"/>
        </a:p>
      </dgm:t>
    </dgm:pt>
    <dgm:pt modelId="{2E95DEC1-10DE-6B41-9CD1-95AEB5E0C281}" type="sibTrans" cxnId="{214EDBCE-D68C-7E45-8503-A7819D1E0127}">
      <dgm:prSet/>
      <dgm:spPr/>
      <dgm:t>
        <a:bodyPr/>
        <a:lstStyle/>
        <a:p>
          <a:endParaRPr lang="en-US"/>
        </a:p>
      </dgm:t>
    </dgm:pt>
    <dgm:pt modelId="{09D31D0F-24D5-BF40-8E0C-13B3B358102F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</a:rPr>
            <a:t>Coordination</a:t>
          </a:r>
        </a:p>
      </dgm:t>
    </dgm:pt>
    <dgm:pt modelId="{E20ADE98-62C5-2046-A240-7438F7684544}" type="parTrans" cxnId="{6E39C2AE-24E2-5B4F-A932-75CEBDEC47A6}">
      <dgm:prSet/>
      <dgm:spPr/>
      <dgm:t>
        <a:bodyPr/>
        <a:lstStyle/>
        <a:p>
          <a:endParaRPr lang="en-US"/>
        </a:p>
      </dgm:t>
    </dgm:pt>
    <dgm:pt modelId="{240A5ABF-460A-5A41-99E1-4CE9D904E800}" type="sibTrans" cxnId="{6E39C2AE-24E2-5B4F-A932-75CEBDEC47A6}">
      <dgm:prSet/>
      <dgm:spPr/>
      <dgm:t>
        <a:bodyPr/>
        <a:lstStyle/>
        <a:p>
          <a:endParaRPr lang="en-US"/>
        </a:p>
      </dgm:t>
    </dgm:pt>
    <dgm:pt modelId="{07FA00AE-E4A0-0541-ACAE-2EA58CC3848D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</a:rPr>
            <a:t>Confidentiality</a:t>
          </a:r>
        </a:p>
      </dgm:t>
    </dgm:pt>
    <dgm:pt modelId="{4E840B5E-66BE-5F42-9624-96048ECA2103}" type="parTrans" cxnId="{5E813650-66EE-964E-B56E-127325151737}">
      <dgm:prSet/>
      <dgm:spPr/>
      <dgm:t>
        <a:bodyPr/>
        <a:lstStyle/>
        <a:p>
          <a:endParaRPr lang="en-US"/>
        </a:p>
      </dgm:t>
    </dgm:pt>
    <dgm:pt modelId="{07A7D399-0E86-9741-9A21-9280930C89FC}" type="sibTrans" cxnId="{5E813650-66EE-964E-B56E-127325151737}">
      <dgm:prSet/>
      <dgm:spPr/>
      <dgm:t>
        <a:bodyPr/>
        <a:lstStyle/>
        <a:p>
          <a:endParaRPr lang="en-US"/>
        </a:p>
      </dgm:t>
    </dgm:pt>
    <dgm:pt modelId="{660F096D-C44A-8D4F-AD20-1DCC1C2A6BC6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</a:rPr>
            <a:t>Referrals of victims/witnesses</a:t>
          </a:r>
        </a:p>
      </dgm:t>
    </dgm:pt>
    <dgm:pt modelId="{4870A74D-2295-5546-87E2-D19695FBAA09}" type="parTrans" cxnId="{25A48DD6-05E5-A246-88C6-35F4C1E1F83F}">
      <dgm:prSet/>
      <dgm:spPr/>
      <dgm:t>
        <a:bodyPr/>
        <a:lstStyle/>
        <a:p>
          <a:endParaRPr lang="en-US"/>
        </a:p>
      </dgm:t>
    </dgm:pt>
    <dgm:pt modelId="{91395738-15E7-BC42-9378-A73166D9DF4A}" type="sibTrans" cxnId="{25A48DD6-05E5-A246-88C6-35F4C1E1F83F}">
      <dgm:prSet/>
      <dgm:spPr/>
      <dgm:t>
        <a:bodyPr/>
        <a:lstStyle/>
        <a:p>
          <a:endParaRPr lang="en-US"/>
        </a:p>
      </dgm:t>
    </dgm:pt>
    <dgm:pt modelId="{C5842572-236C-DF47-8DD5-03A85C8F250D}" type="pres">
      <dgm:prSet presAssocID="{733C5B7D-16E1-7F4D-957C-F975D8448BF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C949A9B-601A-6E4B-8DA6-562408870F03}" type="pres">
      <dgm:prSet presAssocID="{F79E1E0C-C327-9940-8075-13DC52FE7100}" presName="centerShape" presStyleLbl="node0" presStyleIdx="0" presStyleCnt="1"/>
      <dgm:spPr/>
      <dgm:t>
        <a:bodyPr/>
        <a:lstStyle/>
        <a:p>
          <a:endParaRPr lang="en-GB"/>
        </a:p>
      </dgm:t>
    </dgm:pt>
    <dgm:pt modelId="{69D42CF5-3773-FE4B-AA08-1F61F44CEFE0}" type="pres">
      <dgm:prSet presAssocID="{E072B3D5-4BC7-F34E-A526-0FD8B2A12B9C}" presName="parTrans" presStyleLbl="bgSibTrans2D1" presStyleIdx="0" presStyleCnt="4"/>
      <dgm:spPr/>
      <dgm:t>
        <a:bodyPr/>
        <a:lstStyle/>
        <a:p>
          <a:endParaRPr lang="en-GB"/>
        </a:p>
      </dgm:t>
    </dgm:pt>
    <dgm:pt modelId="{36238C7B-0C01-0B47-80EC-9A88E9E5E28B}" type="pres">
      <dgm:prSet presAssocID="{1CB2F02B-5273-974D-9537-C45823909DA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397EC7F-6D79-6041-A5D3-45B2B13F9B56}" type="pres">
      <dgm:prSet presAssocID="{E20ADE98-62C5-2046-A240-7438F7684544}" presName="parTrans" presStyleLbl="bgSibTrans2D1" presStyleIdx="1" presStyleCnt="4"/>
      <dgm:spPr/>
      <dgm:t>
        <a:bodyPr/>
        <a:lstStyle/>
        <a:p>
          <a:endParaRPr lang="en-GB"/>
        </a:p>
      </dgm:t>
    </dgm:pt>
    <dgm:pt modelId="{BB575BAE-4E1D-9D4D-B092-4E1335AA49EC}" type="pres">
      <dgm:prSet presAssocID="{09D31D0F-24D5-BF40-8E0C-13B3B358102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C0CE39-1459-3B43-9B5B-5044A39B229F}" type="pres">
      <dgm:prSet presAssocID="{4E840B5E-66BE-5F42-9624-96048ECA2103}" presName="parTrans" presStyleLbl="bgSibTrans2D1" presStyleIdx="2" presStyleCnt="4"/>
      <dgm:spPr/>
      <dgm:t>
        <a:bodyPr/>
        <a:lstStyle/>
        <a:p>
          <a:endParaRPr lang="en-GB"/>
        </a:p>
      </dgm:t>
    </dgm:pt>
    <dgm:pt modelId="{4CCFDB9A-992D-F94B-B9F0-5F197FF30CB2}" type="pres">
      <dgm:prSet presAssocID="{07FA00AE-E4A0-0541-ACAE-2EA58CC3848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066960-8A23-FC45-875C-2EBBE2D1509A}" type="pres">
      <dgm:prSet presAssocID="{4870A74D-2295-5546-87E2-D19695FBAA09}" presName="parTrans" presStyleLbl="bgSibTrans2D1" presStyleIdx="3" presStyleCnt="4"/>
      <dgm:spPr/>
      <dgm:t>
        <a:bodyPr/>
        <a:lstStyle/>
        <a:p>
          <a:endParaRPr lang="en-GB"/>
        </a:p>
      </dgm:t>
    </dgm:pt>
    <dgm:pt modelId="{7523FB9E-F8AA-9D40-B2A1-6E33EFCFCCC3}" type="pres">
      <dgm:prSet presAssocID="{660F096D-C44A-8D4F-AD20-1DCC1C2A6BC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14EDBCE-D68C-7E45-8503-A7819D1E0127}" srcId="{F79E1E0C-C327-9940-8075-13DC52FE7100}" destId="{1CB2F02B-5273-974D-9537-C45823909DA0}" srcOrd="0" destOrd="0" parTransId="{E072B3D5-4BC7-F34E-A526-0FD8B2A12B9C}" sibTransId="{2E95DEC1-10DE-6B41-9CD1-95AEB5E0C281}"/>
    <dgm:cxn modelId="{DF41DB81-6FF4-B244-9348-47EDC5AA1463}" type="presOf" srcId="{1CB2F02B-5273-974D-9537-C45823909DA0}" destId="{36238C7B-0C01-0B47-80EC-9A88E9E5E28B}" srcOrd="0" destOrd="0" presId="urn:microsoft.com/office/officeart/2005/8/layout/radial4"/>
    <dgm:cxn modelId="{09E9D49F-DD42-4148-95A5-5AFBE0F28A8D}" type="presOf" srcId="{07FA00AE-E4A0-0541-ACAE-2EA58CC3848D}" destId="{4CCFDB9A-992D-F94B-B9F0-5F197FF30CB2}" srcOrd="0" destOrd="0" presId="urn:microsoft.com/office/officeart/2005/8/layout/radial4"/>
    <dgm:cxn modelId="{E6B05473-30AA-314A-B44A-98F50C86CD6A}" type="presOf" srcId="{660F096D-C44A-8D4F-AD20-1DCC1C2A6BC6}" destId="{7523FB9E-F8AA-9D40-B2A1-6E33EFCFCCC3}" srcOrd="0" destOrd="0" presId="urn:microsoft.com/office/officeart/2005/8/layout/radial4"/>
    <dgm:cxn modelId="{6E39C2AE-24E2-5B4F-A932-75CEBDEC47A6}" srcId="{F79E1E0C-C327-9940-8075-13DC52FE7100}" destId="{09D31D0F-24D5-BF40-8E0C-13B3B358102F}" srcOrd="1" destOrd="0" parTransId="{E20ADE98-62C5-2046-A240-7438F7684544}" sibTransId="{240A5ABF-460A-5A41-99E1-4CE9D904E800}"/>
    <dgm:cxn modelId="{5E813650-66EE-964E-B56E-127325151737}" srcId="{F79E1E0C-C327-9940-8075-13DC52FE7100}" destId="{07FA00AE-E4A0-0541-ACAE-2EA58CC3848D}" srcOrd="2" destOrd="0" parTransId="{4E840B5E-66BE-5F42-9624-96048ECA2103}" sibTransId="{07A7D399-0E86-9741-9A21-9280930C89FC}"/>
    <dgm:cxn modelId="{CA4CAB99-ACEA-BE45-8557-88653562B898}" srcId="{733C5B7D-16E1-7F4D-957C-F975D8448BFA}" destId="{F79E1E0C-C327-9940-8075-13DC52FE7100}" srcOrd="0" destOrd="0" parTransId="{4736C777-83EE-0B47-9D6E-39C4D604C4F4}" sibTransId="{8FF1E18E-0F90-D048-98FA-8E0EAA6E725F}"/>
    <dgm:cxn modelId="{F19AF948-0340-FC4E-B6F5-E0398DCD0BC7}" type="presOf" srcId="{E20ADE98-62C5-2046-A240-7438F7684544}" destId="{5397EC7F-6D79-6041-A5D3-45B2B13F9B56}" srcOrd="0" destOrd="0" presId="urn:microsoft.com/office/officeart/2005/8/layout/radial4"/>
    <dgm:cxn modelId="{329996D1-C890-9D45-907F-5453C9283656}" type="presOf" srcId="{09D31D0F-24D5-BF40-8E0C-13B3B358102F}" destId="{BB575BAE-4E1D-9D4D-B092-4E1335AA49EC}" srcOrd="0" destOrd="0" presId="urn:microsoft.com/office/officeart/2005/8/layout/radial4"/>
    <dgm:cxn modelId="{C9E0370F-A4E5-C144-81F1-1F9164C5E1D2}" type="presOf" srcId="{733C5B7D-16E1-7F4D-957C-F975D8448BFA}" destId="{C5842572-236C-DF47-8DD5-03A85C8F250D}" srcOrd="0" destOrd="0" presId="urn:microsoft.com/office/officeart/2005/8/layout/radial4"/>
    <dgm:cxn modelId="{ADCA9F88-3239-0049-91F9-8CE9DF880237}" type="presOf" srcId="{4E840B5E-66BE-5F42-9624-96048ECA2103}" destId="{B9C0CE39-1459-3B43-9B5B-5044A39B229F}" srcOrd="0" destOrd="0" presId="urn:microsoft.com/office/officeart/2005/8/layout/radial4"/>
    <dgm:cxn modelId="{82C14345-65B9-3E49-BD1F-A8D740CB3482}" type="presOf" srcId="{F79E1E0C-C327-9940-8075-13DC52FE7100}" destId="{4C949A9B-601A-6E4B-8DA6-562408870F03}" srcOrd="0" destOrd="0" presId="urn:microsoft.com/office/officeart/2005/8/layout/radial4"/>
    <dgm:cxn modelId="{25A48DD6-05E5-A246-88C6-35F4C1E1F83F}" srcId="{F79E1E0C-C327-9940-8075-13DC52FE7100}" destId="{660F096D-C44A-8D4F-AD20-1DCC1C2A6BC6}" srcOrd="3" destOrd="0" parTransId="{4870A74D-2295-5546-87E2-D19695FBAA09}" sibTransId="{91395738-15E7-BC42-9378-A73166D9DF4A}"/>
    <dgm:cxn modelId="{88FB6F5E-EC20-994F-99C3-5B3123A0B64F}" type="presOf" srcId="{4870A74D-2295-5546-87E2-D19695FBAA09}" destId="{0E066960-8A23-FC45-875C-2EBBE2D1509A}" srcOrd="0" destOrd="0" presId="urn:microsoft.com/office/officeart/2005/8/layout/radial4"/>
    <dgm:cxn modelId="{E3924EE5-66D1-2C49-8F5E-7AF417CEDD42}" type="presOf" srcId="{E072B3D5-4BC7-F34E-A526-0FD8B2A12B9C}" destId="{69D42CF5-3773-FE4B-AA08-1F61F44CEFE0}" srcOrd="0" destOrd="0" presId="urn:microsoft.com/office/officeart/2005/8/layout/radial4"/>
    <dgm:cxn modelId="{D42A6DD7-AF2A-944A-A430-7E067A96727F}" type="presParOf" srcId="{C5842572-236C-DF47-8DD5-03A85C8F250D}" destId="{4C949A9B-601A-6E4B-8DA6-562408870F03}" srcOrd="0" destOrd="0" presId="urn:microsoft.com/office/officeart/2005/8/layout/radial4"/>
    <dgm:cxn modelId="{A05DF477-5C11-AF4B-A241-5F6C7BCB2068}" type="presParOf" srcId="{C5842572-236C-DF47-8DD5-03A85C8F250D}" destId="{69D42CF5-3773-FE4B-AA08-1F61F44CEFE0}" srcOrd="1" destOrd="0" presId="urn:microsoft.com/office/officeart/2005/8/layout/radial4"/>
    <dgm:cxn modelId="{D99F2BB6-0139-2D4B-9834-F440E2E6B363}" type="presParOf" srcId="{C5842572-236C-DF47-8DD5-03A85C8F250D}" destId="{36238C7B-0C01-0B47-80EC-9A88E9E5E28B}" srcOrd="2" destOrd="0" presId="urn:microsoft.com/office/officeart/2005/8/layout/radial4"/>
    <dgm:cxn modelId="{86B6A285-796B-434B-9D1E-331E0F86FCAD}" type="presParOf" srcId="{C5842572-236C-DF47-8DD5-03A85C8F250D}" destId="{5397EC7F-6D79-6041-A5D3-45B2B13F9B56}" srcOrd="3" destOrd="0" presId="urn:microsoft.com/office/officeart/2005/8/layout/radial4"/>
    <dgm:cxn modelId="{0738D8CB-2BD5-914D-9596-911E27863628}" type="presParOf" srcId="{C5842572-236C-DF47-8DD5-03A85C8F250D}" destId="{BB575BAE-4E1D-9D4D-B092-4E1335AA49EC}" srcOrd="4" destOrd="0" presId="urn:microsoft.com/office/officeart/2005/8/layout/radial4"/>
    <dgm:cxn modelId="{FDDEBCBC-8C42-4840-A63B-66AF7F7E2C7C}" type="presParOf" srcId="{C5842572-236C-DF47-8DD5-03A85C8F250D}" destId="{B9C0CE39-1459-3B43-9B5B-5044A39B229F}" srcOrd="5" destOrd="0" presId="urn:microsoft.com/office/officeart/2005/8/layout/radial4"/>
    <dgm:cxn modelId="{4368ACB2-C91D-7C40-B44A-5D9B9141809A}" type="presParOf" srcId="{C5842572-236C-DF47-8DD5-03A85C8F250D}" destId="{4CCFDB9A-992D-F94B-B9F0-5F197FF30CB2}" srcOrd="6" destOrd="0" presId="urn:microsoft.com/office/officeart/2005/8/layout/radial4"/>
    <dgm:cxn modelId="{7E222CCA-F51C-5B4B-ADC1-D62CE1745CCE}" type="presParOf" srcId="{C5842572-236C-DF47-8DD5-03A85C8F250D}" destId="{0E066960-8A23-FC45-875C-2EBBE2D1509A}" srcOrd="7" destOrd="0" presId="urn:microsoft.com/office/officeart/2005/8/layout/radial4"/>
    <dgm:cxn modelId="{0DC4ADC2-E113-5040-A64B-F8C74C8A53CC}" type="presParOf" srcId="{C5842572-236C-DF47-8DD5-03A85C8F250D}" destId="{7523FB9E-F8AA-9D40-B2A1-6E33EFCFCCC3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E4216B-0CB0-B74F-9C58-5EDA5B7218CC}" type="doc">
      <dgm:prSet loTypeId="urn:microsoft.com/office/officeart/2005/8/layout/vList5" loCatId="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1DFE89A0-32BD-6F4E-8A84-B42503990375}">
      <dgm:prSet phldrT="[Text]"/>
      <dgm:spPr/>
      <dgm:t>
        <a:bodyPr/>
        <a:lstStyle/>
        <a:p>
          <a:r>
            <a:rPr lang="en-US" b="1"/>
            <a:t>STEP 1       </a:t>
          </a:r>
        </a:p>
        <a:p>
          <a:r>
            <a:rPr lang="en-US"/>
            <a:t>List the threats</a:t>
          </a:r>
          <a:endParaRPr lang="en-US" dirty="0"/>
        </a:p>
      </dgm:t>
    </dgm:pt>
    <dgm:pt modelId="{72084267-F180-F545-81ED-E724E4F61D2F}" type="parTrans" cxnId="{6C22B9AD-5B1C-1F41-8AFE-F093BD535DD5}">
      <dgm:prSet/>
      <dgm:spPr/>
      <dgm:t>
        <a:bodyPr/>
        <a:lstStyle/>
        <a:p>
          <a:endParaRPr lang="en-US"/>
        </a:p>
      </dgm:t>
    </dgm:pt>
    <dgm:pt modelId="{AF016776-0EAA-2F48-8CFF-FE0CA9DDBB18}" type="sibTrans" cxnId="{6C22B9AD-5B1C-1F41-8AFE-F093BD535DD5}">
      <dgm:prSet/>
      <dgm:spPr/>
      <dgm:t>
        <a:bodyPr/>
        <a:lstStyle/>
        <a:p>
          <a:endParaRPr lang="en-US"/>
        </a:p>
      </dgm:t>
    </dgm:pt>
    <dgm:pt modelId="{E00BEE38-C72F-A94E-AE4B-370FA0DDDC92}">
      <dgm:prSet phldrT="[Text]"/>
      <dgm:spPr/>
      <dgm:t>
        <a:bodyPr/>
        <a:lstStyle/>
        <a:p>
          <a:r>
            <a:rPr lang="en-US" dirty="0"/>
            <a:t>What are the threats?</a:t>
          </a:r>
        </a:p>
      </dgm:t>
    </dgm:pt>
    <dgm:pt modelId="{4FA3D73B-9DF1-B84D-ADE1-D04D44BCEDE3}" type="parTrans" cxnId="{2E2A175F-BACE-EB46-84B6-8288114C7334}">
      <dgm:prSet/>
      <dgm:spPr/>
      <dgm:t>
        <a:bodyPr/>
        <a:lstStyle/>
        <a:p>
          <a:endParaRPr lang="en-US"/>
        </a:p>
      </dgm:t>
    </dgm:pt>
    <dgm:pt modelId="{CAA90057-0BE3-E341-A54C-6014F2E11A47}" type="sibTrans" cxnId="{2E2A175F-BACE-EB46-84B6-8288114C7334}">
      <dgm:prSet/>
      <dgm:spPr/>
      <dgm:t>
        <a:bodyPr/>
        <a:lstStyle/>
        <a:p>
          <a:endParaRPr lang="en-US"/>
        </a:p>
      </dgm:t>
    </dgm:pt>
    <dgm:pt modelId="{B8934489-DDCC-AE4D-975D-F49C13693E29}">
      <dgm:prSet phldrT="[Text]"/>
      <dgm:spPr/>
      <dgm:t>
        <a:bodyPr/>
        <a:lstStyle/>
        <a:p>
          <a:r>
            <a:rPr lang="en-US"/>
            <a:t>Who/what has made the threat?</a:t>
          </a:r>
          <a:endParaRPr lang="en-US" dirty="0"/>
        </a:p>
      </dgm:t>
    </dgm:pt>
    <dgm:pt modelId="{E86DFE63-EC52-6247-97EC-BB50FF62640B}" type="parTrans" cxnId="{A3D2627C-9D89-DE40-AD8F-DCA2CCDCC17B}">
      <dgm:prSet/>
      <dgm:spPr/>
      <dgm:t>
        <a:bodyPr/>
        <a:lstStyle/>
        <a:p>
          <a:endParaRPr lang="en-US"/>
        </a:p>
      </dgm:t>
    </dgm:pt>
    <dgm:pt modelId="{33FD75AD-DBD0-484A-85CC-AEBB9A7FC549}" type="sibTrans" cxnId="{A3D2627C-9D89-DE40-AD8F-DCA2CCDCC17B}">
      <dgm:prSet/>
      <dgm:spPr/>
      <dgm:t>
        <a:bodyPr/>
        <a:lstStyle/>
        <a:p>
          <a:endParaRPr lang="en-US"/>
        </a:p>
      </dgm:t>
    </dgm:pt>
    <dgm:pt modelId="{308304EB-7978-9146-908F-83C3ADF53EE3}">
      <dgm:prSet phldrT="[Text]"/>
      <dgm:spPr/>
      <dgm:t>
        <a:bodyPr/>
        <a:lstStyle/>
        <a:p>
          <a:r>
            <a:rPr lang="en-US" b="1" dirty="0"/>
            <a:t>STEP 2 </a:t>
          </a:r>
        </a:p>
        <a:p>
          <a:r>
            <a:rPr lang="en-US" dirty="0"/>
            <a:t>Assess the risk</a:t>
          </a:r>
        </a:p>
      </dgm:t>
    </dgm:pt>
    <dgm:pt modelId="{B319BCE3-0762-064C-9356-43C9FCE1C32A}" type="parTrans" cxnId="{7BA69A41-8A1B-824C-B194-03CB5FDABF0A}">
      <dgm:prSet/>
      <dgm:spPr/>
      <dgm:t>
        <a:bodyPr/>
        <a:lstStyle/>
        <a:p>
          <a:endParaRPr lang="en-US"/>
        </a:p>
      </dgm:t>
    </dgm:pt>
    <dgm:pt modelId="{8B3BC0EF-5A72-EA49-852F-1400A80A59D3}" type="sibTrans" cxnId="{7BA69A41-8A1B-824C-B194-03CB5FDABF0A}">
      <dgm:prSet/>
      <dgm:spPr/>
      <dgm:t>
        <a:bodyPr/>
        <a:lstStyle/>
        <a:p>
          <a:endParaRPr lang="en-US"/>
        </a:p>
      </dgm:t>
    </dgm:pt>
    <dgm:pt modelId="{F796D7C7-8BBE-6C42-B240-1CF470C8A50D}">
      <dgm:prSet phldrT="[Text]"/>
      <dgm:spPr/>
      <dgm:t>
        <a:bodyPr/>
        <a:lstStyle/>
        <a:p>
          <a:r>
            <a:rPr lang="en-US"/>
            <a:t>How likely is it that the threat will become a reality?</a:t>
          </a:r>
          <a:endParaRPr lang="en-US" dirty="0"/>
        </a:p>
      </dgm:t>
    </dgm:pt>
    <dgm:pt modelId="{38E3F2D0-E466-1849-992A-6C907AD49B79}" type="parTrans" cxnId="{4728DB69-DD9F-6C44-A462-309D1C055506}">
      <dgm:prSet/>
      <dgm:spPr/>
      <dgm:t>
        <a:bodyPr/>
        <a:lstStyle/>
        <a:p>
          <a:endParaRPr lang="en-US"/>
        </a:p>
      </dgm:t>
    </dgm:pt>
    <dgm:pt modelId="{C0F2DC91-927E-B346-858F-C51BB13E7A71}" type="sibTrans" cxnId="{4728DB69-DD9F-6C44-A462-309D1C055506}">
      <dgm:prSet/>
      <dgm:spPr/>
      <dgm:t>
        <a:bodyPr/>
        <a:lstStyle/>
        <a:p>
          <a:endParaRPr lang="en-US"/>
        </a:p>
      </dgm:t>
    </dgm:pt>
    <dgm:pt modelId="{6109F9D1-B18C-4840-9AE1-A7A77E4B7112}">
      <dgm:prSet phldrT="[Text]"/>
      <dgm:spPr/>
      <dgm:t>
        <a:bodyPr/>
        <a:lstStyle/>
        <a:p>
          <a:r>
            <a:rPr lang="en-US"/>
            <a:t>How severe would the impact be?</a:t>
          </a:r>
          <a:endParaRPr lang="en-US" dirty="0"/>
        </a:p>
      </dgm:t>
    </dgm:pt>
    <dgm:pt modelId="{D0BDE2AA-4B9F-6C49-8C90-2BE66CE6E0D1}" type="parTrans" cxnId="{43A40CD5-F42F-CE49-A2FD-278DC074FB37}">
      <dgm:prSet/>
      <dgm:spPr/>
      <dgm:t>
        <a:bodyPr/>
        <a:lstStyle/>
        <a:p>
          <a:endParaRPr lang="en-US"/>
        </a:p>
      </dgm:t>
    </dgm:pt>
    <dgm:pt modelId="{8FD8B061-1244-4B44-84AC-B260CFDDCAB4}" type="sibTrans" cxnId="{43A40CD5-F42F-CE49-A2FD-278DC074FB37}">
      <dgm:prSet/>
      <dgm:spPr/>
      <dgm:t>
        <a:bodyPr/>
        <a:lstStyle/>
        <a:p>
          <a:endParaRPr lang="en-US"/>
        </a:p>
      </dgm:t>
    </dgm:pt>
    <dgm:pt modelId="{375259C0-A9F9-5946-86CB-5EAA796A88C0}">
      <dgm:prSet phldrT="[Text]"/>
      <dgm:spPr/>
      <dgm:t>
        <a:bodyPr/>
        <a:lstStyle/>
        <a:p>
          <a:r>
            <a:rPr lang="en-US" b="1"/>
            <a:t>STEP 3</a:t>
          </a:r>
        </a:p>
        <a:p>
          <a:r>
            <a:rPr lang="en-US"/>
            <a:t>Mitigate or manage the risk</a:t>
          </a:r>
          <a:endParaRPr lang="en-US" dirty="0"/>
        </a:p>
      </dgm:t>
    </dgm:pt>
    <dgm:pt modelId="{18F1EB8A-603E-D847-97D9-37150263A6AE}" type="parTrans" cxnId="{A41BC12E-61BB-6844-9B30-BB50E25A6E8A}">
      <dgm:prSet/>
      <dgm:spPr/>
      <dgm:t>
        <a:bodyPr/>
        <a:lstStyle/>
        <a:p>
          <a:endParaRPr lang="en-US"/>
        </a:p>
      </dgm:t>
    </dgm:pt>
    <dgm:pt modelId="{165C6879-5BD8-AC4B-9C75-58150C766102}" type="sibTrans" cxnId="{A41BC12E-61BB-6844-9B30-BB50E25A6E8A}">
      <dgm:prSet/>
      <dgm:spPr/>
      <dgm:t>
        <a:bodyPr/>
        <a:lstStyle/>
        <a:p>
          <a:endParaRPr lang="en-US"/>
        </a:p>
      </dgm:t>
    </dgm:pt>
    <dgm:pt modelId="{DE9A14E2-BFEA-7845-8904-6DF3742B29B9}">
      <dgm:prSet phldrT="[Text]"/>
      <dgm:spPr/>
      <dgm:t>
        <a:bodyPr/>
        <a:lstStyle/>
        <a:p>
          <a:r>
            <a:rPr lang="en-US" dirty="0"/>
            <a:t>What measures can be put in place to reduce or counter those risks on individuals, infrastructure or information</a:t>
          </a:r>
        </a:p>
      </dgm:t>
    </dgm:pt>
    <dgm:pt modelId="{B55B1BE1-66C6-204C-AD4A-5381E134502D}" type="parTrans" cxnId="{78172859-C0F6-2642-BCE7-09CB04920AF4}">
      <dgm:prSet/>
      <dgm:spPr/>
      <dgm:t>
        <a:bodyPr/>
        <a:lstStyle/>
        <a:p>
          <a:endParaRPr lang="en-US"/>
        </a:p>
      </dgm:t>
    </dgm:pt>
    <dgm:pt modelId="{9D15A039-5888-BC49-BEFB-AB188813C0C5}" type="sibTrans" cxnId="{78172859-C0F6-2642-BCE7-09CB04920AF4}">
      <dgm:prSet/>
      <dgm:spPr/>
      <dgm:t>
        <a:bodyPr/>
        <a:lstStyle/>
        <a:p>
          <a:endParaRPr lang="en-US"/>
        </a:p>
      </dgm:t>
    </dgm:pt>
    <dgm:pt modelId="{43D1FDEA-5240-3946-9C78-B4C815DEB42D}">
      <dgm:prSet phldrT="[Text]"/>
      <dgm:spPr/>
      <dgm:t>
        <a:bodyPr/>
        <a:lstStyle/>
        <a:p>
          <a:r>
            <a:rPr lang="en-US"/>
            <a:t>Who/what is threatened?</a:t>
          </a:r>
          <a:endParaRPr lang="en-US" dirty="0"/>
        </a:p>
      </dgm:t>
    </dgm:pt>
    <dgm:pt modelId="{A0B2E827-124F-0044-B933-2172C323C0E3}" type="parTrans" cxnId="{EA9A1060-5E79-D24C-BD12-BFE47839684C}">
      <dgm:prSet/>
      <dgm:spPr/>
      <dgm:t>
        <a:bodyPr/>
        <a:lstStyle/>
        <a:p>
          <a:endParaRPr lang="en-US"/>
        </a:p>
      </dgm:t>
    </dgm:pt>
    <dgm:pt modelId="{C0159DAC-5F10-314E-98A9-20BD2F9B3E5C}" type="sibTrans" cxnId="{EA9A1060-5E79-D24C-BD12-BFE47839684C}">
      <dgm:prSet/>
      <dgm:spPr/>
      <dgm:t>
        <a:bodyPr/>
        <a:lstStyle/>
        <a:p>
          <a:endParaRPr lang="en-US"/>
        </a:p>
      </dgm:t>
    </dgm:pt>
    <dgm:pt modelId="{00A789D2-4533-494B-910B-3697BC6A85CC}" type="pres">
      <dgm:prSet presAssocID="{DAE4216B-0CB0-B74F-9C58-5EDA5B7218C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9F1AAD0-56B4-1A4F-8A13-41762EEA0DCA}" type="pres">
      <dgm:prSet presAssocID="{1DFE89A0-32BD-6F4E-8A84-B42503990375}" presName="linNode" presStyleCnt="0"/>
      <dgm:spPr/>
    </dgm:pt>
    <dgm:pt modelId="{E90BEC47-3BB6-BD4D-83F3-D8E6FFE87158}" type="pres">
      <dgm:prSet presAssocID="{1DFE89A0-32BD-6F4E-8A84-B42503990375}" presName="parentText" presStyleLbl="node1" presStyleIdx="0" presStyleCnt="3" custScaleY="81699" custLinFactNeighborY="-1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0E2266-29D8-8B44-9EE4-88C2103DE7EE}" type="pres">
      <dgm:prSet presAssocID="{1DFE89A0-32BD-6F4E-8A84-B4250399037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3FF2DE4-1323-1A47-A304-5F25A2964E1E}" type="pres">
      <dgm:prSet presAssocID="{AF016776-0EAA-2F48-8CFF-FE0CA9DDBB18}" presName="sp" presStyleCnt="0"/>
      <dgm:spPr/>
    </dgm:pt>
    <dgm:pt modelId="{CFCB1A0D-B275-634A-8D23-61EDCF3ED020}" type="pres">
      <dgm:prSet presAssocID="{308304EB-7978-9146-908F-83C3ADF53EE3}" presName="linNode" presStyleCnt="0"/>
      <dgm:spPr/>
    </dgm:pt>
    <dgm:pt modelId="{9F78AE1B-46C2-5144-9420-46AC309AB5FA}" type="pres">
      <dgm:prSet presAssocID="{308304EB-7978-9146-908F-83C3ADF53EE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9312E82-4EED-B046-88C5-6BBD32D69DA8}" type="pres">
      <dgm:prSet presAssocID="{308304EB-7978-9146-908F-83C3ADF53EE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B5E907-93A6-9E48-BBA8-557DC79A6F2F}" type="pres">
      <dgm:prSet presAssocID="{8B3BC0EF-5A72-EA49-852F-1400A80A59D3}" presName="sp" presStyleCnt="0"/>
      <dgm:spPr/>
    </dgm:pt>
    <dgm:pt modelId="{15E58038-4A43-1649-AF2B-225A41DC52CE}" type="pres">
      <dgm:prSet presAssocID="{375259C0-A9F9-5946-86CB-5EAA796A88C0}" presName="linNode" presStyleCnt="0"/>
      <dgm:spPr/>
    </dgm:pt>
    <dgm:pt modelId="{5A572BF2-3736-0D48-9BEA-947FDA19AD90}" type="pres">
      <dgm:prSet presAssocID="{375259C0-A9F9-5946-86CB-5EAA796A88C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48B668-6140-8241-B717-4BB035F604EB}" type="pres">
      <dgm:prSet presAssocID="{375259C0-A9F9-5946-86CB-5EAA796A88C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3A40CD5-F42F-CE49-A2FD-278DC074FB37}" srcId="{308304EB-7978-9146-908F-83C3ADF53EE3}" destId="{6109F9D1-B18C-4840-9AE1-A7A77E4B7112}" srcOrd="1" destOrd="0" parTransId="{D0BDE2AA-4B9F-6C49-8C90-2BE66CE6E0D1}" sibTransId="{8FD8B061-1244-4B44-84AC-B260CFDDCAB4}"/>
    <dgm:cxn modelId="{63A72A98-5A4F-A94B-8B2B-A9AF73CE76B6}" type="presOf" srcId="{DE9A14E2-BFEA-7845-8904-6DF3742B29B9}" destId="{3048B668-6140-8241-B717-4BB035F604EB}" srcOrd="0" destOrd="0" presId="urn:microsoft.com/office/officeart/2005/8/layout/vList5"/>
    <dgm:cxn modelId="{E0922B4F-D558-8842-9BC7-F16CDF8C9E7F}" type="presOf" srcId="{E00BEE38-C72F-A94E-AE4B-370FA0DDDC92}" destId="{590E2266-29D8-8B44-9EE4-88C2103DE7EE}" srcOrd="0" destOrd="0" presId="urn:microsoft.com/office/officeart/2005/8/layout/vList5"/>
    <dgm:cxn modelId="{6C22B9AD-5B1C-1F41-8AFE-F093BD535DD5}" srcId="{DAE4216B-0CB0-B74F-9C58-5EDA5B7218CC}" destId="{1DFE89A0-32BD-6F4E-8A84-B42503990375}" srcOrd="0" destOrd="0" parTransId="{72084267-F180-F545-81ED-E724E4F61D2F}" sibTransId="{AF016776-0EAA-2F48-8CFF-FE0CA9DDBB18}"/>
    <dgm:cxn modelId="{4728DB69-DD9F-6C44-A462-309D1C055506}" srcId="{308304EB-7978-9146-908F-83C3ADF53EE3}" destId="{F796D7C7-8BBE-6C42-B240-1CF470C8A50D}" srcOrd="0" destOrd="0" parTransId="{38E3F2D0-E466-1849-992A-6C907AD49B79}" sibTransId="{C0F2DC91-927E-B346-858F-C51BB13E7A71}"/>
    <dgm:cxn modelId="{2E2A175F-BACE-EB46-84B6-8288114C7334}" srcId="{1DFE89A0-32BD-6F4E-8A84-B42503990375}" destId="{E00BEE38-C72F-A94E-AE4B-370FA0DDDC92}" srcOrd="0" destOrd="0" parTransId="{4FA3D73B-9DF1-B84D-ADE1-D04D44BCEDE3}" sibTransId="{CAA90057-0BE3-E341-A54C-6014F2E11A47}"/>
    <dgm:cxn modelId="{78172859-C0F6-2642-BCE7-09CB04920AF4}" srcId="{375259C0-A9F9-5946-86CB-5EAA796A88C0}" destId="{DE9A14E2-BFEA-7845-8904-6DF3742B29B9}" srcOrd="0" destOrd="0" parTransId="{B55B1BE1-66C6-204C-AD4A-5381E134502D}" sibTransId="{9D15A039-5888-BC49-BEFB-AB188813C0C5}"/>
    <dgm:cxn modelId="{A41BC12E-61BB-6844-9B30-BB50E25A6E8A}" srcId="{DAE4216B-0CB0-B74F-9C58-5EDA5B7218CC}" destId="{375259C0-A9F9-5946-86CB-5EAA796A88C0}" srcOrd="2" destOrd="0" parTransId="{18F1EB8A-603E-D847-97D9-37150263A6AE}" sibTransId="{165C6879-5BD8-AC4B-9C75-58150C766102}"/>
    <dgm:cxn modelId="{93AD0EBC-EB6D-874F-A05D-D1348F9B7514}" type="presOf" srcId="{F796D7C7-8BBE-6C42-B240-1CF470C8A50D}" destId="{49312E82-4EED-B046-88C5-6BBD32D69DA8}" srcOrd="0" destOrd="0" presId="urn:microsoft.com/office/officeart/2005/8/layout/vList5"/>
    <dgm:cxn modelId="{A3D2627C-9D89-DE40-AD8F-DCA2CCDCC17B}" srcId="{1DFE89A0-32BD-6F4E-8A84-B42503990375}" destId="{B8934489-DDCC-AE4D-975D-F49C13693E29}" srcOrd="2" destOrd="0" parTransId="{E86DFE63-EC52-6247-97EC-BB50FF62640B}" sibTransId="{33FD75AD-DBD0-484A-85CC-AEBB9A7FC549}"/>
    <dgm:cxn modelId="{81947FB4-65EF-3B48-B0A8-227F13B1C202}" type="presOf" srcId="{1DFE89A0-32BD-6F4E-8A84-B42503990375}" destId="{E90BEC47-3BB6-BD4D-83F3-D8E6FFE87158}" srcOrd="0" destOrd="0" presId="urn:microsoft.com/office/officeart/2005/8/layout/vList5"/>
    <dgm:cxn modelId="{13DC40C2-3160-254B-AF60-F669CB8D01DF}" type="presOf" srcId="{6109F9D1-B18C-4840-9AE1-A7A77E4B7112}" destId="{49312E82-4EED-B046-88C5-6BBD32D69DA8}" srcOrd="0" destOrd="1" presId="urn:microsoft.com/office/officeart/2005/8/layout/vList5"/>
    <dgm:cxn modelId="{9DD17D03-66B5-AA4A-B8C0-1BA32AA16903}" type="presOf" srcId="{375259C0-A9F9-5946-86CB-5EAA796A88C0}" destId="{5A572BF2-3736-0D48-9BEA-947FDA19AD90}" srcOrd="0" destOrd="0" presId="urn:microsoft.com/office/officeart/2005/8/layout/vList5"/>
    <dgm:cxn modelId="{9D315E7B-285D-E748-8A23-4D05FB9DE997}" type="presOf" srcId="{DAE4216B-0CB0-B74F-9C58-5EDA5B7218CC}" destId="{00A789D2-4533-494B-910B-3697BC6A85CC}" srcOrd="0" destOrd="0" presId="urn:microsoft.com/office/officeart/2005/8/layout/vList5"/>
    <dgm:cxn modelId="{EA9A1060-5E79-D24C-BD12-BFE47839684C}" srcId="{1DFE89A0-32BD-6F4E-8A84-B42503990375}" destId="{43D1FDEA-5240-3946-9C78-B4C815DEB42D}" srcOrd="1" destOrd="0" parTransId="{A0B2E827-124F-0044-B933-2172C323C0E3}" sibTransId="{C0159DAC-5F10-314E-98A9-20BD2F9B3E5C}"/>
    <dgm:cxn modelId="{9C7709E3-4A49-034D-8607-2BA57D032066}" type="presOf" srcId="{B8934489-DDCC-AE4D-975D-F49C13693E29}" destId="{590E2266-29D8-8B44-9EE4-88C2103DE7EE}" srcOrd="0" destOrd="2" presId="urn:microsoft.com/office/officeart/2005/8/layout/vList5"/>
    <dgm:cxn modelId="{9C70ACC3-B0CA-C040-9144-18E78A58461D}" type="presOf" srcId="{43D1FDEA-5240-3946-9C78-B4C815DEB42D}" destId="{590E2266-29D8-8B44-9EE4-88C2103DE7EE}" srcOrd="0" destOrd="1" presId="urn:microsoft.com/office/officeart/2005/8/layout/vList5"/>
    <dgm:cxn modelId="{7BA69A41-8A1B-824C-B194-03CB5FDABF0A}" srcId="{DAE4216B-0CB0-B74F-9C58-5EDA5B7218CC}" destId="{308304EB-7978-9146-908F-83C3ADF53EE3}" srcOrd="1" destOrd="0" parTransId="{B319BCE3-0762-064C-9356-43C9FCE1C32A}" sibTransId="{8B3BC0EF-5A72-EA49-852F-1400A80A59D3}"/>
    <dgm:cxn modelId="{04469D24-8EB2-1642-9164-281615ED8A0D}" type="presOf" srcId="{308304EB-7978-9146-908F-83C3ADF53EE3}" destId="{9F78AE1B-46C2-5144-9420-46AC309AB5FA}" srcOrd="0" destOrd="0" presId="urn:microsoft.com/office/officeart/2005/8/layout/vList5"/>
    <dgm:cxn modelId="{6A7E8A3D-39A2-2D42-B4F9-5FF30BD41CEA}" type="presParOf" srcId="{00A789D2-4533-494B-910B-3697BC6A85CC}" destId="{89F1AAD0-56B4-1A4F-8A13-41762EEA0DCA}" srcOrd="0" destOrd="0" presId="urn:microsoft.com/office/officeart/2005/8/layout/vList5"/>
    <dgm:cxn modelId="{87C8BAD4-2CC3-A448-B66F-20223B625A19}" type="presParOf" srcId="{89F1AAD0-56B4-1A4F-8A13-41762EEA0DCA}" destId="{E90BEC47-3BB6-BD4D-83F3-D8E6FFE87158}" srcOrd="0" destOrd="0" presId="urn:microsoft.com/office/officeart/2005/8/layout/vList5"/>
    <dgm:cxn modelId="{2E570B81-E84C-EC44-A4E3-514748D2F856}" type="presParOf" srcId="{89F1AAD0-56B4-1A4F-8A13-41762EEA0DCA}" destId="{590E2266-29D8-8B44-9EE4-88C2103DE7EE}" srcOrd="1" destOrd="0" presId="urn:microsoft.com/office/officeart/2005/8/layout/vList5"/>
    <dgm:cxn modelId="{B9F5AEBE-3C6A-C648-B944-54EF933E9993}" type="presParOf" srcId="{00A789D2-4533-494B-910B-3697BC6A85CC}" destId="{D3FF2DE4-1323-1A47-A304-5F25A2964E1E}" srcOrd="1" destOrd="0" presId="urn:microsoft.com/office/officeart/2005/8/layout/vList5"/>
    <dgm:cxn modelId="{F7236AC0-4C42-9D44-91FA-339EE1A40C9A}" type="presParOf" srcId="{00A789D2-4533-494B-910B-3697BC6A85CC}" destId="{CFCB1A0D-B275-634A-8D23-61EDCF3ED020}" srcOrd="2" destOrd="0" presId="urn:microsoft.com/office/officeart/2005/8/layout/vList5"/>
    <dgm:cxn modelId="{70316381-8F7F-6248-8EAB-23A693F51EE1}" type="presParOf" srcId="{CFCB1A0D-B275-634A-8D23-61EDCF3ED020}" destId="{9F78AE1B-46C2-5144-9420-46AC309AB5FA}" srcOrd="0" destOrd="0" presId="urn:microsoft.com/office/officeart/2005/8/layout/vList5"/>
    <dgm:cxn modelId="{C47B978F-CF17-0040-B567-4EA835E64878}" type="presParOf" srcId="{CFCB1A0D-B275-634A-8D23-61EDCF3ED020}" destId="{49312E82-4EED-B046-88C5-6BBD32D69DA8}" srcOrd="1" destOrd="0" presId="urn:microsoft.com/office/officeart/2005/8/layout/vList5"/>
    <dgm:cxn modelId="{1EFD0229-322C-2644-8263-523A031341CF}" type="presParOf" srcId="{00A789D2-4533-494B-910B-3697BC6A85CC}" destId="{40B5E907-93A6-9E48-BBA8-557DC79A6F2F}" srcOrd="3" destOrd="0" presId="urn:microsoft.com/office/officeart/2005/8/layout/vList5"/>
    <dgm:cxn modelId="{75440BE7-605B-4045-979B-3704B255A58D}" type="presParOf" srcId="{00A789D2-4533-494B-910B-3697BC6A85CC}" destId="{15E58038-4A43-1649-AF2B-225A41DC52CE}" srcOrd="4" destOrd="0" presId="urn:microsoft.com/office/officeart/2005/8/layout/vList5"/>
    <dgm:cxn modelId="{72509DB2-CD96-6C44-8C78-2810213DFAE6}" type="presParOf" srcId="{15E58038-4A43-1649-AF2B-225A41DC52CE}" destId="{5A572BF2-3736-0D48-9BEA-947FDA19AD90}" srcOrd="0" destOrd="0" presId="urn:microsoft.com/office/officeart/2005/8/layout/vList5"/>
    <dgm:cxn modelId="{1E2306E1-F627-D945-ADFF-A14B60830769}" type="presParOf" srcId="{15E58038-4A43-1649-AF2B-225A41DC52CE}" destId="{3048B668-6140-8241-B717-4BB035F604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D58310F-587E-0443-B01E-F05AD7912302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62AC8939-69CC-844C-85C3-F8B67AEDDFCB}">
      <dgm:prSet phldrT="[Text]" custT="1"/>
      <dgm:spPr/>
      <dgm:t>
        <a:bodyPr/>
        <a:lstStyle/>
        <a:p>
          <a:r>
            <a:rPr lang="en-US" sz="2000" dirty="0"/>
            <a:t>Develop </a:t>
          </a:r>
          <a:r>
            <a:rPr lang="en-US" sz="2000" b="1" dirty="0"/>
            <a:t>confidentiality procedures and policies </a:t>
          </a:r>
          <a:r>
            <a:rPr lang="en-US" sz="2000" b="0" dirty="0"/>
            <a:t>and ensure that team members know what </a:t>
          </a:r>
          <a:r>
            <a:rPr lang="en-US" sz="2000" dirty="0"/>
            <a:t>information to collect, where and how to store it and who can access it</a:t>
          </a:r>
        </a:p>
      </dgm:t>
    </dgm:pt>
    <dgm:pt modelId="{BAD98AA0-A69E-ED4C-94EC-7A4F94FD5D63}" type="parTrans" cxnId="{8D2E1D14-4BA7-B34A-8A54-AC4135B9F07E}">
      <dgm:prSet/>
      <dgm:spPr/>
      <dgm:t>
        <a:bodyPr/>
        <a:lstStyle/>
        <a:p>
          <a:endParaRPr lang="en-US"/>
        </a:p>
      </dgm:t>
    </dgm:pt>
    <dgm:pt modelId="{BC9B5398-762B-9E46-B0E6-4D1CB86E4B21}" type="sibTrans" cxnId="{8D2E1D14-4BA7-B34A-8A54-AC4135B9F07E}">
      <dgm:prSet/>
      <dgm:spPr/>
      <dgm:t>
        <a:bodyPr/>
        <a:lstStyle/>
        <a:p>
          <a:endParaRPr lang="en-US"/>
        </a:p>
      </dgm:t>
    </dgm:pt>
    <dgm:pt modelId="{EB582E04-E2FD-224D-9A48-D4312F650AA2}">
      <dgm:prSet phldrT="[Text]" custT="1"/>
      <dgm:spPr/>
      <dgm:t>
        <a:bodyPr/>
        <a:lstStyle/>
        <a:p>
          <a:r>
            <a:rPr lang="en-US" sz="2000" dirty="0"/>
            <a:t>Ensure that team members </a:t>
          </a:r>
          <a:r>
            <a:rPr lang="en-US" sz="2000" b="1" dirty="0"/>
            <a:t>do not discuss </a:t>
          </a:r>
          <a:r>
            <a:rPr lang="en-US" sz="2000" dirty="0"/>
            <a:t>case details with anyone outside of the documentation team</a:t>
          </a:r>
        </a:p>
      </dgm:t>
    </dgm:pt>
    <dgm:pt modelId="{EA925097-D17F-854E-95C5-98A6BF88A828}" type="parTrans" cxnId="{EE352BE3-451C-134A-85B3-76D36BD8E56C}">
      <dgm:prSet/>
      <dgm:spPr/>
      <dgm:t>
        <a:bodyPr/>
        <a:lstStyle/>
        <a:p>
          <a:endParaRPr lang="en-US"/>
        </a:p>
      </dgm:t>
    </dgm:pt>
    <dgm:pt modelId="{BF32261D-EE26-E041-9F2C-EC48D0B9722C}" type="sibTrans" cxnId="{EE352BE3-451C-134A-85B3-76D36BD8E56C}">
      <dgm:prSet/>
      <dgm:spPr/>
      <dgm:t>
        <a:bodyPr/>
        <a:lstStyle/>
        <a:p>
          <a:endParaRPr lang="en-US"/>
        </a:p>
      </dgm:t>
    </dgm:pt>
    <dgm:pt modelId="{FEE06018-2DB7-1D44-86DD-8DA3E9918C38}">
      <dgm:prSet phldrT="[Text]" custT="1"/>
      <dgm:spPr/>
      <dgm:t>
        <a:bodyPr/>
        <a:lstStyle/>
        <a:p>
          <a:r>
            <a:rPr lang="en-US" sz="2000" dirty="0"/>
            <a:t>Put in place </a:t>
          </a:r>
          <a:r>
            <a:rPr lang="en-US" sz="2000" b="1" dirty="0"/>
            <a:t>information protection measures</a:t>
          </a:r>
          <a:r>
            <a:rPr lang="en-US" sz="2000" b="0" dirty="0"/>
            <a:t> (e.g. use of pseudonyms, coding </a:t>
          </a:r>
          <a:r>
            <a:rPr lang="en-US" sz="2000" b="0" dirty="0" smtClean="0"/>
            <a:t>system, </a:t>
          </a:r>
          <a:r>
            <a:rPr lang="en-US" sz="2000" b="0" dirty="0"/>
            <a:t>etc.) for all identifying information on the victim/witness, referrals made and protective measures taken  </a:t>
          </a:r>
          <a:endParaRPr lang="en-US" sz="2000" dirty="0"/>
        </a:p>
      </dgm:t>
    </dgm:pt>
    <dgm:pt modelId="{873C545C-782F-7E4B-8EAA-FB8CAAFF0613}" type="parTrans" cxnId="{2F817CDE-1282-9C4D-9283-366A9EAE3EEF}">
      <dgm:prSet/>
      <dgm:spPr/>
      <dgm:t>
        <a:bodyPr/>
        <a:lstStyle/>
        <a:p>
          <a:endParaRPr lang="en-US"/>
        </a:p>
      </dgm:t>
    </dgm:pt>
    <dgm:pt modelId="{1E274542-1203-B54E-BF5E-FB3C92EC6D05}" type="sibTrans" cxnId="{2F817CDE-1282-9C4D-9283-366A9EAE3EEF}">
      <dgm:prSet/>
      <dgm:spPr/>
      <dgm:t>
        <a:bodyPr/>
        <a:lstStyle/>
        <a:p>
          <a:endParaRPr lang="en-US"/>
        </a:p>
      </dgm:t>
    </dgm:pt>
    <dgm:pt modelId="{5CDCEAA3-AC52-4C48-8B60-31F6322155FC}">
      <dgm:prSet phldrT="[Text]" custT="1"/>
      <dgm:spPr/>
      <dgm:t>
        <a:bodyPr/>
        <a:lstStyle/>
        <a:p>
          <a:r>
            <a:rPr lang="en-US" sz="2000" dirty="0"/>
            <a:t>Fully and clearly explain to victims/witnesses the </a:t>
          </a:r>
          <a:r>
            <a:rPr lang="en-US" sz="2000" b="1" dirty="0"/>
            <a:t>conditions and limits of confidentiality</a:t>
          </a:r>
          <a:r>
            <a:rPr lang="en-US" sz="2000" b="0" dirty="0"/>
            <a:t> and ensure that they give their </a:t>
          </a:r>
          <a:r>
            <a:rPr lang="en-US" sz="2000" b="1" dirty="0"/>
            <a:t>informed consent </a:t>
          </a:r>
          <a:r>
            <a:rPr lang="en-US" sz="2000" b="0" dirty="0"/>
            <a:t>to how their information is used</a:t>
          </a:r>
          <a:endParaRPr lang="en-US" sz="2000" dirty="0"/>
        </a:p>
      </dgm:t>
    </dgm:pt>
    <dgm:pt modelId="{85FB7686-F7DA-2344-B9B9-F5D44D489F2F}" type="parTrans" cxnId="{682777C8-3CC9-7C43-845D-14DAD4EE5E5E}">
      <dgm:prSet/>
      <dgm:spPr/>
      <dgm:t>
        <a:bodyPr/>
        <a:lstStyle/>
        <a:p>
          <a:endParaRPr lang="en-US"/>
        </a:p>
      </dgm:t>
    </dgm:pt>
    <dgm:pt modelId="{85CCD58D-B2FC-7E4A-8975-5C19F12495EE}" type="sibTrans" cxnId="{682777C8-3CC9-7C43-845D-14DAD4EE5E5E}">
      <dgm:prSet/>
      <dgm:spPr/>
      <dgm:t>
        <a:bodyPr/>
        <a:lstStyle/>
        <a:p>
          <a:endParaRPr lang="en-US"/>
        </a:p>
      </dgm:t>
    </dgm:pt>
    <dgm:pt modelId="{87C24E99-697A-BE42-AE17-C9B710BD44CA}">
      <dgm:prSet phldrT="[Text]" custT="1"/>
      <dgm:spPr/>
      <dgm:t>
        <a:bodyPr/>
        <a:lstStyle/>
        <a:p>
          <a:r>
            <a:rPr lang="en-US" sz="2000" b="0"/>
            <a:t>Agree with victims/witnesses how they would like you to </a:t>
          </a:r>
          <a:r>
            <a:rPr lang="en-US" sz="2000" b="1"/>
            <a:t>approach and contact them</a:t>
          </a:r>
          <a:endParaRPr lang="en-US" sz="2000" dirty="0"/>
        </a:p>
      </dgm:t>
    </dgm:pt>
    <dgm:pt modelId="{119DE520-C86F-C548-A395-F422A0867F84}" type="parTrans" cxnId="{CF9D7CFD-64F3-DC4F-9CB3-52031ECEC9A6}">
      <dgm:prSet/>
      <dgm:spPr/>
      <dgm:t>
        <a:bodyPr/>
        <a:lstStyle/>
        <a:p>
          <a:endParaRPr lang="en-US"/>
        </a:p>
      </dgm:t>
    </dgm:pt>
    <dgm:pt modelId="{000DDF5D-5F41-D243-9BA8-0B6625F61E23}" type="sibTrans" cxnId="{CF9D7CFD-64F3-DC4F-9CB3-52031ECEC9A6}">
      <dgm:prSet/>
      <dgm:spPr/>
      <dgm:t>
        <a:bodyPr/>
        <a:lstStyle/>
        <a:p>
          <a:endParaRPr lang="en-US"/>
        </a:p>
      </dgm:t>
    </dgm:pt>
    <dgm:pt modelId="{2F3E3BA4-5501-0049-88B3-891048B9FCC0}" type="pres">
      <dgm:prSet presAssocID="{ED58310F-587E-0443-B01E-F05AD79123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8B52284-C1CB-E34C-B58A-C91AC63C2733}" type="pres">
      <dgm:prSet presAssocID="{62AC8939-69CC-844C-85C3-F8B67AEDDFC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C6115D-1F1B-9B4D-A541-0B5616A16DF1}" type="pres">
      <dgm:prSet presAssocID="{BC9B5398-762B-9E46-B0E6-4D1CB86E4B21}" presName="spacer" presStyleCnt="0"/>
      <dgm:spPr/>
    </dgm:pt>
    <dgm:pt modelId="{A6A41E4F-1384-F247-8CC9-6ED8EDE95B14}" type="pres">
      <dgm:prSet presAssocID="{EB582E04-E2FD-224D-9A48-D4312F650AA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66455E-D79A-6C4D-A364-ED066DB8BE61}" type="pres">
      <dgm:prSet presAssocID="{BF32261D-EE26-E041-9F2C-EC48D0B9722C}" presName="spacer" presStyleCnt="0"/>
      <dgm:spPr/>
    </dgm:pt>
    <dgm:pt modelId="{F85D07D6-39DC-AE43-B8B7-C437FF24BAFD}" type="pres">
      <dgm:prSet presAssocID="{FEE06018-2DB7-1D44-86DD-8DA3E9918C38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99233B0-94BA-4741-A7DB-336511504221}" type="pres">
      <dgm:prSet presAssocID="{1E274542-1203-B54E-BF5E-FB3C92EC6D05}" presName="spacer" presStyleCnt="0"/>
      <dgm:spPr/>
    </dgm:pt>
    <dgm:pt modelId="{FE593CE7-536F-514E-A56C-FED913E0A172}" type="pres">
      <dgm:prSet presAssocID="{5CDCEAA3-AC52-4C48-8B60-31F6322155F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C2D994-F1FC-1D4A-AF2C-7EA6DDAC68B3}" type="pres">
      <dgm:prSet presAssocID="{85CCD58D-B2FC-7E4A-8975-5C19F12495EE}" presName="spacer" presStyleCnt="0"/>
      <dgm:spPr/>
    </dgm:pt>
    <dgm:pt modelId="{CBE5EA20-AD19-9C4F-AD11-BBF917368FDA}" type="pres">
      <dgm:prSet presAssocID="{87C24E99-697A-BE42-AE17-C9B710BD44C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D2E1D14-4BA7-B34A-8A54-AC4135B9F07E}" srcId="{ED58310F-587E-0443-B01E-F05AD7912302}" destId="{62AC8939-69CC-844C-85C3-F8B67AEDDFCB}" srcOrd="0" destOrd="0" parTransId="{BAD98AA0-A69E-ED4C-94EC-7A4F94FD5D63}" sibTransId="{BC9B5398-762B-9E46-B0E6-4D1CB86E4B21}"/>
    <dgm:cxn modelId="{CF9D7CFD-64F3-DC4F-9CB3-52031ECEC9A6}" srcId="{ED58310F-587E-0443-B01E-F05AD7912302}" destId="{87C24E99-697A-BE42-AE17-C9B710BD44CA}" srcOrd="4" destOrd="0" parTransId="{119DE520-C86F-C548-A395-F422A0867F84}" sibTransId="{000DDF5D-5F41-D243-9BA8-0B6625F61E23}"/>
    <dgm:cxn modelId="{1406CD80-F2A1-F544-800F-8D9678A11DFE}" type="presOf" srcId="{62AC8939-69CC-844C-85C3-F8B67AEDDFCB}" destId="{58B52284-C1CB-E34C-B58A-C91AC63C2733}" srcOrd="0" destOrd="0" presId="urn:microsoft.com/office/officeart/2005/8/layout/vList2"/>
    <dgm:cxn modelId="{FA46FA28-EC76-C04E-A76B-C96705A225A9}" type="presOf" srcId="{ED58310F-587E-0443-B01E-F05AD7912302}" destId="{2F3E3BA4-5501-0049-88B3-891048B9FCC0}" srcOrd="0" destOrd="0" presId="urn:microsoft.com/office/officeart/2005/8/layout/vList2"/>
    <dgm:cxn modelId="{682777C8-3CC9-7C43-845D-14DAD4EE5E5E}" srcId="{ED58310F-587E-0443-B01E-F05AD7912302}" destId="{5CDCEAA3-AC52-4C48-8B60-31F6322155FC}" srcOrd="3" destOrd="0" parTransId="{85FB7686-F7DA-2344-B9B9-F5D44D489F2F}" sibTransId="{85CCD58D-B2FC-7E4A-8975-5C19F12495EE}"/>
    <dgm:cxn modelId="{3466DA20-D11F-9B44-B440-E3392863C942}" type="presOf" srcId="{87C24E99-697A-BE42-AE17-C9B710BD44CA}" destId="{CBE5EA20-AD19-9C4F-AD11-BBF917368FDA}" srcOrd="0" destOrd="0" presId="urn:microsoft.com/office/officeart/2005/8/layout/vList2"/>
    <dgm:cxn modelId="{63E224ED-7E9B-A34F-BEF7-77BDA8005AAE}" type="presOf" srcId="{5CDCEAA3-AC52-4C48-8B60-31F6322155FC}" destId="{FE593CE7-536F-514E-A56C-FED913E0A172}" srcOrd="0" destOrd="0" presId="urn:microsoft.com/office/officeart/2005/8/layout/vList2"/>
    <dgm:cxn modelId="{EA95FE7E-243B-BC46-BC5A-5049DE779A61}" type="presOf" srcId="{EB582E04-E2FD-224D-9A48-D4312F650AA2}" destId="{A6A41E4F-1384-F247-8CC9-6ED8EDE95B14}" srcOrd="0" destOrd="0" presId="urn:microsoft.com/office/officeart/2005/8/layout/vList2"/>
    <dgm:cxn modelId="{B9C7E65C-2DEF-DD4E-80CF-9155266DC6C6}" type="presOf" srcId="{FEE06018-2DB7-1D44-86DD-8DA3E9918C38}" destId="{F85D07D6-39DC-AE43-B8B7-C437FF24BAFD}" srcOrd="0" destOrd="0" presId="urn:microsoft.com/office/officeart/2005/8/layout/vList2"/>
    <dgm:cxn modelId="{2F817CDE-1282-9C4D-9283-366A9EAE3EEF}" srcId="{ED58310F-587E-0443-B01E-F05AD7912302}" destId="{FEE06018-2DB7-1D44-86DD-8DA3E9918C38}" srcOrd="2" destOrd="0" parTransId="{873C545C-782F-7E4B-8EAA-FB8CAAFF0613}" sibTransId="{1E274542-1203-B54E-BF5E-FB3C92EC6D05}"/>
    <dgm:cxn modelId="{EE352BE3-451C-134A-85B3-76D36BD8E56C}" srcId="{ED58310F-587E-0443-B01E-F05AD7912302}" destId="{EB582E04-E2FD-224D-9A48-D4312F650AA2}" srcOrd="1" destOrd="0" parTransId="{EA925097-D17F-854E-95C5-98A6BF88A828}" sibTransId="{BF32261D-EE26-E041-9F2C-EC48D0B9722C}"/>
    <dgm:cxn modelId="{37115A0A-F780-494D-BB31-641EAE49D1C3}" type="presParOf" srcId="{2F3E3BA4-5501-0049-88B3-891048B9FCC0}" destId="{58B52284-C1CB-E34C-B58A-C91AC63C2733}" srcOrd="0" destOrd="0" presId="urn:microsoft.com/office/officeart/2005/8/layout/vList2"/>
    <dgm:cxn modelId="{A4B3D9D8-3316-D04E-9BAF-B0440C31D68E}" type="presParOf" srcId="{2F3E3BA4-5501-0049-88B3-891048B9FCC0}" destId="{C5C6115D-1F1B-9B4D-A541-0B5616A16DF1}" srcOrd="1" destOrd="0" presId="urn:microsoft.com/office/officeart/2005/8/layout/vList2"/>
    <dgm:cxn modelId="{2AB7F73B-92CC-4943-B598-8E639FFD3B0F}" type="presParOf" srcId="{2F3E3BA4-5501-0049-88B3-891048B9FCC0}" destId="{A6A41E4F-1384-F247-8CC9-6ED8EDE95B14}" srcOrd="2" destOrd="0" presId="urn:microsoft.com/office/officeart/2005/8/layout/vList2"/>
    <dgm:cxn modelId="{CAF5DA82-950C-5846-94C4-30CDF7C085E4}" type="presParOf" srcId="{2F3E3BA4-5501-0049-88B3-891048B9FCC0}" destId="{7866455E-D79A-6C4D-A364-ED066DB8BE61}" srcOrd="3" destOrd="0" presId="urn:microsoft.com/office/officeart/2005/8/layout/vList2"/>
    <dgm:cxn modelId="{B01DDADD-BA54-2946-9653-594BF7B3B9D8}" type="presParOf" srcId="{2F3E3BA4-5501-0049-88B3-891048B9FCC0}" destId="{F85D07D6-39DC-AE43-B8B7-C437FF24BAFD}" srcOrd="4" destOrd="0" presId="urn:microsoft.com/office/officeart/2005/8/layout/vList2"/>
    <dgm:cxn modelId="{41BF6A66-E563-2E45-99F0-EA235BC979E6}" type="presParOf" srcId="{2F3E3BA4-5501-0049-88B3-891048B9FCC0}" destId="{499233B0-94BA-4741-A7DB-336511504221}" srcOrd="5" destOrd="0" presId="urn:microsoft.com/office/officeart/2005/8/layout/vList2"/>
    <dgm:cxn modelId="{B383FD04-9A4B-A043-9ABA-FBBF0072EEF5}" type="presParOf" srcId="{2F3E3BA4-5501-0049-88B3-891048B9FCC0}" destId="{FE593CE7-536F-514E-A56C-FED913E0A172}" srcOrd="6" destOrd="0" presId="urn:microsoft.com/office/officeart/2005/8/layout/vList2"/>
    <dgm:cxn modelId="{8D81B62F-56A1-7243-805D-B4103C70531A}" type="presParOf" srcId="{2F3E3BA4-5501-0049-88B3-891048B9FCC0}" destId="{DAC2D994-F1FC-1D4A-AF2C-7EA6DDAC68B3}" srcOrd="7" destOrd="0" presId="urn:microsoft.com/office/officeart/2005/8/layout/vList2"/>
    <dgm:cxn modelId="{F8B8E0D2-95BE-B14B-B107-E58E771E7373}" type="presParOf" srcId="{2F3E3BA4-5501-0049-88B3-891048B9FCC0}" destId="{CBE5EA20-AD19-9C4F-AD11-BBF917368FD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7B1EFA5-8C45-094F-9C84-12EA1AF0C5A2}" type="doc">
      <dgm:prSet loTypeId="urn:microsoft.com/office/officeart/2005/8/layout/matrix1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5FF428F0-1CC6-014C-ACC8-71F514EFB04A}">
      <dgm:prSet phldrT="[Text]" custT="1"/>
      <dgm:spPr/>
      <dgm:t>
        <a:bodyPr/>
        <a:lstStyle/>
        <a:p>
          <a:r>
            <a:rPr lang="en-GB" sz="2400" b="1" noProof="0" dirty="0"/>
            <a:t>MULTI-SECTORAL MODEL</a:t>
          </a:r>
        </a:p>
      </dgm:t>
    </dgm:pt>
    <dgm:pt modelId="{5A7E50EA-224F-FE41-A29A-20DD59EDAAF7}" type="parTrans" cxnId="{3AF976B0-701A-E440-B970-0556CB6557B9}">
      <dgm:prSet/>
      <dgm:spPr/>
      <dgm:t>
        <a:bodyPr/>
        <a:lstStyle/>
        <a:p>
          <a:endParaRPr lang="en-US"/>
        </a:p>
      </dgm:t>
    </dgm:pt>
    <dgm:pt modelId="{6A0B4F8D-A9C0-1A40-8DA6-61C2D89D24D5}" type="sibTrans" cxnId="{3AF976B0-701A-E440-B970-0556CB6557B9}">
      <dgm:prSet/>
      <dgm:spPr/>
      <dgm:t>
        <a:bodyPr/>
        <a:lstStyle/>
        <a:p>
          <a:endParaRPr lang="en-US"/>
        </a:p>
      </dgm:t>
    </dgm:pt>
    <dgm:pt modelId="{8F706D13-F4BE-404B-9CCA-E5C53D83C844}">
      <dgm:prSet phldrT="[Text]" custT="1"/>
      <dgm:spPr/>
      <dgm:t>
        <a:bodyPr/>
        <a:lstStyle/>
        <a:p>
          <a:pPr algn="ctr"/>
          <a:endParaRPr lang="en-GB" sz="2300" noProof="0" dirty="0"/>
        </a:p>
        <a:p>
          <a:pPr algn="ctr"/>
          <a:r>
            <a:rPr lang="en-GB" sz="2400" b="1" noProof="0" dirty="0"/>
            <a:t>MEDICAL</a:t>
          </a:r>
          <a:r>
            <a:rPr lang="en-GB" sz="2300" noProof="0" dirty="0"/>
            <a:t> </a:t>
          </a:r>
        </a:p>
        <a:p>
          <a:pPr algn="ctr"/>
          <a:r>
            <a:rPr lang="en-GB" sz="1800" b="1" noProof="0" dirty="0"/>
            <a:t>Hospitals, health centres and clinics </a:t>
          </a:r>
          <a:endParaRPr lang="en-GB" sz="1800" noProof="0" dirty="0"/>
        </a:p>
        <a:p>
          <a:pPr algn="l"/>
          <a:r>
            <a:rPr lang="en-GB" sz="1800" noProof="0" dirty="0"/>
            <a:t>- Treatment for life-threatening complications, care of wounds, STIs, HIV, emergency contraception</a:t>
          </a:r>
        </a:p>
        <a:p>
          <a:pPr algn="l"/>
          <a:r>
            <a:rPr lang="en-GB" sz="1800" noProof="0" dirty="0"/>
            <a:t>- Psychiatric services</a:t>
          </a:r>
          <a:endParaRPr lang="en-GB" sz="2300" noProof="0" dirty="0"/>
        </a:p>
      </dgm:t>
    </dgm:pt>
    <dgm:pt modelId="{749AC095-3080-834C-AB48-1B8B3F505D67}" type="parTrans" cxnId="{6B062069-31A8-D645-A717-44EFA81AB6DB}">
      <dgm:prSet/>
      <dgm:spPr/>
      <dgm:t>
        <a:bodyPr/>
        <a:lstStyle/>
        <a:p>
          <a:endParaRPr lang="en-US"/>
        </a:p>
      </dgm:t>
    </dgm:pt>
    <dgm:pt modelId="{40FEC8D5-BC9B-AA46-80FB-64A7E6C1B228}" type="sibTrans" cxnId="{6B062069-31A8-D645-A717-44EFA81AB6DB}">
      <dgm:prSet/>
      <dgm:spPr/>
      <dgm:t>
        <a:bodyPr/>
        <a:lstStyle/>
        <a:p>
          <a:endParaRPr lang="en-US"/>
        </a:p>
      </dgm:t>
    </dgm:pt>
    <dgm:pt modelId="{45DFB4BA-5DE7-B843-930D-95369D77C270}">
      <dgm:prSet phldrT="[Text]"/>
      <dgm:spPr/>
      <dgm:t>
        <a:bodyPr/>
        <a:lstStyle/>
        <a:p>
          <a:endParaRPr lang="en-GB"/>
        </a:p>
      </dgm:t>
    </dgm:pt>
    <dgm:pt modelId="{6DA46612-0EC9-FE4E-9121-754C408F1A42}" type="parTrans" cxnId="{960A6B18-1A00-7246-885F-F54D6B887605}">
      <dgm:prSet/>
      <dgm:spPr/>
      <dgm:t>
        <a:bodyPr/>
        <a:lstStyle/>
        <a:p>
          <a:endParaRPr lang="en-US"/>
        </a:p>
      </dgm:t>
    </dgm:pt>
    <dgm:pt modelId="{E4252C1B-C043-AE4B-9996-208B760A9941}" type="sibTrans" cxnId="{960A6B18-1A00-7246-885F-F54D6B887605}">
      <dgm:prSet/>
      <dgm:spPr/>
      <dgm:t>
        <a:bodyPr/>
        <a:lstStyle/>
        <a:p>
          <a:endParaRPr lang="en-US"/>
        </a:p>
      </dgm:t>
    </dgm:pt>
    <dgm:pt modelId="{9A359831-ED70-5346-883B-917C07F4DB29}">
      <dgm:prSet phldrT="[Text]" custT="1"/>
      <dgm:spPr/>
      <dgm:t>
        <a:bodyPr/>
        <a:lstStyle/>
        <a:p>
          <a:pPr algn="ctr"/>
          <a:endParaRPr lang="en-GB" sz="1800" b="1" noProof="0" dirty="0"/>
        </a:p>
        <a:p>
          <a:pPr algn="ctr"/>
          <a:endParaRPr lang="en-GB" sz="2400" b="1" noProof="0" dirty="0"/>
        </a:p>
        <a:p>
          <a:pPr algn="ctr"/>
          <a:r>
            <a:rPr lang="en-GB" sz="2400" b="1" noProof="0" dirty="0"/>
            <a:t>PSYCHOLOGICAL</a:t>
          </a:r>
          <a:r>
            <a:rPr lang="en-GB" sz="1800" b="1" noProof="0" dirty="0"/>
            <a:t>          </a:t>
          </a:r>
        </a:p>
        <a:p>
          <a:pPr algn="ctr"/>
          <a:r>
            <a:rPr lang="en-GB" sz="1800" b="1" noProof="0" dirty="0"/>
            <a:t>Counselling services, community centres and victim support groups</a:t>
          </a:r>
        </a:p>
        <a:p>
          <a:pPr algn="r"/>
          <a:r>
            <a:rPr lang="en-GB" sz="1800" b="0" noProof="0" dirty="0"/>
            <a:t>- Emotional support, counselling and family mediation</a:t>
          </a:r>
        </a:p>
        <a:p>
          <a:pPr algn="r"/>
          <a:r>
            <a:rPr lang="en-GB" sz="1800" b="0" noProof="0" dirty="0"/>
            <a:t>- Livelihood assistance</a:t>
          </a:r>
        </a:p>
        <a:p>
          <a:pPr algn="r"/>
          <a:r>
            <a:rPr lang="en-GB" sz="1800" b="0" noProof="0" dirty="0"/>
            <a:t>- Skills training</a:t>
          </a:r>
        </a:p>
      </dgm:t>
    </dgm:pt>
    <dgm:pt modelId="{D481F2DF-3E2B-5248-B0E4-89E71C1226A4}" type="parTrans" cxnId="{A6078D62-83E6-E242-9C54-CB2047B574AE}">
      <dgm:prSet/>
      <dgm:spPr/>
      <dgm:t>
        <a:bodyPr/>
        <a:lstStyle/>
        <a:p>
          <a:endParaRPr lang="en-US"/>
        </a:p>
      </dgm:t>
    </dgm:pt>
    <dgm:pt modelId="{B6D59867-8176-1045-8AFC-473792584DF6}" type="sibTrans" cxnId="{A6078D62-83E6-E242-9C54-CB2047B574AE}">
      <dgm:prSet/>
      <dgm:spPr/>
      <dgm:t>
        <a:bodyPr/>
        <a:lstStyle/>
        <a:p>
          <a:endParaRPr lang="en-US"/>
        </a:p>
      </dgm:t>
    </dgm:pt>
    <dgm:pt modelId="{2D967821-0935-FD48-AE48-A2F02D6564E2}">
      <dgm:prSet phldrT="[Text]" custT="1"/>
      <dgm:spPr/>
      <dgm:t>
        <a:bodyPr/>
        <a:lstStyle/>
        <a:p>
          <a:pPr algn="ctr"/>
          <a:r>
            <a:rPr lang="en-GB" sz="2400" b="1" noProof="0" dirty="0"/>
            <a:t>LEGAL</a:t>
          </a:r>
          <a:r>
            <a:rPr lang="en-GB" b="1" noProof="0" dirty="0"/>
            <a:t> </a:t>
          </a:r>
        </a:p>
        <a:p>
          <a:pPr algn="ctr"/>
          <a:r>
            <a:rPr lang="en-GB" b="1" noProof="0" dirty="0"/>
            <a:t>Legal clinics, victim support groups</a:t>
          </a:r>
        </a:p>
        <a:p>
          <a:pPr algn="l"/>
          <a:r>
            <a:rPr lang="en-GB" sz="1800" b="0" noProof="0" dirty="0"/>
            <a:t>- Legal education on victims/witnesses’ rights </a:t>
          </a:r>
        </a:p>
        <a:p>
          <a:pPr algn="l"/>
          <a:r>
            <a:rPr lang="en-GB" sz="1800" b="0" noProof="0" dirty="0"/>
            <a:t>- Advice and legal representation</a:t>
          </a:r>
        </a:p>
      </dgm:t>
    </dgm:pt>
    <dgm:pt modelId="{D9ABFB7B-F0BE-2C41-A010-1211D931F4AF}" type="parTrans" cxnId="{24A0C3C9-48E6-A44A-B1B2-BC8246800F52}">
      <dgm:prSet/>
      <dgm:spPr/>
      <dgm:t>
        <a:bodyPr/>
        <a:lstStyle/>
        <a:p>
          <a:endParaRPr lang="en-US"/>
        </a:p>
      </dgm:t>
    </dgm:pt>
    <dgm:pt modelId="{47B8F230-E9DB-974E-B89D-2D9599BF8F67}" type="sibTrans" cxnId="{24A0C3C9-48E6-A44A-B1B2-BC8246800F52}">
      <dgm:prSet/>
      <dgm:spPr/>
      <dgm:t>
        <a:bodyPr/>
        <a:lstStyle/>
        <a:p>
          <a:endParaRPr lang="en-US"/>
        </a:p>
      </dgm:t>
    </dgm:pt>
    <dgm:pt modelId="{320F1C4F-02A5-3449-82C0-530B9A02FB81}">
      <dgm:prSet phldrT="[Text]" custT="1"/>
      <dgm:spPr/>
      <dgm:t>
        <a:bodyPr/>
        <a:lstStyle/>
        <a:p>
          <a:pPr algn="ctr"/>
          <a:r>
            <a:rPr lang="en-US" sz="2400" b="1" dirty="0"/>
            <a:t>                                    </a:t>
          </a:r>
        </a:p>
        <a:p>
          <a:pPr algn="ctr"/>
          <a:endParaRPr lang="en-US" sz="2400" b="1" dirty="0"/>
        </a:p>
        <a:p>
          <a:pPr algn="ctr"/>
          <a:r>
            <a:rPr lang="en-US" sz="2400" b="1" dirty="0">
              <a:effectLst/>
            </a:rPr>
            <a:t>PROTECTION </a:t>
          </a:r>
        </a:p>
        <a:p>
          <a:pPr algn="ctr"/>
          <a:r>
            <a:rPr lang="en-GB" sz="1800" b="1" noProof="0" dirty="0">
              <a:effectLst/>
            </a:rPr>
            <a:t>Organisations, centres and victim support groups</a:t>
          </a:r>
        </a:p>
        <a:p>
          <a:pPr algn="l"/>
          <a:r>
            <a:rPr lang="en-GB" sz="1800" b="0" noProof="0" dirty="0">
              <a:effectLst/>
            </a:rPr>
            <a:t>- Safe shelters, transport assistance, witness relocation programme</a:t>
          </a:r>
        </a:p>
        <a:p>
          <a:pPr algn="ctr"/>
          <a:endParaRPr lang="en-US" sz="2400" b="1" dirty="0"/>
        </a:p>
        <a:p>
          <a:pPr algn="ctr"/>
          <a:endParaRPr lang="en-US" sz="2300" dirty="0"/>
        </a:p>
      </dgm:t>
    </dgm:pt>
    <dgm:pt modelId="{C45F0F34-CDCE-7947-BC47-927AEA56C0DC}" type="parTrans" cxnId="{EA73028B-F7B5-3942-8A4E-609C65B837EE}">
      <dgm:prSet/>
      <dgm:spPr/>
      <dgm:t>
        <a:bodyPr/>
        <a:lstStyle/>
        <a:p>
          <a:endParaRPr lang="en-US"/>
        </a:p>
      </dgm:t>
    </dgm:pt>
    <dgm:pt modelId="{CD9ED88E-C15E-5B4A-922B-809042507913}" type="sibTrans" cxnId="{EA73028B-F7B5-3942-8A4E-609C65B837EE}">
      <dgm:prSet/>
      <dgm:spPr/>
      <dgm:t>
        <a:bodyPr/>
        <a:lstStyle/>
        <a:p>
          <a:endParaRPr lang="en-US"/>
        </a:p>
      </dgm:t>
    </dgm:pt>
    <dgm:pt modelId="{2308C316-A4FD-9E40-9839-A315E8D87D13}" type="pres">
      <dgm:prSet presAssocID="{B7B1EFA5-8C45-094F-9C84-12EA1AF0C5A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7E6FE7F-D42E-B14D-916F-4E05B7DB8402}" type="pres">
      <dgm:prSet presAssocID="{B7B1EFA5-8C45-094F-9C84-12EA1AF0C5A2}" presName="matrix" presStyleCnt="0"/>
      <dgm:spPr/>
    </dgm:pt>
    <dgm:pt modelId="{37FBF8C5-5E16-C948-89BD-9DC93A40B3AC}" type="pres">
      <dgm:prSet presAssocID="{B7B1EFA5-8C45-094F-9C84-12EA1AF0C5A2}" presName="tile1" presStyleLbl="node1" presStyleIdx="0" presStyleCnt="4"/>
      <dgm:spPr/>
      <dgm:t>
        <a:bodyPr/>
        <a:lstStyle/>
        <a:p>
          <a:endParaRPr lang="en-GB"/>
        </a:p>
      </dgm:t>
    </dgm:pt>
    <dgm:pt modelId="{6C559773-1F56-904D-8446-22EB90A5600C}" type="pres">
      <dgm:prSet presAssocID="{B7B1EFA5-8C45-094F-9C84-12EA1AF0C5A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19123E-4A7C-3C42-89E0-538433F9341D}" type="pres">
      <dgm:prSet presAssocID="{B7B1EFA5-8C45-094F-9C84-12EA1AF0C5A2}" presName="tile2" presStyleLbl="node1" presStyleIdx="1" presStyleCnt="4"/>
      <dgm:spPr/>
      <dgm:t>
        <a:bodyPr/>
        <a:lstStyle/>
        <a:p>
          <a:endParaRPr lang="en-GB"/>
        </a:p>
      </dgm:t>
    </dgm:pt>
    <dgm:pt modelId="{B7456B63-85F5-7345-AF19-7DF6DA94A17D}" type="pres">
      <dgm:prSet presAssocID="{B7B1EFA5-8C45-094F-9C84-12EA1AF0C5A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4F1D76-9B47-4C42-B434-A37248EA3D78}" type="pres">
      <dgm:prSet presAssocID="{B7B1EFA5-8C45-094F-9C84-12EA1AF0C5A2}" presName="tile3" presStyleLbl="node1" presStyleIdx="2" presStyleCnt="4"/>
      <dgm:spPr/>
      <dgm:t>
        <a:bodyPr/>
        <a:lstStyle/>
        <a:p>
          <a:endParaRPr lang="en-GB"/>
        </a:p>
      </dgm:t>
    </dgm:pt>
    <dgm:pt modelId="{22A8F2B9-BC81-3747-AAC3-6E7D3C6C7A1E}" type="pres">
      <dgm:prSet presAssocID="{B7B1EFA5-8C45-094F-9C84-12EA1AF0C5A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64EC0C-CA13-194E-B35C-B078969E5E40}" type="pres">
      <dgm:prSet presAssocID="{B7B1EFA5-8C45-094F-9C84-12EA1AF0C5A2}" presName="tile4" presStyleLbl="node1" presStyleIdx="3" presStyleCnt="4"/>
      <dgm:spPr/>
      <dgm:t>
        <a:bodyPr/>
        <a:lstStyle/>
        <a:p>
          <a:endParaRPr lang="en-GB"/>
        </a:p>
      </dgm:t>
    </dgm:pt>
    <dgm:pt modelId="{FA3CDE8B-F1AD-C742-AA11-E34F4AEEAA6E}" type="pres">
      <dgm:prSet presAssocID="{B7B1EFA5-8C45-094F-9C84-12EA1AF0C5A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5CF8F3-D92C-3347-AD6C-5F6E6EEF42A9}" type="pres">
      <dgm:prSet presAssocID="{B7B1EFA5-8C45-094F-9C84-12EA1AF0C5A2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B481D86E-13B2-A849-946B-1E144644EAB6}" type="presOf" srcId="{B7B1EFA5-8C45-094F-9C84-12EA1AF0C5A2}" destId="{2308C316-A4FD-9E40-9839-A315E8D87D13}" srcOrd="0" destOrd="0" presId="urn:microsoft.com/office/officeart/2005/8/layout/matrix1"/>
    <dgm:cxn modelId="{C7F5754A-D9E0-8544-910F-30588DDB3E80}" type="presOf" srcId="{8F706D13-F4BE-404B-9CCA-E5C53D83C844}" destId="{37FBF8C5-5E16-C948-89BD-9DC93A40B3AC}" srcOrd="0" destOrd="0" presId="urn:microsoft.com/office/officeart/2005/8/layout/matrix1"/>
    <dgm:cxn modelId="{FE4AE402-7626-7744-8358-A34AB27D94C0}" type="presOf" srcId="{320F1C4F-02A5-3449-82C0-530B9A02FB81}" destId="{FA3CDE8B-F1AD-C742-AA11-E34F4AEEAA6E}" srcOrd="1" destOrd="0" presId="urn:microsoft.com/office/officeart/2005/8/layout/matrix1"/>
    <dgm:cxn modelId="{BC12EF44-74E2-354D-B747-B651BD8E93C4}" type="presOf" srcId="{8F706D13-F4BE-404B-9CCA-E5C53D83C844}" destId="{6C559773-1F56-904D-8446-22EB90A5600C}" srcOrd="1" destOrd="0" presId="urn:microsoft.com/office/officeart/2005/8/layout/matrix1"/>
    <dgm:cxn modelId="{41FE136F-79DC-6341-8E55-06EC54257CAB}" type="presOf" srcId="{5FF428F0-1CC6-014C-ACC8-71F514EFB04A}" destId="{2F5CF8F3-D92C-3347-AD6C-5F6E6EEF42A9}" srcOrd="0" destOrd="0" presId="urn:microsoft.com/office/officeart/2005/8/layout/matrix1"/>
    <dgm:cxn modelId="{EA73028B-F7B5-3942-8A4E-609C65B837EE}" srcId="{5FF428F0-1CC6-014C-ACC8-71F514EFB04A}" destId="{320F1C4F-02A5-3449-82C0-530B9A02FB81}" srcOrd="3" destOrd="0" parTransId="{C45F0F34-CDCE-7947-BC47-927AEA56C0DC}" sibTransId="{CD9ED88E-C15E-5B4A-922B-809042507913}"/>
    <dgm:cxn modelId="{AACDB5BB-826F-0444-8877-D43CC52FD5E2}" type="presOf" srcId="{9A359831-ED70-5346-883B-917C07F4DB29}" destId="{B219123E-4A7C-3C42-89E0-538433F9341D}" srcOrd="0" destOrd="0" presId="urn:microsoft.com/office/officeart/2005/8/layout/matrix1"/>
    <dgm:cxn modelId="{A0EEDCE6-7A3D-7E40-96A4-4E04FCB3944E}" type="presOf" srcId="{2D967821-0935-FD48-AE48-A2F02D6564E2}" destId="{814F1D76-9B47-4C42-B434-A37248EA3D78}" srcOrd="0" destOrd="0" presId="urn:microsoft.com/office/officeart/2005/8/layout/matrix1"/>
    <dgm:cxn modelId="{A6078D62-83E6-E242-9C54-CB2047B574AE}" srcId="{5FF428F0-1CC6-014C-ACC8-71F514EFB04A}" destId="{9A359831-ED70-5346-883B-917C07F4DB29}" srcOrd="1" destOrd="0" parTransId="{D481F2DF-3E2B-5248-B0E4-89E71C1226A4}" sibTransId="{B6D59867-8176-1045-8AFC-473792584DF6}"/>
    <dgm:cxn modelId="{6B062069-31A8-D645-A717-44EFA81AB6DB}" srcId="{5FF428F0-1CC6-014C-ACC8-71F514EFB04A}" destId="{8F706D13-F4BE-404B-9CCA-E5C53D83C844}" srcOrd="0" destOrd="0" parTransId="{749AC095-3080-834C-AB48-1B8B3F505D67}" sibTransId="{40FEC8D5-BC9B-AA46-80FB-64A7E6C1B228}"/>
    <dgm:cxn modelId="{960A6B18-1A00-7246-885F-F54D6B887605}" srcId="{B7B1EFA5-8C45-094F-9C84-12EA1AF0C5A2}" destId="{45DFB4BA-5DE7-B843-930D-95369D77C270}" srcOrd="1" destOrd="0" parTransId="{6DA46612-0EC9-FE4E-9121-754C408F1A42}" sibTransId="{E4252C1B-C043-AE4B-9996-208B760A9941}"/>
    <dgm:cxn modelId="{DEC4608C-632C-D344-9CA2-C4DFA15E046C}" type="presOf" srcId="{320F1C4F-02A5-3449-82C0-530B9A02FB81}" destId="{F164EC0C-CA13-194E-B35C-B078969E5E40}" srcOrd="0" destOrd="0" presId="urn:microsoft.com/office/officeart/2005/8/layout/matrix1"/>
    <dgm:cxn modelId="{30D394D3-6407-C44A-9960-6D909DC759DB}" type="presOf" srcId="{9A359831-ED70-5346-883B-917C07F4DB29}" destId="{B7456B63-85F5-7345-AF19-7DF6DA94A17D}" srcOrd="1" destOrd="0" presId="urn:microsoft.com/office/officeart/2005/8/layout/matrix1"/>
    <dgm:cxn modelId="{24A0C3C9-48E6-A44A-B1B2-BC8246800F52}" srcId="{5FF428F0-1CC6-014C-ACC8-71F514EFB04A}" destId="{2D967821-0935-FD48-AE48-A2F02D6564E2}" srcOrd="2" destOrd="0" parTransId="{D9ABFB7B-F0BE-2C41-A010-1211D931F4AF}" sibTransId="{47B8F230-E9DB-974E-B89D-2D9599BF8F67}"/>
    <dgm:cxn modelId="{335C26F1-4E04-0940-A1E2-D321551F7308}" type="presOf" srcId="{2D967821-0935-FD48-AE48-A2F02D6564E2}" destId="{22A8F2B9-BC81-3747-AAC3-6E7D3C6C7A1E}" srcOrd="1" destOrd="0" presId="urn:microsoft.com/office/officeart/2005/8/layout/matrix1"/>
    <dgm:cxn modelId="{3AF976B0-701A-E440-B970-0556CB6557B9}" srcId="{B7B1EFA5-8C45-094F-9C84-12EA1AF0C5A2}" destId="{5FF428F0-1CC6-014C-ACC8-71F514EFB04A}" srcOrd="0" destOrd="0" parTransId="{5A7E50EA-224F-FE41-A29A-20DD59EDAAF7}" sibTransId="{6A0B4F8D-A9C0-1A40-8DA6-61C2D89D24D5}"/>
    <dgm:cxn modelId="{A15485D5-42BB-B54E-85BB-14BB99A60BDD}" type="presParOf" srcId="{2308C316-A4FD-9E40-9839-A315E8D87D13}" destId="{B7E6FE7F-D42E-B14D-916F-4E05B7DB8402}" srcOrd="0" destOrd="0" presId="urn:microsoft.com/office/officeart/2005/8/layout/matrix1"/>
    <dgm:cxn modelId="{2E6845C2-BEDF-364E-929C-E46E0C52C574}" type="presParOf" srcId="{B7E6FE7F-D42E-B14D-916F-4E05B7DB8402}" destId="{37FBF8C5-5E16-C948-89BD-9DC93A40B3AC}" srcOrd="0" destOrd="0" presId="urn:microsoft.com/office/officeart/2005/8/layout/matrix1"/>
    <dgm:cxn modelId="{0DB9A365-C386-1A40-BF54-727F2F6584FE}" type="presParOf" srcId="{B7E6FE7F-D42E-B14D-916F-4E05B7DB8402}" destId="{6C559773-1F56-904D-8446-22EB90A5600C}" srcOrd="1" destOrd="0" presId="urn:microsoft.com/office/officeart/2005/8/layout/matrix1"/>
    <dgm:cxn modelId="{82A284FD-4F43-F448-B70F-70FE01AFCC2B}" type="presParOf" srcId="{B7E6FE7F-D42E-B14D-916F-4E05B7DB8402}" destId="{B219123E-4A7C-3C42-89E0-538433F9341D}" srcOrd="2" destOrd="0" presId="urn:microsoft.com/office/officeart/2005/8/layout/matrix1"/>
    <dgm:cxn modelId="{11959D97-E1A0-0149-A11B-88DE6564611B}" type="presParOf" srcId="{B7E6FE7F-D42E-B14D-916F-4E05B7DB8402}" destId="{B7456B63-85F5-7345-AF19-7DF6DA94A17D}" srcOrd="3" destOrd="0" presId="urn:microsoft.com/office/officeart/2005/8/layout/matrix1"/>
    <dgm:cxn modelId="{CD52FE66-A7FD-A746-A365-AA98DF37488A}" type="presParOf" srcId="{B7E6FE7F-D42E-B14D-916F-4E05B7DB8402}" destId="{814F1D76-9B47-4C42-B434-A37248EA3D78}" srcOrd="4" destOrd="0" presId="urn:microsoft.com/office/officeart/2005/8/layout/matrix1"/>
    <dgm:cxn modelId="{52E2B30E-73BF-6F4A-A00A-39179DA72D2C}" type="presParOf" srcId="{B7E6FE7F-D42E-B14D-916F-4E05B7DB8402}" destId="{22A8F2B9-BC81-3747-AAC3-6E7D3C6C7A1E}" srcOrd="5" destOrd="0" presId="urn:microsoft.com/office/officeart/2005/8/layout/matrix1"/>
    <dgm:cxn modelId="{53237618-E38B-4346-B7AA-7BF72F85CBB4}" type="presParOf" srcId="{B7E6FE7F-D42E-B14D-916F-4E05B7DB8402}" destId="{F164EC0C-CA13-194E-B35C-B078969E5E40}" srcOrd="6" destOrd="0" presId="urn:microsoft.com/office/officeart/2005/8/layout/matrix1"/>
    <dgm:cxn modelId="{278AE82A-C88E-A94D-B8F4-0E6A39BC34BA}" type="presParOf" srcId="{B7E6FE7F-D42E-B14D-916F-4E05B7DB8402}" destId="{FA3CDE8B-F1AD-C742-AA11-E34F4AEEAA6E}" srcOrd="7" destOrd="0" presId="urn:microsoft.com/office/officeart/2005/8/layout/matrix1"/>
    <dgm:cxn modelId="{0DFF372F-DCBE-894C-BB4F-99A30657619B}" type="presParOf" srcId="{2308C316-A4FD-9E40-9839-A315E8D87D13}" destId="{2F5CF8F3-D92C-3347-AD6C-5F6E6EEF42A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AE4216B-0CB0-B74F-9C58-5EDA5B7218CC}" type="doc">
      <dgm:prSet loTypeId="urn:microsoft.com/office/officeart/2005/8/layout/vList5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1DFE89A0-32BD-6F4E-8A84-B42503990375}">
      <dgm:prSet phldrT="[Text]"/>
      <dgm:spPr/>
      <dgm:t>
        <a:bodyPr/>
        <a:lstStyle/>
        <a:p>
          <a:r>
            <a:rPr lang="en-GB" b="1" noProof="0">
              <a:solidFill>
                <a:schemeClr val="tx1"/>
              </a:solidFill>
            </a:rPr>
            <a:t>STEP 1       </a:t>
          </a:r>
        </a:p>
        <a:p>
          <a:r>
            <a:rPr lang="en-GB" noProof="0">
              <a:solidFill>
                <a:schemeClr val="tx1"/>
              </a:solidFill>
            </a:rPr>
            <a:t>Map existing services</a:t>
          </a:r>
        </a:p>
      </dgm:t>
    </dgm:pt>
    <dgm:pt modelId="{72084267-F180-F545-81ED-E724E4F61D2F}" type="parTrans" cxnId="{6C22B9AD-5B1C-1F41-8AFE-F093BD535DD5}">
      <dgm:prSet/>
      <dgm:spPr/>
      <dgm:t>
        <a:bodyPr/>
        <a:lstStyle/>
        <a:p>
          <a:endParaRPr lang="en-US"/>
        </a:p>
      </dgm:t>
    </dgm:pt>
    <dgm:pt modelId="{AF016776-0EAA-2F48-8CFF-FE0CA9DDBB18}" type="sibTrans" cxnId="{6C22B9AD-5B1C-1F41-8AFE-F093BD535DD5}">
      <dgm:prSet/>
      <dgm:spPr/>
      <dgm:t>
        <a:bodyPr/>
        <a:lstStyle/>
        <a:p>
          <a:endParaRPr lang="en-US"/>
        </a:p>
      </dgm:t>
    </dgm:pt>
    <dgm:pt modelId="{E00BEE38-C72F-A94E-AE4B-370FA0DDDC92}">
      <dgm:prSet phldrT="[Text]" custT="1"/>
      <dgm:spPr/>
      <dgm:t>
        <a:bodyPr/>
        <a:lstStyle/>
        <a:p>
          <a:r>
            <a:rPr lang="en-GB" sz="1800" noProof="0" dirty="0">
              <a:solidFill>
                <a:schemeClr val="tx1"/>
              </a:solidFill>
            </a:rPr>
            <a:t>E.g. sexual assault referral centres, NGOs, hotlines, faith leaders, self-help </a:t>
          </a:r>
          <a:r>
            <a:rPr lang="en-GB" sz="1800" noProof="0" dirty="0" smtClean="0">
              <a:solidFill>
                <a:schemeClr val="tx1"/>
              </a:solidFill>
            </a:rPr>
            <a:t>networks, </a:t>
          </a:r>
          <a:r>
            <a:rPr lang="en-GB" sz="1800" noProof="0" dirty="0">
              <a:solidFill>
                <a:schemeClr val="tx1"/>
              </a:solidFill>
            </a:rPr>
            <a:t>etc.  </a:t>
          </a:r>
        </a:p>
      </dgm:t>
    </dgm:pt>
    <dgm:pt modelId="{4FA3D73B-9DF1-B84D-ADE1-D04D44BCEDE3}" type="parTrans" cxnId="{2E2A175F-BACE-EB46-84B6-8288114C7334}">
      <dgm:prSet/>
      <dgm:spPr/>
      <dgm:t>
        <a:bodyPr/>
        <a:lstStyle/>
        <a:p>
          <a:endParaRPr lang="en-US"/>
        </a:p>
      </dgm:t>
    </dgm:pt>
    <dgm:pt modelId="{CAA90057-0BE3-E341-A54C-6014F2E11A47}" type="sibTrans" cxnId="{2E2A175F-BACE-EB46-84B6-8288114C7334}">
      <dgm:prSet/>
      <dgm:spPr/>
      <dgm:t>
        <a:bodyPr/>
        <a:lstStyle/>
        <a:p>
          <a:endParaRPr lang="en-US"/>
        </a:p>
      </dgm:t>
    </dgm:pt>
    <dgm:pt modelId="{308304EB-7978-9146-908F-83C3ADF53EE3}">
      <dgm:prSet phldrT="[Text]"/>
      <dgm:spPr/>
      <dgm:t>
        <a:bodyPr/>
        <a:lstStyle/>
        <a:p>
          <a:r>
            <a:rPr lang="en-GB" b="1" noProof="0">
              <a:solidFill>
                <a:schemeClr val="tx1"/>
              </a:solidFill>
            </a:rPr>
            <a:t>STEP 2 </a:t>
          </a:r>
        </a:p>
        <a:p>
          <a:r>
            <a:rPr lang="en-GB" noProof="0">
              <a:solidFill>
                <a:schemeClr val="tx1"/>
              </a:solidFill>
            </a:rPr>
            <a:t>Assess their suitability, safety and accessibility</a:t>
          </a:r>
        </a:p>
      </dgm:t>
    </dgm:pt>
    <dgm:pt modelId="{B319BCE3-0762-064C-9356-43C9FCE1C32A}" type="parTrans" cxnId="{7BA69A41-8A1B-824C-B194-03CB5FDABF0A}">
      <dgm:prSet/>
      <dgm:spPr/>
      <dgm:t>
        <a:bodyPr/>
        <a:lstStyle/>
        <a:p>
          <a:endParaRPr lang="en-US"/>
        </a:p>
      </dgm:t>
    </dgm:pt>
    <dgm:pt modelId="{8B3BC0EF-5A72-EA49-852F-1400A80A59D3}" type="sibTrans" cxnId="{7BA69A41-8A1B-824C-B194-03CB5FDABF0A}">
      <dgm:prSet/>
      <dgm:spPr/>
      <dgm:t>
        <a:bodyPr/>
        <a:lstStyle/>
        <a:p>
          <a:endParaRPr lang="en-US"/>
        </a:p>
      </dgm:t>
    </dgm:pt>
    <dgm:pt modelId="{F796D7C7-8BBE-6C42-B240-1CF470C8A50D}">
      <dgm:prSet phldrT="[Text]" custT="1"/>
      <dgm:spPr/>
      <dgm:t>
        <a:bodyPr/>
        <a:lstStyle/>
        <a:p>
          <a:r>
            <a:rPr lang="en-GB" sz="1800" noProof="0" dirty="0">
              <a:solidFill>
                <a:schemeClr val="tx1"/>
              </a:solidFill>
            </a:rPr>
            <a:t>Are services adequate? Are they too far?</a:t>
          </a:r>
        </a:p>
      </dgm:t>
    </dgm:pt>
    <dgm:pt modelId="{38E3F2D0-E466-1849-992A-6C907AD49B79}" type="parTrans" cxnId="{4728DB69-DD9F-6C44-A462-309D1C055506}">
      <dgm:prSet/>
      <dgm:spPr/>
      <dgm:t>
        <a:bodyPr/>
        <a:lstStyle/>
        <a:p>
          <a:endParaRPr lang="en-US"/>
        </a:p>
      </dgm:t>
    </dgm:pt>
    <dgm:pt modelId="{C0F2DC91-927E-B346-858F-C51BB13E7A71}" type="sibTrans" cxnId="{4728DB69-DD9F-6C44-A462-309D1C055506}">
      <dgm:prSet/>
      <dgm:spPr/>
      <dgm:t>
        <a:bodyPr/>
        <a:lstStyle/>
        <a:p>
          <a:endParaRPr lang="en-US"/>
        </a:p>
      </dgm:t>
    </dgm:pt>
    <dgm:pt modelId="{6109F9D1-B18C-4840-9AE1-A7A77E4B7112}">
      <dgm:prSet phldrT="[Text]"/>
      <dgm:spPr/>
      <dgm:t>
        <a:bodyPr/>
        <a:lstStyle/>
        <a:p>
          <a:endParaRPr lang="en-GB" sz="1300" noProof="0">
            <a:solidFill>
              <a:schemeClr val="tx1"/>
            </a:solidFill>
          </a:endParaRPr>
        </a:p>
      </dgm:t>
    </dgm:pt>
    <dgm:pt modelId="{D0BDE2AA-4B9F-6C49-8C90-2BE66CE6E0D1}" type="parTrans" cxnId="{43A40CD5-F42F-CE49-A2FD-278DC074FB37}">
      <dgm:prSet/>
      <dgm:spPr/>
      <dgm:t>
        <a:bodyPr/>
        <a:lstStyle/>
        <a:p>
          <a:endParaRPr lang="en-US"/>
        </a:p>
      </dgm:t>
    </dgm:pt>
    <dgm:pt modelId="{8FD8B061-1244-4B44-84AC-B260CFDDCAB4}" type="sibTrans" cxnId="{43A40CD5-F42F-CE49-A2FD-278DC074FB37}">
      <dgm:prSet/>
      <dgm:spPr/>
      <dgm:t>
        <a:bodyPr/>
        <a:lstStyle/>
        <a:p>
          <a:endParaRPr lang="en-US"/>
        </a:p>
      </dgm:t>
    </dgm:pt>
    <dgm:pt modelId="{375259C0-A9F9-5946-86CB-5EAA796A88C0}">
      <dgm:prSet phldrT="[Text]"/>
      <dgm:spPr/>
      <dgm:t>
        <a:bodyPr/>
        <a:lstStyle/>
        <a:p>
          <a:r>
            <a:rPr lang="en-GB" b="1" noProof="0" dirty="0">
              <a:solidFill>
                <a:schemeClr val="tx1"/>
              </a:solidFill>
            </a:rPr>
            <a:t>STEP 3</a:t>
          </a:r>
        </a:p>
        <a:p>
          <a:r>
            <a:rPr lang="en-GB" noProof="0" dirty="0">
              <a:solidFill>
                <a:schemeClr val="tx1"/>
              </a:solidFill>
            </a:rPr>
            <a:t>Develop </a:t>
          </a:r>
          <a:r>
            <a:rPr lang="en-GB" noProof="0">
              <a:solidFill>
                <a:schemeClr val="tx1"/>
              </a:solidFill>
            </a:rPr>
            <a:t>or </a:t>
          </a:r>
          <a:r>
            <a:rPr lang="en-GB" noProof="0" smtClean="0">
              <a:solidFill>
                <a:schemeClr val="tx1"/>
              </a:solidFill>
            </a:rPr>
            <a:t>adopt </a:t>
          </a:r>
          <a:r>
            <a:rPr lang="en-GB" noProof="0" dirty="0">
              <a:solidFill>
                <a:schemeClr val="tx1"/>
              </a:solidFill>
            </a:rPr>
            <a:t>referral pathways</a:t>
          </a:r>
        </a:p>
      </dgm:t>
    </dgm:pt>
    <dgm:pt modelId="{18F1EB8A-603E-D847-97D9-37150263A6AE}" type="parTrans" cxnId="{A41BC12E-61BB-6844-9B30-BB50E25A6E8A}">
      <dgm:prSet/>
      <dgm:spPr/>
      <dgm:t>
        <a:bodyPr/>
        <a:lstStyle/>
        <a:p>
          <a:endParaRPr lang="en-US"/>
        </a:p>
      </dgm:t>
    </dgm:pt>
    <dgm:pt modelId="{165C6879-5BD8-AC4B-9C75-58150C766102}" type="sibTrans" cxnId="{A41BC12E-61BB-6844-9B30-BB50E25A6E8A}">
      <dgm:prSet/>
      <dgm:spPr/>
      <dgm:t>
        <a:bodyPr/>
        <a:lstStyle/>
        <a:p>
          <a:endParaRPr lang="en-US"/>
        </a:p>
      </dgm:t>
    </dgm:pt>
    <dgm:pt modelId="{DE9A14E2-BFEA-7845-8904-6DF3742B29B9}">
      <dgm:prSet phldrT="[Text]" custT="1"/>
      <dgm:spPr/>
      <dgm:t>
        <a:bodyPr/>
        <a:lstStyle/>
        <a:p>
          <a:r>
            <a:rPr lang="en-GB" sz="1800" noProof="0">
              <a:solidFill>
                <a:schemeClr val="tx1"/>
              </a:solidFill>
            </a:rPr>
            <a:t>Put in place SOP/MOU to facilitate efficient, confidential and safe referrals/agree points of entry</a:t>
          </a:r>
        </a:p>
      </dgm:t>
    </dgm:pt>
    <dgm:pt modelId="{B55B1BE1-66C6-204C-AD4A-5381E134502D}" type="parTrans" cxnId="{78172859-C0F6-2642-BCE7-09CB04920AF4}">
      <dgm:prSet/>
      <dgm:spPr/>
      <dgm:t>
        <a:bodyPr/>
        <a:lstStyle/>
        <a:p>
          <a:endParaRPr lang="en-US"/>
        </a:p>
      </dgm:t>
    </dgm:pt>
    <dgm:pt modelId="{9D15A039-5888-BC49-BEFB-AB188813C0C5}" type="sibTrans" cxnId="{78172859-C0F6-2642-BCE7-09CB04920AF4}">
      <dgm:prSet/>
      <dgm:spPr/>
      <dgm:t>
        <a:bodyPr/>
        <a:lstStyle/>
        <a:p>
          <a:endParaRPr lang="en-US"/>
        </a:p>
      </dgm:t>
    </dgm:pt>
    <dgm:pt modelId="{E61E3478-CA64-0645-808A-15EEC6866A58}">
      <dgm:prSet phldrT="[Text]"/>
      <dgm:spPr/>
      <dgm:t>
        <a:bodyPr/>
        <a:lstStyle/>
        <a:p>
          <a:r>
            <a:rPr lang="en-GB" b="1" noProof="0">
              <a:solidFill>
                <a:schemeClr val="tx1"/>
              </a:solidFill>
            </a:rPr>
            <a:t>STEP 4                               </a:t>
          </a:r>
          <a:r>
            <a:rPr lang="en-GB" noProof="0">
              <a:solidFill>
                <a:schemeClr val="tx1"/>
              </a:solidFill>
            </a:rPr>
            <a:t>Implement internal SOP</a:t>
          </a:r>
        </a:p>
      </dgm:t>
    </dgm:pt>
    <dgm:pt modelId="{08EC6AB1-9DFB-5540-BB4F-D9955E716E59}" type="parTrans" cxnId="{ADB5DC2E-3904-4244-AC89-A309BE7808BA}">
      <dgm:prSet/>
      <dgm:spPr/>
      <dgm:t>
        <a:bodyPr/>
        <a:lstStyle/>
        <a:p>
          <a:endParaRPr lang="en-US"/>
        </a:p>
      </dgm:t>
    </dgm:pt>
    <dgm:pt modelId="{CC2A3055-99DB-E545-AD20-C3BB31EDB991}" type="sibTrans" cxnId="{ADB5DC2E-3904-4244-AC89-A309BE7808BA}">
      <dgm:prSet/>
      <dgm:spPr/>
      <dgm:t>
        <a:bodyPr/>
        <a:lstStyle/>
        <a:p>
          <a:endParaRPr lang="en-US"/>
        </a:p>
      </dgm:t>
    </dgm:pt>
    <dgm:pt modelId="{8E06A101-97E6-1E47-A6C8-76ABA226A8DE}">
      <dgm:prSet phldrT="[Text]"/>
      <dgm:spPr/>
      <dgm:t>
        <a:bodyPr/>
        <a:lstStyle/>
        <a:p>
          <a:r>
            <a:rPr lang="en-GB" b="1" noProof="0">
              <a:solidFill>
                <a:schemeClr val="tx1"/>
              </a:solidFill>
            </a:rPr>
            <a:t>STEP 5                         </a:t>
          </a:r>
          <a:r>
            <a:rPr lang="en-GB" noProof="0">
              <a:solidFill>
                <a:schemeClr val="tx1"/>
              </a:solidFill>
            </a:rPr>
            <a:t>Communicate clearly with victims/witnesses</a:t>
          </a:r>
        </a:p>
      </dgm:t>
    </dgm:pt>
    <dgm:pt modelId="{CB541211-BCE2-F244-B1DA-FDA2F05260F1}" type="parTrans" cxnId="{291122D8-B922-144D-9D98-F06EDDAE584F}">
      <dgm:prSet/>
      <dgm:spPr/>
      <dgm:t>
        <a:bodyPr/>
        <a:lstStyle/>
        <a:p>
          <a:endParaRPr lang="en-US"/>
        </a:p>
      </dgm:t>
    </dgm:pt>
    <dgm:pt modelId="{3C7C61CC-04CE-2840-81A1-A970D5DD2DE3}" type="sibTrans" cxnId="{291122D8-B922-144D-9D98-F06EDDAE584F}">
      <dgm:prSet/>
      <dgm:spPr/>
      <dgm:t>
        <a:bodyPr/>
        <a:lstStyle/>
        <a:p>
          <a:endParaRPr lang="en-US"/>
        </a:p>
      </dgm:t>
    </dgm:pt>
    <dgm:pt modelId="{850B409A-74BA-E84D-9BA2-F7698000AAF4}">
      <dgm:prSet phldrT="[Text]" custT="1"/>
      <dgm:spPr/>
      <dgm:t>
        <a:bodyPr/>
        <a:lstStyle/>
        <a:p>
          <a:r>
            <a:rPr lang="en-GB" sz="1800" noProof="0">
              <a:solidFill>
                <a:schemeClr val="tx1"/>
              </a:solidFill>
            </a:rPr>
            <a:t>Who will you refer, why, for what kind of services, how will victims access services and when</a:t>
          </a:r>
        </a:p>
      </dgm:t>
    </dgm:pt>
    <dgm:pt modelId="{D5519874-4DE2-4B44-9F34-ED9B82FE191C}" type="parTrans" cxnId="{9C46DB55-E27D-0C47-BB83-FBE104AD9FC8}">
      <dgm:prSet/>
      <dgm:spPr/>
      <dgm:t>
        <a:bodyPr/>
        <a:lstStyle/>
        <a:p>
          <a:endParaRPr lang="en-US"/>
        </a:p>
      </dgm:t>
    </dgm:pt>
    <dgm:pt modelId="{2FCA7240-A3B1-354D-8F69-D433634C208C}" type="sibTrans" cxnId="{9C46DB55-E27D-0C47-BB83-FBE104AD9FC8}">
      <dgm:prSet/>
      <dgm:spPr/>
      <dgm:t>
        <a:bodyPr/>
        <a:lstStyle/>
        <a:p>
          <a:endParaRPr lang="en-US"/>
        </a:p>
      </dgm:t>
    </dgm:pt>
    <dgm:pt modelId="{1F4983E1-781A-6949-874A-B28AFACDFC25}">
      <dgm:prSet phldrT="[Text]" custT="1"/>
      <dgm:spPr/>
      <dgm:t>
        <a:bodyPr/>
        <a:lstStyle/>
        <a:p>
          <a:r>
            <a:rPr lang="en-GB" sz="1800" noProof="0" dirty="0">
              <a:solidFill>
                <a:schemeClr val="tx1"/>
              </a:solidFill>
            </a:rPr>
            <a:t>Explain what the options are and the limits of assistance – not dependent on participation</a:t>
          </a:r>
        </a:p>
      </dgm:t>
    </dgm:pt>
    <dgm:pt modelId="{7A81C457-8B9B-9E46-8E0E-EA959FA1D1C5}" type="parTrans" cxnId="{9ED294F9-FEDD-4741-9B6B-295F486E53E6}">
      <dgm:prSet/>
      <dgm:spPr/>
      <dgm:t>
        <a:bodyPr/>
        <a:lstStyle/>
        <a:p>
          <a:endParaRPr lang="en-US"/>
        </a:p>
      </dgm:t>
    </dgm:pt>
    <dgm:pt modelId="{6BABC0A1-BBA7-B540-9415-B7D5D932BFA7}" type="sibTrans" cxnId="{9ED294F9-FEDD-4741-9B6B-295F486E53E6}">
      <dgm:prSet/>
      <dgm:spPr/>
      <dgm:t>
        <a:bodyPr/>
        <a:lstStyle/>
        <a:p>
          <a:endParaRPr lang="en-US"/>
        </a:p>
      </dgm:t>
    </dgm:pt>
    <dgm:pt modelId="{3E349705-F267-6B40-B178-29C8207F1FAF}">
      <dgm:prSet phldrT="[Text]" custT="1"/>
      <dgm:spPr/>
      <dgm:t>
        <a:bodyPr/>
        <a:lstStyle/>
        <a:p>
          <a:r>
            <a:rPr lang="en-GB" sz="1800" noProof="0" dirty="0">
              <a:solidFill>
                <a:schemeClr val="tx1"/>
              </a:solidFill>
            </a:rPr>
            <a:t>Will the referral put the victim at further risk? </a:t>
          </a:r>
        </a:p>
      </dgm:t>
    </dgm:pt>
    <dgm:pt modelId="{CC7FCD88-1EC3-0449-8F8D-BDAFC5EED939}" type="parTrans" cxnId="{AD5845E9-92D7-4040-B868-DB002629C6E2}">
      <dgm:prSet/>
      <dgm:spPr/>
      <dgm:t>
        <a:bodyPr/>
        <a:lstStyle/>
        <a:p>
          <a:endParaRPr lang="en-US"/>
        </a:p>
      </dgm:t>
    </dgm:pt>
    <dgm:pt modelId="{5ACD7155-405C-4C4E-8B63-010692CCE6D0}" type="sibTrans" cxnId="{AD5845E9-92D7-4040-B868-DB002629C6E2}">
      <dgm:prSet/>
      <dgm:spPr/>
      <dgm:t>
        <a:bodyPr/>
        <a:lstStyle/>
        <a:p>
          <a:endParaRPr lang="en-US"/>
        </a:p>
      </dgm:t>
    </dgm:pt>
    <dgm:pt modelId="{6C2768D5-334A-C84D-9288-6294DFAF9084}">
      <dgm:prSet phldrT="[Text]" custT="1"/>
      <dgm:spPr/>
      <dgm:t>
        <a:bodyPr/>
        <a:lstStyle/>
        <a:p>
          <a:r>
            <a:rPr lang="en-US" sz="1800" noProof="0" dirty="0" smtClean="0">
              <a:solidFill>
                <a:schemeClr val="tx1"/>
              </a:solidFill>
            </a:rPr>
            <a:t>Does the victim/witness consent to that service?</a:t>
          </a:r>
          <a:endParaRPr lang="en-GB" sz="1800" noProof="0" dirty="0">
            <a:solidFill>
              <a:schemeClr val="tx1"/>
            </a:solidFill>
          </a:endParaRPr>
        </a:p>
      </dgm:t>
    </dgm:pt>
    <dgm:pt modelId="{575BD025-C504-1847-8269-B71B8C8AA6DA}" type="parTrans" cxnId="{FC953AA9-0A2A-324F-9817-3EFDFC3B443A}">
      <dgm:prSet/>
      <dgm:spPr/>
    </dgm:pt>
    <dgm:pt modelId="{41670366-9E06-E247-9C31-8B6D7B162EE6}" type="sibTrans" cxnId="{FC953AA9-0A2A-324F-9817-3EFDFC3B443A}">
      <dgm:prSet/>
      <dgm:spPr/>
    </dgm:pt>
    <dgm:pt modelId="{00A789D2-4533-494B-910B-3697BC6A85CC}" type="pres">
      <dgm:prSet presAssocID="{DAE4216B-0CB0-B74F-9C58-5EDA5B7218C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9F1AAD0-56B4-1A4F-8A13-41762EEA0DCA}" type="pres">
      <dgm:prSet presAssocID="{1DFE89A0-32BD-6F4E-8A84-B42503990375}" presName="linNode" presStyleCnt="0"/>
      <dgm:spPr/>
    </dgm:pt>
    <dgm:pt modelId="{E90BEC47-3BB6-BD4D-83F3-D8E6FFE87158}" type="pres">
      <dgm:prSet presAssocID="{1DFE89A0-32BD-6F4E-8A84-B42503990375}" presName="parentText" presStyleLbl="node1" presStyleIdx="0" presStyleCnt="5" custScaleY="81699" custLinFactNeighborY="-1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0E2266-29D8-8B44-9EE4-88C2103DE7EE}" type="pres">
      <dgm:prSet presAssocID="{1DFE89A0-32BD-6F4E-8A84-B42503990375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3FF2DE4-1323-1A47-A304-5F25A2964E1E}" type="pres">
      <dgm:prSet presAssocID="{AF016776-0EAA-2F48-8CFF-FE0CA9DDBB18}" presName="sp" presStyleCnt="0"/>
      <dgm:spPr/>
    </dgm:pt>
    <dgm:pt modelId="{CFCB1A0D-B275-634A-8D23-61EDCF3ED020}" type="pres">
      <dgm:prSet presAssocID="{308304EB-7978-9146-908F-83C3ADF53EE3}" presName="linNode" presStyleCnt="0"/>
      <dgm:spPr/>
    </dgm:pt>
    <dgm:pt modelId="{9F78AE1B-46C2-5144-9420-46AC309AB5FA}" type="pres">
      <dgm:prSet presAssocID="{308304EB-7978-9146-908F-83C3ADF53EE3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9312E82-4EED-B046-88C5-6BBD32D69DA8}" type="pres">
      <dgm:prSet presAssocID="{308304EB-7978-9146-908F-83C3ADF53EE3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B5E907-93A6-9E48-BBA8-557DC79A6F2F}" type="pres">
      <dgm:prSet presAssocID="{8B3BC0EF-5A72-EA49-852F-1400A80A59D3}" presName="sp" presStyleCnt="0"/>
      <dgm:spPr/>
    </dgm:pt>
    <dgm:pt modelId="{15E58038-4A43-1649-AF2B-225A41DC52CE}" type="pres">
      <dgm:prSet presAssocID="{375259C0-A9F9-5946-86CB-5EAA796A88C0}" presName="linNode" presStyleCnt="0"/>
      <dgm:spPr/>
    </dgm:pt>
    <dgm:pt modelId="{5A572BF2-3736-0D48-9BEA-947FDA19AD90}" type="pres">
      <dgm:prSet presAssocID="{375259C0-A9F9-5946-86CB-5EAA796A88C0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48B668-6140-8241-B717-4BB035F604EB}" type="pres">
      <dgm:prSet presAssocID="{375259C0-A9F9-5946-86CB-5EAA796A88C0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9285C9-99CB-0D45-92BA-634FB6F69EE2}" type="pres">
      <dgm:prSet presAssocID="{165C6879-5BD8-AC4B-9C75-58150C766102}" presName="sp" presStyleCnt="0"/>
      <dgm:spPr/>
    </dgm:pt>
    <dgm:pt modelId="{018CABD0-F701-444F-803B-26C673AE9DF6}" type="pres">
      <dgm:prSet presAssocID="{E61E3478-CA64-0645-808A-15EEC6866A58}" presName="linNode" presStyleCnt="0"/>
      <dgm:spPr/>
    </dgm:pt>
    <dgm:pt modelId="{F707B319-C319-244F-AFC1-5A8434B0986A}" type="pres">
      <dgm:prSet presAssocID="{E61E3478-CA64-0645-808A-15EEC6866A58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385BE9-527B-6542-98E0-C97C648B25DF}" type="pres">
      <dgm:prSet presAssocID="{E61E3478-CA64-0645-808A-15EEC6866A58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BF1906-F6D4-404D-AF98-5D11ABF552DE}" type="pres">
      <dgm:prSet presAssocID="{CC2A3055-99DB-E545-AD20-C3BB31EDB991}" presName="sp" presStyleCnt="0"/>
      <dgm:spPr/>
    </dgm:pt>
    <dgm:pt modelId="{6A86D5C1-AAC2-164D-964B-0B4F703989B4}" type="pres">
      <dgm:prSet presAssocID="{8E06A101-97E6-1E47-A6C8-76ABA226A8DE}" presName="linNode" presStyleCnt="0"/>
      <dgm:spPr/>
    </dgm:pt>
    <dgm:pt modelId="{E7CF64AD-86F7-7A41-A937-871B92E53D2D}" type="pres">
      <dgm:prSet presAssocID="{8E06A101-97E6-1E47-A6C8-76ABA226A8DE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CBE29F-631C-ED45-BBF1-CCDA79D4BB07}" type="pres">
      <dgm:prSet presAssocID="{8E06A101-97E6-1E47-A6C8-76ABA226A8DE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ED294F9-FEDD-4741-9B6B-295F486E53E6}" srcId="{8E06A101-97E6-1E47-A6C8-76ABA226A8DE}" destId="{1F4983E1-781A-6949-874A-B28AFACDFC25}" srcOrd="0" destOrd="0" parTransId="{7A81C457-8B9B-9E46-8E0E-EA959FA1D1C5}" sibTransId="{6BABC0A1-BBA7-B540-9415-B7D5D932BFA7}"/>
    <dgm:cxn modelId="{AD5845E9-92D7-4040-B868-DB002629C6E2}" srcId="{308304EB-7978-9146-908F-83C3ADF53EE3}" destId="{3E349705-F267-6B40-B178-29C8207F1FAF}" srcOrd="1" destOrd="0" parTransId="{CC7FCD88-1EC3-0449-8F8D-BDAFC5EED939}" sibTransId="{5ACD7155-405C-4C4E-8B63-010692CCE6D0}"/>
    <dgm:cxn modelId="{6C22B9AD-5B1C-1F41-8AFE-F093BD535DD5}" srcId="{DAE4216B-0CB0-B74F-9C58-5EDA5B7218CC}" destId="{1DFE89A0-32BD-6F4E-8A84-B42503990375}" srcOrd="0" destOrd="0" parTransId="{72084267-F180-F545-81ED-E724E4F61D2F}" sibTransId="{AF016776-0EAA-2F48-8CFF-FE0CA9DDBB18}"/>
    <dgm:cxn modelId="{9C46DB55-E27D-0C47-BB83-FBE104AD9FC8}" srcId="{E61E3478-CA64-0645-808A-15EEC6866A58}" destId="{850B409A-74BA-E84D-9BA2-F7698000AAF4}" srcOrd="0" destOrd="0" parTransId="{D5519874-4DE2-4B44-9F34-ED9B82FE191C}" sibTransId="{2FCA7240-A3B1-354D-8F69-D433634C208C}"/>
    <dgm:cxn modelId="{96FB942C-C869-094F-B9D5-4193F42BC6E2}" type="presOf" srcId="{F796D7C7-8BBE-6C42-B240-1CF470C8A50D}" destId="{49312E82-4EED-B046-88C5-6BBD32D69DA8}" srcOrd="0" destOrd="0" presId="urn:microsoft.com/office/officeart/2005/8/layout/vList5"/>
    <dgm:cxn modelId="{B5EEE88F-15B1-5543-B419-43971179E757}" type="presOf" srcId="{6109F9D1-B18C-4840-9AE1-A7A77E4B7112}" destId="{49312E82-4EED-B046-88C5-6BBD32D69DA8}" srcOrd="0" destOrd="2" presId="urn:microsoft.com/office/officeart/2005/8/layout/vList5"/>
    <dgm:cxn modelId="{78172859-C0F6-2642-BCE7-09CB04920AF4}" srcId="{375259C0-A9F9-5946-86CB-5EAA796A88C0}" destId="{DE9A14E2-BFEA-7845-8904-6DF3742B29B9}" srcOrd="0" destOrd="0" parTransId="{B55B1BE1-66C6-204C-AD4A-5381E134502D}" sibTransId="{9D15A039-5888-BC49-BEFB-AB188813C0C5}"/>
    <dgm:cxn modelId="{1D1B1238-3747-6B4D-B2F7-B9A2C72CFC05}" type="presOf" srcId="{DE9A14E2-BFEA-7845-8904-6DF3742B29B9}" destId="{3048B668-6140-8241-B717-4BB035F604EB}" srcOrd="0" destOrd="0" presId="urn:microsoft.com/office/officeart/2005/8/layout/vList5"/>
    <dgm:cxn modelId="{B32C60EA-DEA4-8C4D-B100-86A71893480A}" type="presOf" srcId="{308304EB-7978-9146-908F-83C3ADF53EE3}" destId="{9F78AE1B-46C2-5144-9420-46AC309AB5FA}" srcOrd="0" destOrd="0" presId="urn:microsoft.com/office/officeart/2005/8/layout/vList5"/>
    <dgm:cxn modelId="{334A7776-8D93-BD4A-B12A-A48C821B3BE8}" type="presOf" srcId="{1DFE89A0-32BD-6F4E-8A84-B42503990375}" destId="{E90BEC47-3BB6-BD4D-83F3-D8E6FFE87158}" srcOrd="0" destOrd="0" presId="urn:microsoft.com/office/officeart/2005/8/layout/vList5"/>
    <dgm:cxn modelId="{4F1F7E1D-79FF-C14E-A2EF-174C4FB48434}" type="presOf" srcId="{8E06A101-97E6-1E47-A6C8-76ABA226A8DE}" destId="{E7CF64AD-86F7-7A41-A937-871B92E53D2D}" srcOrd="0" destOrd="0" presId="urn:microsoft.com/office/officeart/2005/8/layout/vList5"/>
    <dgm:cxn modelId="{B6E1AB3A-DADE-2640-9884-FAE3835F9279}" type="presOf" srcId="{3E349705-F267-6B40-B178-29C8207F1FAF}" destId="{49312E82-4EED-B046-88C5-6BBD32D69DA8}" srcOrd="0" destOrd="1" presId="urn:microsoft.com/office/officeart/2005/8/layout/vList5"/>
    <dgm:cxn modelId="{2E2A175F-BACE-EB46-84B6-8288114C7334}" srcId="{1DFE89A0-32BD-6F4E-8A84-B42503990375}" destId="{E00BEE38-C72F-A94E-AE4B-370FA0DDDC92}" srcOrd="0" destOrd="0" parTransId="{4FA3D73B-9DF1-B84D-ADE1-D04D44BCEDE3}" sibTransId="{CAA90057-0BE3-E341-A54C-6014F2E11A47}"/>
    <dgm:cxn modelId="{C1D075EC-DA73-F349-AE64-768537E6B97B}" type="presOf" srcId="{DAE4216B-0CB0-B74F-9C58-5EDA5B7218CC}" destId="{00A789D2-4533-494B-910B-3697BC6A85CC}" srcOrd="0" destOrd="0" presId="urn:microsoft.com/office/officeart/2005/8/layout/vList5"/>
    <dgm:cxn modelId="{4051A39D-683D-B545-B0EC-1476DCF5A022}" type="presOf" srcId="{375259C0-A9F9-5946-86CB-5EAA796A88C0}" destId="{5A572BF2-3736-0D48-9BEA-947FDA19AD90}" srcOrd="0" destOrd="0" presId="urn:microsoft.com/office/officeart/2005/8/layout/vList5"/>
    <dgm:cxn modelId="{A41BC12E-61BB-6844-9B30-BB50E25A6E8A}" srcId="{DAE4216B-0CB0-B74F-9C58-5EDA5B7218CC}" destId="{375259C0-A9F9-5946-86CB-5EAA796A88C0}" srcOrd="2" destOrd="0" parTransId="{18F1EB8A-603E-D847-97D9-37150263A6AE}" sibTransId="{165C6879-5BD8-AC4B-9C75-58150C766102}"/>
    <dgm:cxn modelId="{52E292BF-5620-744E-98D4-B3EFC56D3C4F}" type="presOf" srcId="{6C2768D5-334A-C84D-9288-6294DFAF9084}" destId="{4BCBE29F-631C-ED45-BBF1-CCDA79D4BB07}" srcOrd="0" destOrd="1" presId="urn:microsoft.com/office/officeart/2005/8/layout/vList5"/>
    <dgm:cxn modelId="{FC953AA9-0A2A-324F-9817-3EFDFC3B443A}" srcId="{8E06A101-97E6-1E47-A6C8-76ABA226A8DE}" destId="{6C2768D5-334A-C84D-9288-6294DFAF9084}" srcOrd="1" destOrd="0" parTransId="{575BD025-C504-1847-8269-B71B8C8AA6DA}" sibTransId="{41670366-9E06-E247-9C31-8B6D7B162EE6}"/>
    <dgm:cxn modelId="{7BA69A41-8A1B-824C-B194-03CB5FDABF0A}" srcId="{DAE4216B-0CB0-B74F-9C58-5EDA5B7218CC}" destId="{308304EB-7978-9146-908F-83C3ADF53EE3}" srcOrd="1" destOrd="0" parTransId="{B319BCE3-0762-064C-9356-43C9FCE1C32A}" sibTransId="{8B3BC0EF-5A72-EA49-852F-1400A80A59D3}"/>
    <dgm:cxn modelId="{676D4EC2-C988-1D4F-BD21-C5E201201555}" type="presOf" srcId="{E61E3478-CA64-0645-808A-15EEC6866A58}" destId="{F707B319-C319-244F-AFC1-5A8434B0986A}" srcOrd="0" destOrd="0" presId="urn:microsoft.com/office/officeart/2005/8/layout/vList5"/>
    <dgm:cxn modelId="{0A0EA433-2910-9A48-9E37-1C8B2A5EC877}" type="presOf" srcId="{E00BEE38-C72F-A94E-AE4B-370FA0DDDC92}" destId="{590E2266-29D8-8B44-9EE4-88C2103DE7EE}" srcOrd="0" destOrd="0" presId="urn:microsoft.com/office/officeart/2005/8/layout/vList5"/>
    <dgm:cxn modelId="{4728DB69-DD9F-6C44-A462-309D1C055506}" srcId="{308304EB-7978-9146-908F-83C3ADF53EE3}" destId="{F796D7C7-8BBE-6C42-B240-1CF470C8A50D}" srcOrd="0" destOrd="0" parTransId="{38E3F2D0-E466-1849-992A-6C907AD49B79}" sibTransId="{C0F2DC91-927E-B346-858F-C51BB13E7A71}"/>
    <dgm:cxn modelId="{10ECAE65-F874-C64D-8163-050907249F72}" type="presOf" srcId="{1F4983E1-781A-6949-874A-B28AFACDFC25}" destId="{4BCBE29F-631C-ED45-BBF1-CCDA79D4BB07}" srcOrd="0" destOrd="0" presId="urn:microsoft.com/office/officeart/2005/8/layout/vList5"/>
    <dgm:cxn modelId="{291122D8-B922-144D-9D98-F06EDDAE584F}" srcId="{DAE4216B-0CB0-B74F-9C58-5EDA5B7218CC}" destId="{8E06A101-97E6-1E47-A6C8-76ABA226A8DE}" srcOrd="4" destOrd="0" parTransId="{CB541211-BCE2-F244-B1DA-FDA2F05260F1}" sibTransId="{3C7C61CC-04CE-2840-81A1-A970D5DD2DE3}"/>
    <dgm:cxn modelId="{ADB5DC2E-3904-4244-AC89-A309BE7808BA}" srcId="{DAE4216B-0CB0-B74F-9C58-5EDA5B7218CC}" destId="{E61E3478-CA64-0645-808A-15EEC6866A58}" srcOrd="3" destOrd="0" parTransId="{08EC6AB1-9DFB-5540-BB4F-D9955E716E59}" sibTransId="{CC2A3055-99DB-E545-AD20-C3BB31EDB991}"/>
    <dgm:cxn modelId="{43A40CD5-F42F-CE49-A2FD-278DC074FB37}" srcId="{308304EB-7978-9146-908F-83C3ADF53EE3}" destId="{6109F9D1-B18C-4840-9AE1-A7A77E4B7112}" srcOrd="2" destOrd="0" parTransId="{D0BDE2AA-4B9F-6C49-8C90-2BE66CE6E0D1}" sibTransId="{8FD8B061-1244-4B44-84AC-B260CFDDCAB4}"/>
    <dgm:cxn modelId="{25B56FCA-7E7B-D947-B780-5A8F1D12658C}" type="presOf" srcId="{850B409A-74BA-E84D-9BA2-F7698000AAF4}" destId="{60385BE9-527B-6542-98E0-C97C648B25DF}" srcOrd="0" destOrd="0" presId="urn:microsoft.com/office/officeart/2005/8/layout/vList5"/>
    <dgm:cxn modelId="{40F87CF7-A322-FA40-8E49-2534C084CAD2}" type="presParOf" srcId="{00A789D2-4533-494B-910B-3697BC6A85CC}" destId="{89F1AAD0-56B4-1A4F-8A13-41762EEA0DCA}" srcOrd="0" destOrd="0" presId="urn:microsoft.com/office/officeart/2005/8/layout/vList5"/>
    <dgm:cxn modelId="{75061ED3-EAFF-8046-A193-9B57B96282CE}" type="presParOf" srcId="{89F1AAD0-56B4-1A4F-8A13-41762EEA0DCA}" destId="{E90BEC47-3BB6-BD4D-83F3-D8E6FFE87158}" srcOrd="0" destOrd="0" presId="urn:microsoft.com/office/officeart/2005/8/layout/vList5"/>
    <dgm:cxn modelId="{D85F6D87-E3CE-074E-B316-82695FB5D8D8}" type="presParOf" srcId="{89F1AAD0-56B4-1A4F-8A13-41762EEA0DCA}" destId="{590E2266-29D8-8B44-9EE4-88C2103DE7EE}" srcOrd="1" destOrd="0" presId="urn:microsoft.com/office/officeart/2005/8/layout/vList5"/>
    <dgm:cxn modelId="{A449DDD9-89E1-9140-99C7-739731D921F8}" type="presParOf" srcId="{00A789D2-4533-494B-910B-3697BC6A85CC}" destId="{D3FF2DE4-1323-1A47-A304-5F25A2964E1E}" srcOrd="1" destOrd="0" presId="urn:microsoft.com/office/officeart/2005/8/layout/vList5"/>
    <dgm:cxn modelId="{9248D5EB-96CD-BA4C-996C-C7B1F50A98E5}" type="presParOf" srcId="{00A789D2-4533-494B-910B-3697BC6A85CC}" destId="{CFCB1A0D-B275-634A-8D23-61EDCF3ED020}" srcOrd="2" destOrd="0" presId="urn:microsoft.com/office/officeart/2005/8/layout/vList5"/>
    <dgm:cxn modelId="{B67F9F81-986B-874F-B5AF-CC53F7678B28}" type="presParOf" srcId="{CFCB1A0D-B275-634A-8D23-61EDCF3ED020}" destId="{9F78AE1B-46C2-5144-9420-46AC309AB5FA}" srcOrd="0" destOrd="0" presId="urn:microsoft.com/office/officeart/2005/8/layout/vList5"/>
    <dgm:cxn modelId="{9F9936A4-1AED-464E-B471-692BCCF18842}" type="presParOf" srcId="{CFCB1A0D-B275-634A-8D23-61EDCF3ED020}" destId="{49312E82-4EED-B046-88C5-6BBD32D69DA8}" srcOrd="1" destOrd="0" presId="urn:microsoft.com/office/officeart/2005/8/layout/vList5"/>
    <dgm:cxn modelId="{1E45FED9-FDA7-D043-AC6B-4DBC1DB47E80}" type="presParOf" srcId="{00A789D2-4533-494B-910B-3697BC6A85CC}" destId="{40B5E907-93A6-9E48-BBA8-557DC79A6F2F}" srcOrd="3" destOrd="0" presId="urn:microsoft.com/office/officeart/2005/8/layout/vList5"/>
    <dgm:cxn modelId="{BC9CA0B2-A623-0C4A-8F6F-4DAAAFAF44DD}" type="presParOf" srcId="{00A789D2-4533-494B-910B-3697BC6A85CC}" destId="{15E58038-4A43-1649-AF2B-225A41DC52CE}" srcOrd="4" destOrd="0" presId="urn:microsoft.com/office/officeart/2005/8/layout/vList5"/>
    <dgm:cxn modelId="{7B8B7DB1-4D78-9F45-9E99-1878995C1174}" type="presParOf" srcId="{15E58038-4A43-1649-AF2B-225A41DC52CE}" destId="{5A572BF2-3736-0D48-9BEA-947FDA19AD90}" srcOrd="0" destOrd="0" presId="urn:microsoft.com/office/officeart/2005/8/layout/vList5"/>
    <dgm:cxn modelId="{F4602264-6FF2-C24A-A35B-801207767D68}" type="presParOf" srcId="{15E58038-4A43-1649-AF2B-225A41DC52CE}" destId="{3048B668-6140-8241-B717-4BB035F604EB}" srcOrd="1" destOrd="0" presId="urn:microsoft.com/office/officeart/2005/8/layout/vList5"/>
    <dgm:cxn modelId="{87FFF28B-B1A8-8D4C-839A-516608641263}" type="presParOf" srcId="{00A789D2-4533-494B-910B-3697BC6A85CC}" destId="{829285C9-99CB-0D45-92BA-634FB6F69EE2}" srcOrd="5" destOrd="0" presId="urn:microsoft.com/office/officeart/2005/8/layout/vList5"/>
    <dgm:cxn modelId="{8C229862-599F-5042-A20A-31B4AF72A7A8}" type="presParOf" srcId="{00A789D2-4533-494B-910B-3697BC6A85CC}" destId="{018CABD0-F701-444F-803B-26C673AE9DF6}" srcOrd="6" destOrd="0" presId="urn:microsoft.com/office/officeart/2005/8/layout/vList5"/>
    <dgm:cxn modelId="{DA0B8B57-6BA8-BA4E-BEF1-255325DC3AFC}" type="presParOf" srcId="{018CABD0-F701-444F-803B-26C673AE9DF6}" destId="{F707B319-C319-244F-AFC1-5A8434B0986A}" srcOrd="0" destOrd="0" presId="urn:microsoft.com/office/officeart/2005/8/layout/vList5"/>
    <dgm:cxn modelId="{59CFA652-1284-004A-8888-56FC3C874544}" type="presParOf" srcId="{018CABD0-F701-444F-803B-26C673AE9DF6}" destId="{60385BE9-527B-6542-98E0-C97C648B25DF}" srcOrd="1" destOrd="0" presId="urn:microsoft.com/office/officeart/2005/8/layout/vList5"/>
    <dgm:cxn modelId="{1CA4323C-900C-B649-959A-7CBE696CA797}" type="presParOf" srcId="{00A789D2-4533-494B-910B-3697BC6A85CC}" destId="{ADBF1906-F6D4-404D-AF98-5D11ABF552DE}" srcOrd="7" destOrd="0" presId="urn:microsoft.com/office/officeart/2005/8/layout/vList5"/>
    <dgm:cxn modelId="{90C46F15-C681-8D41-9735-190761EC8954}" type="presParOf" srcId="{00A789D2-4533-494B-910B-3697BC6A85CC}" destId="{6A86D5C1-AAC2-164D-964B-0B4F703989B4}" srcOrd="8" destOrd="0" presId="urn:microsoft.com/office/officeart/2005/8/layout/vList5"/>
    <dgm:cxn modelId="{80E610FE-BACA-1B44-AF77-5BC27EC4DE93}" type="presParOf" srcId="{6A86D5C1-AAC2-164D-964B-0B4F703989B4}" destId="{E7CF64AD-86F7-7A41-A937-871B92E53D2D}" srcOrd="0" destOrd="0" presId="urn:microsoft.com/office/officeart/2005/8/layout/vList5"/>
    <dgm:cxn modelId="{1EFA3D06-16A6-0145-A673-D24FCCBCB894}" type="presParOf" srcId="{6A86D5C1-AAC2-164D-964B-0B4F703989B4}" destId="{4BCBE29F-631C-ED45-BBF1-CCDA79D4BB0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1ACF3-DDD7-3642-8380-07A79243BF07}">
      <dsp:nvSpPr>
        <dsp:cNvPr id="0" name=""/>
        <dsp:cNvSpPr/>
      </dsp:nvSpPr>
      <dsp:spPr>
        <a:xfrm>
          <a:off x="0" y="2157"/>
          <a:ext cx="8136904" cy="150217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Recognise the fundamental importance of the Do No Harm principle and a survivor-centred approach to documentation</a:t>
          </a:r>
        </a:p>
      </dsp:txBody>
      <dsp:txXfrm>
        <a:off x="73330" y="75487"/>
        <a:ext cx="7990244" cy="1355510"/>
      </dsp:txXfrm>
    </dsp:sp>
    <dsp:sp modelId="{1DBEF75B-A78C-AA41-A3B6-A082DF1A9A91}">
      <dsp:nvSpPr>
        <dsp:cNvPr id="0" name=""/>
        <dsp:cNvSpPr/>
      </dsp:nvSpPr>
      <dsp:spPr>
        <a:xfrm>
          <a:off x="0" y="1517166"/>
          <a:ext cx="8136904" cy="150217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Explain what informed consent means and when and how to obtain it</a:t>
          </a:r>
        </a:p>
      </dsp:txBody>
      <dsp:txXfrm>
        <a:off x="73330" y="1590496"/>
        <a:ext cx="7990244" cy="1355510"/>
      </dsp:txXfrm>
    </dsp:sp>
    <dsp:sp modelId="{1BDB3A8F-9747-144C-891B-1BB53422AFAE}">
      <dsp:nvSpPr>
        <dsp:cNvPr id="0" name=""/>
        <dsp:cNvSpPr/>
      </dsp:nvSpPr>
      <dsp:spPr>
        <a:xfrm>
          <a:off x="0" y="3032176"/>
          <a:ext cx="8136904" cy="150217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baseline="0" dirty="0"/>
            <a:t>Identify </a:t>
          </a:r>
          <a:r>
            <a:rPr lang="en-US" sz="3200" kern="1200" baseline="0"/>
            <a:t>categories of measures </a:t>
          </a:r>
          <a:r>
            <a:rPr lang="en-US" sz="3200" kern="1200" baseline="0" dirty="0"/>
            <a:t>to prevent, mitigate or respond to potential harm</a:t>
          </a:r>
          <a:endParaRPr lang="en-US" sz="3200" kern="1200" dirty="0"/>
        </a:p>
      </dsp:txBody>
      <dsp:txXfrm>
        <a:off x="73330" y="3105506"/>
        <a:ext cx="7990244" cy="1355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3679F-C907-C448-B775-62787FBFCC08}">
      <dsp:nvSpPr>
        <dsp:cNvPr id="0" name=""/>
        <dsp:cNvSpPr/>
      </dsp:nvSpPr>
      <dsp:spPr>
        <a:xfrm>
          <a:off x="1186" y="221632"/>
          <a:ext cx="1572959" cy="1572959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Informed consent</a:t>
          </a:r>
          <a:endParaRPr lang="en-US" sz="1900" kern="1200" dirty="0"/>
        </a:p>
      </dsp:txBody>
      <dsp:txXfrm>
        <a:off x="231541" y="451987"/>
        <a:ext cx="1112249" cy="1112249"/>
      </dsp:txXfrm>
    </dsp:sp>
    <dsp:sp modelId="{7FA47F10-7946-2643-BEE9-872C65782E82}">
      <dsp:nvSpPr>
        <dsp:cNvPr id="0" name=""/>
        <dsp:cNvSpPr/>
      </dsp:nvSpPr>
      <dsp:spPr>
        <a:xfrm>
          <a:off x="1701870" y="551953"/>
          <a:ext cx="912316" cy="912316"/>
        </a:xfrm>
        <a:prstGeom prst="mathPlus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1822797" y="900823"/>
        <a:ext cx="670462" cy="214576"/>
      </dsp:txXfrm>
    </dsp:sp>
    <dsp:sp modelId="{5BF4C566-BBA7-8B44-9C65-8B3AA8CAE7AD}">
      <dsp:nvSpPr>
        <dsp:cNvPr id="0" name=""/>
        <dsp:cNvSpPr/>
      </dsp:nvSpPr>
      <dsp:spPr>
        <a:xfrm>
          <a:off x="2741912" y="221632"/>
          <a:ext cx="1572959" cy="1572959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Mitigating harm</a:t>
          </a:r>
        </a:p>
      </dsp:txBody>
      <dsp:txXfrm>
        <a:off x="2972267" y="451987"/>
        <a:ext cx="1112249" cy="1112249"/>
      </dsp:txXfrm>
    </dsp:sp>
    <dsp:sp modelId="{C387BD60-8C3E-984A-BDC4-97BF594D90FB}">
      <dsp:nvSpPr>
        <dsp:cNvPr id="0" name=""/>
        <dsp:cNvSpPr/>
      </dsp:nvSpPr>
      <dsp:spPr>
        <a:xfrm>
          <a:off x="4442596" y="551953"/>
          <a:ext cx="912316" cy="912316"/>
        </a:xfrm>
        <a:prstGeom prst="mathEqual">
          <a:avLst/>
        </a:prstGeom>
        <a:solidFill>
          <a:schemeClr val="accent2">
            <a:shade val="90000"/>
            <a:hueOff val="0"/>
            <a:satOff val="-29999"/>
            <a:lumOff val="4085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563523" y="739890"/>
        <a:ext cx="670462" cy="536442"/>
      </dsp:txXfrm>
    </dsp:sp>
    <dsp:sp modelId="{7BBDD298-AD7E-DC4A-8521-19502886EA83}">
      <dsp:nvSpPr>
        <dsp:cNvPr id="0" name=""/>
        <dsp:cNvSpPr/>
      </dsp:nvSpPr>
      <dsp:spPr>
        <a:xfrm>
          <a:off x="5482637" y="221632"/>
          <a:ext cx="1572959" cy="1572959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Do No Harm</a:t>
          </a:r>
          <a:endParaRPr lang="en-US" sz="1900" kern="1200" dirty="0"/>
        </a:p>
      </dsp:txBody>
      <dsp:txXfrm>
        <a:off x="5712992" y="451987"/>
        <a:ext cx="1112249" cy="11122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DB198A-8794-A54A-83A4-DF67748FC4FC}">
      <dsp:nvSpPr>
        <dsp:cNvPr id="0" name=""/>
        <dsp:cNvSpPr/>
      </dsp:nvSpPr>
      <dsp:spPr>
        <a:xfrm>
          <a:off x="0" y="0"/>
          <a:ext cx="4166264" cy="453650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>
              <a:solidFill>
                <a:schemeClr val="tx1"/>
              </a:solidFill>
            </a:rPr>
            <a:t>STAGES</a:t>
          </a:r>
          <a:r>
            <a:rPr lang="en-US" sz="2500" kern="1200" dirty="0">
              <a:solidFill>
                <a:schemeClr val="tx1"/>
              </a:solidFill>
            </a:rPr>
            <a:t>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/>
              </a:solidFill>
            </a:rPr>
            <a:t>Witnesses </a:t>
          </a:r>
          <a:r>
            <a:rPr lang="en-US" sz="2200" kern="1200" dirty="0">
              <a:solidFill>
                <a:schemeClr val="tx1"/>
              </a:solidFill>
            </a:rPr>
            <a:t>to consent to</a:t>
          </a:r>
        </a:p>
      </dsp:txBody>
      <dsp:txXfrm>
        <a:off x="0" y="0"/>
        <a:ext cx="4166264" cy="1360951"/>
      </dsp:txXfrm>
    </dsp:sp>
    <dsp:sp modelId="{A2715D2B-C5DF-2E42-8F90-012BC53F7A36}">
      <dsp:nvSpPr>
        <dsp:cNvPr id="0" name=""/>
        <dsp:cNvSpPr/>
      </dsp:nvSpPr>
      <dsp:spPr>
        <a:xfrm>
          <a:off x="420957" y="1361338"/>
          <a:ext cx="3333011" cy="891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be </a:t>
          </a:r>
          <a:r>
            <a:rPr lang="en-US" sz="1900" b="1" kern="1200" dirty="0">
              <a:solidFill>
                <a:schemeClr val="tx1"/>
              </a:solidFill>
            </a:rPr>
            <a:t>interviewed</a:t>
          </a:r>
          <a:r>
            <a:rPr lang="en-US" sz="1900" kern="1200" dirty="0">
              <a:solidFill>
                <a:schemeClr val="tx1"/>
              </a:solidFill>
            </a:rPr>
            <a:t> and have their information </a:t>
          </a:r>
          <a:r>
            <a:rPr lang="en-US" sz="1900" b="1" kern="1200" dirty="0">
              <a:solidFill>
                <a:schemeClr val="tx1"/>
              </a:solidFill>
            </a:rPr>
            <a:t>recorded</a:t>
          </a:r>
        </a:p>
      </dsp:txBody>
      <dsp:txXfrm>
        <a:off x="447061" y="1387442"/>
        <a:ext cx="3280803" cy="839033"/>
      </dsp:txXfrm>
    </dsp:sp>
    <dsp:sp modelId="{1D5AF77D-0FA9-184E-B3B1-4267227EDDD1}">
      <dsp:nvSpPr>
        <dsp:cNvPr id="0" name=""/>
        <dsp:cNvSpPr/>
      </dsp:nvSpPr>
      <dsp:spPr>
        <a:xfrm>
          <a:off x="420957" y="2389694"/>
          <a:ext cx="3333011" cy="891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2452"/>
                <a:satOff val="2584"/>
                <a:lumOff val="2808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2452"/>
                <a:satOff val="2584"/>
                <a:lumOff val="2808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2452"/>
                <a:satOff val="2584"/>
                <a:lumOff val="280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be </a:t>
          </a:r>
          <a:r>
            <a:rPr lang="en-US" sz="1900" b="1" kern="1200" dirty="0">
              <a:solidFill>
                <a:schemeClr val="tx1"/>
              </a:solidFill>
            </a:rPr>
            <a:t>photographed </a:t>
          </a:r>
          <a:r>
            <a:rPr lang="en-US" sz="1900" kern="1200" dirty="0">
              <a:solidFill>
                <a:schemeClr val="tx1"/>
              </a:solidFill>
            </a:rPr>
            <a:t>and/or </a:t>
          </a:r>
          <a:r>
            <a:rPr lang="en-US" sz="1900" b="1" kern="1200" dirty="0">
              <a:solidFill>
                <a:schemeClr val="tx1"/>
              </a:solidFill>
            </a:rPr>
            <a:t>examined</a:t>
          </a:r>
        </a:p>
      </dsp:txBody>
      <dsp:txXfrm>
        <a:off x="447061" y="2415798"/>
        <a:ext cx="3280803" cy="839033"/>
      </dsp:txXfrm>
    </dsp:sp>
    <dsp:sp modelId="{2FDDC281-2369-394C-A787-85DB49A1CCED}">
      <dsp:nvSpPr>
        <dsp:cNvPr id="0" name=""/>
        <dsp:cNvSpPr/>
      </dsp:nvSpPr>
      <dsp:spPr>
        <a:xfrm>
          <a:off x="420957" y="3418049"/>
          <a:ext cx="3333011" cy="891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4904"/>
                <a:satOff val="5168"/>
                <a:lumOff val="5616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4904"/>
                <a:satOff val="5168"/>
                <a:lumOff val="5616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4904"/>
                <a:satOff val="5168"/>
                <a:lumOff val="56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be </a:t>
          </a:r>
          <a:r>
            <a:rPr lang="en-US" sz="1900" b="1" kern="1200" dirty="0">
              <a:solidFill>
                <a:schemeClr val="tx1"/>
              </a:solidFill>
            </a:rPr>
            <a:t>referred</a:t>
          </a:r>
          <a:r>
            <a:rPr lang="en-US" sz="1900" kern="1200" dirty="0">
              <a:solidFill>
                <a:schemeClr val="tx1"/>
              </a:solidFill>
            </a:rPr>
            <a:t> to support services/have </a:t>
          </a:r>
          <a:r>
            <a:rPr lang="en-US" sz="1900" b="1" kern="1200" dirty="0">
              <a:solidFill>
                <a:schemeClr val="tx1"/>
              </a:solidFill>
            </a:rPr>
            <a:t>information shared </a:t>
          </a:r>
          <a:r>
            <a:rPr lang="en-US" sz="1900" kern="1200" dirty="0">
              <a:solidFill>
                <a:schemeClr val="tx1"/>
              </a:solidFill>
            </a:rPr>
            <a:t>with third parties</a:t>
          </a:r>
        </a:p>
      </dsp:txBody>
      <dsp:txXfrm>
        <a:off x="447061" y="3444153"/>
        <a:ext cx="3280803" cy="839033"/>
      </dsp:txXfrm>
    </dsp:sp>
    <dsp:sp modelId="{AB096EBC-64F9-AA49-A983-30EEFE06184E}">
      <dsp:nvSpPr>
        <dsp:cNvPr id="0" name=""/>
        <dsp:cNvSpPr/>
      </dsp:nvSpPr>
      <dsp:spPr>
        <a:xfrm>
          <a:off x="4483064" y="0"/>
          <a:ext cx="4166264" cy="453650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>
              <a:solidFill>
                <a:schemeClr val="tx1"/>
              </a:solidFill>
            </a:rPr>
            <a:t>ASPECTS</a:t>
          </a:r>
          <a:r>
            <a:rPr lang="en-US" sz="2300" kern="1200" dirty="0">
              <a:solidFill>
                <a:schemeClr val="tx1"/>
              </a:solidFill>
            </a:rPr>
            <a:t>                 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/>
              </a:solidFill>
            </a:rPr>
            <a:t>Witnesses </a:t>
          </a:r>
          <a:r>
            <a:rPr lang="en-US" sz="2200" kern="1200" dirty="0">
              <a:solidFill>
                <a:schemeClr val="tx1"/>
              </a:solidFill>
            </a:rPr>
            <a:t>to fully understand </a:t>
          </a:r>
        </a:p>
      </dsp:txBody>
      <dsp:txXfrm>
        <a:off x="4483064" y="0"/>
        <a:ext cx="4166264" cy="1360951"/>
      </dsp:txXfrm>
    </dsp:sp>
    <dsp:sp modelId="{F253F3EC-8DD3-0C4C-A169-F87F559ABA36}">
      <dsp:nvSpPr>
        <dsp:cNvPr id="0" name=""/>
        <dsp:cNvSpPr/>
      </dsp:nvSpPr>
      <dsp:spPr>
        <a:xfrm>
          <a:off x="4899691" y="1361338"/>
          <a:ext cx="3333011" cy="891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7355"/>
                <a:satOff val="7751"/>
                <a:lumOff val="8423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7355"/>
                <a:satOff val="7751"/>
                <a:lumOff val="8423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7355"/>
                <a:satOff val="7751"/>
                <a:lumOff val="84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 </a:t>
          </a:r>
          <a:r>
            <a:rPr lang="en-US" sz="1900" b="1" kern="1200" dirty="0">
              <a:solidFill>
                <a:schemeClr val="tx1"/>
              </a:solidFill>
            </a:rPr>
            <a:t>purpose</a:t>
          </a:r>
          <a:r>
            <a:rPr lang="en-US" sz="1900" kern="1200" dirty="0">
              <a:solidFill>
                <a:schemeClr val="tx1"/>
              </a:solidFill>
            </a:rPr>
            <a:t> of documentation &amp; </a:t>
          </a:r>
          <a:r>
            <a:rPr lang="en-US" sz="1900" b="1" kern="1200" dirty="0">
              <a:solidFill>
                <a:schemeClr val="tx1"/>
              </a:solidFill>
            </a:rPr>
            <a:t>intended use </a:t>
          </a:r>
          <a:r>
            <a:rPr lang="en-US" sz="1900" kern="1200" dirty="0">
              <a:solidFill>
                <a:schemeClr val="tx1"/>
              </a:solidFill>
            </a:rPr>
            <a:t>of information</a:t>
          </a:r>
        </a:p>
      </dsp:txBody>
      <dsp:txXfrm>
        <a:off x="4925795" y="1387442"/>
        <a:ext cx="3280803" cy="839033"/>
      </dsp:txXfrm>
    </dsp:sp>
    <dsp:sp modelId="{125B8C5B-FD5E-6C46-8208-EB0E7369F763}">
      <dsp:nvSpPr>
        <dsp:cNvPr id="0" name=""/>
        <dsp:cNvSpPr/>
      </dsp:nvSpPr>
      <dsp:spPr>
        <a:xfrm>
          <a:off x="4899691" y="2389694"/>
          <a:ext cx="3333011" cy="891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9807"/>
                <a:satOff val="10335"/>
                <a:lumOff val="11231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9807"/>
                <a:satOff val="10335"/>
                <a:lumOff val="11231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9807"/>
                <a:satOff val="10335"/>
                <a:lumOff val="112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meaning </a:t>
          </a:r>
          <a:r>
            <a:rPr lang="en-US" sz="1900" kern="1200" dirty="0">
              <a:solidFill>
                <a:schemeClr val="tx1"/>
              </a:solidFill>
            </a:rPr>
            <a:t>and limits of </a:t>
          </a:r>
          <a:r>
            <a:rPr lang="en-US" sz="1900" b="1" kern="1200" dirty="0">
              <a:solidFill>
                <a:schemeClr val="tx1"/>
              </a:solidFill>
            </a:rPr>
            <a:t>confidentiality</a:t>
          </a:r>
        </a:p>
      </dsp:txBody>
      <dsp:txXfrm>
        <a:off x="4925795" y="2415798"/>
        <a:ext cx="3280803" cy="839033"/>
      </dsp:txXfrm>
    </dsp:sp>
    <dsp:sp modelId="{8740183E-8BB7-8C46-9F47-0FFAB6080B46}">
      <dsp:nvSpPr>
        <dsp:cNvPr id="0" name=""/>
        <dsp:cNvSpPr/>
      </dsp:nvSpPr>
      <dsp:spPr>
        <a:xfrm>
          <a:off x="4899691" y="3418049"/>
          <a:ext cx="3333011" cy="8912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12259"/>
                <a:satOff val="12919"/>
                <a:lumOff val="14039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2259"/>
                <a:satOff val="12919"/>
                <a:lumOff val="14039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2259"/>
                <a:satOff val="12919"/>
                <a:lumOff val="140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risks </a:t>
          </a:r>
          <a:r>
            <a:rPr lang="en-US" sz="1900" b="1" kern="1200" dirty="0">
              <a:solidFill>
                <a:schemeClr val="tx1"/>
              </a:solidFill>
            </a:rPr>
            <a:t>and benefits </a:t>
          </a:r>
          <a:r>
            <a:rPr lang="en-US" sz="1900" kern="1200" dirty="0">
              <a:solidFill>
                <a:schemeClr val="tx1"/>
              </a:solidFill>
            </a:rPr>
            <a:t>of participation</a:t>
          </a:r>
        </a:p>
      </dsp:txBody>
      <dsp:txXfrm>
        <a:off x="4925795" y="3444153"/>
        <a:ext cx="3280803" cy="8390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F7AD86-F3C2-5D4F-A1E4-B6AD197995D8}">
      <dsp:nvSpPr>
        <dsp:cNvPr id="0" name=""/>
        <dsp:cNvSpPr/>
      </dsp:nvSpPr>
      <dsp:spPr>
        <a:xfrm>
          <a:off x="0" y="398734"/>
          <a:ext cx="8496944" cy="73359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Ensure victims/witnesses feel comfortable enough to </a:t>
          </a:r>
          <a:r>
            <a:rPr lang="en-US" sz="1900" b="1" kern="1200" dirty="0" smtClean="0"/>
            <a:t>refuse </a:t>
          </a:r>
          <a:r>
            <a:rPr lang="en-US" sz="1900" b="0" kern="1200" dirty="0" smtClean="0"/>
            <a:t>and clearly explain that they have a </a:t>
          </a:r>
          <a:r>
            <a:rPr lang="en-US" sz="1900" b="1" kern="1200" dirty="0" smtClean="0"/>
            <a:t>choice</a:t>
          </a:r>
          <a:endParaRPr lang="en-GB" sz="1900" kern="1200" dirty="0"/>
        </a:p>
      </dsp:txBody>
      <dsp:txXfrm>
        <a:off x="35811" y="434545"/>
        <a:ext cx="8425322" cy="661968"/>
      </dsp:txXfrm>
    </dsp:sp>
    <dsp:sp modelId="{C61BD322-7928-9F46-A33F-8F443A3644B6}">
      <dsp:nvSpPr>
        <dsp:cNvPr id="0" name=""/>
        <dsp:cNvSpPr/>
      </dsp:nvSpPr>
      <dsp:spPr>
        <a:xfrm>
          <a:off x="0" y="1187044"/>
          <a:ext cx="8496944" cy="73359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0844"/>
                <a:lumOff val="17593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0844"/>
                <a:lumOff val="17593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0844"/>
                <a:lumOff val="1759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Offer them opportunities to ask </a:t>
          </a:r>
          <a:r>
            <a:rPr lang="en-US" sz="1900" b="1" kern="1200" smtClean="0"/>
            <a:t>questions</a:t>
          </a:r>
          <a:r>
            <a:rPr lang="en-US" sz="1900" kern="1200" smtClean="0"/>
            <a:t> and share </a:t>
          </a:r>
          <a:r>
            <a:rPr lang="en-US" sz="1900" b="1" kern="1200" smtClean="0"/>
            <a:t>concerns</a:t>
          </a:r>
          <a:endParaRPr lang="en-US" sz="1900" b="1" kern="1200" dirty="0"/>
        </a:p>
      </dsp:txBody>
      <dsp:txXfrm>
        <a:off x="35811" y="1222855"/>
        <a:ext cx="8425322" cy="661968"/>
      </dsp:txXfrm>
    </dsp:sp>
    <dsp:sp modelId="{58B6D760-DD16-A140-8EA3-839137FF6BBA}">
      <dsp:nvSpPr>
        <dsp:cNvPr id="0" name=""/>
        <dsp:cNvSpPr/>
      </dsp:nvSpPr>
      <dsp:spPr>
        <a:xfrm>
          <a:off x="0" y="1975354"/>
          <a:ext cx="8496944" cy="73359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1688"/>
                <a:lumOff val="35185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1688"/>
                <a:lumOff val="35185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1688"/>
                <a:lumOff val="3518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Take time to explain all relevant factors and give them </a:t>
          </a:r>
          <a:r>
            <a:rPr lang="en-US" sz="1900" b="1" kern="1200" dirty="0" smtClean="0"/>
            <a:t>enough time </a:t>
          </a:r>
          <a:r>
            <a:rPr lang="en-US" sz="1900" kern="1200" dirty="0" smtClean="0"/>
            <a:t>to make a decision - allow them to </a:t>
          </a:r>
          <a:r>
            <a:rPr lang="en-US" sz="1900" b="1" kern="1200" dirty="0" smtClean="0"/>
            <a:t>change their mind</a:t>
          </a:r>
          <a:endParaRPr lang="en-GB" sz="1900" kern="1200" dirty="0"/>
        </a:p>
      </dsp:txBody>
      <dsp:txXfrm>
        <a:off x="35811" y="2011165"/>
        <a:ext cx="8425322" cy="661968"/>
      </dsp:txXfrm>
    </dsp:sp>
    <dsp:sp modelId="{DD95FA9A-B486-0F49-BF91-F4704123E00F}">
      <dsp:nvSpPr>
        <dsp:cNvPr id="0" name=""/>
        <dsp:cNvSpPr/>
      </dsp:nvSpPr>
      <dsp:spPr>
        <a:xfrm>
          <a:off x="0" y="2763664"/>
          <a:ext cx="8496944" cy="73359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32532"/>
                <a:lumOff val="52778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32532"/>
                <a:lumOff val="52778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32532"/>
                <a:lumOff val="527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Fully explain </a:t>
          </a:r>
          <a:r>
            <a:rPr lang="en-US" sz="1900" b="1" kern="1200" dirty="0" smtClean="0"/>
            <a:t>purpose of documentation </a:t>
          </a:r>
          <a:r>
            <a:rPr lang="en-US" sz="1900" kern="1200" dirty="0" smtClean="0"/>
            <a:t>and </a:t>
          </a:r>
          <a:r>
            <a:rPr lang="en-US" sz="1900" b="1" kern="1200" dirty="0" smtClean="0"/>
            <a:t>all possible use</a:t>
          </a:r>
          <a:r>
            <a:rPr lang="en-US" sz="1900" b="1" kern="1200" dirty="0" smtClean="0">
              <a:solidFill>
                <a:schemeClr val="tx1"/>
              </a:solidFill>
            </a:rPr>
            <a:t>s</a:t>
          </a:r>
          <a:r>
            <a:rPr lang="en-US" sz="1900" b="1" kern="1200" dirty="0" smtClean="0"/>
            <a:t> </a:t>
          </a:r>
          <a:r>
            <a:rPr lang="en-US" sz="1900" kern="1200" dirty="0" smtClean="0"/>
            <a:t>of information, including possible obligations to disclose (e.g. children)</a:t>
          </a:r>
          <a:endParaRPr lang="en-US" sz="1900" kern="1200" dirty="0"/>
        </a:p>
      </dsp:txBody>
      <dsp:txXfrm>
        <a:off x="35811" y="2799475"/>
        <a:ext cx="8425322" cy="661968"/>
      </dsp:txXfrm>
    </dsp:sp>
    <dsp:sp modelId="{08DFBEA5-E9FE-164A-8703-F4920DE67EAC}">
      <dsp:nvSpPr>
        <dsp:cNvPr id="0" name=""/>
        <dsp:cNvSpPr/>
      </dsp:nvSpPr>
      <dsp:spPr>
        <a:xfrm>
          <a:off x="0" y="3551974"/>
          <a:ext cx="8496944" cy="73359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1688"/>
                <a:lumOff val="35185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1688"/>
                <a:lumOff val="35185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1688"/>
                <a:lumOff val="3518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Explain </a:t>
          </a:r>
          <a:r>
            <a:rPr lang="en-US" sz="1900" b="1" kern="1200" dirty="0" smtClean="0"/>
            <a:t>benefits &amp; risks</a:t>
          </a:r>
          <a:r>
            <a:rPr lang="en-US" sz="1900" kern="1200" dirty="0" smtClean="0"/>
            <a:t> of participation and </a:t>
          </a:r>
          <a:r>
            <a:rPr lang="en-US" sz="1900" b="1" kern="1200" dirty="0" smtClean="0"/>
            <a:t>limitations of services </a:t>
          </a:r>
          <a:r>
            <a:rPr lang="en-US" sz="1900" kern="1200" dirty="0" smtClean="0"/>
            <a:t>provided</a:t>
          </a:r>
          <a:endParaRPr lang="en-US" sz="1900" kern="1200" dirty="0"/>
        </a:p>
      </dsp:txBody>
      <dsp:txXfrm>
        <a:off x="35811" y="3587785"/>
        <a:ext cx="8425322" cy="661968"/>
      </dsp:txXfrm>
    </dsp:sp>
    <dsp:sp modelId="{F1A339FF-022A-E745-B265-E2AE4AEBD635}">
      <dsp:nvSpPr>
        <dsp:cNvPr id="0" name=""/>
        <dsp:cNvSpPr/>
      </dsp:nvSpPr>
      <dsp:spPr>
        <a:xfrm>
          <a:off x="0" y="4340284"/>
          <a:ext cx="8496944" cy="73359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0844"/>
                <a:lumOff val="17593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0844"/>
                <a:lumOff val="17593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0844"/>
                <a:lumOff val="1759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Obtain explicit consent for </a:t>
          </a:r>
          <a:r>
            <a:rPr lang="en-US" sz="1900" b="1" kern="1200" smtClean="0"/>
            <a:t>specific activities </a:t>
          </a:r>
          <a:r>
            <a:rPr lang="en-US" sz="1900" kern="1200" smtClean="0"/>
            <a:t>(e.g. using tape recorder, doing a physical examination, taking pictures of injuries, referring the victim, etc.)</a:t>
          </a:r>
          <a:endParaRPr lang="en-US" sz="1900" kern="1200" dirty="0"/>
        </a:p>
      </dsp:txBody>
      <dsp:txXfrm>
        <a:off x="35811" y="4376095"/>
        <a:ext cx="8425322" cy="6619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49A9B-601A-6E4B-8DA6-562408870F03}">
      <dsp:nvSpPr>
        <dsp:cNvPr id="0" name=""/>
        <dsp:cNvSpPr/>
      </dsp:nvSpPr>
      <dsp:spPr>
        <a:xfrm>
          <a:off x="2631546" y="1878237"/>
          <a:ext cx="1793691" cy="1793691"/>
        </a:xfrm>
        <a:prstGeom prst="ellipse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rgbClr val="000000"/>
              </a:solidFill>
            </a:rPr>
            <a:t>Mitigating</a:t>
          </a:r>
          <a:r>
            <a:rPr lang="en-US" sz="2000" b="1" kern="1200" baseline="0" dirty="0">
              <a:solidFill>
                <a:srgbClr val="000000"/>
              </a:solidFill>
            </a:rPr>
            <a:t> measures</a:t>
          </a:r>
          <a:endParaRPr lang="en-US" sz="2000" b="1" kern="1200" dirty="0">
            <a:solidFill>
              <a:srgbClr val="000000"/>
            </a:solidFill>
          </a:endParaRPr>
        </a:p>
      </dsp:txBody>
      <dsp:txXfrm>
        <a:off x="2894226" y="2140917"/>
        <a:ext cx="1268331" cy="1268331"/>
      </dsp:txXfrm>
    </dsp:sp>
    <dsp:sp modelId="{69D42CF5-3773-FE4B-AA08-1F61F44CEFE0}">
      <dsp:nvSpPr>
        <dsp:cNvPr id="0" name=""/>
        <dsp:cNvSpPr/>
      </dsp:nvSpPr>
      <dsp:spPr>
        <a:xfrm rot="11700000">
          <a:off x="1274969" y="2094513"/>
          <a:ext cx="1334835" cy="5112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238C7B-0C01-0B47-80EC-9A88E9E5E28B}">
      <dsp:nvSpPr>
        <dsp:cNvPr id="0" name=""/>
        <dsp:cNvSpPr/>
      </dsp:nvSpPr>
      <dsp:spPr>
        <a:xfrm>
          <a:off x="445708" y="1495771"/>
          <a:ext cx="1704006" cy="136320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solidFill>
                <a:srgbClr val="000000"/>
              </a:solidFill>
            </a:rPr>
            <a:t>Threat and risk assessments</a:t>
          </a:r>
        </a:p>
      </dsp:txBody>
      <dsp:txXfrm>
        <a:off x="485635" y="1535698"/>
        <a:ext cx="1624152" cy="1283351"/>
      </dsp:txXfrm>
    </dsp:sp>
    <dsp:sp modelId="{5397EC7F-6D79-6041-A5D3-45B2B13F9B56}">
      <dsp:nvSpPr>
        <dsp:cNvPr id="0" name=""/>
        <dsp:cNvSpPr/>
      </dsp:nvSpPr>
      <dsp:spPr>
        <a:xfrm rot="14700000">
          <a:off x="2167054" y="1031367"/>
          <a:ext cx="1334835" cy="5112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9467"/>
            <a:satOff val="2794"/>
            <a:lumOff val="695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575BAE-4E1D-9D4D-B092-4E1335AA49EC}">
      <dsp:nvSpPr>
        <dsp:cNvPr id="0" name=""/>
        <dsp:cNvSpPr/>
      </dsp:nvSpPr>
      <dsp:spPr>
        <a:xfrm>
          <a:off x="1700406" y="479"/>
          <a:ext cx="1704006" cy="136320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8728"/>
            <a:satOff val="12317"/>
            <a:lumOff val="154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solidFill>
                <a:srgbClr val="000000"/>
              </a:solidFill>
            </a:rPr>
            <a:t>Coordination</a:t>
          </a:r>
        </a:p>
      </dsp:txBody>
      <dsp:txXfrm>
        <a:off x="1740333" y="40406"/>
        <a:ext cx="1624152" cy="1283351"/>
      </dsp:txXfrm>
    </dsp:sp>
    <dsp:sp modelId="{B9C0CE39-1459-3B43-9B5B-5044A39B229F}">
      <dsp:nvSpPr>
        <dsp:cNvPr id="0" name=""/>
        <dsp:cNvSpPr/>
      </dsp:nvSpPr>
      <dsp:spPr>
        <a:xfrm rot="17700000">
          <a:off x="3554893" y="1031367"/>
          <a:ext cx="1334835" cy="5112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8933"/>
            <a:satOff val="5588"/>
            <a:lumOff val="139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CFDB9A-992D-F94B-B9F0-5F197FF30CB2}">
      <dsp:nvSpPr>
        <dsp:cNvPr id="0" name=""/>
        <dsp:cNvSpPr/>
      </dsp:nvSpPr>
      <dsp:spPr>
        <a:xfrm>
          <a:off x="3652370" y="479"/>
          <a:ext cx="1704006" cy="136320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7456"/>
            <a:satOff val="24633"/>
            <a:lumOff val="309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solidFill>
                <a:srgbClr val="000000"/>
              </a:solidFill>
            </a:rPr>
            <a:t>Confidentiality</a:t>
          </a:r>
        </a:p>
      </dsp:txBody>
      <dsp:txXfrm>
        <a:off x="3692297" y="40406"/>
        <a:ext cx="1624152" cy="1283351"/>
      </dsp:txXfrm>
    </dsp:sp>
    <dsp:sp modelId="{0E066960-8A23-FC45-875C-2EBBE2D1509A}">
      <dsp:nvSpPr>
        <dsp:cNvPr id="0" name=""/>
        <dsp:cNvSpPr/>
      </dsp:nvSpPr>
      <dsp:spPr>
        <a:xfrm rot="20700000">
          <a:off x="4446978" y="2094513"/>
          <a:ext cx="1334835" cy="51120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9467"/>
            <a:satOff val="2794"/>
            <a:lumOff val="695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23FB9E-F8AA-9D40-B2A1-6E33EFCFCCC3}">
      <dsp:nvSpPr>
        <dsp:cNvPr id="0" name=""/>
        <dsp:cNvSpPr/>
      </dsp:nvSpPr>
      <dsp:spPr>
        <a:xfrm>
          <a:off x="4907069" y="1495771"/>
          <a:ext cx="1704006" cy="136320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8728"/>
            <a:satOff val="12317"/>
            <a:lumOff val="154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solidFill>
                <a:srgbClr val="000000"/>
              </a:solidFill>
            </a:rPr>
            <a:t>Referrals of victims/witnesses</a:t>
          </a:r>
        </a:p>
      </dsp:txBody>
      <dsp:txXfrm>
        <a:off x="4946996" y="1535698"/>
        <a:ext cx="1624152" cy="12833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E2266-29D8-8B44-9EE4-88C2103DE7EE}">
      <dsp:nvSpPr>
        <dsp:cNvPr id="0" name=""/>
        <dsp:cNvSpPr/>
      </dsp:nvSpPr>
      <dsp:spPr>
        <a:xfrm rot="5400000">
          <a:off x="4882676" y="-2020221"/>
          <a:ext cx="1007043" cy="506936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What are the threats?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Who/what is threatened?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Who/what has made the threat?</a:t>
          </a:r>
          <a:endParaRPr lang="en-US" sz="1900" kern="1200" dirty="0"/>
        </a:p>
      </dsp:txBody>
      <dsp:txXfrm rot="-5400000">
        <a:off x="2851516" y="60099"/>
        <a:ext cx="5020203" cy="908723"/>
      </dsp:txXfrm>
    </dsp:sp>
    <dsp:sp modelId="{E90BEC47-3BB6-BD4D-83F3-D8E6FFE87158}">
      <dsp:nvSpPr>
        <dsp:cNvPr id="0" name=""/>
        <dsp:cNvSpPr/>
      </dsp:nvSpPr>
      <dsp:spPr>
        <a:xfrm>
          <a:off x="0" y="5"/>
          <a:ext cx="2851516" cy="102843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/>
            <a:t>STEP 1      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List the threats</a:t>
          </a:r>
          <a:endParaRPr lang="en-US" sz="2300" kern="1200" dirty="0"/>
        </a:p>
      </dsp:txBody>
      <dsp:txXfrm>
        <a:off x="50204" y="50209"/>
        <a:ext cx="2751108" cy="928022"/>
      </dsp:txXfrm>
    </dsp:sp>
    <dsp:sp modelId="{49312E82-4EED-B046-88C5-6BBD32D69DA8}">
      <dsp:nvSpPr>
        <dsp:cNvPr id="0" name=""/>
        <dsp:cNvSpPr/>
      </dsp:nvSpPr>
      <dsp:spPr>
        <a:xfrm rot="5400000">
          <a:off x="4882676" y="-813664"/>
          <a:ext cx="1007043" cy="506936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How likely is it that the threat will become a reality?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/>
            <a:t>How severe would the impact be?</a:t>
          </a:r>
          <a:endParaRPr lang="en-US" sz="1900" kern="1200" dirty="0"/>
        </a:p>
      </dsp:txBody>
      <dsp:txXfrm rot="-5400000">
        <a:off x="2851516" y="1266656"/>
        <a:ext cx="5020203" cy="908723"/>
      </dsp:txXfrm>
    </dsp:sp>
    <dsp:sp modelId="{9F78AE1B-46C2-5144-9420-46AC309AB5FA}">
      <dsp:nvSpPr>
        <dsp:cNvPr id="0" name=""/>
        <dsp:cNvSpPr/>
      </dsp:nvSpPr>
      <dsp:spPr>
        <a:xfrm>
          <a:off x="0" y="1091615"/>
          <a:ext cx="2851516" cy="1258803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/>
            <a:t>STEP 2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Assess the risk</a:t>
          </a:r>
        </a:p>
      </dsp:txBody>
      <dsp:txXfrm>
        <a:off x="61450" y="1153065"/>
        <a:ext cx="2728616" cy="1135903"/>
      </dsp:txXfrm>
    </dsp:sp>
    <dsp:sp modelId="{3048B668-6140-8241-B717-4BB035F604EB}">
      <dsp:nvSpPr>
        <dsp:cNvPr id="0" name=""/>
        <dsp:cNvSpPr/>
      </dsp:nvSpPr>
      <dsp:spPr>
        <a:xfrm rot="5400000">
          <a:off x="4882676" y="508079"/>
          <a:ext cx="1007043" cy="506936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/>
            <a:t>What measures can be put in place to reduce or counter those risks on individuals, infrastructure or information</a:t>
          </a:r>
        </a:p>
      </dsp:txBody>
      <dsp:txXfrm rot="-5400000">
        <a:off x="2851516" y="2588399"/>
        <a:ext cx="5020203" cy="908723"/>
      </dsp:txXfrm>
    </dsp:sp>
    <dsp:sp modelId="{5A572BF2-3736-0D48-9BEA-947FDA19AD90}">
      <dsp:nvSpPr>
        <dsp:cNvPr id="0" name=""/>
        <dsp:cNvSpPr/>
      </dsp:nvSpPr>
      <dsp:spPr>
        <a:xfrm>
          <a:off x="0" y="2413359"/>
          <a:ext cx="2851516" cy="1258803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/>
            <a:t>STEP 3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Mitigate or manage the risk</a:t>
          </a:r>
          <a:endParaRPr lang="en-US" sz="2300" kern="1200" dirty="0"/>
        </a:p>
      </dsp:txBody>
      <dsp:txXfrm>
        <a:off x="61450" y="2474809"/>
        <a:ext cx="2728616" cy="11359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52284-C1CB-E34C-B58A-C91AC63C2733}">
      <dsp:nvSpPr>
        <dsp:cNvPr id="0" name=""/>
        <dsp:cNvSpPr/>
      </dsp:nvSpPr>
      <dsp:spPr>
        <a:xfrm>
          <a:off x="0" y="1607"/>
          <a:ext cx="8352928" cy="911091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Develop </a:t>
          </a:r>
          <a:r>
            <a:rPr lang="en-US" sz="2000" b="1" kern="1200" dirty="0"/>
            <a:t>confidentiality procedures and policies </a:t>
          </a:r>
          <a:r>
            <a:rPr lang="en-US" sz="2000" b="0" kern="1200" dirty="0"/>
            <a:t>and ensure that team members know what </a:t>
          </a:r>
          <a:r>
            <a:rPr lang="en-US" sz="2000" kern="1200" dirty="0"/>
            <a:t>information to collect, where and how to store it and who can access it</a:t>
          </a:r>
        </a:p>
      </dsp:txBody>
      <dsp:txXfrm>
        <a:off x="44476" y="46083"/>
        <a:ext cx="8263976" cy="822139"/>
      </dsp:txXfrm>
    </dsp:sp>
    <dsp:sp modelId="{A6A41E4F-1384-F247-8CC9-6ED8EDE95B14}">
      <dsp:nvSpPr>
        <dsp:cNvPr id="0" name=""/>
        <dsp:cNvSpPr/>
      </dsp:nvSpPr>
      <dsp:spPr>
        <a:xfrm>
          <a:off x="0" y="925158"/>
          <a:ext cx="8352928" cy="911091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Ensure that team members </a:t>
          </a:r>
          <a:r>
            <a:rPr lang="en-US" sz="2000" b="1" kern="1200" dirty="0"/>
            <a:t>do not discuss </a:t>
          </a:r>
          <a:r>
            <a:rPr lang="en-US" sz="2000" kern="1200" dirty="0"/>
            <a:t>case details with anyone outside of the documentation team</a:t>
          </a:r>
        </a:p>
      </dsp:txBody>
      <dsp:txXfrm>
        <a:off x="44476" y="969634"/>
        <a:ext cx="8263976" cy="822139"/>
      </dsp:txXfrm>
    </dsp:sp>
    <dsp:sp modelId="{F85D07D6-39DC-AE43-B8B7-C437FF24BAFD}">
      <dsp:nvSpPr>
        <dsp:cNvPr id="0" name=""/>
        <dsp:cNvSpPr/>
      </dsp:nvSpPr>
      <dsp:spPr>
        <a:xfrm>
          <a:off x="0" y="1848710"/>
          <a:ext cx="8352928" cy="911091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Put in place </a:t>
          </a:r>
          <a:r>
            <a:rPr lang="en-US" sz="2000" b="1" kern="1200" dirty="0"/>
            <a:t>information protection measures</a:t>
          </a:r>
          <a:r>
            <a:rPr lang="en-US" sz="2000" b="0" kern="1200" dirty="0"/>
            <a:t> (e.g. use of pseudonyms, coding </a:t>
          </a:r>
          <a:r>
            <a:rPr lang="en-US" sz="2000" b="0" kern="1200" dirty="0" smtClean="0"/>
            <a:t>system, </a:t>
          </a:r>
          <a:r>
            <a:rPr lang="en-US" sz="2000" b="0" kern="1200" dirty="0"/>
            <a:t>etc.) for all identifying information on the victim/witness, referrals made and protective measures taken  </a:t>
          </a:r>
          <a:endParaRPr lang="en-US" sz="2000" kern="1200" dirty="0"/>
        </a:p>
      </dsp:txBody>
      <dsp:txXfrm>
        <a:off x="44476" y="1893186"/>
        <a:ext cx="8263976" cy="822139"/>
      </dsp:txXfrm>
    </dsp:sp>
    <dsp:sp modelId="{FE593CE7-536F-514E-A56C-FED913E0A172}">
      <dsp:nvSpPr>
        <dsp:cNvPr id="0" name=""/>
        <dsp:cNvSpPr/>
      </dsp:nvSpPr>
      <dsp:spPr>
        <a:xfrm>
          <a:off x="0" y="2772261"/>
          <a:ext cx="8352928" cy="911091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Fully and clearly explain to victims/witnesses the </a:t>
          </a:r>
          <a:r>
            <a:rPr lang="en-US" sz="2000" b="1" kern="1200" dirty="0"/>
            <a:t>conditions and limits of confidentiality</a:t>
          </a:r>
          <a:r>
            <a:rPr lang="en-US" sz="2000" b="0" kern="1200" dirty="0"/>
            <a:t> and ensure that they give their </a:t>
          </a:r>
          <a:r>
            <a:rPr lang="en-US" sz="2000" b="1" kern="1200" dirty="0"/>
            <a:t>informed consent </a:t>
          </a:r>
          <a:r>
            <a:rPr lang="en-US" sz="2000" b="0" kern="1200" dirty="0"/>
            <a:t>to how their information is used</a:t>
          </a:r>
          <a:endParaRPr lang="en-US" sz="2000" kern="1200" dirty="0"/>
        </a:p>
      </dsp:txBody>
      <dsp:txXfrm>
        <a:off x="44476" y="2816737"/>
        <a:ext cx="8263976" cy="822139"/>
      </dsp:txXfrm>
    </dsp:sp>
    <dsp:sp modelId="{CBE5EA20-AD19-9C4F-AD11-BBF917368FDA}">
      <dsp:nvSpPr>
        <dsp:cNvPr id="0" name=""/>
        <dsp:cNvSpPr/>
      </dsp:nvSpPr>
      <dsp:spPr>
        <a:xfrm>
          <a:off x="0" y="3695812"/>
          <a:ext cx="8352928" cy="911091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/>
            <a:t>Agree with victims/witnesses how they would like you to </a:t>
          </a:r>
          <a:r>
            <a:rPr lang="en-US" sz="2000" b="1" kern="1200"/>
            <a:t>approach and contact them</a:t>
          </a:r>
          <a:endParaRPr lang="en-US" sz="2000" kern="1200" dirty="0"/>
        </a:p>
      </dsp:txBody>
      <dsp:txXfrm>
        <a:off x="44476" y="3740288"/>
        <a:ext cx="8263976" cy="8221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FBF8C5-5E16-C948-89BD-9DC93A40B3AC}">
      <dsp:nvSpPr>
        <dsp:cNvPr id="0" name=""/>
        <dsp:cNvSpPr/>
      </dsp:nvSpPr>
      <dsp:spPr>
        <a:xfrm rot="16200000">
          <a:off x="914158" y="-914158"/>
          <a:ext cx="2492164" cy="4320480"/>
        </a:xfrm>
        <a:prstGeom prst="round1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300" kern="1200" noProof="0" dirty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noProof="0" dirty="0"/>
            <a:t>MEDICAL</a:t>
          </a:r>
          <a:r>
            <a:rPr lang="en-GB" sz="2300" kern="1200" noProof="0" dirty="0"/>
            <a:t>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/>
            <a:t>Hospitals, health centres and clinics </a:t>
          </a:r>
          <a:endParaRPr lang="en-GB" sz="1800" kern="1200" noProof="0" dirty="0"/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/>
            <a:t>- Treatment for life-threatening complications, care of wounds, STIs, HIV, emergency contraception</a:t>
          </a:r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/>
            <a:t>- Psychiatric services</a:t>
          </a:r>
          <a:endParaRPr lang="en-GB" sz="2300" kern="1200" noProof="0" dirty="0"/>
        </a:p>
      </dsp:txBody>
      <dsp:txXfrm rot="5400000">
        <a:off x="0" y="0"/>
        <a:ext cx="4320480" cy="1869123"/>
      </dsp:txXfrm>
    </dsp:sp>
    <dsp:sp modelId="{B219123E-4A7C-3C42-89E0-538433F9341D}">
      <dsp:nvSpPr>
        <dsp:cNvPr id="0" name=""/>
        <dsp:cNvSpPr/>
      </dsp:nvSpPr>
      <dsp:spPr>
        <a:xfrm>
          <a:off x="4320480" y="0"/>
          <a:ext cx="4320480" cy="2492164"/>
        </a:xfrm>
        <a:prstGeom prst="round1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13333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kern="1200" noProof="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400" b="1" kern="1200" noProof="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noProof="0" dirty="0"/>
            <a:t>PSYCHOLOGICAL</a:t>
          </a:r>
          <a:r>
            <a:rPr lang="en-GB" sz="1800" b="1" kern="1200" noProof="0" dirty="0"/>
            <a:t>        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/>
            <a:t>Counselling services, community centres and victim support groups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noProof="0" dirty="0"/>
            <a:t>- Emotional support, counselling and family mediation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noProof="0" dirty="0"/>
            <a:t>- Livelihood assistance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noProof="0" dirty="0"/>
            <a:t>- Skills training</a:t>
          </a:r>
        </a:p>
      </dsp:txBody>
      <dsp:txXfrm>
        <a:off x="4320480" y="0"/>
        <a:ext cx="4320480" cy="1869123"/>
      </dsp:txXfrm>
    </dsp:sp>
    <dsp:sp modelId="{814F1D76-9B47-4C42-B434-A37248EA3D78}">
      <dsp:nvSpPr>
        <dsp:cNvPr id="0" name=""/>
        <dsp:cNvSpPr/>
      </dsp:nvSpPr>
      <dsp:spPr>
        <a:xfrm rot="10800000">
          <a:off x="0" y="2492164"/>
          <a:ext cx="4320480" cy="2492164"/>
        </a:xfrm>
        <a:prstGeom prst="round1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6667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noProof="0" dirty="0"/>
            <a:t>LEGAL</a:t>
          </a:r>
          <a:r>
            <a:rPr lang="en-GB" b="1" kern="1200" noProof="0" dirty="0"/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b="1" kern="1200" noProof="0" dirty="0"/>
            <a:t>Legal clinics, victim support groups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noProof="0" dirty="0"/>
            <a:t>- Legal education on victims/witnesses’ rights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noProof="0" dirty="0"/>
            <a:t>- Advice and legal representation</a:t>
          </a:r>
        </a:p>
      </dsp:txBody>
      <dsp:txXfrm rot="10800000">
        <a:off x="0" y="3115205"/>
        <a:ext cx="4320480" cy="1869123"/>
      </dsp:txXfrm>
    </dsp:sp>
    <dsp:sp modelId="{F164EC0C-CA13-194E-B35C-B078969E5E40}">
      <dsp:nvSpPr>
        <dsp:cNvPr id="0" name=""/>
        <dsp:cNvSpPr/>
      </dsp:nvSpPr>
      <dsp:spPr>
        <a:xfrm rot="5400000">
          <a:off x="5234638" y="1578006"/>
          <a:ext cx="2492164" cy="4320480"/>
        </a:xfrm>
        <a:prstGeom prst="round1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                                  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effectLst/>
            </a:rPr>
            <a:t>PROTECTION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>
              <a:effectLst/>
            </a:rPr>
            <a:t>Organisations, centres and victim support groups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noProof="0" dirty="0">
              <a:effectLst/>
            </a:rPr>
            <a:t>- Safe shelters, transport assistance, witness relocation programme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 dirty="0"/>
        </a:p>
      </dsp:txBody>
      <dsp:txXfrm rot="-5400000">
        <a:off x="4320480" y="3115204"/>
        <a:ext cx="4320480" cy="1869123"/>
      </dsp:txXfrm>
    </dsp:sp>
    <dsp:sp modelId="{2F5CF8F3-D92C-3347-AD6C-5F6E6EEF42A9}">
      <dsp:nvSpPr>
        <dsp:cNvPr id="0" name=""/>
        <dsp:cNvSpPr/>
      </dsp:nvSpPr>
      <dsp:spPr>
        <a:xfrm>
          <a:off x="3024336" y="1869123"/>
          <a:ext cx="2592288" cy="1246082"/>
        </a:xfrm>
        <a:prstGeom prst="roundRect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4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noProof="0" dirty="0"/>
            <a:t>MULTI-SECTORAL MODEL</a:t>
          </a:r>
        </a:p>
      </dsp:txBody>
      <dsp:txXfrm>
        <a:off x="3085165" y="1929952"/>
        <a:ext cx="2470630" cy="11244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E2266-29D8-8B44-9EE4-88C2103DE7EE}">
      <dsp:nvSpPr>
        <dsp:cNvPr id="0" name=""/>
        <dsp:cNvSpPr/>
      </dsp:nvSpPr>
      <dsp:spPr>
        <a:xfrm rot="5400000">
          <a:off x="5661246" y="-2463871"/>
          <a:ext cx="723005" cy="5668469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noProof="0" dirty="0">
              <a:solidFill>
                <a:schemeClr val="tx1"/>
              </a:solidFill>
            </a:rPr>
            <a:t>E.g. sexual assault referral centres, NGOs, hotlines, faith leaders, self-help </a:t>
          </a:r>
          <a:r>
            <a:rPr lang="en-GB" sz="1800" kern="1200" noProof="0" dirty="0" smtClean="0">
              <a:solidFill>
                <a:schemeClr val="tx1"/>
              </a:solidFill>
            </a:rPr>
            <a:t>networks, </a:t>
          </a:r>
          <a:r>
            <a:rPr lang="en-GB" sz="1800" kern="1200" noProof="0" dirty="0">
              <a:solidFill>
                <a:schemeClr val="tx1"/>
              </a:solidFill>
            </a:rPr>
            <a:t>etc.  </a:t>
          </a:r>
        </a:p>
      </dsp:txBody>
      <dsp:txXfrm rot="-5400000">
        <a:off x="3188514" y="44155"/>
        <a:ext cx="5633175" cy="652417"/>
      </dsp:txXfrm>
    </dsp:sp>
    <dsp:sp modelId="{E90BEC47-3BB6-BD4D-83F3-D8E6FFE87158}">
      <dsp:nvSpPr>
        <dsp:cNvPr id="0" name=""/>
        <dsp:cNvSpPr/>
      </dsp:nvSpPr>
      <dsp:spPr>
        <a:xfrm>
          <a:off x="0" y="1011"/>
          <a:ext cx="3188514" cy="73836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>
              <a:solidFill>
                <a:schemeClr val="tx1"/>
              </a:solidFill>
            </a:rPr>
            <a:t>STEP 1     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>
              <a:solidFill>
                <a:schemeClr val="tx1"/>
              </a:solidFill>
            </a:rPr>
            <a:t>Map existing services</a:t>
          </a:r>
        </a:p>
      </dsp:txBody>
      <dsp:txXfrm>
        <a:off x="36044" y="37055"/>
        <a:ext cx="3116426" cy="666272"/>
      </dsp:txXfrm>
    </dsp:sp>
    <dsp:sp modelId="{49312E82-4EED-B046-88C5-6BBD32D69DA8}">
      <dsp:nvSpPr>
        <dsp:cNvPr id="0" name=""/>
        <dsp:cNvSpPr/>
      </dsp:nvSpPr>
      <dsp:spPr>
        <a:xfrm rot="5400000">
          <a:off x="5661246" y="-1597625"/>
          <a:ext cx="723005" cy="5668469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noProof="0" dirty="0">
              <a:solidFill>
                <a:schemeClr val="tx1"/>
              </a:solidFill>
            </a:rPr>
            <a:t>Are services adequate? Are they too far?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noProof="0" dirty="0">
              <a:solidFill>
                <a:schemeClr val="tx1"/>
              </a:solidFill>
            </a:rPr>
            <a:t>Will the referral put the victim at further risk?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300" kern="1200" noProof="0">
            <a:solidFill>
              <a:schemeClr val="tx1"/>
            </a:solidFill>
          </a:endParaRPr>
        </a:p>
      </dsp:txBody>
      <dsp:txXfrm rot="-5400000">
        <a:off x="3188514" y="910401"/>
        <a:ext cx="5633175" cy="652417"/>
      </dsp:txXfrm>
    </dsp:sp>
    <dsp:sp modelId="{9F78AE1B-46C2-5144-9420-46AC309AB5FA}">
      <dsp:nvSpPr>
        <dsp:cNvPr id="0" name=""/>
        <dsp:cNvSpPr/>
      </dsp:nvSpPr>
      <dsp:spPr>
        <a:xfrm>
          <a:off x="0" y="784730"/>
          <a:ext cx="3188514" cy="90375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6983"/>
                <a:satOff val="9853"/>
                <a:lumOff val="1239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6983"/>
                <a:satOff val="9853"/>
                <a:lumOff val="1239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6983"/>
                <a:satOff val="9853"/>
                <a:lumOff val="123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>
              <a:solidFill>
                <a:schemeClr val="tx1"/>
              </a:solidFill>
            </a:rPr>
            <a:t>STEP 2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>
              <a:solidFill>
                <a:schemeClr val="tx1"/>
              </a:solidFill>
            </a:rPr>
            <a:t>Assess their suitability, safety and accessibility</a:t>
          </a:r>
        </a:p>
      </dsp:txBody>
      <dsp:txXfrm>
        <a:off x="44118" y="828848"/>
        <a:ext cx="3100278" cy="815520"/>
      </dsp:txXfrm>
    </dsp:sp>
    <dsp:sp modelId="{3048B668-6140-8241-B717-4BB035F604EB}">
      <dsp:nvSpPr>
        <dsp:cNvPr id="0" name=""/>
        <dsp:cNvSpPr/>
      </dsp:nvSpPr>
      <dsp:spPr>
        <a:xfrm rot="5400000">
          <a:off x="5661246" y="-648681"/>
          <a:ext cx="723005" cy="5668469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noProof="0">
              <a:solidFill>
                <a:schemeClr val="tx1"/>
              </a:solidFill>
            </a:rPr>
            <a:t>Put in place SOP/MOU to facilitate efficient, confidential and safe referrals/agree points of entry</a:t>
          </a:r>
        </a:p>
      </dsp:txBody>
      <dsp:txXfrm rot="-5400000">
        <a:off x="3188514" y="1859345"/>
        <a:ext cx="5633175" cy="652417"/>
      </dsp:txXfrm>
    </dsp:sp>
    <dsp:sp modelId="{5A572BF2-3736-0D48-9BEA-947FDA19AD90}">
      <dsp:nvSpPr>
        <dsp:cNvPr id="0" name=""/>
        <dsp:cNvSpPr/>
      </dsp:nvSpPr>
      <dsp:spPr>
        <a:xfrm>
          <a:off x="0" y="1733675"/>
          <a:ext cx="3188514" cy="90375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3965"/>
                <a:satOff val="19706"/>
                <a:lumOff val="2479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3965"/>
                <a:satOff val="19706"/>
                <a:lumOff val="2479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3965"/>
                <a:satOff val="19706"/>
                <a:lumOff val="2479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 dirty="0">
              <a:solidFill>
                <a:schemeClr val="tx1"/>
              </a:solidFill>
            </a:rPr>
            <a:t>STEP 3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>
              <a:solidFill>
                <a:schemeClr val="tx1"/>
              </a:solidFill>
            </a:rPr>
            <a:t>Develop </a:t>
          </a:r>
          <a:r>
            <a:rPr lang="en-GB" sz="1600" kern="1200" noProof="0">
              <a:solidFill>
                <a:schemeClr val="tx1"/>
              </a:solidFill>
            </a:rPr>
            <a:t>or </a:t>
          </a:r>
          <a:r>
            <a:rPr lang="en-GB" sz="1600" kern="1200" noProof="0" smtClean="0">
              <a:solidFill>
                <a:schemeClr val="tx1"/>
              </a:solidFill>
            </a:rPr>
            <a:t>adopt </a:t>
          </a:r>
          <a:r>
            <a:rPr lang="en-GB" sz="1600" kern="1200" noProof="0" dirty="0">
              <a:solidFill>
                <a:schemeClr val="tx1"/>
              </a:solidFill>
            </a:rPr>
            <a:t>referral pathways</a:t>
          </a:r>
        </a:p>
      </dsp:txBody>
      <dsp:txXfrm>
        <a:off x="44118" y="1777793"/>
        <a:ext cx="3100278" cy="815520"/>
      </dsp:txXfrm>
    </dsp:sp>
    <dsp:sp modelId="{60385BE9-527B-6542-98E0-C97C648B25DF}">
      <dsp:nvSpPr>
        <dsp:cNvPr id="0" name=""/>
        <dsp:cNvSpPr/>
      </dsp:nvSpPr>
      <dsp:spPr>
        <a:xfrm rot="5400000">
          <a:off x="5661246" y="300263"/>
          <a:ext cx="723005" cy="5668469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noProof="0">
              <a:solidFill>
                <a:schemeClr val="tx1"/>
              </a:solidFill>
            </a:rPr>
            <a:t>Who will you refer, why, for what kind of services, how will victims access services and when</a:t>
          </a:r>
        </a:p>
      </dsp:txBody>
      <dsp:txXfrm rot="-5400000">
        <a:off x="3188514" y="2808289"/>
        <a:ext cx="5633175" cy="652417"/>
      </dsp:txXfrm>
    </dsp:sp>
    <dsp:sp modelId="{F707B319-C319-244F-AFC1-5A8434B0986A}">
      <dsp:nvSpPr>
        <dsp:cNvPr id="0" name=""/>
        <dsp:cNvSpPr/>
      </dsp:nvSpPr>
      <dsp:spPr>
        <a:xfrm>
          <a:off x="0" y="2682619"/>
          <a:ext cx="3188514" cy="90375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3965"/>
                <a:satOff val="19706"/>
                <a:lumOff val="2479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3965"/>
                <a:satOff val="19706"/>
                <a:lumOff val="2479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3965"/>
                <a:satOff val="19706"/>
                <a:lumOff val="2479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>
              <a:solidFill>
                <a:schemeClr val="tx1"/>
              </a:solidFill>
            </a:rPr>
            <a:t>STEP 4                               </a:t>
          </a:r>
          <a:r>
            <a:rPr lang="en-GB" sz="1600" kern="1200" noProof="0">
              <a:solidFill>
                <a:schemeClr val="tx1"/>
              </a:solidFill>
            </a:rPr>
            <a:t>Implement internal SOP</a:t>
          </a:r>
        </a:p>
      </dsp:txBody>
      <dsp:txXfrm>
        <a:off x="44118" y="2726737"/>
        <a:ext cx="3100278" cy="815520"/>
      </dsp:txXfrm>
    </dsp:sp>
    <dsp:sp modelId="{4BCBE29F-631C-ED45-BBF1-CCDA79D4BB07}">
      <dsp:nvSpPr>
        <dsp:cNvPr id="0" name=""/>
        <dsp:cNvSpPr/>
      </dsp:nvSpPr>
      <dsp:spPr>
        <a:xfrm rot="5400000">
          <a:off x="5661246" y="1249207"/>
          <a:ext cx="723005" cy="5668469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noProof="0" dirty="0">
              <a:solidFill>
                <a:schemeClr val="tx1"/>
              </a:solidFill>
            </a:rPr>
            <a:t>Explain what the options are and the limits of assistance – not dependent on participation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noProof="0" dirty="0" smtClean="0">
              <a:solidFill>
                <a:schemeClr val="tx1"/>
              </a:solidFill>
            </a:rPr>
            <a:t>Does the victim/witness consent to that service?</a:t>
          </a:r>
          <a:endParaRPr lang="en-GB" sz="1800" kern="1200" noProof="0" dirty="0">
            <a:solidFill>
              <a:schemeClr val="tx1"/>
            </a:solidFill>
          </a:endParaRPr>
        </a:p>
      </dsp:txBody>
      <dsp:txXfrm rot="-5400000">
        <a:off x="3188514" y="3757233"/>
        <a:ext cx="5633175" cy="652417"/>
      </dsp:txXfrm>
    </dsp:sp>
    <dsp:sp modelId="{E7CF64AD-86F7-7A41-A937-871B92E53D2D}">
      <dsp:nvSpPr>
        <dsp:cNvPr id="0" name=""/>
        <dsp:cNvSpPr/>
      </dsp:nvSpPr>
      <dsp:spPr>
        <a:xfrm>
          <a:off x="0" y="3631564"/>
          <a:ext cx="3188514" cy="903756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6983"/>
                <a:satOff val="9853"/>
                <a:lumOff val="1239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6983"/>
                <a:satOff val="9853"/>
                <a:lumOff val="1239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6983"/>
                <a:satOff val="9853"/>
                <a:lumOff val="123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noProof="0">
              <a:solidFill>
                <a:schemeClr val="tx1"/>
              </a:solidFill>
            </a:rPr>
            <a:t>STEP 5                         </a:t>
          </a:r>
          <a:r>
            <a:rPr lang="en-GB" sz="1600" kern="1200" noProof="0">
              <a:solidFill>
                <a:schemeClr val="tx1"/>
              </a:solidFill>
            </a:rPr>
            <a:t>Communicate clearly with victims/witnesses</a:t>
          </a:r>
        </a:p>
      </dsp:txBody>
      <dsp:txXfrm>
        <a:off x="44118" y="3675682"/>
        <a:ext cx="3100278" cy="815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B349-0D04-4A55-87A7-8EE6A2546915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98620-1EF3-4191-AEC8-D929003C8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1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EF07B-50B5-4C8B-AC36-E951F36C46CB}" type="datetimeFigureOut">
              <a:rPr lang="en-GB" smtClean="0"/>
              <a:pPr/>
              <a:t>10/05/2018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8BC9C-E1D3-4ACB-B9E9-3EAC7A2BB1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Mitigating harm, International Protocol Chapter 7, Box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Threats,</a:t>
            </a:r>
            <a:r>
              <a:rPr lang="en-GB" baseline="0" dirty="0"/>
              <a:t> risks and vulnerabilities, International Protocol Chapter 7, Box 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Threats,</a:t>
            </a:r>
            <a:r>
              <a:rPr lang="en-GB" baseline="0" dirty="0"/>
              <a:t> risks and vulnerabilities, International Protocol Chapter 7, Box 4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Threats,</a:t>
            </a:r>
            <a:r>
              <a:rPr lang="en-GB" baseline="0" dirty="0"/>
              <a:t> risks and vulnerabilities, International Protocol Chapter 7, Box 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Mitigating harm, International Protocol Chapter 7, Box 3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Mitigating harm, International Protocol Chapter 7, Box 3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Mitigating harm, International Protocol Chapter 7, Box 3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GB" dirty="0"/>
              <a:t>Mitigating harm, International Protocol Chapter 7, Box 3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Official</a:t>
            </a:r>
            <a:r>
              <a:rPr lang="en-GB" baseline="0" dirty="0"/>
              <a:t> requests for information</a:t>
            </a:r>
            <a:r>
              <a:rPr lang="en-GB" dirty="0"/>
              <a:t>, International Protocol Chapter 7, Box 5</a:t>
            </a:r>
          </a:p>
          <a:p>
            <a:endParaRPr lang="en-GB" dirty="0"/>
          </a:p>
          <a:p>
            <a:pPr marL="171450" indent="-171450">
              <a:buFont typeface="Arial"/>
              <a:buChar char="•"/>
            </a:pPr>
            <a:r>
              <a:rPr lang="en-GB" dirty="0"/>
              <a:t>Peer</a:t>
            </a:r>
            <a:r>
              <a:rPr lang="en-GB" baseline="0" dirty="0"/>
              <a:t> experience </a:t>
            </a:r>
            <a:r>
              <a:rPr lang="mr-IN" baseline="0" dirty="0"/>
              <a:t>–</a:t>
            </a:r>
            <a:r>
              <a:rPr lang="en-GB" baseline="0" dirty="0"/>
              <a:t> limits of confidentiality, International Protocol Chapter 7, Box 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Mitigating harm, International Protocol Chapter 7, Box 3</a:t>
            </a:r>
          </a:p>
          <a:p>
            <a:endParaRPr lang="en-GB" dirty="0"/>
          </a:p>
          <a:p>
            <a:pPr marL="171450" indent="-171450">
              <a:buFont typeface="Arial"/>
              <a:buChar char="•"/>
            </a:pPr>
            <a:r>
              <a:rPr lang="en-GB" dirty="0"/>
              <a:t>Referral terms, International Protocol</a:t>
            </a:r>
            <a:r>
              <a:rPr lang="en-GB" baseline="0" dirty="0"/>
              <a:t> Chapter 7, Box 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Referral terms, International Protocol</a:t>
            </a:r>
            <a:r>
              <a:rPr lang="en-GB" baseline="0" dirty="0"/>
              <a:t> Chapter 7, Box 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Widespread</a:t>
            </a:r>
            <a:r>
              <a:rPr lang="en-GB" baseline="0" dirty="0"/>
              <a:t> lack of support </a:t>
            </a:r>
            <a:r>
              <a:rPr lang="en-GB" baseline="0" dirty="0" smtClean="0"/>
              <a:t>services </a:t>
            </a:r>
            <a:r>
              <a:rPr lang="en-GB" baseline="0" dirty="0"/>
              <a:t>for men and boys</a:t>
            </a:r>
            <a:r>
              <a:rPr lang="en-GB" dirty="0"/>
              <a:t>, International Protocol</a:t>
            </a:r>
            <a:r>
              <a:rPr lang="en-GB" baseline="0" dirty="0"/>
              <a:t> Chapter 7, Box 10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Please refer to the table on page 87 of the </a:t>
            </a:r>
            <a:r>
              <a:rPr lang="en-GB" dirty="0"/>
              <a:t>International Protocol</a:t>
            </a:r>
            <a:r>
              <a:rPr lang="en-GB" baseline="0" dirty="0"/>
              <a:t>, </a:t>
            </a:r>
            <a:r>
              <a:rPr lang="en-GB" dirty="0"/>
              <a:t>Chapter 7,</a:t>
            </a:r>
            <a:r>
              <a:rPr lang="en-GB" baseline="0" dirty="0"/>
              <a:t> </a:t>
            </a:r>
            <a:r>
              <a:rPr lang="en-GB" dirty="0"/>
              <a:t>for examples of types</a:t>
            </a:r>
            <a:r>
              <a:rPr lang="en-GB" baseline="0" dirty="0"/>
              <a:t> of harm and who causes it.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Fundamentals of informed consent, International Protocol Chapter 7, Box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85F5-D578-4209-9C8B-389B5D84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6D92E-0C8B-4F02-8284-4395A801B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306388"/>
            <a:ext cx="2054225" cy="5819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06388"/>
            <a:ext cx="6011862" cy="5819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35A6-4095-407B-9C65-0BDF28A07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D6E2-DCB7-42FD-84B7-70AFD2F29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261C-7A5B-4C9D-B00A-2BF5D710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00200"/>
            <a:ext cx="40322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F189-5F6D-4788-A5F7-1E803692A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95A16-9601-4F2C-A04D-66DD3A1B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6E02-976C-4FE5-8405-714D96687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C70F-1444-45A9-933C-38F7042C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A9F39-84E1-4DD6-884A-86701C12A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FB45-369B-4359-8167-A30B0863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306388"/>
            <a:ext cx="6562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0200"/>
            <a:ext cx="8218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A968B5-16D9-426E-98D5-FBAE49ABA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IICI\Pictures\20logo no title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8" y="251954"/>
            <a:ext cx="830263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7"/>
          <p:cNvSpPr>
            <a:spLocks noChangeShapeType="1"/>
          </p:cNvSpPr>
          <p:nvPr userDrawn="1"/>
        </p:nvSpPr>
        <p:spPr bwMode="auto">
          <a:xfrm flipH="1">
            <a:off x="481598" y="1349152"/>
            <a:ext cx="8194089" cy="0"/>
          </a:xfrm>
          <a:prstGeom prst="line">
            <a:avLst/>
          </a:prstGeom>
          <a:noFill/>
          <a:ln w="317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7776864" cy="3240360"/>
          </a:xfrm>
        </p:spPr>
        <p:txBody>
          <a:bodyPr anchor="ctr"/>
          <a:lstStyle/>
          <a:p>
            <a:pPr algn="l"/>
            <a:endParaRPr lang="en-GB" sz="5400" b="1" dirty="0"/>
          </a:p>
          <a:p>
            <a:pPr algn="l"/>
            <a:r>
              <a:rPr lang="en-GB" sz="4800" b="1" dirty="0">
                <a:latin typeface="Arial (Headings)"/>
                <a:cs typeface="Arial (Headings)"/>
              </a:rPr>
              <a:t>Do No Harm</a:t>
            </a:r>
          </a:p>
          <a:p>
            <a:pPr algn="l"/>
            <a:endParaRPr lang="en-GB" sz="2000" b="1" dirty="0"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INTERNATIONAL </a:t>
            </a:r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PROTOCOL</a:t>
            </a:r>
          </a:p>
          <a:p>
            <a:pPr algn="l"/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PART IV </a:t>
            </a:r>
            <a:r>
              <a:rPr lang="mr-IN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–</a:t>
            </a:r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 DOCUMENTATION IN PRACTICE: PREPARATION</a:t>
            </a:r>
            <a:endParaRPr lang="en-GB" sz="2000" b="1" dirty="0">
              <a:solidFill>
                <a:srgbClr val="7F7F7F"/>
              </a:solidFill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PAGES 84-103</a:t>
            </a:r>
          </a:p>
          <a:p>
            <a:pPr algn="l"/>
            <a:endParaRPr lang="en-GB" sz="4000" b="1" dirty="0"/>
          </a:p>
          <a:p>
            <a:endParaRPr lang="en-GB" sz="40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99650" y="7937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1696286"/>
            <a:ext cx="7772400" cy="830997"/>
          </a:xfrm>
        </p:spPr>
        <p:txBody>
          <a:bodyPr/>
          <a:lstStyle/>
          <a:p>
            <a:pPr algn="l"/>
            <a:r>
              <a:rPr lang="en-US" sz="4800" b="1" dirty="0"/>
              <a:t>Module 7</a:t>
            </a:r>
          </a:p>
        </p:txBody>
      </p:sp>
    </p:spTree>
    <p:extLst>
      <p:ext uri="{BB962C8B-B14F-4D97-AF65-F5344CB8AC3E}">
        <p14:creationId xmlns:p14="http://schemas.microsoft.com/office/powerpoint/2010/main" val="104367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9036496" cy="482453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9808" y="2403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AutoNum type="alphaUcPeriod"/>
            </a:pPr>
            <a:r>
              <a:rPr lang="en-US" sz="3600" b="1" dirty="0"/>
              <a:t>Informed consent </a:t>
            </a:r>
            <a:r>
              <a:rPr lang="mr-IN" sz="3600" b="1" dirty="0"/>
              <a:t>–</a:t>
            </a:r>
            <a:endParaRPr lang="en-US" sz="3600" b="1" dirty="0"/>
          </a:p>
          <a:p>
            <a:pPr algn="ctr"/>
            <a:r>
              <a:rPr lang="en-US" sz="3600" b="1" dirty="0"/>
              <a:t>top tips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10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58543287"/>
              </p:ext>
            </p:extLst>
          </p:nvPr>
        </p:nvGraphicFramePr>
        <p:xfrm>
          <a:off x="302320" y="1213644"/>
          <a:ext cx="849694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29224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86771387"/>
              </p:ext>
            </p:extLst>
          </p:nvPr>
        </p:nvGraphicFramePr>
        <p:xfrm>
          <a:off x="1043608" y="2780928"/>
          <a:ext cx="7056784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260648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How to mitigate harm?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11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85689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Those documenting CARSV have an </a:t>
            </a:r>
            <a:r>
              <a:rPr lang="en-US" sz="2200" dirty="0">
                <a:solidFill>
                  <a:srgbClr val="000000"/>
                </a:solidFill>
              </a:rPr>
              <a:t>ethical professional </a:t>
            </a:r>
            <a:r>
              <a:rPr lang="en-US" sz="2200" dirty="0"/>
              <a:t>responsibility to put in place </a:t>
            </a:r>
            <a:r>
              <a:rPr lang="en-US" sz="2200" dirty="0">
                <a:solidFill>
                  <a:srgbClr val="0000FF"/>
                </a:solidFill>
              </a:rPr>
              <a:t>measures to prevent, mitigate or respond </a:t>
            </a:r>
            <a:r>
              <a:rPr lang="en-US" sz="2200" dirty="0"/>
              <a:t>to potential harm caused by </a:t>
            </a:r>
            <a:r>
              <a:rPr lang="en-US" sz="2200" dirty="0">
                <a:solidFill>
                  <a:srgbClr val="0000FF"/>
                </a:solidFill>
              </a:rPr>
              <a:t>themselves and institutional/social actors as well</a:t>
            </a:r>
          </a:p>
        </p:txBody>
      </p:sp>
    </p:spTree>
    <p:extLst>
      <p:ext uri="{BB962C8B-B14F-4D97-AF65-F5344CB8AC3E}">
        <p14:creationId xmlns:p14="http://schemas.microsoft.com/office/powerpoint/2010/main" val="3579559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Mitigating harm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600" b="1" dirty="0"/>
              <a:t>threat and risk assessments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12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412776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92-93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Safety and Security and Module 9 - Planning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Annex 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Conducting Threat and Risk Assessments</a:t>
            </a:r>
          </a:p>
        </p:txBody>
      </p:sp>
      <p:sp>
        <p:nvSpPr>
          <p:cNvPr id="8" name="Flowchart: Alternate Process 22"/>
          <p:cNvSpPr/>
          <p:nvPr/>
        </p:nvSpPr>
        <p:spPr>
          <a:xfrm>
            <a:off x="539552" y="4581128"/>
            <a:ext cx="8136904" cy="1512168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chemeClr val="tx1"/>
                </a:solidFill>
              </a:rPr>
              <a:t>Assessing risks means identifying potential </a:t>
            </a:r>
            <a:r>
              <a:rPr lang="en-GB" sz="2200" b="1" dirty="0">
                <a:solidFill>
                  <a:schemeClr val="tx1"/>
                </a:solidFill>
              </a:rPr>
              <a:t>threats</a:t>
            </a:r>
            <a:r>
              <a:rPr lang="en-GB" sz="2200" dirty="0">
                <a:solidFill>
                  <a:schemeClr val="tx1"/>
                </a:solidFill>
              </a:rPr>
              <a:t>, assessing what is the </a:t>
            </a:r>
            <a:r>
              <a:rPr lang="en-GB" sz="2200" b="1" dirty="0">
                <a:solidFill>
                  <a:schemeClr val="tx1"/>
                </a:solidFill>
              </a:rPr>
              <a:t>risk or likelihood </a:t>
            </a:r>
            <a:r>
              <a:rPr lang="en-GB" sz="2200" dirty="0">
                <a:solidFill>
                  <a:schemeClr val="tx1"/>
                </a:solidFill>
              </a:rPr>
              <a:t>that the threat will materialise and its </a:t>
            </a:r>
            <a:r>
              <a:rPr lang="en-GB" sz="2200" b="1" dirty="0">
                <a:solidFill>
                  <a:schemeClr val="tx1"/>
                </a:solidFill>
              </a:rPr>
              <a:t>impact</a:t>
            </a:r>
            <a:r>
              <a:rPr lang="en-GB" sz="2200" dirty="0">
                <a:solidFill>
                  <a:schemeClr val="tx1"/>
                </a:solidFill>
              </a:rPr>
              <a:t>, and putting in place </a:t>
            </a:r>
            <a:r>
              <a:rPr lang="en-GB" sz="2200" b="1" dirty="0">
                <a:solidFill>
                  <a:schemeClr val="tx1"/>
                </a:solidFill>
              </a:rPr>
              <a:t>measures</a:t>
            </a:r>
            <a:r>
              <a:rPr lang="en-GB" sz="2200" dirty="0">
                <a:solidFill>
                  <a:schemeClr val="tx1"/>
                </a:solidFill>
              </a:rPr>
              <a:t> to counter identified potential risks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2348880"/>
            <a:ext cx="8640960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/>
              <a:t>During the planning phase, it is your responsibility to conduct careful and thorough </a:t>
            </a:r>
            <a:r>
              <a:rPr lang="en-US" sz="2200" dirty="0">
                <a:solidFill>
                  <a:srgbClr val="0000FF"/>
                </a:solidFill>
              </a:rPr>
              <a:t>threat and risk assessments </a:t>
            </a:r>
            <a:r>
              <a:rPr lang="en-US" sz="2200" dirty="0"/>
              <a:t>for those with whom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/>
              <a:t>you will </a:t>
            </a:r>
            <a:r>
              <a:rPr lang="en-US" sz="2200" dirty="0" smtClean="0"/>
              <a:t>interact, </a:t>
            </a:r>
            <a:r>
              <a:rPr lang="en-US" sz="2200" dirty="0"/>
              <a:t>your own team and your information</a:t>
            </a:r>
          </a:p>
          <a:p>
            <a:pPr marL="285750" indent="-285750" algn="just">
              <a:buFont typeface="Arial"/>
              <a:buChar char="•"/>
            </a:pPr>
            <a:endParaRPr lang="en-US" sz="2200" dirty="0"/>
          </a:p>
          <a:p>
            <a:pPr marL="285750" indent="-285750" algn="just">
              <a:buFont typeface="Arial"/>
              <a:buChar char="•"/>
            </a:pPr>
            <a:r>
              <a:rPr lang="en-US" sz="2200" dirty="0"/>
              <a:t>Threat and risk assessments should be carried out </a:t>
            </a:r>
            <a:r>
              <a:rPr lang="en-US" sz="2200" dirty="0">
                <a:solidFill>
                  <a:srgbClr val="0000FF"/>
                </a:solidFill>
              </a:rPr>
              <a:t>repeatedly </a:t>
            </a:r>
            <a:r>
              <a:rPr lang="en-US" sz="2200" dirty="0"/>
              <a:t>throughout the documentation process</a:t>
            </a:r>
          </a:p>
          <a:p>
            <a:pPr marL="285750" indent="-285750">
              <a:buFont typeface="Arial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37493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Mitigating harm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600" b="1" dirty="0"/>
              <a:t>threat and risk assessments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13</a:t>
            </a:fld>
            <a:endParaRPr lang="en-US" sz="18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44" y="1556792"/>
            <a:ext cx="8856984" cy="3077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/>
              <a:t>Risk assessments </a:t>
            </a:r>
            <a:r>
              <a:rPr lang="en-US" sz="2200" dirty="0" smtClean="0"/>
              <a:t>require that you consid</a:t>
            </a:r>
            <a:r>
              <a:rPr lang="en-US" sz="2200" dirty="0" smtClean="0">
                <a:solidFill>
                  <a:srgbClr val="000000"/>
                </a:solidFill>
              </a:rPr>
              <a:t>er</a:t>
            </a:r>
            <a:r>
              <a:rPr lang="en-US" sz="2200" dirty="0" smtClean="0"/>
              <a:t> </a:t>
            </a:r>
            <a:r>
              <a:rPr lang="en-US" sz="2200" dirty="0"/>
              <a:t>not only potential </a:t>
            </a:r>
            <a:r>
              <a:rPr lang="en-US" sz="2200" dirty="0">
                <a:solidFill>
                  <a:srgbClr val="0000FF"/>
                </a:solidFill>
              </a:rPr>
              <a:t>threats to individuals </a:t>
            </a:r>
            <a:r>
              <a:rPr lang="en-US" sz="2200" dirty="0"/>
              <a:t>but also the </a:t>
            </a:r>
            <a:r>
              <a:rPr lang="en-US" sz="2200" dirty="0">
                <a:solidFill>
                  <a:srgbClr val="0000FF"/>
                </a:solidFill>
              </a:rPr>
              <a:t>security of infrastructure, equipment and information </a:t>
            </a:r>
            <a:r>
              <a:rPr lang="en-US" sz="2200" dirty="0">
                <a:solidFill>
                  <a:srgbClr val="000000"/>
                </a:solidFill>
              </a:rPr>
              <a:t>and its </a:t>
            </a:r>
            <a:r>
              <a:rPr lang="en-US" sz="2200" dirty="0" smtClean="0"/>
              <a:t>impacts</a:t>
            </a:r>
            <a:r>
              <a:rPr lang="en-US" sz="2200" dirty="0" smtClean="0">
                <a:solidFill>
                  <a:srgbClr val="000000"/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on </a:t>
            </a:r>
            <a:r>
              <a:rPr lang="en-US" sz="2200" dirty="0">
                <a:solidFill>
                  <a:srgbClr val="0000FF"/>
                </a:solidFill>
              </a:rPr>
              <a:t>staffing</a:t>
            </a:r>
            <a:r>
              <a:rPr lang="en-US" sz="2200" dirty="0"/>
              <a:t>, approaching and interviewing </a:t>
            </a:r>
            <a:r>
              <a:rPr lang="en-US" sz="2200" dirty="0">
                <a:solidFill>
                  <a:srgbClr val="0000FF"/>
                </a:solidFill>
              </a:rPr>
              <a:t>victims/witnesses </a:t>
            </a:r>
            <a:r>
              <a:rPr lang="en-US" sz="2200" dirty="0"/>
              <a:t>and </a:t>
            </a:r>
            <a:r>
              <a:rPr lang="en-US" sz="2200" dirty="0">
                <a:solidFill>
                  <a:srgbClr val="0000FF"/>
                </a:solidFill>
              </a:rPr>
              <a:t>information security</a:t>
            </a:r>
          </a:p>
          <a:p>
            <a:pPr marL="342900" indent="-342900" algn="just">
              <a:buFont typeface="Arial"/>
              <a:buChar char="•"/>
            </a:pPr>
            <a:endParaRPr lang="en-US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200" dirty="0">
                <a:solidFill>
                  <a:srgbClr val="000000"/>
                </a:solidFill>
              </a:rPr>
              <a:t>No piece of evidence or professional ambition should take priority over the </a:t>
            </a:r>
            <a:r>
              <a:rPr lang="en-US" sz="2200" dirty="0">
                <a:solidFill>
                  <a:srgbClr val="0000FF"/>
                </a:solidFill>
              </a:rPr>
              <a:t>safety, privacy or personal wishes </a:t>
            </a:r>
            <a:r>
              <a:rPr lang="en-US" sz="2200" dirty="0">
                <a:solidFill>
                  <a:srgbClr val="000000"/>
                </a:solidFill>
              </a:rPr>
              <a:t>of victims/witnesses</a:t>
            </a:r>
          </a:p>
          <a:p>
            <a:pPr algn="ctr"/>
            <a:r>
              <a:rPr lang="en-US" sz="2200" dirty="0">
                <a:solidFill>
                  <a:srgbClr val="000000"/>
                </a:solidFill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10" name="Bevel 9"/>
          <p:cNvSpPr/>
          <p:nvPr/>
        </p:nvSpPr>
        <p:spPr>
          <a:xfrm>
            <a:off x="467544" y="4437112"/>
            <a:ext cx="8208912" cy="1440160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/>
              <a:t>IF YOUR ANALYSIS INDICATES THAT THE RISKS ARE TOO SEVERE OR CANNOT BE MITIGATED, YOU SHOULD NOT PURSUE THAT WITNESS 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824236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Mitigating harm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600" b="1" dirty="0"/>
              <a:t>threat and risk assessments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14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831068021"/>
              </p:ext>
            </p:extLst>
          </p:nvPr>
        </p:nvGraphicFramePr>
        <p:xfrm>
          <a:off x="611560" y="2420888"/>
          <a:ext cx="792088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1628801"/>
            <a:ext cx="9144000" cy="432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To conduct a </a:t>
            </a:r>
            <a:r>
              <a:rPr lang="en-US" sz="2200" dirty="0">
                <a:solidFill>
                  <a:srgbClr val="000000"/>
                </a:solidFill>
              </a:rPr>
              <a:t>threat</a:t>
            </a:r>
            <a:r>
              <a:rPr lang="en-US" sz="2200" dirty="0"/>
              <a:t> and risk assessment follow these </a:t>
            </a:r>
            <a:r>
              <a:rPr lang="en-US" sz="2200" dirty="0" smtClean="0"/>
              <a:t>steps: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81506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Mitigating harm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600" b="1" dirty="0"/>
              <a:t>coordination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15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1412776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93-94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Safety and Security and 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Planning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15 - Trauma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2492896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400" dirty="0"/>
              <a:t>All too often, response to humanitarian crisis and other situations involving CARSV is </a:t>
            </a:r>
            <a:r>
              <a:rPr lang="en-GB" sz="2400" dirty="0" smtClean="0"/>
              <a:t>characterised </a:t>
            </a:r>
            <a:r>
              <a:rPr lang="en-GB" sz="2400" dirty="0"/>
              <a:t>by </a:t>
            </a:r>
            <a:r>
              <a:rPr lang="en-GB" sz="2400" dirty="0">
                <a:solidFill>
                  <a:srgbClr val="0000FF"/>
                </a:solidFill>
              </a:rPr>
              <a:t>poor coordination </a:t>
            </a:r>
            <a:r>
              <a:rPr lang="en-GB" sz="2400" dirty="0"/>
              <a:t>between multiple agencies and organisations with </a:t>
            </a:r>
            <a:r>
              <a:rPr lang="en-GB" sz="2400" dirty="0">
                <a:solidFill>
                  <a:srgbClr val="0000FF"/>
                </a:solidFill>
              </a:rPr>
              <a:t>different mandates and competing agendas</a:t>
            </a:r>
          </a:p>
          <a:p>
            <a:pPr algn="just"/>
            <a:endParaRPr lang="en-GB" sz="2400" dirty="0"/>
          </a:p>
          <a:p>
            <a:pPr marL="342900" indent="-342900" algn="just">
              <a:buFont typeface="Arial"/>
              <a:buChar char="•"/>
            </a:pPr>
            <a:r>
              <a:rPr lang="en-GB" sz="2400" dirty="0"/>
              <a:t>Some CARSV is not documented at all and some is the subject of </a:t>
            </a:r>
            <a:r>
              <a:rPr lang="en-GB" sz="2400" dirty="0">
                <a:solidFill>
                  <a:srgbClr val="0000FF"/>
                </a:solidFill>
              </a:rPr>
              <a:t>multiple inquiries </a:t>
            </a:r>
            <a:r>
              <a:rPr lang="mr-IN" sz="2400" dirty="0"/>
              <a:t>–</a:t>
            </a:r>
            <a:r>
              <a:rPr lang="en-GB" sz="2400" dirty="0"/>
              <a:t> this can </a:t>
            </a:r>
            <a:r>
              <a:rPr lang="en-GB" sz="2400" dirty="0" smtClean="0"/>
              <a:t>happ</a:t>
            </a:r>
            <a:r>
              <a:rPr lang="en-GB" sz="2400" dirty="0" smtClean="0">
                <a:solidFill>
                  <a:srgbClr val="000000"/>
                </a:solidFill>
              </a:rPr>
              <a:t>en</a:t>
            </a:r>
            <a:r>
              <a:rPr lang="en-GB" sz="2400" dirty="0" smtClean="0"/>
              <a:t> </a:t>
            </a:r>
            <a:r>
              <a:rPr lang="en-GB" sz="2400" dirty="0"/>
              <a:t>if jurisdictions </a:t>
            </a:r>
            <a:r>
              <a:rPr lang="en-GB" sz="2400" dirty="0">
                <a:solidFill>
                  <a:srgbClr val="0000FF"/>
                </a:solidFill>
              </a:rPr>
              <a:t>overlap</a:t>
            </a:r>
            <a:r>
              <a:rPr lang="en-GB" sz="2400" dirty="0"/>
              <a:t> or in regions where sexual violence is particularly </a:t>
            </a:r>
            <a:r>
              <a:rPr lang="en-GB" sz="2400" dirty="0">
                <a:solidFill>
                  <a:srgbClr val="0000FF"/>
                </a:solidFill>
              </a:rPr>
              <a:t>notorious or prevalent</a:t>
            </a:r>
          </a:p>
        </p:txBody>
      </p:sp>
    </p:spTree>
    <p:extLst>
      <p:ext uri="{BB962C8B-B14F-4D97-AF65-F5344CB8AC3E}">
        <p14:creationId xmlns:p14="http://schemas.microsoft.com/office/powerpoint/2010/main" val="1986809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Mitigating harm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600" b="1" dirty="0"/>
              <a:t>coordination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16</a:t>
            </a:fld>
            <a:endParaRPr lang="en-US" sz="18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1412776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93-94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Safety and Security and 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Planning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15 - Trauma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512" y="2420888"/>
            <a:ext cx="86409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If multiple inquiries are not coordinated, it can </a:t>
            </a:r>
            <a:r>
              <a:rPr lang="en-GB" sz="2200" dirty="0">
                <a:solidFill>
                  <a:srgbClr val="0000FF"/>
                </a:solidFill>
              </a:rPr>
              <a:t>cause harm </a:t>
            </a:r>
            <a:r>
              <a:rPr lang="en-GB" sz="2200" dirty="0">
                <a:solidFill>
                  <a:srgbClr val="000000"/>
                </a:solidFill>
              </a:rPr>
              <a:t>to</a:t>
            </a:r>
            <a:r>
              <a:rPr lang="en-GB" sz="2200" dirty="0"/>
              <a:t> affected individuals, </a:t>
            </a:r>
            <a:r>
              <a:rPr lang="en-GB" sz="2200" dirty="0">
                <a:solidFill>
                  <a:srgbClr val="0000FF"/>
                </a:solidFill>
              </a:rPr>
              <a:t>reduce the quality </a:t>
            </a:r>
            <a:r>
              <a:rPr lang="en-GB" sz="2200" dirty="0"/>
              <a:t>of information collected and </a:t>
            </a:r>
            <a:r>
              <a:rPr lang="en-GB" sz="2200" dirty="0">
                <a:solidFill>
                  <a:srgbClr val="0000FF"/>
                </a:solidFill>
              </a:rPr>
              <a:t>hamper the work </a:t>
            </a:r>
            <a:r>
              <a:rPr lang="en-GB" sz="2200" dirty="0"/>
              <a:t>of organisations on the ground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Consequences of a failure to properly coordinate inquiries include: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95536" y="4653136"/>
            <a:ext cx="8276066" cy="1395847"/>
            <a:chOff x="469970" y="3438106"/>
            <a:chExt cx="8276066" cy="1154800"/>
          </a:xfrm>
        </p:grpSpPr>
        <p:sp>
          <p:nvSpPr>
            <p:cNvPr id="11" name="Freeform 10"/>
            <p:cNvSpPr/>
            <p:nvPr/>
          </p:nvSpPr>
          <p:spPr>
            <a:xfrm>
              <a:off x="469970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chemeClr val="accent5">
                    <a:lumMod val="75000"/>
                  </a:schemeClr>
                </a:gs>
                <a:gs pos="100000">
                  <a:schemeClr val="accent5">
                    <a:hueOff val="0"/>
                    <a:satOff val="0"/>
                    <a:lumOff val="0"/>
                    <a:alphaOff val="0"/>
                    <a:shade val="48000"/>
                    <a:satMod val="180000"/>
                    <a:lumMod val="94000"/>
                  </a:schemeClr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>
                  <a:solidFill>
                    <a:srgbClr val="000000"/>
                  </a:solidFill>
                </a:rPr>
                <a:t>Multiple accounts </a:t>
              </a:r>
              <a:r>
                <a:rPr lang="mr-IN" sz="2200" b="1" dirty="0">
                  <a:solidFill>
                    <a:srgbClr val="000000"/>
                  </a:solidFill>
                </a:rPr>
                <a:t>–</a:t>
              </a:r>
              <a:r>
                <a:rPr lang="en-IE" sz="2200" b="1" dirty="0">
                  <a:solidFill>
                    <a:srgbClr val="000000"/>
                  </a:solidFill>
                </a:rPr>
                <a:t> trauma risk</a:t>
              </a:r>
              <a:endParaRPr lang="nl-NL" sz="22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718442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A0E3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001783"/>
                <a:satOff val="-4397"/>
                <a:lumOff val="1307"/>
                <a:alphaOff val="0"/>
              </a:schemeClr>
            </a:fillRef>
            <a:effectRef idx="3">
              <a:schemeClr val="accent5">
                <a:hueOff val="1001783"/>
                <a:satOff val="-4397"/>
                <a:lumOff val="130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>
                  <a:solidFill>
                    <a:srgbClr val="000000"/>
                  </a:solidFill>
                </a:rPr>
                <a:t>Possible conflicting factual statements</a:t>
              </a:r>
              <a:endParaRPr lang="nl-NL" sz="22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6821370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BAD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005349"/>
                <a:satOff val="-13190"/>
                <a:lumOff val="3921"/>
                <a:alphaOff val="0"/>
              </a:schemeClr>
            </a:fillRef>
            <a:effectRef idx="3">
              <a:schemeClr val="accent5">
                <a:hueOff val="3005349"/>
                <a:satOff val="-13190"/>
                <a:lumOff val="39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>
                  <a:solidFill>
                    <a:srgbClr val="000000"/>
                  </a:solidFill>
                </a:rPr>
                <a:t>Increased risk to community </a:t>
              </a:r>
              <a:endParaRPr lang="nl-NL" sz="22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630210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90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4007133"/>
                <a:satOff val="-17587"/>
                <a:lumOff val="5229"/>
                <a:alphaOff val="0"/>
              </a:schemeClr>
            </a:fillRef>
            <a:effectRef idx="3">
              <a:schemeClr val="accent5">
                <a:hueOff val="4007133"/>
                <a:satOff val="-17587"/>
                <a:lumOff val="522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>
                  <a:solidFill>
                    <a:srgbClr val="000000"/>
                  </a:solidFill>
                </a:rPr>
                <a:t>Assessment fatigue</a:t>
              </a:r>
              <a:r>
                <a:rPr lang="en-IE" sz="2200" b="1" dirty="0" smtClean="0">
                  <a:solidFill>
                    <a:srgbClr val="000000"/>
                  </a:solidFill>
                </a:rPr>
                <a:t>/ cynicism</a:t>
              </a:r>
              <a:endParaRPr lang="nl-NL" sz="2200" b="1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8238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27584" y="417549"/>
            <a:ext cx="7776864" cy="851212"/>
          </a:xfrm>
        </p:spPr>
        <p:txBody>
          <a:bodyPr/>
          <a:lstStyle/>
          <a:p>
            <a:pPr marL="18288" indent="0" algn="ctr"/>
            <a:r>
              <a:rPr lang="en-IE" sz="5400" b="1" dirty="0">
                <a:solidFill>
                  <a:prstClr val="white"/>
                </a:solidFill>
                <a:latin typeface="Cambria" panose="02040503050406030204" pitchFamily="18" charset="0"/>
              </a:rPr>
              <a:t>Coordination</a:t>
            </a:r>
            <a:r>
              <a:rPr lang="en-IE" sz="3800" b="1" dirty="0">
                <a:solidFill>
                  <a:prstClr val="white"/>
                </a:solidFill>
                <a:latin typeface="Cambria" panose="02040503050406030204" pitchFamily="18" charset="0"/>
              </a:rPr>
              <a:t/>
            </a:r>
            <a:br>
              <a:rPr lang="en-IE" sz="3800" b="1" dirty="0">
                <a:solidFill>
                  <a:prstClr val="white"/>
                </a:solidFill>
                <a:latin typeface="Cambria" panose="02040503050406030204" pitchFamily="18" charset="0"/>
              </a:rPr>
            </a:br>
            <a:endParaRPr lang="nl-NL" sz="3800" b="1" dirty="0">
              <a:latin typeface="Cambria" panose="020405030504060302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2411760" y="6281936"/>
            <a:ext cx="4499992" cy="576064"/>
          </a:xfrm>
        </p:spPr>
        <p:txBody>
          <a:bodyPr/>
          <a:lstStyle/>
          <a:p>
            <a:pPr algn="ctr"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 algn="ctr"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  <a:p>
            <a:pPr algn="ctr"/>
            <a:endParaRPr lang="nl-NL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Content Placeholder 6"/>
          <p:cNvSpPr>
            <a:spLocks noGrp="1"/>
          </p:cNvSpPr>
          <p:nvPr>
            <p:ph idx="1"/>
          </p:nvPr>
        </p:nvSpPr>
        <p:spPr>
          <a:xfrm>
            <a:off x="683568" y="1988840"/>
            <a:ext cx="8064896" cy="1008112"/>
          </a:xfrm>
        </p:spPr>
        <p:txBody>
          <a:bodyPr>
            <a:normAutofit fontScale="92500" lnSpcReduction="20000"/>
          </a:bodyPr>
          <a:lstStyle/>
          <a:p>
            <a:pPr marL="18288" indent="0" algn="ctr">
              <a:buNone/>
            </a:pPr>
            <a:endParaRPr lang="en-IE" sz="2400" dirty="0">
              <a:effectLst/>
            </a:endParaRPr>
          </a:p>
          <a:p>
            <a:pPr marL="18288" indent="0" algn="ctr">
              <a:buNone/>
            </a:pPr>
            <a:r>
              <a:rPr lang="en-IE" sz="2400" dirty="0">
                <a:effectLst/>
              </a:rPr>
              <a:t>Key issues for efficient coordination with </a:t>
            </a:r>
            <a:r>
              <a:rPr lang="en-IE" sz="2400" dirty="0">
                <a:solidFill>
                  <a:srgbClr val="0000FF"/>
                </a:solidFill>
                <a:effectLst/>
              </a:rPr>
              <a:t>other inquiries </a:t>
            </a:r>
            <a:r>
              <a:rPr lang="en-IE" sz="2400" dirty="0">
                <a:effectLst/>
              </a:rPr>
              <a:t>and </a:t>
            </a:r>
            <a:r>
              <a:rPr lang="en-IE" sz="2400" dirty="0">
                <a:solidFill>
                  <a:srgbClr val="0000FF"/>
                </a:solidFill>
                <a:effectLst/>
              </a:rPr>
              <a:t>referral services </a:t>
            </a:r>
            <a:r>
              <a:rPr lang="en-IE" sz="2400" dirty="0">
                <a:effectLst/>
              </a:rPr>
              <a:t>include: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23528" y="404664"/>
            <a:ext cx="8479278" cy="5832650"/>
            <a:chOff x="1231530" y="1142189"/>
            <a:chExt cx="6500389" cy="5095122"/>
          </a:xfrm>
        </p:grpSpPr>
        <p:sp>
          <p:nvSpPr>
            <p:cNvPr id="5" name="Freeform 4"/>
            <p:cNvSpPr/>
            <p:nvPr/>
          </p:nvSpPr>
          <p:spPr>
            <a:xfrm>
              <a:off x="6407552" y="4715048"/>
              <a:ext cx="1324367" cy="152226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30579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Security  procedures of others </a:t>
              </a:r>
              <a:endParaRPr lang="nl-NL" sz="18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559473" y="1142189"/>
              <a:ext cx="1698843" cy="91335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5677177" y="3390933"/>
              <a:ext cx="1324367" cy="152226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172DD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93879"/>
                <a:satOff val="-813"/>
                <a:lumOff val="504"/>
                <a:alphaOff val="0"/>
              </a:schemeClr>
            </a:fillRef>
            <a:effectRef idx="3">
              <a:schemeClr val="accent4">
                <a:hueOff val="-293879"/>
                <a:satOff val="-813"/>
                <a:lumOff val="5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1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Respect for mandate &amp;  facilities of others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1231530" y="3390933"/>
              <a:ext cx="1324367" cy="152226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587759"/>
                <a:satOff val="-1626"/>
                <a:lumOff val="1009"/>
                <a:alphaOff val="0"/>
              </a:schemeClr>
            </a:fillRef>
            <a:effectRef idx="3">
              <a:schemeClr val="accent4">
                <a:hueOff val="-587759"/>
                <a:satOff val="-1626"/>
                <a:lumOff val="100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Information sharing and confidentiality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78177" y="2434285"/>
              <a:ext cx="1644042" cy="91335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1961918" y="4715050"/>
              <a:ext cx="1324367" cy="152226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881638"/>
                <a:satOff val="-2439"/>
                <a:lumOff val="1513"/>
                <a:alphaOff val="0"/>
              </a:schemeClr>
            </a:fillRef>
            <a:effectRef idx="3">
              <a:schemeClr val="accent4">
                <a:hueOff val="-881638"/>
                <a:satOff val="-2439"/>
                <a:lumOff val="151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23721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1800" kern="1200" dirty="0">
                  <a:solidFill>
                    <a:srgbClr val="000000"/>
                  </a:solidFill>
                </a:rPr>
                <a:t>Existing coordination mechanisms</a:t>
              </a:r>
              <a:endParaRPr lang="nl-NL" sz="18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194919" y="3421929"/>
              <a:ext cx="1324367" cy="152226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BCA0E3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175518"/>
                <a:satOff val="-3251"/>
                <a:lumOff val="2017"/>
                <a:alphaOff val="0"/>
              </a:schemeClr>
            </a:fillRef>
            <a:effectRef idx="3">
              <a:schemeClr val="accent4">
                <a:hueOff val="-1175518"/>
                <a:satOff val="-3251"/>
                <a:lumOff val="20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Awareness of &amp;  working with existing data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559473" y="3726381"/>
              <a:ext cx="1698843" cy="91335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2692292" y="3390934"/>
              <a:ext cx="1324368" cy="1522262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88BAD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469397"/>
                <a:satOff val="-4064"/>
                <a:lumOff val="2521"/>
                <a:alphaOff val="0"/>
              </a:schemeClr>
            </a:fillRef>
            <a:effectRef idx="3">
              <a:schemeClr val="accent4">
                <a:hueOff val="-1469397"/>
                <a:satOff val="-4064"/>
                <a:lumOff val="25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2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Contact with relevant organisations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3422682" y="4714023"/>
              <a:ext cx="1324367" cy="152226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6E8FBD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763277"/>
                <a:satOff val="-4877"/>
                <a:lumOff val="3026"/>
                <a:alphaOff val="0"/>
              </a:schemeClr>
            </a:fillRef>
            <a:effectRef idx="3">
              <a:schemeClr val="accent4">
                <a:hueOff val="-1763277"/>
                <a:satOff val="-4877"/>
                <a:lumOff val="30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Knowledge of threats or false information 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778177" y="5018475"/>
              <a:ext cx="1644042" cy="91335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4907338" y="4714024"/>
              <a:ext cx="1324367" cy="152226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85B8E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23721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National monitoring/ reporting obligations</a:t>
              </a:r>
              <a:endParaRPr lang="nl-NL" sz="3600" kern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11560" y="1340768"/>
            <a:ext cx="8064896" cy="93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93-94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Safety and Security and Module 9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Planning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15 - Trauma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59632" y="116632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Mitigating harm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600" b="1" dirty="0"/>
              <a:t>coordination</a:t>
            </a:r>
          </a:p>
        </p:txBody>
      </p:sp>
    </p:spTree>
    <p:extLst>
      <p:ext uri="{BB962C8B-B14F-4D97-AF65-F5344CB8AC3E}">
        <p14:creationId xmlns:p14="http://schemas.microsoft.com/office/powerpoint/2010/main" val="4211438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Mitigating harm -confidentiality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18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1412776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95-97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Safety and Security </a:t>
            </a:r>
          </a:p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Module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Storing and Handling Information</a:t>
            </a:r>
          </a:p>
        </p:txBody>
      </p:sp>
      <p:sp>
        <p:nvSpPr>
          <p:cNvPr id="8" name="Flowchart: Alternate Process 22"/>
          <p:cNvSpPr/>
          <p:nvPr/>
        </p:nvSpPr>
        <p:spPr>
          <a:xfrm>
            <a:off x="539552" y="2348880"/>
            <a:ext cx="8136904" cy="1512168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solidFill>
                  <a:schemeClr val="tx1"/>
                </a:solidFill>
              </a:rPr>
              <a:t>Confidentiality is an </a:t>
            </a:r>
            <a:r>
              <a:rPr lang="en-GB" sz="2200" b="1" dirty="0">
                <a:solidFill>
                  <a:schemeClr val="tx1"/>
                </a:solidFill>
              </a:rPr>
              <a:t>ethical obligation and operational necessity </a:t>
            </a:r>
            <a:r>
              <a:rPr lang="en-GB" sz="2200" dirty="0">
                <a:solidFill>
                  <a:schemeClr val="tx1"/>
                </a:solidFill>
              </a:rPr>
              <a:t>requiring that information about victims/witnesses be </a:t>
            </a:r>
            <a:r>
              <a:rPr lang="en-GB" sz="2200" b="1" dirty="0">
                <a:solidFill>
                  <a:schemeClr val="tx1"/>
                </a:solidFill>
              </a:rPr>
              <a:t>collected, used, shared and stored </a:t>
            </a:r>
            <a:r>
              <a:rPr lang="en-GB" sz="2200" dirty="0">
                <a:solidFill>
                  <a:schemeClr val="tx1"/>
                </a:solidFill>
              </a:rPr>
              <a:t>in a confidential manner by those documenting CARSV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4005064"/>
            <a:ext cx="849694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/>
              <a:t>Confidentiality measures put in place may cover the </a:t>
            </a:r>
            <a:r>
              <a:rPr lang="en-US" sz="2200" dirty="0">
                <a:solidFill>
                  <a:srgbClr val="0000FF"/>
                </a:solidFill>
              </a:rPr>
              <a:t>identity</a:t>
            </a:r>
            <a:r>
              <a:rPr lang="en-US" sz="2200" dirty="0"/>
              <a:t> of the victim/witness, </a:t>
            </a:r>
            <a:r>
              <a:rPr lang="en-US" sz="2200" dirty="0">
                <a:solidFill>
                  <a:srgbClr val="0000FF"/>
                </a:solidFill>
              </a:rPr>
              <a:t>information</a:t>
            </a:r>
            <a:r>
              <a:rPr lang="en-US" sz="2200" dirty="0"/>
              <a:t> collected, </a:t>
            </a:r>
            <a:r>
              <a:rPr lang="en-US" sz="2200" dirty="0">
                <a:solidFill>
                  <a:srgbClr val="0000FF"/>
                </a:solidFill>
              </a:rPr>
              <a:t>referrals</a:t>
            </a:r>
            <a:r>
              <a:rPr lang="en-US" sz="2200" dirty="0"/>
              <a:t> made, </a:t>
            </a:r>
            <a:r>
              <a:rPr lang="en-US" sz="2200" dirty="0">
                <a:solidFill>
                  <a:srgbClr val="0000FF"/>
                </a:solidFill>
              </a:rPr>
              <a:t>protective measures </a:t>
            </a:r>
            <a:r>
              <a:rPr lang="en-US" sz="2200" dirty="0"/>
              <a:t>taken and/or the existence of the </a:t>
            </a:r>
            <a:r>
              <a:rPr lang="en-US" sz="2200" dirty="0">
                <a:solidFill>
                  <a:srgbClr val="0000FF"/>
                </a:solidFill>
              </a:rPr>
              <a:t>documentation process itself</a:t>
            </a:r>
          </a:p>
          <a:p>
            <a:pPr marL="285750" indent="-285750" algn="just">
              <a:buFont typeface="Arial"/>
              <a:buChar char="•"/>
            </a:pPr>
            <a:endParaRPr lang="en-US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200" dirty="0"/>
              <a:t>Both your </a:t>
            </a:r>
            <a:r>
              <a:rPr lang="en-US" sz="2200" dirty="0">
                <a:solidFill>
                  <a:srgbClr val="0000FF"/>
                </a:solidFill>
              </a:rPr>
              <a:t>facilities and procedures </a:t>
            </a:r>
            <a:r>
              <a:rPr lang="en-US" sz="2200" dirty="0"/>
              <a:t>should be designed to ensure confidentiality </a:t>
            </a:r>
            <a:endParaRPr lang="en-US" sz="2200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3732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Mitigating harm -confidentiality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19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1412776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Protocol pages 95-97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Safety and Security 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13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Storing and Handling Information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2276872"/>
            <a:ext cx="856895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Confidentiality can be </a:t>
            </a:r>
            <a:r>
              <a:rPr lang="en-US" sz="2200" dirty="0" smtClean="0">
                <a:solidFill>
                  <a:srgbClr val="0000FF"/>
                </a:solidFill>
              </a:rPr>
              <a:t>understood differently by different people</a:t>
            </a:r>
            <a:r>
              <a:rPr lang="en-US" sz="2200" dirty="0" smtClean="0">
                <a:solidFill>
                  <a:srgbClr val="000000"/>
                </a:solidFill>
              </a:rPr>
              <a:t>, and you should be able to clarify with specificity what do you mean by confidentiality and ensure that you and the victim/witness have a </a:t>
            </a:r>
            <a:r>
              <a:rPr lang="en-US" sz="2200" dirty="0" smtClean="0">
                <a:solidFill>
                  <a:srgbClr val="0000FF"/>
                </a:solidFill>
              </a:rPr>
              <a:t>shared understanding, </a:t>
            </a:r>
            <a:r>
              <a:rPr lang="en-US" sz="2200" dirty="0" smtClean="0">
                <a:solidFill>
                  <a:srgbClr val="000000"/>
                </a:solidFill>
              </a:rPr>
              <a:t>in particular about:</a:t>
            </a:r>
          </a:p>
          <a:p>
            <a:pPr marL="285750" indent="-285750" algn="just">
              <a:buFont typeface="Arial"/>
              <a:buChar char="•"/>
            </a:pPr>
            <a:endParaRPr lang="en-US" sz="2200" dirty="0" smtClean="0"/>
          </a:p>
          <a:p>
            <a:pPr marL="742950" lvl="1" indent="-285750" algn="just">
              <a:buFont typeface="Arial"/>
              <a:buChar char="•"/>
            </a:pPr>
            <a:r>
              <a:rPr lang="en-US" sz="2200" dirty="0"/>
              <a:t>h</a:t>
            </a:r>
            <a:r>
              <a:rPr lang="en-US" sz="2200" dirty="0" smtClean="0"/>
              <a:t>ow the information will be </a:t>
            </a:r>
            <a:r>
              <a:rPr lang="en-US" sz="2200" dirty="0" smtClean="0">
                <a:solidFill>
                  <a:srgbClr val="0000FF"/>
                </a:solidFill>
              </a:rPr>
              <a:t>stored</a:t>
            </a:r>
            <a:r>
              <a:rPr lang="en-US" sz="2200" dirty="0" smtClean="0"/>
              <a:t>;</a:t>
            </a:r>
          </a:p>
          <a:p>
            <a:pPr marL="742950" lvl="1" indent="-285750" algn="just">
              <a:buFont typeface="Arial"/>
              <a:buChar char="•"/>
            </a:pPr>
            <a:r>
              <a:rPr lang="en-US" sz="2200" dirty="0"/>
              <a:t>w</a:t>
            </a:r>
            <a:r>
              <a:rPr lang="en-US" sz="2200" dirty="0" smtClean="0"/>
              <a:t>ho will have </a:t>
            </a:r>
            <a:r>
              <a:rPr lang="en-US" sz="2200" dirty="0" smtClean="0">
                <a:solidFill>
                  <a:srgbClr val="0000FF"/>
                </a:solidFill>
              </a:rPr>
              <a:t>access</a:t>
            </a:r>
            <a:r>
              <a:rPr lang="en-US" sz="2200" dirty="0" smtClean="0"/>
              <a:t> to it;</a:t>
            </a:r>
          </a:p>
          <a:p>
            <a:pPr marL="742950" lvl="1" indent="-285750" algn="just">
              <a:buFont typeface="Arial"/>
              <a:buChar char="•"/>
            </a:pPr>
            <a:r>
              <a:rPr lang="en-US" sz="2200" dirty="0"/>
              <a:t>u</a:t>
            </a:r>
            <a:r>
              <a:rPr lang="en-US" sz="2200" dirty="0" smtClean="0"/>
              <a:t>nder what circumstances you will return to the witness to seek their </a:t>
            </a:r>
            <a:r>
              <a:rPr lang="en-US" sz="2200" dirty="0" smtClean="0">
                <a:solidFill>
                  <a:srgbClr val="0000FF"/>
                </a:solidFill>
              </a:rPr>
              <a:t>specific consent </a:t>
            </a:r>
            <a:r>
              <a:rPr lang="en-US" sz="2200" dirty="0" smtClean="0"/>
              <a:t>to share the information;</a:t>
            </a:r>
          </a:p>
          <a:p>
            <a:pPr marL="742950" lvl="1" indent="-285750" algn="just">
              <a:buFont typeface="Arial"/>
              <a:buChar char="•"/>
            </a:pPr>
            <a:r>
              <a:rPr lang="en-US" sz="2200" dirty="0"/>
              <a:t>w</a:t>
            </a:r>
            <a:r>
              <a:rPr lang="en-US" sz="2200" dirty="0" smtClean="0"/>
              <a:t>hether only the identifying information will be kept confidential or also the content of the information; </a:t>
            </a:r>
            <a:r>
              <a:rPr lang="en-US" sz="2200" dirty="0" smtClean="0">
                <a:solidFill>
                  <a:srgbClr val="000000"/>
                </a:solidFill>
              </a:rPr>
              <a:t>and</a:t>
            </a:r>
          </a:p>
          <a:p>
            <a:pPr marL="742950" lvl="1" indent="-285750" algn="just">
              <a:buFont typeface="Arial"/>
              <a:buChar char="•"/>
            </a:pPr>
            <a:r>
              <a:rPr lang="en-US" sz="2200" dirty="0"/>
              <a:t>a</a:t>
            </a:r>
            <a:r>
              <a:rPr lang="en-US" sz="2200" dirty="0" smtClean="0"/>
              <a:t>ny possible </a:t>
            </a:r>
            <a:r>
              <a:rPr lang="en-US" sz="2200" dirty="0" smtClean="0">
                <a:solidFill>
                  <a:srgbClr val="0000FF"/>
                </a:solidFill>
              </a:rPr>
              <a:t>mandatory reporting obligations </a:t>
            </a:r>
            <a:r>
              <a:rPr lang="en-US" sz="2200" dirty="0" smtClean="0"/>
              <a:t>(e.g. children).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60289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79031275"/>
              </p:ext>
            </p:extLst>
          </p:nvPr>
        </p:nvGraphicFramePr>
        <p:xfrm>
          <a:off x="467544" y="1628800"/>
          <a:ext cx="81369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Session objectives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14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Mitigating harm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600" b="1" dirty="0"/>
              <a:t>confidentiality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20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340768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To operate according to confidential</a:t>
            </a:r>
            <a:r>
              <a:rPr lang="en-US" sz="2200" dirty="0">
                <a:solidFill>
                  <a:srgbClr val="000000"/>
                </a:solidFill>
              </a:rPr>
              <a:t>ity</a:t>
            </a:r>
            <a:r>
              <a:rPr lang="en-US" sz="2200" dirty="0"/>
              <a:t> principles you </a:t>
            </a:r>
            <a:r>
              <a:rPr lang="en-US" sz="2200" dirty="0" smtClean="0"/>
              <a:t>should:</a:t>
            </a:r>
            <a:endParaRPr lang="en-US" sz="2200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598439079"/>
              </p:ext>
            </p:extLst>
          </p:nvPr>
        </p:nvGraphicFramePr>
        <p:xfrm>
          <a:off x="391344" y="1819424"/>
          <a:ext cx="835292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31362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Mitigating harm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600" b="1" dirty="0"/>
              <a:t>confidentiality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21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412776"/>
            <a:ext cx="8640960" cy="3447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/>
              <a:t>Confidentiality has limits and can </a:t>
            </a:r>
            <a:r>
              <a:rPr lang="en-US" sz="2200" dirty="0">
                <a:solidFill>
                  <a:srgbClr val="0000FF"/>
                </a:solidFill>
              </a:rPr>
              <a:t>only be guaranteed to the best of your abilities </a:t>
            </a:r>
            <a:r>
              <a:rPr lang="en-US" sz="2200" dirty="0"/>
              <a:t>- you should </a:t>
            </a:r>
            <a:r>
              <a:rPr lang="en-US" sz="2200" dirty="0">
                <a:solidFill>
                  <a:srgbClr val="0000FF"/>
                </a:solidFill>
              </a:rPr>
              <a:t>never promise total anonymity </a:t>
            </a:r>
            <a:r>
              <a:rPr lang="en-US" sz="2200" dirty="0"/>
              <a:t>or respect for confidentiality</a:t>
            </a:r>
          </a:p>
          <a:p>
            <a:pPr marL="342900" indent="-342900" algn="just">
              <a:buFont typeface="Arial"/>
              <a:buChar char="•"/>
            </a:pPr>
            <a:endParaRPr lang="en-US" sz="2200" dirty="0"/>
          </a:p>
          <a:p>
            <a:pPr marL="342900" indent="-342900" algn="just">
              <a:buFont typeface="Arial"/>
              <a:buChar char="•"/>
            </a:pPr>
            <a:r>
              <a:rPr lang="en-US" sz="2200" dirty="0"/>
              <a:t>Besides unintended breaches, CARSV information may be subject to </a:t>
            </a:r>
            <a:r>
              <a:rPr lang="en-US" sz="2200" dirty="0">
                <a:solidFill>
                  <a:srgbClr val="0000FF"/>
                </a:solidFill>
              </a:rPr>
              <a:t>mandatory disclosure </a:t>
            </a:r>
            <a:r>
              <a:rPr lang="en-US" sz="2200" dirty="0"/>
              <a:t>to criminal justice authorities</a:t>
            </a:r>
          </a:p>
          <a:p>
            <a:pPr marL="342900" indent="-342900" algn="just">
              <a:buFont typeface="Arial"/>
              <a:buChar char="•"/>
            </a:pPr>
            <a:endParaRPr lang="en-US" sz="2200" dirty="0"/>
          </a:p>
          <a:p>
            <a:pPr marL="342900" indent="-342900" algn="just">
              <a:buFont typeface="Arial"/>
              <a:buChar char="•"/>
            </a:pPr>
            <a:r>
              <a:rPr lang="en-US" sz="2200" dirty="0"/>
              <a:t>Your team must be aware of the limits of confidentiality and legal consequences of refusing to </a:t>
            </a:r>
            <a:r>
              <a:rPr lang="en-US" sz="2200" dirty="0">
                <a:solidFill>
                  <a:srgbClr val="0000FF"/>
                </a:solidFill>
              </a:rPr>
              <a:t>testify or hand over information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</p:txBody>
      </p:sp>
      <p:sp>
        <p:nvSpPr>
          <p:cNvPr id="9" name="Flowchart: Alternate Process 22"/>
          <p:cNvSpPr/>
          <p:nvPr/>
        </p:nvSpPr>
        <p:spPr>
          <a:xfrm>
            <a:off x="539552" y="4653136"/>
            <a:ext cx="8064896" cy="1728192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DO NO</a:t>
            </a:r>
            <a:r>
              <a:rPr lang="en-US" sz="2000" b="1" dirty="0">
                <a:solidFill>
                  <a:srgbClr val="000000"/>
                </a:solidFill>
              </a:rPr>
              <a:t>T </a:t>
            </a:r>
            <a:r>
              <a:rPr lang="en-US" sz="2000" b="1" dirty="0">
                <a:solidFill>
                  <a:schemeClr val="tx1"/>
                </a:solidFill>
              </a:rPr>
              <a:t>TAKE </a:t>
            </a:r>
            <a:r>
              <a:rPr lang="en-US" sz="2000" b="1" dirty="0" smtClean="0">
                <a:solidFill>
                  <a:srgbClr val="000000"/>
                </a:solidFill>
              </a:rPr>
              <a:t>TESTIMONY OF VICTIMS/WITNESSES</a:t>
            </a:r>
            <a:endParaRPr lang="en-US" sz="2000" b="1" dirty="0">
              <a:solidFill>
                <a:srgbClr val="000000"/>
              </a:solidFill>
            </a:endParaRP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OR OTHER IDENTIFYING DETAILS 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 if there is a high risk of subpoenas or court appearance orders and you are concerned about the safety and security of victims/witnesses should information about them become public</a:t>
            </a:r>
          </a:p>
        </p:txBody>
      </p:sp>
    </p:spTree>
    <p:extLst>
      <p:ext uri="{BB962C8B-B14F-4D97-AF65-F5344CB8AC3E}">
        <p14:creationId xmlns:p14="http://schemas.microsoft.com/office/powerpoint/2010/main" val="15132059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Mitigating harm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600" b="1" dirty="0"/>
              <a:t>referrals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22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141277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Protocol pages 98-103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Safety and Security and Module 9 - Planning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2060848"/>
            <a:ext cx="885698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Referrals means the </a:t>
            </a:r>
            <a:r>
              <a:rPr lang="en-GB" sz="2200" dirty="0">
                <a:solidFill>
                  <a:srgbClr val="0000FF"/>
                </a:solidFill>
              </a:rPr>
              <a:t>process</a:t>
            </a:r>
            <a:r>
              <a:rPr lang="en-GB" sz="2200" dirty="0"/>
              <a:t> of referring victims/witnesses to </a:t>
            </a:r>
            <a:r>
              <a:rPr lang="en-GB" sz="2200" dirty="0" smtClean="0">
                <a:solidFill>
                  <a:srgbClr val="000000"/>
                </a:solidFill>
              </a:rPr>
              <a:t>vetted/ appropriate </a:t>
            </a:r>
            <a:r>
              <a:rPr lang="en-GB" sz="2200" dirty="0" smtClean="0"/>
              <a:t>organisations </a:t>
            </a:r>
            <a:r>
              <a:rPr lang="en-GB" sz="2200" dirty="0"/>
              <a:t>who can provide them with </a:t>
            </a:r>
            <a:r>
              <a:rPr lang="en-GB" sz="2200" dirty="0">
                <a:solidFill>
                  <a:srgbClr val="0000FF"/>
                </a:solidFill>
              </a:rPr>
              <a:t>medical, psychological, legal, social/protection </a:t>
            </a:r>
            <a:r>
              <a:rPr lang="en-GB" sz="2200" dirty="0"/>
              <a:t>or other types of </a:t>
            </a:r>
            <a:r>
              <a:rPr lang="en-GB" sz="2200" dirty="0" smtClean="0"/>
              <a:t>support</a:t>
            </a: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US" sz="2200" dirty="0"/>
              <a:t>During the planning phase, you should identify </a:t>
            </a:r>
            <a:r>
              <a:rPr lang="en-US" sz="2200" dirty="0" smtClean="0">
                <a:solidFill>
                  <a:srgbClr val="000000"/>
                </a:solidFill>
              </a:rPr>
              <a:t>suitable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0000FF"/>
                </a:solidFill>
              </a:rPr>
              <a:t>formal </a:t>
            </a:r>
            <a:r>
              <a:rPr lang="en-US" sz="2200" dirty="0">
                <a:solidFill>
                  <a:srgbClr val="0000FF"/>
                </a:solidFill>
              </a:rPr>
              <a:t>and informal</a:t>
            </a:r>
            <a:r>
              <a:rPr lang="en-US" sz="2200" dirty="0"/>
              <a:t> options to refer </a:t>
            </a:r>
            <a:r>
              <a:rPr lang="en-US" sz="2200" dirty="0">
                <a:solidFill>
                  <a:srgbClr val="0000FF"/>
                </a:solidFill>
              </a:rPr>
              <a:t>male, female and child victims/witnesses </a:t>
            </a:r>
            <a:r>
              <a:rPr lang="en-US" sz="2200" dirty="0"/>
              <a:t>for assistance and support and put procedures </a:t>
            </a:r>
            <a:r>
              <a:rPr lang="en-US" sz="2200" dirty="0">
                <a:solidFill>
                  <a:srgbClr val="000000"/>
                </a:solidFill>
              </a:rPr>
              <a:t>in </a:t>
            </a:r>
            <a:r>
              <a:rPr lang="en-US" sz="2200" dirty="0" smtClean="0">
                <a:solidFill>
                  <a:srgbClr val="000000"/>
                </a:solidFill>
              </a:rPr>
              <a:t>place</a:t>
            </a:r>
            <a:endParaRPr lang="en-US" sz="2200" dirty="0">
              <a:solidFill>
                <a:srgbClr val="000000"/>
              </a:solidFill>
            </a:endParaRPr>
          </a:p>
          <a:p>
            <a:pPr marL="285750" indent="-285750" algn="just">
              <a:buFont typeface="Arial"/>
              <a:buChar char="•"/>
            </a:pPr>
            <a:endParaRPr lang="en-US" sz="2000" dirty="0"/>
          </a:p>
          <a:p>
            <a:pPr marL="285750" indent="-285750" algn="just">
              <a:buFont typeface="Arial"/>
              <a:buChar char="•"/>
            </a:pPr>
            <a:endParaRPr lang="en-US" sz="2200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9" name="Flowchart: Alternate Process 22"/>
          <p:cNvSpPr/>
          <p:nvPr/>
        </p:nvSpPr>
        <p:spPr>
          <a:xfrm>
            <a:off x="683568" y="5085184"/>
            <a:ext cx="7848872" cy="936104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Referrals for victims/witnesses should </a:t>
            </a:r>
            <a:r>
              <a:rPr lang="en-US" sz="2200" b="1" dirty="0" smtClean="0">
                <a:solidFill>
                  <a:schemeClr val="tx1"/>
                </a:solidFill>
              </a:rPr>
              <a:t>not be dependent on their participation </a:t>
            </a:r>
            <a:r>
              <a:rPr lang="en-US" sz="2200" dirty="0" smtClean="0">
                <a:solidFill>
                  <a:schemeClr val="tx1"/>
                </a:solidFill>
              </a:rPr>
              <a:t>in the documentation process 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266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Mitigating harm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600" b="1" dirty="0"/>
              <a:t>types of referrals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23</a:t>
            </a:fld>
            <a:endParaRPr lang="en-US" sz="18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2060848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 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078352004"/>
              </p:ext>
            </p:extLst>
          </p:nvPr>
        </p:nvGraphicFramePr>
        <p:xfrm>
          <a:off x="251520" y="1460500"/>
          <a:ext cx="8640960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88308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Mitigating harm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600" b="1" dirty="0"/>
              <a:t>referrals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24</a:t>
            </a:fld>
            <a:endParaRPr lang="en-US" sz="18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412776"/>
            <a:ext cx="88569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200" dirty="0"/>
              <a:t>Ensure that referrals are </a:t>
            </a:r>
            <a:r>
              <a:rPr lang="en-US" sz="2200" dirty="0">
                <a:solidFill>
                  <a:srgbClr val="0000FF"/>
                </a:solidFill>
              </a:rPr>
              <a:t>not interpreted or perceived as an exchange </a:t>
            </a:r>
            <a:r>
              <a:rPr lang="en-US" sz="2200" dirty="0"/>
              <a:t>of goods or services for testimony</a:t>
            </a:r>
          </a:p>
          <a:p>
            <a:pPr marL="285750" indent="-285750" algn="just">
              <a:buFont typeface="Arial"/>
              <a:buChar char="•"/>
            </a:pPr>
            <a:endParaRPr lang="en-US" sz="2200" dirty="0"/>
          </a:p>
          <a:p>
            <a:pPr marL="285750" indent="-285750" algn="just">
              <a:buFont typeface="Arial"/>
              <a:buChar char="•"/>
            </a:pPr>
            <a:r>
              <a:rPr lang="en-US" sz="2200" dirty="0"/>
              <a:t>When formal services are </a:t>
            </a:r>
            <a:r>
              <a:rPr lang="en-US" sz="2200" dirty="0" smtClean="0"/>
              <a:t>not available </a:t>
            </a:r>
            <a:r>
              <a:rPr lang="en-US" sz="2200" dirty="0"/>
              <a:t>or accessible, you should identify what </a:t>
            </a:r>
            <a:r>
              <a:rPr lang="en-US" sz="2200" dirty="0" smtClean="0">
                <a:solidFill>
                  <a:srgbClr val="000000"/>
                </a:solidFill>
              </a:rPr>
              <a:t>suitable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0000FF"/>
                </a:solidFill>
              </a:rPr>
              <a:t>informal </a:t>
            </a:r>
            <a:r>
              <a:rPr lang="en-US" sz="2200" dirty="0">
                <a:solidFill>
                  <a:srgbClr val="0000FF"/>
                </a:solidFill>
              </a:rPr>
              <a:t>systems </a:t>
            </a:r>
            <a:r>
              <a:rPr lang="en-US" sz="2200" dirty="0"/>
              <a:t>are available</a:t>
            </a:r>
          </a:p>
          <a:p>
            <a:pPr algn="just"/>
            <a:endParaRPr lang="en-US" sz="2200" dirty="0"/>
          </a:p>
          <a:p>
            <a:pPr algn="just"/>
            <a:r>
              <a:rPr lang="en-US" sz="2200" dirty="0">
                <a:latin typeface="Wingdings"/>
                <a:ea typeface="Wingdings"/>
                <a:cs typeface="Wingdings"/>
                <a:sym typeface="Wingdings"/>
              </a:rPr>
              <a:t>	</a:t>
            </a:r>
            <a:r>
              <a:rPr lang="en-US" sz="2200" dirty="0">
                <a:sym typeface="Wingdings"/>
              </a:rPr>
              <a:t>When dealing with </a:t>
            </a:r>
            <a:r>
              <a:rPr lang="en-US" sz="2200" dirty="0">
                <a:solidFill>
                  <a:srgbClr val="0000FF"/>
                </a:solidFill>
                <a:sym typeface="Wingdings"/>
              </a:rPr>
              <a:t>children</a:t>
            </a:r>
            <a:r>
              <a:rPr lang="en-US" sz="2200" dirty="0">
                <a:sym typeface="Wingdings"/>
              </a:rPr>
              <a:t>, </a:t>
            </a:r>
            <a:r>
              <a:rPr lang="en-US" sz="2200" dirty="0" smtClean="0">
                <a:sym typeface="Wingdings"/>
              </a:rPr>
              <a:t>always consider i</a:t>
            </a:r>
            <a:r>
              <a:rPr lang="en-US" sz="2200" dirty="0" smtClean="0"/>
              <a:t>nformal </a:t>
            </a:r>
            <a:r>
              <a:rPr lang="en-US" sz="2200" dirty="0">
                <a:solidFill>
                  <a:srgbClr val="0000FF"/>
                </a:solidFill>
              </a:rPr>
              <a:t>family and community support </a:t>
            </a:r>
            <a:r>
              <a:rPr lang="en-US" sz="2200" dirty="0" smtClean="0"/>
              <a:t>systems </a:t>
            </a:r>
            <a:r>
              <a:rPr lang="mr-IN" sz="2200" dirty="0" smtClean="0"/>
              <a:t>–</a:t>
            </a:r>
            <a:r>
              <a:rPr lang="en-US" sz="2200" dirty="0" smtClean="0"/>
              <a:t> </a:t>
            </a:r>
            <a:r>
              <a:rPr lang="en-US" sz="2200" dirty="0"/>
              <a:t>also note that some countries have mandatory reporting laws </a:t>
            </a:r>
          </a:p>
          <a:p>
            <a:pPr algn="just"/>
            <a:endParaRPr lang="en-US" sz="2200" dirty="0"/>
          </a:p>
          <a:p>
            <a:pPr algn="just"/>
            <a:r>
              <a:rPr lang="en-US" sz="2200" dirty="0">
                <a:latin typeface="Wingdings"/>
                <a:ea typeface="Wingdings"/>
                <a:cs typeface="Wingdings"/>
                <a:sym typeface="Wingdings"/>
              </a:rPr>
              <a:t>	</a:t>
            </a:r>
            <a:r>
              <a:rPr lang="en-US" sz="2200" dirty="0">
                <a:sym typeface="Wingdings"/>
              </a:rPr>
              <a:t>When dealing with </a:t>
            </a:r>
            <a:r>
              <a:rPr lang="en-US" sz="2200" dirty="0">
                <a:solidFill>
                  <a:srgbClr val="0000FF"/>
                </a:solidFill>
                <a:sym typeface="Wingdings"/>
              </a:rPr>
              <a:t>male victims</a:t>
            </a:r>
            <a:r>
              <a:rPr lang="en-US" sz="2200" dirty="0">
                <a:sym typeface="Wingdings"/>
              </a:rPr>
              <a:t>, you may need to rely on informal support systems, </a:t>
            </a:r>
            <a:r>
              <a:rPr lang="en-US" sz="2200" dirty="0">
                <a:solidFill>
                  <a:srgbClr val="0000FF"/>
                </a:solidFill>
                <a:sym typeface="Wingdings"/>
              </a:rPr>
              <a:t>self-help networks </a:t>
            </a:r>
            <a:r>
              <a:rPr lang="en-US" sz="2200" dirty="0">
                <a:sym typeface="Wingdings"/>
              </a:rPr>
              <a:t>or </a:t>
            </a:r>
            <a:r>
              <a:rPr lang="en-US" sz="2200" dirty="0">
                <a:solidFill>
                  <a:srgbClr val="0000FF"/>
                </a:solidFill>
                <a:sym typeface="Wingdings"/>
              </a:rPr>
              <a:t>build the capacity </a:t>
            </a:r>
            <a:r>
              <a:rPr lang="en-US" sz="2200" dirty="0">
                <a:sym typeface="Wingdings"/>
              </a:rPr>
              <a:t>of local service providers as services for male survivors of sexual violence are often non-existent or untailored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887779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Mitigating harm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600" b="1" dirty="0"/>
              <a:t>referrals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25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71089496"/>
              </p:ext>
            </p:extLst>
          </p:nvPr>
        </p:nvGraphicFramePr>
        <p:xfrm>
          <a:off x="171004" y="1908324"/>
          <a:ext cx="885698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1412776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To develop your own referral pathways follow these </a:t>
            </a:r>
            <a:r>
              <a:rPr lang="en-US" sz="2200" dirty="0" smtClean="0"/>
              <a:t>steps: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5806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712968" cy="4392488"/>
          </a:xfrm>
        </p:spPr>
        <p:txBody>
          <a:bodyPr anchor="ctr"/>
          <a:lstStyle/>
          <a:p>
            <a:pPr algn="l"/>
            <a:endParaRPr lang="en-GB" sz="240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 smtClean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 smtClean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200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>
                <a:solidFill>
                  <a:srgbClr val="000000"/>
                </a:solidFill>
              </a:rPr>
              <a:t>The </a:t>
            </a:r>
            <a:r>
              <a:rPr lang="en-GB" sz="2200" dirty="0">
                <a:solidFill>
                  <a:srgbClr val="0000FF"/>
                </a:solidFill>
              </a:rPr>
              <a:t>key ethical principle </a:t>
            </a:r>
            <a:r>
              <a:rPr lang="en-GB" sz="2200" dirty="0">
                <a:solidFill>
                  <a:srgbClr val="000000"/>
                </a:solidFill>
              </a:rPr>
              <a:t>of Do No Harm should guide any CARSV documentation process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it is a </a:t>
            </a:r>
            <a:r>
              <a:rPr lang="en-GB" sz="2200" dirty="0">
                <a:solidFill>
                  <a:srgbClr val="0000FF"/>
                </a:solidFill>
              </a:rPr>
              <a:t>minimum requirement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Do No Harm </a:t>
            </a:r>
            <a:r>
              <a:rPr lang="en-GB" sz="2200" dirty="0" smtClean="0"/>
              <a:t>means:</a:t>
            </a:r>
          </a:p>
          <a:p>
            <a:pPr marL="514350" indent="-514350" algn="just">
              <a:buAutoNum type="romanLcParenBoth"/>
            </a:pPr>
            <a:r>
              <a:rPr lang="en-GB" sz="2200" dirty="0"/>
              <a:t>t</a:t>
            </a:r>
            <a:r>
              <a:rPr lang="en-GB" sz="2200" dirty="0" smtClean="0"/>
              <a:t>hinking carefully about </a:t>
            </a:r>
            <a:r>
              <a:rPr lang="en-GB" sz="2200" dirty="0" smtClean="0">
                <a:solidFill>
                  <a:srgbClr val="0000FF"/>
                </a:solidFill>
              </a:rPr>
              <a:t>all possible negative impacts </a:t>
            </a:r>
            <a:r>
              <a:rPr lang="en-GB" sz="2200" dirty="0" smtClean="0"/>
              <a:t>of documentation on victims/witnesses, the wider community and documentation team;</a:t>
            </a:r>
          </a:p>
          <a:p>
            <a:pPr marL="514350" indent="-514350" algn="just">
              <a:buAutoNum type="romanLcParenBoth"/>
            </a:pPr>
            <a:r>
              <a:rPr lang="en-GB" sz="2200" dirty="0" smtClean="0"/>
              <a:t>being </a:t>
            </a:r>
            <a:r>
              <a:rPr lang="en-GB" sz="2200" dirty="0">
                <a:solidFill>
                  <a:srgbClr val="0000FF"/>
                </a:solidFill>
              </a:rPr>
              <a:t>prepared</a:t>
            </a:r>
            <a:r>
              <a:rPr lang="en-GB" sz="2200" dirty="0"/>
              <a:t> for the harm those impacts </a:t>
            </a:r>
            <a:r>
              <a:rPr lang="en-GB" sz="2200" dirty="0" smtClean="0"/>
              <a:t>may cause; and</a:t>
            </a:r>
          </a:p>
          <a:p>
            <a:pPr marL="514350" indent="-514350" algn="just">
              <a:buAutoNum type="romanLcParenBoth" startAt="2"/>
            </a:pPr>
            <a:r>
              <a:rPr lang="en-GB" sz="2200" dirty="0" smtClean="0"/>
              <a:t>making </a:t>
            </a:r>
            <a:r>
              <a:rPr lang="en-GB" sz="2200" dirty="0"/>
              <a:t>every possible effort to </a:t>
            </a:r>
            <a:r>
              <a:rPr lang="en-GB" sz="2200" dirty="0">
                <a:solidFill>
                  <a:srgbClr val="0000FF"/>
                </a:solidFill>
              </a:rPr>
              <a:t>prevent, minimise </a:t>
            </a:r>
            <a:r>
              <a:rPr lang="en-GB" sz="2200" dirty="0" smtClean="0">
                <a:solidFill>
                  <a:srgbClr val="0000FF"/>
                </a:solidFill>
              </a:rPr>
              <a:t>or respond</a:t>
            </a:r>
            <a:r>
              <a:rPr lang="en-GB" sz="2200" dirty="0" smtClean="0">
                <a:solidFill>
                  <a:srgbClr val="000000"/>
                </a:solidFill>
              </a:rPr>
              <a:t> to potential </a:t>
            </a:r>
            <a:r>
              <a:rPr lang="en-GB" sz="2200" dirty="0" smtClean="0"/>
              <a:t>harm</a:t>
            </a:r>
            <a:r>
              <a:rPr lang="en-GB" sz="2200" dirty="0" smtClean="0">
                <a:solidFill>
                  <a:srgbClr val="000000"/>
                </a:solidFill>
              </a:rPr>
              <a:t>, or </a:t>
            </a:r>
            <a:r>
              <a:rPr lang="en-GB" sz="2200" dirty="0" smtClean="0">
                <a:solidFill>
                  <a:srgbClr val="0000FF"/>
                </a:solidFill>
              </a:rPr>
              <a:t>dropping documentation </a:t>
            </a:r>
            <a:r>
              <a:rPr lang="en-GB" sz="2200" dirty="0" smtClean="0">
                <a:solidFill>
                  <a:srgbClr val="000000"/>
                </a:solidFill>
              </a:rPr>
              <a:t>or aspect of it if harm cannot be prevented or appropriately minimised.</a:t>
            </a:r>
          </a:p>
          <a:p>
            <a:pPr marL="869950" indent="-514350" algn="just">
              <a:buAutoNum type="romanLcParenBoth" startAt="2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33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does it mean to </a:t>
            </a:r>
          </a:p>
          <a:p>
            <a:pPr algn="ctr"/>
            <a:r>
              <a:rPr lang="en-US" sz="3600" b="1" dirty="0"/>
              <a:t>Do No Harm?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1412776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International Protocol, page 85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918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9036496" cy="5040560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33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Who causes harm to </a:t>
            </a:r>
          </a:p>
          <a:p>
            <a:pPr algn="ctr"/>
            <a:r>
              <a:rPr lang="en-US" sz="3600" b="1" dirty="0"/>
              <a:t>CARSV survivors?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4</a:t>
            </a:fld>
            <a:endParaRPr lang="en-US" sz="1800" b="1" dirty="0">
              <a:latin typeface="+mj-lt"/>
            </a:endParaRPr>
          </a:p>
        </p:txBody>
      </p:sp>
      <p:pic>
        <p:nvPicPr>
          <p:cNvPr id="2" name="Picture 1" descr="Who causes harm graph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12776"/>
            <a:ext cx="7776864" cy="486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653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9036496" cy="5040560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 smtClean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</a:t>
            </a:r>
            <a:r>
              <a:rPr lang="en-US" i="1" dirty="0">
                <a:latin typeface="Candara" panose="020E0502030303020204" pitchFamily="34" charset="0"/>
              </a:rPr>
              <a:t>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33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does it mean to </a:t>
            </a:r>
          </a:p>
          <a:p>
            <a:pPr algn="ctr"/>
            <a:r>
              <a:rPr lang="en-US" sz="3600" b="1" dirty="0"/>
              <a:t>respect </a:t>
            </a:r>
            <a:r>
              <a:rPr lang="en-US" sz="3600" b="1" dirty="0" smtClean="0"/>
              <a:t>survivors’ </a:t>
            </a:r>
            <a:r>
              <a:rPr lang="en-US" sz="3600" b="1" dirty="0"/>
              <a:t>autonomy?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5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12776"/>
            <a:ext cx="864096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Do No Harm requires </a:t>
            </a:r>
            <a:r>
              <a:rPr lang="en-GB" sz="2200" dirty="0" smtClean="0"/>
              <a:t>adopting a </a:t>
            </a:r>
            <a:r>
              <a:rPr lang="en-GB" sz="2200" dirty="0" smtClean="0">
                <a:solidFill>
                  <a:srgbClr val="0000FF"/>
                </a:solidFill>
              </a:rPr>
              <a:t>survivor</a:t>
            </a:r>
            <a:r>
              <a:rPr lang="en-GB" sz="2200" dirty="0">
                <a:solidFill>
                  <a:srgbClr val="0000FF"/>
                </a:solidFill>
              </a:rPr>
              <a:t>-centred approach </a:t>
            </a:r>
            <a:r>
              <a:rPr lang="en-GB" sz="2200" dirty="0" smtClean="0">
                <a:solidFill>
                  <a:srgbClr val="000000"/>
                </a:solidFill>
              </a:rPr>
              <a:t>and </a:t>
            </a:r>
            <a:r>
              <a:rPr lang="en-GB" sz="2200" dirty="0">
                <a:solidFill>
                  <a:srgbClr val="000000"/>
                </a:solidFill>
              </a:rPr>
              <a:t>supporting </a:t>
            </a:r>
            <a:r>
              <a:rPr lang="en-GB" sz="2200" dirty="0" smtClean="0">
                <a:solidFill>
                  <a:srgbClr val="000000"/>
                </a:solidFill>
              </a:rPr>
              <a:t>survivors’ </a:t>
            </a:r>
            <a:r>
              <a:rPr lang="en-GB" sz="2200" dirty="0" smtClean="0">
                <a:solidFill>
                  <a:srgbClr val="0000FF"/>
                </a:solidFill>
              </a:rPr>
              <a:t>autonomy</a:t>
            </a:r>
            <a:r>
              <a:rPr lang="en-GB" sz="2200" dirty="0" smtClean="0"/>
              <a:t> </a:t>
            </a:r>
            <a:r>
              <a:rPr lang="en-GB" sz="2200" dirty="0"/>
              <a:t>by prioritising their </a:t>
            </a:r>
            <a:r>
              <a:rPr lang="en-GB" sz="2200" dirty="0" smtClean="0"/>
              <a:t>needs/ </a:t>
            </a:r>
            <a:r>
              <a:rPr lang="en-GB" sz="2200" dirty="0"/>
              <a:t>requests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US" sz="2200" dirty="0" smtClean="0">
                <a:latin typeface="+mn-lt"/>
              </a:rPr>
              <a:t>Survivors’ decisions </a:t>
            </a:r>
            <a:r>
              <a:rPr lang="en-US" sz="2200" dirty="0">
                <a:latin typeface="+mn-lt"/>
              </a:rPr>
              <a:t>may sometimes appear to result from family/cultural pressures and not to be in their best interest</a:t>
            </a:r>
          </a:p>
          <a:p>
            <a:pPr marL="285750" indent="-285750" algn="just">
              <a:buFont typeface="Arial"/>
              <a:buChar char="•"/>
            </a:pPr>
            <a:endParaRPr lang="en-US" sz="2200" dirty="0">
              <a:latin typeface="+mn-lt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2200" dirty="0">
                <a:solidFill>
                  <a:srgbClr val="0000FF"/>
                </a:solidFill>
                <a:latin typeface="+mn-lt"/>
              </a:rPr>
              <a:t>F</a:t>
            </a:r>
            <a:r>
              <a:rPr lang="en-US" sz="2200" dirty="0" smtClean="0">
                <a:solidFill>
                  <a:srgbClr val="0000FF"/>
                </a:solidFill>
                <a:latin typeface="+mn-lt"/>
              </a:rPr>
              <a:t>ully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+mn-lt"/>
              </a:rPr>
              <a:t>inform </a:t>
            </a:r>
            <a:r>
              <a:rPr lang="en-US" sz="2200" dirty="0">
                <a:latin typeface="+mn-lt"/>
              </a:rPr>
              <a:t>survivors, discuss all risks/benefits of participation &amp;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support them in accessing services </a:t>
            </a:r>
            <a:r>
              <a:rPr lang="en-US" sz="2200" dirty="0" smtClean="0">
                <a:latin typeface="+mn-lt"/>
              </a:rPr>
              <a:t>to  </a:t>
            </a:r>
            <a:r>
              <a:rPr lang="en-US" sz="2200" dirty="0">
                <a:latin typeface="+mn-lt"/>
              </a:rPr>
              <a:t>ensure they make the </a:t>
            </a:r>
            <a:r>
              <a:rPr lang="en-US" sz="2200" dirty="0">
                <a:solidFill>
                  <a:srgbClr val="0000FF"/>
                </a:solidFill>
                <a:latin typeface="+mn-lt"/>
              </a:rPr>
              <a:t>best possible decisions for </a:t>
            </a:r>
            <a:r>
              <a:rPr lang="en-US" sz="2200" dirty="0" smtClean="0">
                <a:solidFill>
                  <a:srgbClr val="0000FF"/>
                </a:solidFill>
                <a:latin typeface="+mn-lt"/>
              </a:rPr>
              <a:t>themselves</a:t>
            </a:r>
            <a:r>
              <a:rPr lang="en-US" sz="22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- you may not agree with their decisions </a:t>
            </a:r>
            <a:r>
              <a:rPr lang="en-US" sz="2200" dirty="0">
                <a:solidFill>
                  <a:srgbClr val="000000"/>
                </a:solidFill>
                <a:latin typeface="+mn-lt"/>
              </a:rPr>
              <a:t>but 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their </a:t>
            </a:r>
            <a:r>
              <a:rPr lang="en-US" sz="2200" dirty="0">
                <a:solidFill>
                  <a:srgbClr val="000000"/>
                </a:solidFill>
                <a:latin typeface="+mn-lt"/>
              </a:rPr>
              <a:t>wishes should be 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respected</a:t>
            </a:r>
            <a:endParaRPr lang="en-US" sz="2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Flowchart: Alternate Process 22"/>
          <p:cNvSpPr/>
          <p:nvPr/>
        </p:nvSpPr>
        <p:spPr>
          <a:xfrm>
            <a:off x="611560" y="5301208"/>
            <a:ext cx="7992888" cy="1008112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200" dirty="0">
                <a:solidFill>
                  <a:schemeClr val="tx2">
                    <a:lumMod val="25000"/>
                  </a:schemeClr>
                </a:solidFill>
              </a:rPr>
              <a:t>Respecting survivor</a:t>
            </a:r>
            <a:r>
              <a:rPr lang="en-IE" sz="2200" dirty="0">
                <a:solidFill>
                  <a:srgbClr val="000000"/>
                </a:solidFill>
              </a:rPr>
              <a:t>s’ </a:t>
            </a:r>
            <a:r>
              <a:rPr lang="en-IE" sz="2200" dirty="0">
                <a:solidFill>
                  <a:schemeClr val="tx2">
                    <a:lumMod val="25000"/>
                  </a:schemeClr>
                </a:solidFill>
              </a:rPr>
              <a:t>autonomy means recognising their </a:t>
            </a:r>
            <a:r>
              <a:rPr lang="en-IE" sz="2200" b="1" dirty="0">
                <a:solidFill>
                  <a:schemeClr val="tx2">
                    <a:lumMod val="25000"/>
                  </a:schemeClr>
                </a:solidFill>
              </a:rPr>
              <a:t>right and ability </a:t>
            </a:r>
            <a:r>
              <a:rPr lang="en-IE" sz="2200" dirty="0">
                <a:solidFill>
                  <a:schemeClr val="tx2">
                    <a:lumMod val="25000"/>
                  </a:schemeClr>
                </a:solidFill>
              </a:rPr>
              <a:t>to make </a:t>
            </a:r>
            <a:r>
              <a:rPr lang="en-IE" sz="2200" b="1" dirty="0">
                <a:solidFill>
                  <a:schemeClr val="tx2">
                    <a:lumMod val="25000"/>
                  </a:schemeClr>
                </a:solidFill>
              </a:rPr>
              <a:t>independent decisions </a:t>
            </a:r>
            <a:r>
              <a:rPr lang="en-IE" sz="2200" dirty="0">
                <a:solidFill>
                  <a:schemeClr val="tx2">
                    <a:lumMod val="25000"/>
                  </a:schemeClr>
                </a:solidFill>
              </a:rPr>
              <a:t>and take action based on their </a:t>
            </a:r>
            <a:r>
              <a:rPr lang="en-IE" sz="2200" b="1" dirty="0">
                <a:solidFill>
                  <a:schemeClr val="tx2">
                    <a:lumMod val="25000"/>
                  </a:schemeClr>
                </a:solidFill>
              </a:rPr>
              <a:t>own personal values and beliefs</a:t>
            </a:r>
          </a:p>
        </p:txBody>
      </p:sp>
    </p:spTree>
    <p:extLst>
      <p:ext uri="{BB962C8B-B14F-4D97-AF65-F5344CB8AC3E}">
        <p14:creationId xmlns:p14="http://schemas.microsoft.com/office/powerpoint/2010/main" val="2253666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14086205"/>
              </p:ext>
            </p:extLst>
          </p:nvPr>
        </p:nvGraphicFramePr>
        <p:xfrm>
          <a:off x="971600" y="1412776"/>
          <a:ext cx="7056784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33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What does it mean to </a:t>
            </a:r>
          </a:p>
          <a:p>
            <a:pPr algn="ctr"/>
            <a:r>
              <a:rPr lang="en-US" sz="3600" b="1" dirty="0"/>
              <a:t>Do No Harm?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6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3501008"/>
            <a:ext cx="878497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200" dirty="0">
                <a:solidFill>
                  <a:srgbClr val="0000FF"/>
                </a:solidFill>
              </a:rPr>
              <a:t>Some risks are inherent </a:t>
            </a:r>
            <a:r>
              <a:rPr lang="en-US" sz="2200" dirty="0"/>
              <a:t>to CARSV documentation and cannot be avoided </a:t>
            </a:r>
            <a:r>
              <a:rPr lang="mr-IN" sz="2200" dirty="0"/>
              <a:t>–</a:t>
            </a:r>
            <a:r>
              <a:rPr lang="en-US" sz="2200" dirty="0"/>
              <a:t> a full disclosure of all possible risks to victims/witnesses is therefore critical</a:t>
            </a:r>
          </a:p>
          <a:p>
            <a:pPr marL="285750" indent="-285750" algn="just">
              <a:buFont typeface="Arial"/>
              <a:buChar char="•"/>
            </a:pPr>
            <a:endParaRPr lang="en-US" sz="2200" dirty="0"/>
          </a:p>
          <a:p>
            <a:pPr marL="285750" indent="-285750" algn="just">
              <a:buFont typeface="Arial"/>
              <a:buChar char="•"/>
            </a:pPr>
            <a:r>
              <a:rPr lang="en-US" sz="2200" dirty="0"/>
              <a:t>Respecting the principle of Do No Harm does not necessarily mean that CARSV documentation should not be pursued - victims may be vulnerable but they can be </a:t>
            </a:r>
            <a:r>
              <a:rPr lang="en-US" sz="2200" dirty="0">
                <a:solidFill>
                  <a:srgbClr val="0000FF"/>
                </a:solidFill>
              </a:rPr>
              <a:t>empowered </a:t>
            </a:r>
            <a:r>
              <a:rPr lang="en-US" sz="2200" dirty="0"/>
              <a:t>by telling their story and </a:t>
            </a:r>
            <a:r>
              <a:rPr lang="en-US" sz="2200" dirty="0">
                <a:solidFill>
                  <a:srgbClr val="0000FF"/>
                </a:solidFill>
              </a:rPr>
              <a:t>pursuing </a:t>
            </a:r>
            <a:r>
              <a:rPr lang="en-US" sz="2200" dirty="0" smtClean="0">
                <a:solidFill>
                  <a:srgbClr val="0000FF"/>
                </a:solidFill>
              </a:rPr>
              <a:t>accountability</a:t>
            </a:r>
            <a:r>
              <a:rPr lang="en-US" sz="2200" dirty="0"/>
              <a:t> </a:t>
            </a:r>
            <a:r>
              <a:rPr lang="mr-IN" sz="2200" dirty="0" smtClean="0"/>
              <a:t>–</a:t>
            </a:r>
            <a:r>
              <a:rPr lang="en-US" sz="2200" dirty="0" smtClean="0"/>
              <a:t> that’s their decision</a:t>
            </a:r>
            <a:endParaRPr lang="en-US" sz="2200" dirty="0"/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319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9036496" cy="5040560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624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AutoNum type="alphaUcPeriod"/>
            </a:pPr>
            <a:r>
              <a:rPr lang="en-US" sz="3600" b="1" dirty="0"/>
              <a:t>Informed consent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600" b="1" dirty="0"/>
              <a:t>what it means?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7</a:t>
            </a:fld>
            <a:endParaRPr lang="en-US" sz="18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2060848"/>
            <a:ext cx="8712968" cy="449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200" dirty="0"/>
          </a:p>
          <a:p>
            <a:pPr marL="285750" indent="-285750" algn="just">
              <a:buFont typeface="Arial"/>
              <a:buChar char="•"/>
            </a:pPr>
            <a:endParaRPr lang="en-US" sz="2200" dirty="0"/>
          </a:p>
          <a:p>
            <a:pPr marL="285750" indent="-285750" algn="just">
              <a:buFont typeface="Arial"/>
              <a:buChar char="•"/>
            </a:pPr>
            <a:r>
              <a:rPr lang="en-US" sz="2200" dirty="0">
                <a:solidFill>
                  <a:srgbClr val="0000FF"/>
                </a:solidFill>
              </a:rPr>
              <a:t>L</a:t>
            </a:r>
            <a:r>
              <a:rPr lang="en-US" sz="2200" dirty="0" smtClean="0">
                <a:solidFill>
                  <a:srgbClr val="0000FF"/>
                </a:solidFill>
              </a:rPr>
              <a:t>egal </a:t>
            </a:r>
            <a:r>
              <a:rPr lang="en-US" sz="2200" dirty="0">
                <a:solidFill>
                  <a:srgbClr val="0000FF"/>
                </a:solidFill>
              </a:rPr>
              <a:t>and ethical obligation </a:t>
            </a:r>
            <a:r>
              <a:rPr lang="en-US" sz="2200" dirty="0"/>
              <a:t>to obtain informed </a:t>
            </a:r>
            <a:r>
              <a:rPr lang="en-US" sz="2200" dirty="0" smtClean="0"/>
              <a:t>consent </a:t>
            </a:r>
            <a:r>
              <a:rPr lang="en-US" sz="2200" dirty="0"/>
              <a:t>derived from the principle of autonomy</a:t>
            </a:r>
          </a:p>
          <a:p>
            <a:pPr marL="285750" indent="-285750" algn="just">
              <a:buFont typeface="Arial"/>
              <a:buChar char="•"/>
            </a:pPr>
            <a:endParaRPr lang="en-US" sz="2200" dirty="0"/>
          </a:p>
          <a:p>
            <a:pPr marL="285750" lvl="0" indent="-285750" algn="just">
              <a:buFont typeface="Arial"/>
              <a:buChar char="•"/>
            </a:pPr>
            <a:r>
              <a:rPr lang="en-US" sz="2200" dirty="0"/>
              <a:t>It </a:t>
            </a:r>
            <a:r>
              <a:rPr lang="en-US" sz="2200" dirty="0">
                <a:solidFill>
                  <a:srgbClr val="000000"/>
                </a:solidFill>
              </a:rPr>
              <a:t>requires </a:t>
            </a:r>
            <a:r>
              <a:rPr lang="en-US" sz="2200" dirty="0" smtClean="0">
                <a:solidFill>
                  <a:srgbClr val="000000"/>
                </a:solidFill>
              </a:rPr>
              <a:t>victims</a:t>
            </a:r>
            <a:r>
              <a:rPr lang="en-US" sz="2200" dirty="0">
                <a:solidFill>
                  <a:srgbClr val="000000"/>
                </a:solidFill>
              </a:rPr>
              <a:t>/witnesses </a:t>
            </a:r>
            <a:r>
              <a:rPr lang="en-US" sz="2200" dirty="0" smtClean="0">
                <a:solidFill>
                  <a:srgbClr val="000000"/>
                </a:solidFill>
              </a:rPr>
              <a:t>to </a:t>
            </a:r>
            <a:r>
              <a:rPr lang="en-US" sz="2200" dirty="0" smtClean="0"/>
              <a:t>give </a:t>
            </a:r>
            <a:r>
              <a:rPr lang="en-US" sz="2200" dirty="0">
                <a:solidFill>
                  <a:srgbClr val="0000FF"/>
                </a:solidFill>
              </a:rPr>
              <a:t>voluntary consent </a:t>
            </a:r>
            <a:r>
              <a:rPr lang="en-US" sz="2200" dirty="0"/>
              <a:t>on the basis of </a:t>
            </a:r>
            <a:r>
              <a:rPr lang="en-US" sz="2200" dirty="0">
                <a:solidFill>
                  <a:srgbClr val="0000FF"/>
                </a:solidFill>
              </a:rPr>
              <a:t>full disclosure and understanding</a:t>
            </a:r>
            <a:r>
              <a:rPr lang="en-US" sz="2200" dirty="0"/>
              <a:t> of all </a:t>
            </a:r>
            <a:r>
              <a:rPr lang="en-US" sz="2200" dirty="0">
                <a:solidFill>
                  <a:srgbClr val="0000FF"/>
                </a:solidFill>
              </a:rPr>
              <a:t>stages and aspects </a:t>
            </a:r>
            <a:r>
              <a:rPr lang="en-US" sz="2200" dirty="0"/>
              <a:t>of the documentation process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Permission of a </a:t>
            </a:r>
            <a:r>
              <a:rPr lang="en-GB" sz="2200" dirty="0">
                <a:solidFill>
                  <a:srgbClr val="0000FF"/>
                </a:solidFill>
              </a:rPr>
              <a:t>legally authorised representative </a:t>
            </a:r>
            <a:r>
              <a:rPr lang="en-GB" sz="2200" dirty="0"/>
              <a:t>may be sought for individuals incapable of giving informed consent </a:t>
            </a:r>
            <a:r>
              <a:rPr lang="en-GB" sz="2200" dirty="0" smtClean="0"/>
              <a:t>(e.g. young </a:t>
            </a:r>
            <a:r>
              <a:rPr lang="en-GB" sz="2200" dirty="0"/>
              <a:t>age, disability or mental </a:t>
            </a:r>
            <a:r>
              <a:rPr lang="en-GB" sz="2200" dirty="0" smtClean="0"/>
              <a:t>illness) </a:t>
            </a:r>
            <a:r>
              <a:rPr lang="mr-IN" sz="2200" dirty="0"/>
              <a:t>–</a:t>
            </a:r>
            <a:r>
              <a:rPr lang="en-GB" sz="2200" dirty="0"/>
              <a:t> children with sufficient maturity may be required to provide </a:t>
            </a:r>
            <a:r>
              <a:rPr lang="en-GB" sz="2200" dirty="0">
                <a:solidFill>
                  <a:srgbClr val="0000FF"/>
                </a:solidFill>
              </a:rPr>
              <a:t>informed </a:t>
            </a:r>
            <a:r>
              <a:rPr lang="en-GB" sz="2200" dirty="0" smtClean="0">
                <a:solidFill>
                  <a:srgbClr val="0000FF"/>
                </a:solidFill>
              </a:rPr>
              <a:t>assent</a:t>
            </a:r>
            <a:endParaRPr lang="en-GB" sz="2200" dirty="0">
              <a:solidFill>
                <a:srgbClr val="0000FF"/>
              </a:solidFill>
            </a:endParaRPr>
          </a:p>
        </p:txBody>
      </p:sp>
      <p:sp>
        <p:nvSpPr>
          <p:cNvPr id="11" name="Flowchart: Alternate Process 22"/>
          <p:cNvSpPr/>
          <p:nvPr/>
        </p:nvSpPr>
        <p:spPr>
          <a:xfrm>
            <a:off x="539552" y="1412776"/>
            <a:ext cx="8208912" cy="1152128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Informed consent means that CARSV victims/witnesses have the ultimate authority to decide </a:t>
            </a:r>
            <a:r>
              <a:rPr lang="en-US" sz="2200" b="1" dirty="0">
                <a:solidFill>
                  <a:schemeClr val="tx1"/>
                </a:solidFill>
              </a:rPr>
              <a:t>if and how </a:t>
            </a:r>
            <a:r>
              <a:rPr lang="en-US" sz="2200" dirty="0">
                <a:solidFill>
                  <a:schemeClr val="tx1"/>
                </a:solidFill>
              </a:rPr>
              <a:t>they wish to participate in the documentation process</a:t>
            </a:r>
          </a:p>
        </p:txBody>
      </p:sp>
    </p:spTree>
    <p:extLst>
      <p:ext uri="{BB962C8B-B14F-4D97-AF65-F5344CB8AC3E}">
        <p14:creationId xmlns:p14="http://schemas.microsoft.com/office/powerpoint/2010/main" val="1671911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84784"/>
            <a:ext cx="9144000" cy="5472608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5088" y="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AutoNum type="alphaUcPeriod"/>
            </a:pPr>
            <a:r>
              <a:rPr lang="en-US" sz="3600" b="1" dirty="0"/>
              <a:t>Informed consent </a:t>
            </a:r>
            <a:r>
              <a:rPr lang="mr-IN" sz="3600" b="1" dirty="0"/>
              <a:t>–</a:t>
            </a:r>
            <a:r>
              <a:rPr lang="en-US" sz="3600" b="1" dirty="0"/>
              <a:t> </a:t>
            </a:r>
          </a:p>
          <a:p>
            <a:pPr algn="ctr"/>
            <a:r>
              <a:rPr lang="en-US" sz="3600" b="1" dirty="0"/>
              <a:t>what it means?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8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11830619"/>
              </p:ext>
            </p:extLst>
          </p:nvPr>
        </p:nvGraphicFramePr>
        <p:xfrm>
          <a:off x="251520" y="1925340"/>
          <a:ext cx="865366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59632" y="1412776"/>
            <a:ext cx="67687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Informed consent is a </a:t>
            </a:r>
            <a:r>
              <a:rPr lang="en-US" sz="2200" dirty="0">
                <a:solidFill>
                  <a:srgbClr val="0000FF"/>
                </a:solidFill>
              </a:rPr>
              <a:t>process</a:t>
            </a:r>
            <a:r>
              <a:rPr lang="en-US" sz="2200" dirty="0"/>
              <a:t> and involves</a:t>
            </a:r>
            <a:endParaRPr lang="en-US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409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9036496" cy="482453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5088" y="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AutoNum type="alphaUcPeriod"/>
            </a:pPr>
            <a:r>
              <a:rPr lang="en-US" sz="3600" b="1" dirty="0"/>
              <a:t>Informed consent </a:t>
            </a:r>
            <a:r>
              <a:rPr lang="mr-IN" sz="3600" b="1" dirty="0"/>
              <a:t>–</a:t>
            </a:r>
            <a:endParaRPr lang="en-US" sz="3600" b="1" dirty="0"/>
          </a:p>
          <a:p>
            <a:pPr algn="ctr"/>
            <a:r>
              <a:rPr lang="en-US" sz="3600" b="1" dirty="0"/>
              <a:t>what negates it?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9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1412776"/>
            <a:ext cx="849694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/>
              <a:t>Consent is not informed or voluntary</a:t>
            </a:r>
            <a:r>
              <a:rPr lang="en-US" sz="2200" dirty="0" smtClean="0"/>
              <a:t>:</a:t>
            </a:r>
          </a:p>
          <a:p>
            <a:pPr algn="just"/>
            <a:endParaRPr lang="en-US" sz="2200" dirty="0"/>
          </a:p>
          <a:p>
            <a:pPr marL="342900" indent="-342900" algn="just">
              <a:buFont typeface="Arial"/>
              <a:buChar char="•"/>
            </a:pPr>
            <a:r>
              <a:rPr lang="en-US" sz="2200" dirty="0"/>
              <a:t>i</a:t>
            </a:r>
            <a:r>
              <a:rPr lang="en-US" sz="2200" dirty="0" smtClean="0"/>
              <a:t>f </a:t>
            </a:r>
            <a:r>
              <a:rPr lang="en-US" sz="2200" dirty="0"/>
              <a:t>obtained based on </a:t>
            </a:r>
            <a:r>
              <a:rPr lang="en-US" sz="2200" dirty="0">
                <a:solidFill>
                  <a:srgbClr val="0000FF"/>
                </a:solidFill>
              </a:rPr>
              <a:t>lies, deceit or partial disclosure </a:t>
            </a:r>
            <a:r>
              <a:rPr lang="en-US" sz="2200" dirty="0"/>
              <a:t>of potential risks or other information - whether malicious or </a:t>
            </a:r>
            <a:r>
              <a:rPr lang="en-US" sz="2200" dirty="0" smtClean="0"/>
              <a:t>not;</a:t>
            </a:r>
            <a:endParaRPr lang="en-US" sz="2200" dirty="0"/>
          </a:p>
          <a:p>
            <a:pPr marL="342900" indent="-342900" algn="just">
              <a:buFont typeface="Arial"/>
              <a:buChar char="•"/>
            </a:pPr>
            <a:endParaRPr lang="en-US" sz="2200" dirty="0"/>
          </a:p>
          <a:p>
            <a:pPr marL="342900" indent="-342900" algn="just">
              <a:buFont typeface="Arial"/>
              <a:buChar char="•"/>
            </a:pPr>
            <a:r>
              <a:rPr lang="en-US" sz="2200" dirty="0"/>
              <a:t>w</a:t>
            </a:r>
            <a:r>
              <a:rPr lang="en-US" sz="2200" dirty="0" smtClean="0"/>
              <a:t>hen </a:t>
            </a:r>
            <a:r>
              <a:rPr lang="en-US" sz="2200" dirty="0"/>
              <a:t>despite full disclosure, the </a:t>
            </a:r>
            <a:r>
              <a:rPr lang="en-US" sz="2200" dirty="0" smtClean="0"/>
              <a:t>witness </a:t>
            </a:r>
            <a:r>
              <a:rPr lang="en-US" sz="2200" dirty="0">
                <a:solidFill>
                  <a:srgbClr val="0000FF"/>
                </a:solidFill>
              </a:rPr>
              <a:t>did not fully understand</a:t>
            </a:r>
            <a:r>
              <a:rPr lang="en-US" sz="2200" dirty="0"/>
              <a:t> the facts </a:t>
            </a:r>
            <a:r>
              <a:rPr lang="en-US" sz="2200" dirty="0" smtClean="0"/>
              <a:t>(e.g.</a:t>
            </a:r>
            <a:r>
              <a:rPr lang="en-US" sz="2200" dirty="0"/>
              <a:t> </a:t>
            </a:r>
            <a:r>
              <a:rPr lang="en-US" sz="2200" dirty="0" smtClean="0"/>
              <a:t>limited </a:t>
            </a:r>
            <a:r>
              <a:rPr lang="en-US" sz="2200" dirty="0"/>
              <a:t>capacity, language issues, bad </a:t>
            </a:r>
            <a:r>
              <a:rPr lang="en-US" sz="2200" dirty="0" smtClean="0"/>
              <a:t>communication, etc.); or</a:t>
            </a:r>
            <a:endParaRPr lang="en-US" sz="2200" dirty="0"/>
          </a:p>
          <a:p>
            <a:pPr marL="342900" indent="-342900" algn="just">
              <a:buFont typeface="Arial"/>
              <a:buChar char="•"/>
            </a:pPr>
            <a:endParaRPr lang="en-US" sz="2200" dirty="0"/>
          </a:p>
          <a:p>
            <a:pPr marL="342900" indent="-342900" algn="just">
              <a:buFont typeface="Arial"/>
              <a:buChar char="•"/>
            </a:pPr>
            <a:r>
              <a:rPr lang="en-US" sz="2200" dirty="0"/>
              <a:t>i</a:t>
            </a:r>
            <a:r>
              <a:rPr lang="en-US" sz="2200" dirty="0" smtClean="0"/>
              <a:t>n </a:t>
            </a:r>
            <a:r>
              <a:rPr lang="en-US" sz="2200" dirty="0"/>
              <a:t>situations of </a:t>
            </a:r>
            <a:r>
              <a:rPr lang="en-US" sz="2200" dirty="0">
                <a:solidFill>
                  <a:srgbClr val="0000FF"/>
                </a:solidFill>
              </a:rPr>
              <a:t>coercion or inducement </a:t>
            </a:r>
            <a:r>
              <a:rPr lang="en-US" sz="2200" dirty="0" smtClean="0"/>
              <a:t>(e.g. threats </a:t>
            </a:r>
            <a:r>
              <a:rPr lang="en-US" sz="2200" dirty="0"/>
              <a:t>to withdraw assistance or to provide support in return for </a:t>
            </a:r>
            <a:r>
              <a:rPr lang="en-US" sz="2200" dirty="0" smtClean="0"/>
              <a:t>information).</a:t>
            </a:r>
            <a:endParaRPr lang="en-US" sz="2200" dirty="0"/>
          </a:p>
        </p:txBody>
      </p:sp>
      <p:sp>
        <p:nvSpPr>
          <p:cNvPr id="9" name="Flowchart: Alternate Process 22"/>
          <p:cNvSpPr/>
          <p:nvPr/>
        </p:nvSpPr>
        <p:spPr>
          <a:xfrm>
            <a:off x="683568" y="5373216"/>
            <a:ext cx="7848872" cy="936104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Information obtained without securing informed consent may </a:t>
            </a:r>
            <a:r>
              <a:rPr lang="en-US" sz="2200" b="1" dirty="0" smtClean="0">
                <a:solidFill>
                  <a:schemeClr val="tx1"/>
                </a:solidFill>
              </a:rPr>
              <a:t>not be admissible </a:t>
            </a:r>
            <a:r>
              <a:rPr lang="en-US" sz="2200" dirty="0" smtClean="0">
                <a:solidFill>
                  <a:schemeClr val="tx1"/>
                </a:solidFill>
              </a:rPr>
              <a:t>in court or before other mechanisms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40034"/>
      </p:ext>
    </p:extLst>
  </p:cSld>
  <p:clrMapOvr>
    <a:masterClrMapping/>
  </p:clrMapOvr>
</p:sld>
</file>

<file path=ppt/theme/theme1.xml><?xml version="1.0" encoding="utf-8"?>
<a:theme xmlns:a="http://schemas.openxmlformats.org/drawingml/2006/main" name="IICI Powerpoint template">
  <a:themeElements>
    <a:clrScheme name="IICI 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CI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IICI Powerpoint template</Template>
  <TotalTime>46430</TotalTime>
  <Words>2662</Words>
  <PresentationFormat>On-screen Show (4:3)</PresentationFormat>
  <Paragraphs>446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Arial (Headings)</vt:lpstr>
      <vt:lpstr>Calibri</vt:lpstr>
      <vt:lpstr>Cambria</vt:lpstr>
      <vt:lpstr>Candara</vt:lpstr>
      <vt:lpstr>Mangal</vt:lpstr>
      <vt:lpstr>Wingdings</vt:lpstr>
      <vt:lpstr>IICI Powerpoint template</vt:lpstr>
      <vt:lpstr>Module 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Coordination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IICI</dc:creator>
  <cp:lastPrinted>2018-02-19T14:37:32Z</cp:lastPrinted>
  <dcterms:created xsi:type="dcterms:W3CDTF">2012-04-10T06:25:38Z</dcterms:created>
  <dcterms:modified xsi:type="dcterms:W3CDTF">2018-05-10T07:50:24Z</dcterms:modified>
</cp:coreProperties>
</file>