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5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6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10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14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</p:sldMasterIdLst>
  <p:notesMasterIdLst>
    <p:notesMasterId r:id="rId21"/>
  </p:notesMasterIdLst>
  <p:handoutMasterIdLst>
    <p:handoutMasterId r:id="rId22"/>
  </p:handoutMasterIdLst>
  <p:sldIdLst>
    <p:sldId id="281" r:id="rId2"/>
    <p:sldId id="303" r:id="rId3"/>
    <p:sldId id="359" r:id="rId4"/>
    <p:sldId id="404" r:id="rId5"/>
    <p:sldId id="388" r:id="rId6"/>
    <p:sldId id="403" r:id="rId7"/>
    <p:sldId id="385" r:id="rId8"/>
    <p:sldId id="361" r:id="rId9"/>
    <p:sldId id="399" r:id="rId10"/>
    <p:sldId id="390" r:id="rId11"/>
    <p:sldId id="391" r:id="rId12"/>
    <p:sldId id="392" r:id="rId13"/>
    <p:sldId id="400" r:id="rId14"/>
    <p:sldId id="393" r:id="rId15"/>
    <p:sldId id="394" r:id="rId16"/>
    <p:sldId id="395" r:id="rId17"/>
    <p:sldId id="396" r:id="rId18"/>
    <p:sldId id="397" r:id="rId19"/>
    <p:sldId id="401" r:id="rId20"/>
  </p:sldIdLst>
  <p:sldSz cx="9144000" cy="6858000" type="screen4x3"/>
  <p:notesSz cx="6858000" cy="9144000"/>
  <p:defaultTextStyle>
    <a:defPPr>
      <a:defRPr lang="en-A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xine Marcus" initials="MM" lastIdx="2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2C6E1"/>
    <a:srgbClr val="7FAFDB"/>
    <a:srgbClr val="6672C6"/>
    <a:srgbClr val="686BC6"/>
    <a:srgbClr val="7063C6"/>
    <a:srgbClr val="A385D5"/>
    <a:srgbClr val="A989AD"/>
    <a:srgbClr val="7B9AD7"/>
    <a:srgbClr val="916DD7"/>
    <a:srgbClr val="8688D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33" autoAdjust="0"/>
    <p:restoredTop sz="88246" autoAdjust="0"/>
  </p:normalViewPr>
  <p:slideViewPr>
    <p:cSldViewPr>
      <p:cViewPr varScale="1">
        <p:scale>
          <a:sx n="49" d="100"/>
          <a:sy n="49" d="100"/>
        </p:scale>
        <p:origin x="1698" y="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6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7" d="100"/>
          <a:sy n="67" d="100"/>
        </p:scale>
        <p:origin x="-3168" y="-77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4">
  <dgm:title val=""/>
  <dgm:desc val=""/>
  <dgm:catLst>
    <dgm:cat type="accent2" pri="11400"/>
  </dgm:catLst>
  <dgm:styleLbl name="node0">
    <dgm:fillClrLst meth="cycle">
      <a:schemeClr val="accent2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2">
        <a:shade val="50000"/>
      </a:schemeClr>
      <a:schemeClr val="accent2">
        <a:tint val="45000"/>
      </a:schemeClr>
    </dgm:fillClrLst>
    <dgm:linClrLst meth="cycle">
      <a:schemeClr val="accent2">
        <a:shade val="50000"/>
      </a:schemeClr>
      <a:schemeClr val="accent2">
        <a:tint val="45000"/>
      </a:schemeClr>
    </dgm:linClrLst>
    <dgm:effectClrLst/>
    <dgm:txLinClrLst/>
    <dgm:txFillClrLst/>
    <dgm:txEffectClrLst/>
  </dgm:styleLbl>
  <dgm:styleLbl name="ln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2">
        <a:shade val="80000"/>
        <a:alpha val="50000"/>
      </a:schemeClr>
      <a:schemeClr val="accent2">
        <a:tint val="45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55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2_4">
  <dgm:title val=""/>
  <dgm:desc val=""/>
  <dgm:catLst>
    <dgm:cat type="accent2" pri="11400"/>
  </dgm:catLst>
  <dgm:styleLbl name="node0">
    <dgm:fillClrLst meth="cycle">
      <a:schemeClr val="accent2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2">
        <a:shade val="50000"/>
      </a:schemeClr>
      <a:schemeClr val="accent2">
        <a:tint val="45000"/>
      </a:schemeClr>
    </dgm:fillClrLst>
    <dgm:linClrLst meth="cycle">
      <a:schemeClr val="accent2">
        <a:shade val="50000"/>
      </a:schemeClr>
      <a:schemeClr val="accent2">
        <a:tint val="45000"/>
      </a:schemeClr>
    </dgm:linClrLst>
    <dgm:effectClrLst/>
    <dgm:txLinClrLst/>
    <dgm:txFillClrLst/>
    <dgm:txEffectClrLst/>
  </dgm:styleLbl>
  <dgm:styleLbl name="ln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2">
        <a:shade val="80000"/>
        <a:alpha val="50000"/>
      </a:schemeClr>
      <a:schemeClr val="accent2">
        <a:tint val="45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55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F58B104-90D0-7C4E-88F3-3C91887B0204}" type="doc">
      <dgm:prSet loTypeId="urn:microsoft.com/office/officeart/2005/8/layout/vList2" loCatId="" qsTypeId="urn:microsoft.com/office/officeart/2005/8/quickstyle/simple3" qsCatId="simple" csTypeId="urn:microsoft.com/office/officeart/2005/8/colors/accent2_5" csCatId="accent2" phldr="1"/>
      <dgm:spPr/>
      <dgm:t>
        <a:bodyPr/>
        <a:lstStyle/>
        <a:p>
          <a:endParaRPr lang="en-US"/>
        </a:p>
      </dgm:t>
    </dgm:pt>
    <dgm:pt modelId="{8A1DAD83-92A2-F44F-BB49-8CE29989EBFD}">
      <dgm:prSet phldrT="[Text]" custT="1"/>
      <dgm:spPr/>
      <dgm:t>
        <a:bodyPr/>
        <a:lstStyle/>
        <a:p>
          <a:r>
            <a:rPr lang="en-GB" sz="3200" noProof="0" dirty="0"/>
            <a:t>Recognise the necessity of developing a global security strategy</a:t>
          </a:r>
        </a:p>
      </dgm:t>
    </dgm:pt>
    <dgm:pt modelId="{AB8226B4-DC4F-7E43-90F9-688C9640E1B3}" type="parTrans" cxnId="{4B218C30-979A-9B4E-B819-CAC1E6CEA3A1}">
      <dgm:prSet/>
      <dgm:spPr/>
      <dgm:t>
        <a:bodyPr/>
        <a:lstStyle/>
        <a:p>
          <a:endParaRPr lang="en-US"/>
        </a:p>
      </dgm:t>
    </dgm:pt>
    <dgm:pt modelId="{1FB017C7-6A70-F24F-A3ED-FBA7DFAF26FC}" type="sibTrans" cxnId="{4B218C30-979A-9B4E-B819-CAC1E6CEA3A1}">
      <dgm:prSet/>
      <dgm:spPr/>
      <dgm:t>
        <a:bodyPr/>
        <a:lstStyle/>
        <a:p>
          <a:endParaRPr lang="en-US"/>
        </a:p>
      </dgm:t>
    </dgm:pt>
    <dgm:pt modelId="{CBDC5A21-356D-7445-A39E-7C443F582D15}">
      <dgm:prSet phldrT="[Text]" custT="1"/>
      <dgm:spPr/>
      <dgm:t>
        <a:bodyPr/>
        <a:lstStyle/>
        <a:p>
          <a:r>
            <a:rPr lang="en-US" sz="3200" baseline="0" dirty="0"/>
            <a:t>Develop and put in place </a:t>
          </a:r>
          <a:r>
            <a:rPr lang="en-US" sz="3200" baseline="0" dirty="0" smtClean="0"/>
            <a:t>security </a:t>
          </a:r>
          <a:r>
            <a:rPr lang="en-US" sz="3200" baseline="0" dirty="0"/>
            <a:t>protocols and other measures to prevent, mitigate or respond to identified risks</a:t>
          </a:r>
          <a:endParaRPr lang="en-US" sz="3200" dirty="0"/>
        </a:p>
      </dgm:t>
    </dgm:pt>
    <dgm:pt modelId="{1E1FA121-165E-324C-A201-7CA4DAAE62E1}" type="parTrans" cxnId="{7B5E05B2-AD62-BD45-B960-D4DB4E53DC31}">
      <dgm:prSet/>
      <dgm:spPr/>
      <dgm:t>
        <a:bodyPr/>
        <a:lstStyle/>
        <a:p>
          <a:endParaRPr lang="en-GB"/>
        </a:p>
      </dgm:t>
    </dgm:pt>
    <dgm:pt modelId="{6BF0A404-A417-A94A-90B2-287DDF6259F5}" type="sibTrans" cxnId="{7B5E05B2-AD62-BD45-B960-D4DB4E53DC31}">
      <dgm:prSet/>
      <dgm:spPr/>
      <dgm:t>
        <a:bodyPr/>
        <a:lstStyle/>
        <a:p>
          <a:endParaRPr lang="en-GB"/>
        </a:p>
      </dgm:t>
    </dgm:pt>
    <dgm:pt modelId="{7F0F372D-0340-D94A-923A-761ECDC7C4AD}">
      <dgm:prSet phldrT="[Text]" custT="1"/>
      <dgm:spPr/>
      <dgm:t>
        <a:bodyPr/>
        <a:lstStyle/>
        <a:p>
          <a:r>
            <a:rPr lang="en-US" sz="3200" dirty="0"/>
            <a:t>Identify common threats to practitioners, </a:t>
          </a:r>
          <a:r>
            <a:rPr lang="en-US" sz="3200" dirty="0" smtClean="0"/>
            <a:t>information</a:t>
          </a:r>
          <a:r>
            <a:rPr lang="en-US" sz="3200" dirty="0" smtClean="0">
              <a:solidFill>
                <a:srgbClr val="000000"/>
              </a:solidFill>
            </a:rPr>
            <a:t>, victims/witnesses &amp; others </a:t>
          </a:r>
          <a:endParaRPr lang="en-US" sz="3200" dirty="0">
            <a:solidFill>
              <a:srgbClr val="000000"/>
            </a:solidFill>
          </a:endParaRPr>
        </a:p>
      </dgm:t>
    </dgm:pt>
    <dgm:pt modelId="{D744AF1D-6998-7A40-BBF5-4DE7D19DF837}" type="parTrans" cxnId="{4BE4D943-A6DF-F64E-BA04-A98C95E1CDE9}">
      <dgm:prSet/>
      <dgm:spPr/>
      <dgm:t>
        <a:bodyPr/>
        <a:lstStyle/>
        <a:p>
          <a:endParaRPr lang="en-GB"/>
        </a:p>
      </dgm:t>
    </dgm:pt>
    <dgm:pt modelId="{AD284AAA-E435-104B-93FE-A38A9E87EDAA}" type="sibTrans" cxnId="{4BE4D943-A6DF-F64E-BA04-A98C95E1CDE9}">
      <dgm:prSet/>
      <dgm:spPr/>
      <dgm:t>
        <a:bodyPr/>
        <a:lstStyle/>
        <a:p>
          <a:endParaRPr lang="en-GB"/>
        </a:p>
      </dgm:t>
    </dgm:pt>
    <dgm:pt modelId="{7D1A884F-0458-884B-9AC6-061EA8E16002}" type="pres">
      <dgm:prSet presAssocID="{AF58B104-90D0-7C4E-88F3-3C91887B020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8A31ACF3-DDD7-3642-8380-07A79243BF07}" type="pres">
      <dgm:prSet presAssocID="{8A1DAD83-92A2-F44F-BB49-8CE29989EBFD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6032BB9-B179-3E4F-8540-A7EDA6589A6E}" type="pres">
      <dgm:prSet presAssocID="{1FB017C7-6A70-F24F-A3ED-FBA7DFAF26FC}" presName="spacer" presStyleCnt="0"/>
      <dgm:spPr/>
    </dgm:pt>
    <dgm:pt modelId="{1DBEF75B-A78C-AA41-A3B6-A082DF1A9A91}" type="pres">
      <dgm:prSet presAssocID="{7F0F372D-0340-D94A-923A-761ECDC7C4AD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59B2CE5-3DE9-DC4C-95B3-CCBB599270E2}" type="pres">
      <dgm:prSet presAssocID="{AD284AAA-E435-104B-93FE-A38A9E87EDAA}" presName="spacer" presStyleCnt="0"/>
      <dgm:spPr/>
    </dgm:pt>
    <dgm:pt modelId="{1BDB3A8F-9747-144C-891B-1BB53422AFAE}" type="pres">
      <dgm:prSet presAssocID="{CBDC5A21-356D-7445-A39E-7C443F582D15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7B5E05B2-AD62-BD45-B960-D4DB4E53DC31}" srcId="{AF58B104-90D0-7C4E-88F3-3C91887B0204}" destId="{CBDC5A21-356D-7445-A39E-7C443F582D15}" srcOrd="2" destOrd="0" parTransId="{1E1FA121-165E-324C-A201-7CA4DAAE62E1}" sibTransId="{6BF0A404-A417-A94A-90B2-287DDF6259F5}"/>
    <dgm:cxn modelId="{4BE4D943-A6DF-F64E-BA04-A98C95E1CDE9}" srcId="{AF58B104-90D0-7C4E-88F3-3C91887B0204}" destId="{7F0F372D-0340-D94A-923A-761ECDC7C4AD}" srcOrd="1" destOrd="0" parTransId="{D744AF1D-6998-7A40-BBF5-4DE7D19DF837}" sibTransId="{AD284AAA-E435-104B-93FE-A38A9E87EDAA}"/>
    <dgm:cxn modelId="{C7444C80-9548-884D-9934-5B1CD0D83923}" type="presOf" srcId="{CBDC5A21-356D-7445-A39E-7C443F582D15}" destId="{1BDB3A8F-9747-144C-891B-1BB53422AFAE}" srcOrd="0" destOrd="0" presId="urn:microsoft.com/office/officeart/2005/8/layout/vList2"/>
    <dgm:cxn modelId="{9CFA75F6-E322-8843-8A9E-1D493668D3B5}" type="presOf" srcId="{AF58B104-90D0-7C4E-88F3-3C91887B0204}" destId="{7D1A884F-0458-884B-9AC6-061EA8E16002}" srcOrd="0" destOrd="0" presId="urn:microsoft.com/office/officeart/2005/8/layout/vList2"/>
    <dgm:cxn modelId="{4B218C30-979A-9B4E-B819-CAC1E6CEA3A1}" srcId="{AF58B104-90D0-7C4E-88F3-3C91887B0204}" destId="{8A1DAD83-92A2-F44F-BB49-8CE29989EBFD}" srcOrd="0" destOrd="0" parTransId="{AB8226B4-DC4F-7E43-90F9-688C9640E1B3}" sibTransId="{1FB017C7-6A70-F24F-A3ED-FBA7DFAF26FC}"/>
    <dgm:cxn modelId="{2B7FBE27-85F4-C04E-B99D-1DF448AB71A2}" type="presOf" srcId="{7F0F372D-0340-D94A-923A-761ECDC7C4AD}" destId="{1DBEF75B-A78C-AA41-A3B6-A082DF1A9A91}" srcOrd="0" destOrd="0" presId="urn:microsoft.com/office/officeart/2005/8/layout/vList2"/>
    <dgm:cxn modelId="{6DEEBB87-4F7D-7A44-9392-01220B39CB1D}" type="presOf" srcId="{8A1DAD83-92A2-F44F-BB49-8CE29989EBFD}" destId="{8A31ACF3-DDD7-3642-8380-07A79243BF07}" srcOrd="0" destOrd="0" presId="urn:microsoft.com/office/officeart/2005/8/layout/vList2"/>
    <dgm:cxn modelId="{620176F9-6584-144B-8DAD-BD7CF3748B00}" type="presParOf" srcId="{7D1A884F-0458-884B-9AC6-061EA8E16002}" destId="{8A31ACF3-DDD7-3642-8380-07A79243BF07}" srcOrd="0" destOrd="0" presId="urn:microsoft.com/office/officeart/2005/8/layout/vList2"/>
    <dgm:cxn modelId="{BBC6875D-4B17-C947-9201-5AA353355BA5}" type="presParOf" srcId="{7D1A884F-0458-884B-9AC6-061EA8E16002}" destId="{F6032BB9-B179-3E4F-8540-A7EDA6589A6E}" srcOrd="1" destOrd="0" presId="urn:microsoft.com/office/officeart/2005/8/layout/vList2"/>
    <dgm:cxn modelId="{904B1DDB-53C6-644D-8099-385907DBADD5}" type="presParOf" srcId="{7D1A884F-0458-884B-9AC6-061EA8E16002}" destId="{1DBEF75B-A78C-AA41-A3B6-A082DF1A9A91}" srcOrd="2" destOrd="0" presId="urn:microsoft.com/office/officeart/2005/8/layout/vList2"/>
    <dgm:cxn modelId="{1B3F03FC-F505-BB4E-B439-3CFD0A79904B}" type="presParOf" srcId="{7D1A884F-0458-884B-9AC6-061EA8E16002}" destId="{C59B2CE5-3DE9-DC4C-95B3-CCBB599270E2}" srcOrd="3" destOrd="0" presId="urn:microsoft.com/office/officeart/2005/8/layout/vList2"/>
    <dgm:cxn modelId="{CC2802A6-6847-CC47-8E51-ECCCCF175623}" type="presParOf" srcId="{7D1A884F-0458-884B-9AC6-061EA8E16002}" destId="{1BDB3A8F-9747-144C-891B-1BB53422AFAE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1B6B6C3-70B9-8841-9FD4-B16ADD771A4F}" type="doc">
      <dgm:prSet loTypeId="urn:microsoft.com/office/officeart/2005/8/layout/hList1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6CEB9AE-DFC8-5043-82B3-9D39DD6AD50A}">
      <dgm:prSet phldrT="[Text]" custT="1"/>
      <dgm:spPr/>
      <dgm:t>
        <a:bodyPr/>
        <a:lstStyle/>
        <a:p>
          <a:r>
            <a:rPr lang="en-GB" sz="1800" b="1" noProof="0" dirty="0">
              <a:solidFill>
                <a:schemeClr val="tx1"/>
              </a:solidFill>
            </a:rPr>
            <a:t>Physical/ organisational security </a:t>
          </a:r>
        </a:p>
        <a:p>
          <a:r>
            <a:rPr lang="en-GB" sz="1800" b="1" noProof="0" dirty="0">
              <a:solidFill>
                <a:schemeClr val="tx1"/>
              </a:solidFill>
            </a:rPr>
            <a:t>RISKS to</a:t>
          </a:r>
        </a:p>
      </dgm:t>
    </dgm:pt>
    <dgm:pt modelId="{B451D5AE-1DB8-3240-87B2-CC6937E6E4F1}" type="parTrans" cxnId="{6734F3F1-0259-6243-AFAD-26CE4F539D6E}">
      <dgm:prSet/>
      <dgm:spPr/>
      <dgm:t>
        <a:bodyPr/>
        <a:lstStyle/>
        <a:p>
          <a:endParaRPr lang="en-US"/>
        </a:p>
      </dgm:t>
    </dgm:pt>
    <dgm:pt modelId="{6690C104-1ECA-784E-AF78-B6A87822106E}" type="sibTrans" cxnId="{6734F3F1-0259-6243-AFAD-26CE4F539D6E}">
      <dgm:prSet/>
      <dgm:spPr/>
      <dgm:t>
        <a:bodyPr/>
        <a:lstStyle/>
        <a:p>
          <a:endParaRPr lang="en-US"/>
        </a:p>
      </dgm:t>
    </dgm:pt>
    <dgm:pt modelId="{C9185E61-B9C1-5F42-8F94-499BD5EAB587}">
      <dgm:prSet phldrT="[Text]" custT="1"/>
      <dgm:spPr/>
      <dgm:t>
        <a:bodyPr/>
        <a:lstStyle/>
        <a:p>
          <a:r>
            <a:rPr lang="en-US" sz="1800" dirty="0">
              <a:solidFill>
                <a:schemeClr val="tx1"/>
              </a:solidFill>
            </a:rPr>
            <a:t>Individuals</a:t>
          </a:r>
          <a:r>
            <a:rPr lang="en-US" sz="1800" dirty="0">
              <a:solidFill>
                <a:srgbClr val="000000"/>
              </a:solidFill>
            </a:rPr>
            <a:t>’</a:t>
          </a:r>
          <a:r>
            <a:rPr lang="en-US" sz="1800" dirty="0">
              <a:solidFill>
                <a:schemeClr val="tx1"/>
              </a:solidFill>
            </a:rPr>
            <a:t> physical integrity</a:t>
          </a:r>
        </a:p>
      </dgm:t>
    </dgm:pt>
    <dgm:pt modelId="{EAB2C97A-B762-1F41-871A-AAD98A2982A1}" type="parTrans" cxnId="{8E28F44A-8D07-E54F-80AF-5730EDC24857}">
      <dgm:prSet/>
      <dgm:spPr/>
      <dgm:t>
        <a:bodyPr/>
        <a:lstStyle/>
        <a:p>
          <a:endParaRPr lang="en-US"/>
        </a:p>
      </dgm:t>
    </dgm:pt>
    <dgm:pt modelId="{46AC438D-1495-3040-B634-BFF2200FDCD7}" type="sibTrans" cxnId="{8E28F44A-8D07-E54F-80AF-5730EDC24857}">
      <dgm:prSet/>
      <dgm:spPr/>
      <dgm:t>
        <a:bodyPr/>
        <a:lstStyle/>
        <a:p>
          <a:endParaRPr lang="en-US"/>
        </a:p>
      </dgm:t>
    </dgm:pt>
    <dgm:pt modelId="{43A1453B-058B-BE4B-A673-52A36A201D97}">
      <dgm:prSet phldrT="[Text]" custT="1"/>
      <dgm:spPr/>
      <dgm:t>
        <a:bodyPr/>
        <a:lstStyle/>
        <a:p>
          <a:r>
            <a:rPr lang="en-US" sz="1800" dirty="0">
              <a:solidFill>
                <a:schemeClr val="tx1"/>
              </a:solidFill>
            </a:rPr>
            <a:t>Homes, offices and vehicles</a:t>
          </a:r>
        </a:p>
      </dgm:t>
    </dgm:pt>
    <dgm:pt modelId="{A41BEC15-4E44-7E4F-866D-44BFE4E2AA4B}" type="parTrans" cxnId="{A81BD147-B503-9F4E-9C46-B9A9DC779D96}">
      <dgm:prSet/>
      <dgm:spPr/>
      <dgm:t>
        <a:bodyPr/>
        <a:lstStyle/>
        <a:p>
          <a:endParaRPr lang="en-US"/>
        </a:p>
      </dgm:t>
    </dgm:pt>
    <dgm:pt modelId="{7A475EBC-F6FE-4041-9A46-7E9515242969}" type="sibTrans" cxnId="{A81BD147-B503-9F4E-9C46-B9A9DC779D96}">
      <dgm:prSet/>
      <dgm:spPr/>
      <dgm:t>
        <a:bodyPr/>
        <a:lstStyle/>
        <a:p>
          <a:endParaRPr lang="en-US"/>
        </a:p>
      </dgm:t>
    </dgm:pt>
    <dgm:pt modelId="{1F76814D-1A81-884D-8D5A-579E91508E97}">
      <dgm:prSet phldrT="[Text]" custT="1"/>
      <dgm:spPr/>
      <dgm:t>
        <a:bodyPr/>
        <a:lstStyle/>
        <a:p>
          <a:r>
            <a:rPr lang="en-US" sz="1800" b="1" dirty="0">
              <a:solidFill>
                <a:schemeClr val="tx1"/>
              </a:solidFill>
            </a:rPr>
            <a:t>Psychological </a:t>
          </a:r>
          <a:r>
            <a:rPr lang="en-US" sz="1800" b="1" dirty="0" smtClean="0">
              <a:solidFill>
                <a:schemeClr val="tx1"/>
              </a:solidFill>
            </a:rPr>
            <a:t>wellbeing</a:t>
          </a:r>
          <a:endParaRPr lang="en-US" sz="1800" b="1" dirty="0">
            <a:solidFill>
              <a:schemeClr val="tx1"/>
            </a:solidFill>
          </a:endParaRPr>
        </a:p>
        <a:p>
          <a:r>
            <a:rPr lang="en-US" sz="1800" b="1" dirty="0" smtClean="0">
              <a:solidFill>
                <a:schemeClr val="tx1"/>
              </a:solidFill>
            </a:rPr>
            <a:t>RISKS </a:t>
          </a:r>
          <a:r>
            <a:rPr lang="en-US" sz="1800" b="1" dirty="0">
              <a:solidFill>
                <a:schemeClr val="tx1"/>
              </a:solidFill>
            </a:rPr>
            <a:t>to</a:t>
          </a:r>
        </a:p>
      </dgm:t>
    </dgm:pt>
    <dgm:pt modelId="{5DAEAD69-AB5C-BE4B-BF17-F9741F9CE477}" type="parTrans" cxnId="{7AE84C49-F8BC-D94D-A6DC-1C022A05F6D2}">
      <dgm:prSet/>
      <dgm:spPr/>
      <dgm:t>
        <a:bodyPr/>
        <a:lstStyle/>
        <a:p>
          <a:endParaRPr lang="en-US"/>
        </a:p>
      </dgm:t>
    </dgm:pt>
    <dgm:pt modelId="{18FDEFC8-A346-B946-8046-54B666662793}" type="sibTrans" cxnId="{7AE84C49-F8BC-D94D-A6DC-1C022A05F6D2}">
      <dgm:prSet/>
      <dgm:spPr/>
      <dgm:t>
        <a:bodyPr/>
        <a:lstStyle/>
        <a:p>
          <a:endParaRPr lang="en-US"/>
        </a:p>
      </dgm:t>
    </dgm:pt>
    <dgm:pt modelId="{05E76688-AFC6-5F4F-A8DA-30D465392851}">
      <dgm:prSet phldrT="[Text]" custT="1"/>
      <dgm:spPr/>
      <dgm:t>
        <a:bodyPr/>
        <a:lstStyle/>
        <a:p>
          <a:r>
            <a:rPr lang="en-US" sz="1800" dirty="0">
              <a:solidFill>
                <a:schemeClr val="tx1"/>
              </a:solidFill>
            </a:rPr>
            <a:t>Individuals’ psychological </a:t>
          </a:r>
          <a:r>
            <a:rPr lang="en-US" sz="1800" dirty="0" smtClean="0">
              <a:solidFill>
                <a:schemeClr val="tx1"/>
              </a:solidFill>
            </a:rPr>
            <a:t>well-being </a:t>
          </a:r>
          <a:r>
            <a:rPr lang="en-US" sz="1800" dirty="0">
              <a:solidFill>
                <a:schemeClr val="tx1"/>
              </a:solidFill>
            </a:rPr>
            <a:t>(you, your team, </a:t>
          </a:r>
          <a:r>
            <a:rPr lang="en-US" sz="1800" dirty="0" smtClean="0">
              <a:solidFill>
                <a:schemeClr val="tx1"/>
              </a:solidFill>
            </a:rPr>
            <a:t>victims/witnesses</a:t>
          </a:r>
          <a:r>
            <a:rPr lang="en-US" sz="1800" dirty="0" smtClean="0">
              <a:solidFill>
                <a:srgbClr val="000000"/>
              </a:solidFill>
            </a:rPr>
            <a:t>, their families/friends</a:t>
          </a:r>
          <a:r>
            <a:rPr lang="en-US" sz="1800" dirty="0" smtClean="0">
              <a:solidFill>
                <a:schemeClr val="tx1"/>
              </a:solidFill>
            </a:rPr>
            <a:t>)</a:t>
          </a:r>
          <a:endParaRPr lang="en-US" sz="1800" dirty="0">
            <a:solidFill>
              <a:schemeClr val="tx1"/>
            </a:solidFill>
          </a:endParaRPr>
        </a:p>
      </dgm:t>
    </dgm:pt>
    <dgm:pt modelId="{8DF76945-29C0-6440-A735-D0ADD3048EE2}" type="parTrans" cxnId="{3A2181F8-378D-164A-9B04-CA7B9462C4F7}">
      <dgm:prSet/>
      <dgm:spPr/>
      <dgm:t>
        <a:bodyPr/>
        <a:lstStyle/>
        <a:p>
          <a:endParaRPr lang="en-US"/>
        </a:p>
      </dgm:t>
    </dgm:pt>
    <dgm:pt modelId="{71F020D7-7C16-704B-8EA5-090CC508FECB}" type="sibTrans" cxnId="{3A2181F8-378D-164A-9B04-CA7B9462C4F7}">
      <dgm:prSet/>
      <dgm:spPr/>
      <dgm:t>
        <a:bodyPr/>
        <a:lstStyle/>
        <a:p>
          <a:endParaRPr lang="en-US"/>
        </a:p>
      </dgm:t>
    </dgm:pt>
    <dgm:pt modelId="{979772DE-05BF-8B42-B55A-53F0E13B8698}">
      <dgm:prSet phldrT="[Text]" custT="1"/>
      <dgm:spPr/>
      <dgm:t>
        <a:bodyPr/>
        <a:lstStyle/>
        <a:p>
          <a:r>
            <a:rPr lang="en-US" sz="1800" b="1" dirty="0">
              <a:solidFill>
                <a:schemeClr val="tx1"/>
              </a:solidFill>
            </a:rPr>
            <a:t>Digital security</a:t>
          </a:r>
        </a:p>
        <a:p>
          <a:r>
            <a:rPr lang="en-US" sz="1800" b="1" dirty="0">
              <a:solidFill>
                <a:schemeClr val="tx1"/>
              </a:solidFill>
            </a:rPr>
            <a:t>RISKS to</a:t>
          </a:r>
        </a:p>
      </dgm:t>
    </dgm:pt>
    <dgm:pt modelId="{AC6CEE03-FE1D-AC43-8A38-36631AE98A59}" type="parTrans" cxnId="{E45C8AD0-5FED-E442-A6C6-1DE9D7A4E2A2}">
      <dgm:prSet/>
      <dgm:spPr/>
      <dgm:t>
        <a:bodyPr/>
        <a:lstStyle/>
        <a:p>
          <a:endParaRPr lang="en-US"/>
        </a:p>
      </dgm:t>
    </dgm:pt>
    <dgm:pt modelId="{AB2F45D6-371B-E748-A2A9-44DA370A12A7}" type="sibTrans" cxnId="{E45C8AD0-5FED-E442-A6C6-1DE9D7A4E2A2}">
      <dgm:prSet/>
      <dgm:spPr/>
      <dgm:t>
        <a:bodyPr/>
        <a:lstStyle/>
        <a:p>
          <a:endParaRPr lang="en-US"/>
        </a:p>
      </dgm:t>
    </dgm:pt>
    <dgm:pt modelId="{C8AC1662-FECC-4B42-843B-7B15F8F32AE9}">
      <dgm:prSet phldrT="[Text]" custT="1"/>
      <dgm:spPr/>
      <dgm:t>
        <a:bodyPr/>
        <a:lstStyle/>
        <a:p>
          <a:r>
            <a:rPr lang="en-US" sz="1800" dirty="0">
              <a:solidFill>
                <a:schemeClr val="tx1"/>
              </a:solidFill>
            </a:rPr>
            <a:t>Digital information</a:t>
          </a:r>
        </a:p>
      </dgm:t>
    </dgm:pt>
    <dgm:pt modelId="{31F081A6-02B5-9242-9DF3-51DE525ADD1F}" type="parTrans" cxnId="{129DB912-F619-5E4E-B80E-BF036260A0E5}">
      <dgm:prSet/>
      <dgm:spPr/>
      <dgm:t>
        <a:bodyPr/>
        <a:lstStyle/>
        <a:p>
          <a:endParaRPr lang="en-US"/>
        </a:p>
      </dgm:t>
    </dgm:pt>
    <dgm:pt modelId="{311FA55B-D0BA-D74B-B540-F766F92E299F}" type="sibTrans" cxnId="{129DB912-F619-5E4E-B80E-BF036260A0E5}">
      <dgm:prSet/>
      <dgm:spPr/>
      <dgm:t>
        <a:bodyPr/>
        <a:lstStyle/>
        <a:p>
          <a:endParaRPr lang="en-US"/>
        </a:p>
      </dgm:t>
    </dgm:pt>
    <dgm:pt modelId="{3FB87DB5-0988-9A4D-B856-C648D73973EA}">
      <dgm:prSet phldrT="[Text]" custT="1"/>
      <dgm:spPr/>
      <dgm:t>
        <a:bodyPr/>
        <a:lstStyle/>
        <a:p>
          <a:r>
            <a:rPr lang="en-US" sz="1800" dirty="0">
              <a:solidFill>
                <a:schemeClr val="tx1"/>
              </a:solidFill>
            </a:rPr>
            <a:t>Physical/material information and assets</a:t>
          </a:r>
        </a:p>
      </dgm:t>
    </dgm:pt>
    <dgm:pt modelId="{55A98258-6A25-244F-86C4-BB071C4BE34F}" type="parTrans" cxnId="{0C5203C8-C6E5-5843-8141-454E10F5C993}">
      <dgm:prSet/>
      <dgm:spPr/>
      <dgm:t>
        <a:bodyPr/>
        <a:lstStyle/>
        <a:p>
          <a:endParaRPr lang="en-GB"/>
        </a:p>
      </dgm:t>
    </dgm:pt>
    <dgm:pt modelId="{65DFCA18-BDC8-B347-B8FF-0AEE30A2AEB8}" type="sibTrans" cxnId="{0C5203C8-C6E5-5843-8141-454E10F5C993}">
      <dgm:prSet/>
      <dgm:spPr/>
      <dgm:t>
        <a:bodyPr/>
        <a:lstStyle/>
        <a:p>
          <a:endParaRPr lang="en-GB"/>
        </a:p>
      </dgm:t>
    </dgm:pt>
    <dgm:pt modelId="{E9F86F34-6AA7-3641-8458-270FAFBA1378}">
      <dgm:prSet phldrT="[Text]" custT="1"/>
      <dgm:spPr/>
      <dgm:t>
        <a:bodyPr/>
        <a:lstStyle/>
        <a:p>
          <a:r>
            <a:rPr lang="en-US" sz="1800" dirty="0"/>
            <a:t>Equipment</a:t>
          </a:r>
        </a:p>
      </dgm:t>
    </dgm:pt>
    <dgm:pt modelId="{6397A623-D013-5348-AF0B-0615F19A0BCC}" type="sibTrans" cxnId="{3A9D5896-E3F7-694F-AF14-9B691319DA85}">
      <dgm:prSet/>
      <dgm:spPr/>
      <dgm:t>
        <a:bodyPr/>
        <a:lstStyle/>
        <a:p>
          <a:endParaRPr lang="en-US"/>
        </a:p>
      </dgm:t>
    </dgm:pt>
    <dgm:pt modelId="{774B6C88-2C20-264D-A015-E2E3B38A0DC3}" type="parTrans" cxnId="{3A9D5896-E3F7-694F-AF14-9B691319DA85}">
      <dgm:prSet/>
      <dgm:spPr/>
      <dgm:t>
        <a:bodyPr/>
        <a:lstStyle/>
        <a:p>
          <a:endParaRPr lang="en-US"/>
        </a:p>
      </dgm:t>
    </dgm:pt>
    <dgm:pt modelId="{B4E858CF-159E-8949-8A3A-03A3121FCE65}">
      <dgm:prSet phldrT="[Text]" custT="1"/>
      <dgm:spPr/>
      <dgm:t>
        <a:bodyPr/>
        <a:lstStyle/>
        <a:p>
          <a:endParaRPr lang="en-US" sz="1800" dirty="0">
            <a:solidFill>
              <a:schemeClr val="tx1"/>
            </a:solidFill>
          </a:endParaRPr>
        </a:p>
      </dgm:t>
    </dgm:pt>
    <dgm:pt modelId="{F0C55E10-FC54-CE42-AC74-993823B62882}" type="sibTrans" cxnId="{A971DAEC-0583-7048-B295-5DF6E86D9DF3}">
      <dgm:prSet/>
      <dgm:spPr/>
      <dgm:t>
        <a:bodyPr/>
        <a:lstStyle/>
        <a:p>
          <a:endParaRPr lang="en-GB"/>
        </a:p>
      </dgm:t>
    </dgm:pt>
    <dgm:pt modelId="{775A9D20-1236-2F46-AEDE-F1BF38DD8647}" type="parTrans" cxnId="{A971DAEC-0583-7048-B295-5DF6E86D9DF3}">
      <dgm:prSet/>
      <dgm:spPr/>
      <dgm:t>
        <a:bodyPr/>
        <a:lstStyle/>
        <a:p>
          <a:endParaRPr lang="en-GB"/>
        </a:p>
      </dgm:t>
    </dgm:pt>
    <dgm:pt modelId="{B056A1E5-C5DE-364D-A1C7-10E265D64002}">
      <dgm:prSet phldrT="[Text]" custT="1"/>
      <dgm:spPr/>
      <dgm:t>
        <a:bodyPr/>
        <a:lstStyle/>
        <a:p>
          <a:r>
            <a:rPr lang="en-US" sz="1800" dirty="0">
              <a:solidFill>
                <a:schemeClr val="tx1"/>
              </a:solidFill>
            </a:rPr>
            <a:t>Communication</a:t>
          </a:r>
        </a:p>
      </dgm:t>
    </dgm:pt>
    <dgm:pt modelId="{7A4BC626-69B1-5249-AFA5-FF4A7C7A4301}" type="sibTrans" cxnId="{8F81883B-28EC-0947-9BE5-DC568571F35D}">
      <dgm:prSet/>
      <dgm:spPr/>
      <dgm:t>
        <a:bodyPr/>
        <a:lstStyle/>
        <a:p>
          <a:endParaRPr lang="en-GB"/>
        </a:p>
      </dgm:t>
    </dgm:pt>
    <dgm:pt modelId="{902A7CCF-B4E9-9F44-91D1-CC1564AD36FA}" type="parTrans" cxnId="{8F81883B-28EC-0947-9BE5-DC568571F35D}">
      <dgm:prSet/>
      <dgm:spPr/>
      <dgm:t>
        <a:bodyPr/>
        <a:lstStyle/>
        <a:p>
          <a:endParaRPr lang="en-GB"/>
        </a:p>
      </dgm:t>
    </dgm:pt>
    <dgm:pt modelId="{4667CADA-3A36-704C-BB68-9329B1CEB676}">
      <dgm:prSet phldrT="[Text]" custT="1"/>
      <dgm:spPr/>
      <dgm:t>
        <a:bodyPr/>
        <a:lstStyle/>
        <a:p>
          <a:endParaRPr lang="en-US" sz="1800" dirty="0">
            <a:solidFill>
              <a:schemeClr val="tx1"/>
            </a:solidFill>
          </a:endParaRPr>
        </a:p>
      </dgm:t>
    </dgm:pt>
    <dgm:pt modelId="{34948150-5B67-FA40-B0F7-212B33779D06}" type="sibTrans" cxnId="{4F49E768-9F6F-C742-BC92-23A866A31609}">
      <dgm:prSet/>
      <dgm:spPr/>
      <dgm:t>
        <a:bodyPr/>
        <a:lstStyle/>
        <a:p>
          <a:endParaRPr lang="en-GB"/>
        </a:p>
      </dgm:t>
    </dgm:pt>
    <dgm:pt modelId="{8F73EFA1-B84A-AB48-B857-F045EFDB2940}" type="parTrans" cxnId="{4F49E768-9F6F-C742-BC92-23A866A31609}">
      <dgm:prSet/>
      <dgm:spPr/>
      <dgm:t>
        <a:bodyPr/>
        <a:lstStyle/>
        <a:p>
          <a:endParaRPr lang="en-GB"/>
        </a:p>
      </dgm:t>
    </dgm:pt>
    <dgm:pt modelId="{1C5190DD-BD51-2646-AADD-EBC2AC8116D2}" type="pres">
      <dgm:prSet presAssocID="{01B6B6C3-70B9-8841-9FD4-B16ADD771A4F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F1250839-9638-EF45-90E9-243BC3CB3674}" type="pres">
      <dgm:prSet presAssocID="{F6CEB9AE-DFC8-5043-82B3-9D39DD6AD50A}" presName="composite" presStyleCnt="0"/>
      <dgm:spPr/>
    </dgm:pt>
    <dgm:pt modelId="{B06E7E72-C3CC-234A-A376-2364E5B8EFA8}" type="pres">
      <dgm:prSet presAssocID="{F6CEB9AE-DFC8-5043-82B3-9D39DD6AD50A}" presName="parTx" presStyleLbl="alignNode1" presStyleIdx="0" presStyleCnt="3" custScaleX="97530" custScaleY="12782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BB29B21-07F1-A144-BD89-187D98A59657}" type="pres">
      <dgm:prSet presAssocID="{F6CEB9AE-DFC8-5043-82B3-9D39DD6AD50A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AA9DA48-3820-F44A-AF15-A416FE13255C}" type="pres">
      <dgm:prSet presAssocID="{6690C104-1ECA-784E-AF78-B6A87822106E}" presName="space" presStyleCnt="0"/>
      <dgm:spPr/>
    </dgm:pt>
    <dgm:pt modelId="{4B1AEA09-FB3E-7D4A-BB90-44822BE917A2}" type="pres">
      <dgm:prSet presAssocID="{1F76814D-1A81-884D-8D5A-579E91508E97}" presName="composite" presStyleCnt="0"/>
      <dgm:spPr/>
    </dgm:pt>
    <dgm:pt modelId="{C89EEB56-A010-CF47-9C9A-54F266B8113C}" type="pres">
      <dgm:prSet presAssocID="{1F76814D-1A81-884D-8D5A-579E91508E97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FEC17F3-B888-E64D-AA13-018FDED71B44}" type="pres">
      <dgm:prSet presAssocID="{1F76814D-1A81-884D-8D5A-579E91508E97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550CD4A-2AA1-FB47-B315-E8E613F90D0B}" type="pres">
      <dgm:prSet presAssocID="{18FDEFC8-A346-B946-8046-54B666662793}" presName="space" presStyleCnt="0"/>
      <dgm:spPr/>
    </dgm:pt>
    <dgm:pt modelId="{DFB8DA93-DCA5-DE47-9779-5C2198B73CC8}" type="pres">
      <dgm:prSet presAssocID="{979772DE-05BF-8B42-B55A-53F0E13B8698}" presName="composite" presStyleCnt="0"/>
      <dgm:spPr/>
    </dgm:pt>
    <dgm:pt modelId="{EDA86E8D-AB7E-0645-83E9-2DB78F37DF24}" type="pres">
      <dgm:prSet presAssocID="{979772DE-05BF-8B42-B55A-53F0E13B8698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E95EEEE-8B4A-F546-BAAC-CD887AD8D102}" type="pres">
      <dgm:prSet presAssocID="{979772DE-05BF-8B42-B55A-53F0E13B8698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63F8A0A4-C61D-3E4A-BABC-C32CF59691F3}" type="presOf" srcId="{05E76688-AFC6-5F4F-A8DA-30D465392851}" destId="{FFEC17F3-B888-E64D-AA13-018FDED71B44}" srcOrd="0" destOrd="0" presId="urn:microsoft.com/office/officeart/2005/8/layout/hList1"/>
    <dgm:cxn modelId="{7AE84C49-F8BC-D94D-A6DC-1C022A05F6D2}" srcId="{01B6B6C3-70B9-8841-9FD4-B16ADD771A4F}" destId="{1F76814D-1A81-884D-8D5A-579E91508E97}" srcOrd="1" destOrd="0" parTransId="{5DAEAD69-AB5C-BE4B-BF17-F9741F9CE477}" sibTransId="{18FDEFC8-A346-B946-8046-54B666662793}"/>
    <dgm:cxn modelId="{3A2181F8-378D-164A-9B04-CA7B9462C4F7}" srcId="{1F76814D-1A81-884D-8D5A-579E91508E97}" destId="{05E76688-AFC6-5F4F-A8DA-30D465392851}" srcOrd="0" destOrd="0" parTransId="{8DF76945-29C0-6440-A735-D0ADD3048EE2}" sibTransId="{71F020D7-7C16-704B-8EA5-090CC508FECB}"/>
    <dgm:cxn modelId="{129DB912-F619-5E4E-B80E-BF036260A0E5}" srcId="{979772DE-05BF-8B42-B55A-53F0E13B8698}" destId="{C8AC1662-FECC-4B42-843B-7B15F8F32AE9}" srcOrd="0" destOrd="0" parTransId="{31F081A6-02B5-9242-9DF3-51DE525ADD1F}" sibTransId="{311FA55B-D0BA-D74B-B540-F766F92E299F}"/>
    <dgm:cxn modelId="{1E80D822-C338-C242-9625-90BF0B0EF42F}" type="presOf" srcId="{4667CADA-3A36-704C-BB68-9329B1CEB676}" destId="{7E95EEEE-8B4A-F546-BAAC-CD887AD8D102}" srcOrd="0" destOrd="1" presId="urn:microsoft.com/office/officeart/2005/8/layout/hList1"/>
    <dgm:cxn modelId="{1BEA0CAC-338F-2243-9D2D-5FE48391793F}" type="presOf" srcId="{F6CEB9AE-DFC8-5043-82B3-9D39DD6AD50A}" destId="{B06E7E72-C3CC-234A-A376-2364E5B8EFA8}" srcOrd="0" destOrd="0" presId="urn:microsoft.com/office/officeart/2005/8/layout/hList1"/>
    <dgm:cxn modelId="{A81BD147-B503-9F4E-9C46-B9A9DC779D96}" srcId="{F6CEB9AE-DFC8-5043-82B3-9D39DD6AD50A}" destId="{43A1453B-058B-BE4B-A673-52A36A201D97}" srcOrd="1" destOrd="0" parTransId="{A41BEC15-4E44-7E4F-866D-44BFE4E2AA4B}" sibTransId="{7A475EBC-F6FE-4041-9A46-7E9515242969}"/>
    <dgm:cxn modelId="{E17E63D5-3E0A-8C4F-81B4-281681EA122E}" type="presOf" srcId="{01B6B6C3-70B9-8841-9FD4-B16ADD771A4F}" destId="{1C5190DD-BD51-2646-AADD-EBC2AC8116D2}" srcOrd="0" destOrd="0" presId="urn:microsoft.com/office/officeart/2005/8/layout/hList1"/>
    <dgm:cxn modelId="{3A9D5896-E3F7-694F-AF14-9B691319DA85}" srcId="{979772DE-05BF-8B42-B55A-53F0E13B8698}" destId="{E9F86F34-6AA7-3641-8458-270FAFBA1378}" srcOrd="4" destOrd="0" parTransId="{774B6C88-2C20-264D-A015-E2E3B38A0DC3}" sibTransId="{6397A623-D013-5348-AF0B-0615F19A0BCC}"/>
    <dgm:cxn modelId="{72D29802-407A-0041-A346-EF515851543E}" type="presOf" srcId="{3FB87DB5-0988-9A4D-B856-C648D73973EA}" destId="{CBB29B21-07F1-A144-BD89-187D98A59657}" srcOrd="0" destOrd="2" presId="urn:microsoft.com/office/officeart/2005/8/layout/hList1"/>
    <dgm:cxn modelId="{DBA19B92-C6DF-CE41-88FB-E146BD1ED900}" type="presOf" srcId="{979772DE-05BF-8B42-B55A-53F0E13B8698}" destId="{EDA86E8D-AB7E-0645-83E9-2DB78F37DF24}" srcOrd="0" destOrd="0" presId="urn:microsoft.com/office/officeart/2005/8/layout/hList1"/>
    <dgm:cxn modelId="{A971DAEC-0583-7048-B295-5DF6E86D9DF3}" srcId="{979772DE-05BF-8B42-B55A-53F0E13B8698}" destId="{B4E858CF-159E-8949-8A3A-03A3121FCE65}" srcOrd="3" destOrd="0" parTransId="{775A9D20-1236-2F46-AEDE-F1BF38DD8647}" sibTransId="{F0C55E10-FC54-CE42-AC74-993823B62882}"/>
    <dgm:cxn modelId="{8F81883B-28EC-0947-9BE5-DC568571F35D}" srcId="{979772DE-05BF-8B42-B55A-53F0E13B8698}" destId="{B056A1E5-C5DE-364D-A1C7-10E265D64002}" srcOrd="2" destOrd="0" parTransId="{902A7CCF-B4E9-9F44-91D1-CC1564AD36FA}" sibTransId="{7A4BC626-69B1-5249-AFA5-FF4A7C7A4301}"/>
    <dgm:cxn modelId="{E45C8AD0-5FED-E442-A6C6-1DE9D7A4E2A2}" srcId="{01B6B6C3-70B9-8841-9FD4-B16ADD771A4F}" destId="{979772DE-05BF-8B42-B55A-53F0E13B8698}" srcOrd="2" destOrd="0" parTransId="{AC6CEE03-FE1D-AC43-8A38-36631AE98A59}" sibTransId="{AB2F45D6-371B-E748-A2A9-44DA370A12A7}"/>
    <dgm:cxn modelId="{C368D9E2-A282-3247-B3C5-BA5E089876AB}" type="presOf" srcId="{C8AC1662-FECC-4B42-843B-7B15F8F32AE9}" destId="{7E95EEEE-8B4A-F546-BAAC-CD887AD8D102}" srcOrd="0" destOrd="0" presId="urn:microsoft.com/office/officeart/2005/8/layout/hList1"/>
    <dgm:cxn modelId="{8E28F44A-8D07-E54F-80AF-5730EDC24857}" srcId="{F6CEB9AE-DFC8-5043-82B3-9D39DD6AD50A}" destId="{C9185E61-B9C1-5F42-8F94-499BD5EAB587}" srcOrd="0" destOrd="0" parTransId="{EAB2C97A-B762-1F41-871A-AAD98A2982A1}" sibTransId="{46AC438D-1495-3040-B634-BFF2200FDCD7}"/>
    <dgm:cxn modelId="{4F49E768-9F6F-C742-BC92-23A866A31609}" srcId="{979772DE-05BF-8B42-B55A-53F0E13B8698}" destId="{4667CADA-3A36-704C-BB68-9329B1CEB676}" srcOrd="1" destOrd="0" parTransId="{8F73EFA1-B84A-AB48-B857-F045EFDB2940}" sibTransId="{34948150-5B67-FA40-B0F7-212B33779D06}"/>
    <dgm:cxn modelId="{5999CD71-99E4-9640-BA0B-53AA3495FB88}" type="presOf" srcId="{1F76814D-1A81-884D-8D5A-579E91508E97}" destId="{C89EEB56-A010-CF47-9C9A-54F266B8113C}" srcOrd="0" destOrd="0" presId="urn:microsoft.com/office/officeart/2005/8/layout/hList1"/>
    <dgm:cxn modelId="{8FBF6CC9-5C54-7F44-B222-33BFF78893BE}" type="presOf" srcId="{E9F86F34-6AA7-3641-8458-270FAFBA1378}" destId="{7E95EEEE-8B4A-F546-BAAC-CD887AD8D102}" srcOrd="0" destOrd="4" presId="urn:microsoft.com/office/officeart/2005/8/layout/hList1"/>
    <dgm:cxn modelId="{27575279-C3A7-3947-9AA3-0DE3D426D790}" type="presOf" srcId="{43A1453B-058B-BE4B-A673-52A36A201D97}" destId="{CBB29B21-07F1-A144-BD89-187D98A59657}" srcOrd="0" destOrd="1" presId="urn:microsoft.com/office/officeart/2005/8/layout/hList1"/>
    <dgm:cxn modelId="{0BE46669-A0DC-D840-9B72-7E7715F5724B}" type="presOf" srcId="{C9185E61-B9C1-5F42-8F94-499BD5EAB587}" destId="{CBB29B21-07F1-A144-BD89-187D98A59657}" srcOrd="0" destOrd="0" presId="urn:microsoft.com/office/officeart/2005/8/layout/hList1"/>
    <dgm:cxn modelId="{3B29048B-283A-F14E-858F-7FB4DB374D2B}" type="presOf" srcId="{B056A1E5-C5DE-364D-A1C7-10E265D64002}" destId="{7E95EEEE-8B4A-F546-BAAC-CD887AD8D102}" srcOrd="0" destOrd="2" presId="urn:microsoft.com/office/officeart/2005/8/layout/hList1"/>
    <dgm:cxn modelId="{0C5203C8-C6E5-5843-8141-454E10F5C993}" srcId="{F6CEB9AE-DFC8-5043-82B3-9D39DD6AD50A}" destId="{3FB87DB5-0988-9A4D-B856-C648D73973EA}" srcOrd="2" destOrd="0" parTransId="{55A98258-6A25-244F-86C4-BB071C4BE34F}" sibTransId="{65DFCA18-BDC8-B347-B8FF-0AEE30A2AEB8}"/>
    <dgm:cxn modelId="{612E13C6-A6B7-A341-B6C2-C7CF43ABED95}" type="presOf" srcId="{B4E858CF-159E-8949-8A3A-03A3121FCE65}" destId="{7E95EEEE-8B4A-F546-BAAC-CD887AD8D102}" srcOrd="0" destOrd="3" presId="urn:microsoft.com/office/officeart/2005/8/layout/hList1"/>
    <dgm:cxn modelId="{6734F3F1-0259-6243-AFAD-26CE4F539D6E}" srcId="{01B6B6C3-70B9-8841-9FD4-B16ADD771A4F}" destId="{F6CEB9AE-DFC8-5043-82B3-9D39DD6AD50A}" srcOrd="0" destOrd="0" parTransId="{B451D5AE-1DB8-3240-87B2-CC6937E6E4F1}" sibTransId="{6690C104-1ECA-784E-AF78-B6A87822106E}"/>
    <dgm:cxn modelId="{D0CD4EAA-00EE-274A-95FC-F5F15822A3CA}" type="presParOf" srcId="{1C5190DD-BD51-2646-AADD-EBC2AC8116D2}" destId="{F1250839-9638-EF45-90E9-243BC3CB3674}" srcOrd="0" destOrd="0" presId="urn:microsoft.com/office/officeart/2005/8/layout/hList1"/>
    <dgm:cxn modelId="{3586C1A6-2617-444D-9889-E44FAC9A93C5}" type="presParOf" srcId="{F1250839-9638-EF45-90E9-243BC3CB3674}" destId="{B06E7E72-C3CC-234A-A376-2364E5B8EFA8}" srcOrd="0" destOrd="0" presId="urn:microsoft.com/office/officeart/2005/8/layout/hList1"/>
    <dgm:cxn modelId="{62D956C7-ED50-8E44-BE8D-AB12E8B13C01}" type="presParOf" srcId="{F1250839-9638-EF45-90E9-243BC3CB3674}" destId="{CBB29B21-07F1-A144-BD89-187D98A59657}" srcOrd="1" destOrd="0" presId="urn:microsoft.com/office/officeart/2005/8/layout/hList1"/>
    <dgm:cxn modelId="{C7AA6159-CC30-7A43-AC6C-FFCE2D620D6F}" type="presParOf" srcId="{1C5190DD-BD51-2646-AADD-EBC2AC8116D2}" destId="{AAA9DA48-3820-F44A-AF15-A416FE13255C}" srcOrd="1" destOrd="0" presId="urn:microsoft.com/office/officeart/2005/8/layout/hList1"/>
    <dgm:cxn modelId="{2B46F78C-DBE8-C446-A1B2-F1225B464EF4}" type="presParOf" srcId="{1C5190DD-BD51-2646-AADD-EBC2AC8116D2}" destId="{4B1AEA09-FB3E-7D4A-BB90-44822BE917A2}" srcOrd="2" destOrd="0" presId="urn:microsoft.com/office/officeart/2005/8/layout/hList1"/>
    <dgm:cxn modelId="{930C173E-C242-DD4B-A645-48F8B1D3A9F3}" type="presParOf" srcId="{4B1AEA09-FB3E-7D4A-BB90-44822BE917A2}" destId="{C89EEB56-A010-CF47-9C9A-54F266B8113C}" srcOrd="0" destOrd="0" presId="urn:microsoft.com/office/officeart/2005/8/layout/hList1"/>
    <dgm:cxn modelId="{0AC92CD9-A12F-2740-B885-537508F5F63C}" type="presParOf" srcId="{4B1AEA09-FB3E-7D4A-BB90-44822BE917A2}" destId="{FFEC17F3-B888-E64D-AA13-018FDED71B44}" srcOrd="1" destOrd="0" presId="urn:microsoft.com/office/officeart/2005/8/layout/hList1"/>
    <dgm:cxn modelId="{A5BACAA0-A7F1-F648-B7FD-80F44B7B5C92}" type="presParOf" srcId="{1C5190DD-BD51-2646-AADD-EBC2AC8116D2}" destId="{2550CD4A-2AA1-FB47-B315-E8E613F90D0B}" srcOrd="3" destOrd="0" presId="urn:microsoft.com/office/officeart/2005/8/layout/hList1"/>
    <dgm:cxn modelId="{D5214A66-53E2-174B-83D7-B9B797C0AE5A}" type="presParOf" srcId="{1C5190DD-BD51-2646-AADD-EBC2AC8116D2}" destId="{DFB8DA93-DCA5-DE47-9779-5C2198B73CC8}" srcOrd="4" destOrd="0" presId="urn:microsoft.com/office/officeart/2005/8/layout/hList1"/>
    <dgm:cxn modelId="{85A9066F-8FAD-0949-9B9F-6A474045CA67}" type="presParOf" srcId="{DFB8DA93-DCA5-DE47-9779-5C2198B73CC8}" destId="{EDA86E8D-AB7E-0645-83E9-2DB78F37DF24}" srcOrd="0" destOrd="0" presId="urn:microsoft.com/office/officeart/2005/8/layout/hList1"/>
    <dgm:cxn modelId="{05A97EEF-5D49-864F-8C4A-20EBA85966FA}" type="presParOf" srcId="{DFB8DA93-DCA5-DE47-9779-5C2198B73CC8}" destId="{7E95EEEE-8B4A-F546-BAAC-CD887AD8D102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52B0BFC-6A76-CF4E-AD3A-5F97B4287BD4}" type="doc">
      <dgm:prSet loTypeId="urn:microsoft.com/office/officeart/2005/8/layout/default" loCatId="" qsTypeId="urn:microsoft.com/office/officeart/2005/8/quickstyle/simple2" qsCatId="simple" csTypeId="urn:microsoft.com/office/officeart/2005/8/colors/accent1_4" csCatId="accent1" phldr="1"/>
      <dgm:spPr/>
      <dgm:t>
        <a:bodyPr/>
        <a:lstStyle/>
        <a:p>
          <a:endParaRPr lang="en-GB"/>
        </a:p>
      </dgm:t>
    </dgm:pt>
    <dgm:pt modelId="{E039BF33-A823-AB4E-AB70-C73B28F4FCD8}">
      <dgm:prSet phldrT="[Text]" custT="1"/>
      <dgm:spPr/>
      <dgm:t>
        <a:bodyPr/>
        <a:lstStyle/>
        <a:p>
          <a:r>
            <a:rPr lang="en-GB" sz="2200" dirty="0" smtClean="0">
              <a:solidFill>
                <a:schemeClr val="tx1"/>
              </a:solidFill>
            </a:rPr>
            <a:t>Safety and security management</a:t>
          </a:r>
          <a:endParaRPr lang="en-GB" sz="2200" dirty="0">
            <a:solidFill>
              <a:schemeClr val="tx1"/>
            </a:solidFill>
          </a:endParaRPr>
        </a:p>
      </dgm:t>
    </dgm:pt>
    <dgm:pt modelId="{605CC532-08D1-5546-A9A5-AC6A428648C0}" type="parTrans" cxnId="{81692E76-16C9-E040-A7BE-2DD4D7EB1875}">
      <dgm:prSet/>
      <dgm:spPr/>
      <dgm:t>
        <a:bodyPr/>
        <a:lstStyle/>
        <a:p>
          <a:endParaRPr lang="en-GB"/>
        </a:p>
      </dgm:t>
    </dgm:pt>
    <dgm:pt modelId="{46A58FB6-CBB8-D442-A861-DB2438B8BACA}" type="sibTrans" cxnId="{81692E76-16C9-E040-A7BE-2DD4D7EB1875}">
      <dgm:prSet/>
      <dgm:spPr/>
      <dgm:t>
        <a:bodyPr/>
        <a:lstStyle/>
        <a:p>
          <a:endParaRPr lang="en-GB"/>
        </a:p>
      </dgm:t>
    </dgm:pt>
    <dgm:pt modelId="{5271B6F1-C6ED-774D-9B3C-F59BEEEC7A8A}">
      <dgm:prSet phldrT="[Text]" custT="1"/>
      <dgm:spPr/>
      <dgm:t>
        <a:bodyPr/>
        <a:lstStyle/>
        <a:p>
          <a:r>
            <a:rPr lang="en-GB" sz="2200" dirty="0" smtClean="0">
              <a:solidFill>
                <a:srgbClr val="000000"/>
              </a:solidFill>
            </a:rPr>
            <a:t>Personal security</a:t>
          </a:r>
          <a:endParaRPr lang="en-GB" sz="2200" dirty="0">
            <a:solidFill>
              <a:srgbClr val="000000"/>
            </a:solidFill>
          </a:endParaRPr>
        </a:p>
      </dgm:t>
    </dgm:pt>
    <dgm:pt modelId="{D9079FC4-3B13-C143-9A72-02C4A0F12CFD}" type="parTrans" cxnId="{A00F7B0F-046B-E449-B17C-5116F3081F5F}">
      <dgm:prSet/>
      <dgm:spPr/>
      <dgm:t>
        <a:bodyPr/>
        <a:lstStyle/>
        <a:p>
          <a:endParaRPr lang="en-GB"/>
        </a:p>
      </dgm:t>
    </dgm:pt>
    <dgm:pt modelId="{4E27C8DC-2408-0449-87B4-B3A994814234}" type="sibTrans" cxnId="{A00F7B0F-046B-E449-B17C-5116F3081F5F}">
      <dgm:prSet/>
      <dgm:spPr/>
      <dgm:t>
        <a:bodyPr/>
        <a:lstStyle/>
        <a:p>
          <a:endParaRPr lang="en-GB"/>
        </a:p>
      </dgm:t>
    </dgm:pt>
    <dgm:pt modelId="{20056470-996C-8545-A09C-1EFECAB36A11}">
      <dgm:prSet phldrT="[Text]" custT="1"/>
      <dgm:spPr/>
      <dgm:t>
        <a:bodyPr/>
        <a:lstStyle/>
        <a:p>
          <a:r>
            <a:rPr lang="en-GB" sz="2200" dirty="0" smtClean="0">
              <a:solidFill>
                <a:srgbClr val="000000"/>
              </a:solidFill>
            </a:rPr>
            <a:t>Human resources</a:t>
          </a:r>
          <a:endParaRPr lang="en-GB" sz="2200" dirty="0">
            <a:solidFill>
              <a:srgbClr val="000000"/>
            </a:solidFill>
          </a:endParaRPr>
        </a:p>
      </dgm:t>
    </dgm:pt>
    <dgm:pt modelId="{9D2D719F-5785-7247-9FEC-66F75E15DF5B}" type="parTrans" cxnId="{14DDC01C-F3A3-B24C-BE48-179A984DA8CB}">
      <dgm:prSet/>
      <dgm:spPr/>
      <dgm:t>
        <a:bodyPr/>
        <a:lstStyle/>
        <a:p>
          <a:endParaRPr lang="en-GB"/>
        </a:p>
      </dgm:t>
    </dgm:pt>
    <dgm:pt modelId="{AE25C210-03D1-9940-9AAC-F9319DE94798}" type="sibTrans" cxnId="{14DDC01C-F3A3-B24C-BE48-179A984DA8CB}">
      <dgm:prSet/>
      <dgm:spPr/>
      <dgm:t>
        <a:bodyPr/>
        <a:lstStyle/>
        <a:p>
          <a:endParaRPr lang="en-GB"/>
        </a:p>
      </dgm:t>
    </dgm:pt>
    <dgm:pt modelId="{9CF97268-D6D4-0E46-802B-3DE37689E11F}">
      <dgm:prSet phldrT="[Text]" custT="1"/>
      <dgm:spPr/>
      <dgm:t>
        <a:bodyPr/>
        <a:lstStyle/>
        <a:p>
          <a:r>
            <a:rPr lang="en-GB" sz="2200" dirty="0" smtClean="0">
              <a:solidFill>
                <a:srgbClr val="000000"/>
              </a:solidFill>
            </a:rPr>
            <a:t>Facilities &amp; office security</a:t>
          </a:r>
          <a:endParaRPr lang="en-GB" sz="2200" dirty="0">
            <a:solidFill>
              <a:srgbClr val="000000"/>
            </a:solidFill>
          </a:endParaRPr>
        </a:p>
      </dgm:t>
    </dgm:pt>
    <dgm:pt modelId="{0BB01E1A-C5AA-624F-A8DB-83CE1A21D3CD}" type="parTrans" cxnId="{DA263396-0A74-0E49-AEFE-BFFD0D903DF8}">
      <dgm:prSet/>
      <dgm:spPr/>
      <dgm:t>
        <a:bodyPr/>
        <a:lstStyle/>
        <a:p>
          <a:endParaRPr lang="en-GB"/>
        </a:p>
      </dgm:t>
    </dgm:pt>
    <dgm:pt modelId="{4C4A9ACF-201B-134E-B496-D0EA41A04961}" type="sibTrans" cxnId="{DA263396-0A74-0E49-AEFE-BFFD0D903DF8}">
      <dgm:prSet/>
      <dgm:spPr/>
      <dgm:t>
        <a:bodyPr/>
        <a:lstStyle/>
        <a:p>
          <a:endParaRPr lang="en-GB"/>
        </a:p>
      </dgm:t>
    </dgm:pt>
    <dgm:pt modelId="{A710A411-2211-8A49-8291-4731DBBCE094}">
      <dgm:prSet phldrT="[Text]" custT="1"/>
      <dgm:spPr/>
      <dgm:t>
        <a:bodyPr/>
        <a:lstStyle/>
        <a:p>
          <a:r>
            <a:rPr lang="en-GB" sz="2200" dirty="0" smtClean="0">
              <a:solidFill>
                <a:srgbClr val="000000"/>
              </a:solidFill>
            </a:rPr>
            <a:t>Programming</a:t>
          </a:r>
          <a:r>
            <a:rPr lang="en-GB" sz="1900" dirty="0" smtClean="0"/>
            <a:t> </a:t>
          </a:r>
          <a:endParaRPr lang="en-GB" sz="1900" dirty="0"/>
        </a:p>
      </dgm:t>
    </dgm:pt>
    <dgm:pt modelId="{CD2E09C4-2417-9648-B31C-8DCAE6533ABB}" type="parTrans" cxnId="{C14F0C7B-88F4-A547-80BB-DC2572702766}">
      <dgm:prSet/>
      <dgm:spPr/>
      <dgm:t>
        <a:bodyPr/>
        <a:lstStyle/>
        <a:p>
          <a:endParaRPr lang="en-GB"/>
        </a:p>
      </dgm:t>
    </dgm:pt>
    <dgm:pt modelId="{925FD3FF-8D1C-504C-ADA4-A2D5A7F870F7}" type="sibTrans" cxnId="{C14F0C7B-88F4-A547-80BB-DC2572702766}">
      <dgm:prSet/>
      <dgm:spPr/>
      <dgm:t>
        <a:bodyPr/>
        <a:lstStyle/>
        <a:p>
          <a:endParaRPr lang="en-GB"/>
        </a:p>
      </dgm:t>
    </dgm:pt>
    <dgm:pt modelId="{C42982D8-EB25-C045-8101-8D6C424486BA}">
      <dgm:prSet phldrT="[Text]" custT="1"/>
      <dgm:spPr/>
      <dgm:t>
        <a:bodyPr/>
        <a:lstStyle/>
        <a:p>
          <a:r>
            <a:rPr lang="en-GB" sz="2200" dirty="0" smtClean="0">
              <a:solidFill>
                <a:srgbClr val="000000"/>
              </a:solidFill>
            </a:rPr>
            <a:t>Travel &amp; transportation</a:t>
          </a:r>
          <a:endParaRPr lang="en-GB" sz="2200" dirty="0">
            <a:solidFill>
              <a:srgbClr val="000000"/>
            </a:solidFill>
          </a:endParaRPr>
        </a:p>
      </dgm:t>
    </dgm:pt>
    <dgm:pt modelId="{73C80916-0DE0-D54C-AD7E-5A0CB019F69A}" type="parTrans" cxnId="{1DC49455-1514-9B40-B14C-3E3DBC4CFF79}">
      <dgm:prSet/>
      <dgm:spPr/>
      <dgm:t>
        <a:bodyPr/>
        <a:lstStyle/>
        <a:p>
          <a:endParaRPr lang="en-GB"/>
        </a:p>
      </dgm:t>
    </dgm:pt>
    <dgm:pt modelId="{D9E647AF-F455-5941-9C92-DBF4E4B600A4}" type="sibTrans" cxnId="{1DC49455-1514-9B40-B14C-3E3DBC4CFF79}">
      <dgm:prSet/>
      <dgm:spPr/>
      <dgm:t>
        <a:bodyPr/>
        <a:lstStyle/>
        <a:p>
          <a:endParaRPr lang="en-GB"/>
        </a:p>
      </dgm:t>
    </dgm:pt>
    <dgm:pt modelId="{33346E38-B1ED-EE48-8A7C-054F37720904}">
      <dgm:prSet phldrT="[Text]" custT="1"/>
      <dgm:spPr/>
      <dgm:t>
        <a:bodyPr/>
        <a:lstStyle/>
        <a:p>
          <a:r>
            <a:rPr lang="en-GB" sz="2200" noProof="0" smtClean="0">
              <a:solidFill>
                <a:srgbClr val="000000"/>
              </a:solidFill>
            </a:rPr>
            <a:t>Coms </a:t>
          </a:r>
          <a:r>
            <a:rPr lang="en-GB" sz="2200" dirty="0" smtClean="0">
              <a:solidFill>
                <a:srgbClr val="000000"/>
              </a:solidFill>
            </a:rPr>
            <a:t>&amp; data</a:t>
          </a:r>
          <a:endParaRPr lang="en-GB" sz="2200" dirty="0">
            <a:solidFill>
              <a:srgbClr val="000000"/>
            </a:solidFill>
          </a:endParaRPr>
        </a:p>
      </dgm:t>
    </dgm:pt>
    <dgm:pt modelId="{A2A5BC94-A0A9-6645-AAA1-A269BDAB702F}" type="parTrans" cxnId="{A141BDCD-80BD-3247-AB26-73F8A98A1DFB}">
      <dgm:prSet/>
      <dgm:spPr/>
      <dgm:t>
        <a:bodyPr/>
        <a:lstStyle/>
        <a:p>
          <a:endParaRPr lang="en-GB"/>
        </a:p>
      </dgm:t>
    </dgm:pt>
    <dgm:pt modelId="{01114ED6-BCEA-354A-8091-ACE310F186A9}" type="sibTrans" cxnId="{A141BDCD-80BD-3247-AB26-73F8A98A1DFB}">
      <dgm:prSet/>
      <dgm:spPr/>
      <dgm:t>
        <a:bodyPr/>
        <a:lstStyle/>
        <a:p>
          <a:endParaRPr lang="en-GB"/>
        </a:p>
      </dgm:t>
    </dgm:pt>
    <dgm:pt modelId="{A82A6A1E-F7A0-1041-8BFB-06F32D18D10A}">
      <dgm:prSet phldrT="[Text]" custT="1"/>
      <dgm:spPr/>
      <dgm:t>
        <a:bodyPr/>
        <a:lstStyle/>
        <a:p>
          <a:r>
            <a:rPr lang="en-GB" sz="2200" dirty="0" smtClean="0">
              <a:solidFill>
                <a:srgbClr val="000000"/>
              </a:solidFill>
            </a:rPr>
            <a:t>Health &amp; wellness</a:t>
          </a:r>
          <a:endParaRPr lang="en-GB" sz="2200" dirty="0">
            <a:solidFill>
              <a:srgbClr val="000000"/>
            </a:solidFill>
          </a:endParaRPr>
        </a:p>
      </dgm:t>
    </dgm:pt>
    <dgm:pt modelId="{EF04CCEC-0080-A042-A0B5-201E1FA08652}" type="parTrans" cxnId="{388EC6E8-C6D4-F749-BCCF-7EC19E466E3A}">
      <dgm:prSet/>
      <dgm:spPr/>
      <dgm:t>
        <a:bodyPr/>
        <a:lstStyle/>
        <a:p>
          <a:endParaRPr lang="en-GB"/>
        </a:p>
      </dgm:t>
    </dgm:pt>
    <dgm:pt modelId="{4FDF52E0-A2E4-E144-AE7C-0DB4042600E2}" type="sibTrans" cxnId="{388EC6E8-C6D4-F749-BCCF-7EC19E466E3A}">
      <dgm:prSet/>
      <dgm:spPr/>
      <dgm:t>
        <a:bodyPr/>
        <a:lstStyle/>
        <a:p>
          <a:endParaRPr lang="en-GB"/>
        </a:p>
      </dgm:t>
    </dgm:pt>
    <dgm:pt modelId="{B6C166E8-C9BF-2A4F-B6A6-18349B618FBF}" type="pres">
      <dgm:prSet presAssocID="{A52B0BFC-6A76-CF4E-AD3A-5F97B4287BD4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01C2E6F4-8C89-2643-8DFA-7F9B43AFE3E5}" type="pres">
      <dgm:prSet presAssocID="{E039BF33-A823-AB4E-AB70-C73B28F4FCD8}" presName="node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8D48F76-ED66-F24C-BBCA-D3265FC69641}" type="pres">
      <dgm:prSet presAssocID="{46A58FB6-CBB8-D442-A861-DB2438B8BACA}" presName="sibTrans" presStyleCnt="0"/>
      <dgm:spPr/>
    </dgm:pt>
    <dgm:pt modelId="{7A26BBB4-F1D8-8946-B83E-81CECD938906}" type="pres">
      <dgm:prSet presAssocID="{5271B6F1-C6ED-774D-9B3C-F59BEEEC7A8A}" presName="node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1704C0C-F5EB-144F-B6AC-B54317AA9B55}" type="pres">
      <dgm:prSet presAssocID="{4E27C8DC-2408-0449-87B4-B3A994814234}" presName="sibTrans" presStyleCnt="0"/>
      <dgm:spPr/>
    </dgm:pt>
    <dgm:pt modelId="{B3D98588-2D2C-0C41-8F97-5EDD213F604B}" type="pres">
      <dgm:prSet presAssocID="{20056470-996C-8545-A09C-1EFECAB36A11}" presName="node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C4B8C8C-32F3-D544-B0A9-F3D18CA44BDB}" type="pres">
      <dgm:prSet presAssocID="{AE25C210-03D1-9940-9AAC-F9319DE94798}" presName="sibTrans" presStyleCnt="0"/>
      <dgm:spPr/>
    </dgm:pt>
    <dgm:pt modelId="{AFDC19E7-6392-7146-9CA2-6498C38C2BCB}" type="pres">
      <dgm:prSet presAssocID="{9CF97268-D6D4-0E46-802B-3DE37689E11F}" presName="node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78D5D7C-10F4-9F4C-8C2E-B302410D89F5}" type="pres">
      <dgm:prSet presAssocID="{4C4A9ACF-201B-134E-B496-D0EA41A04961}" presName="sibTrans" presStyleCnt="0"/>
      <dgm:spPr/>
    </dgm:pt>
    <dgm:pt modelId="{83E2797F-33BB-8D46-8056-A23EC24142FE}" type="pres">
      <dgm:prSet presAssocID="{A710A411-2211-8A49-8291-4731DBBCE094}" presName="node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E34EFA5-A61C-3041-BE9F-84AE9F06F192}" type="pres">
      <dgm:prSet presAssocID="{925FD3FF-8D1C-504C-ADA4-A2D5A7F870F7}" presName="sibTrans" presStyleCnt="0"/>
      <dgm:spPr/>
    </dgm:pt>
    <dgm:pt modelId="{3E1FA45A-F290-E349-98D2-04EC5DD7D005}" type="pres">
      <dgm:prSet presAssocID="{C42982D8-EB25-C045-8101-8D6C424486BA}" presName="node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1B6BACA-794F-8D4A-9445-EBB6F6AAEA8E}" type="pres">
      <dgm:prSet presAssocID="{D9E647AF-F455-5941-9C92-DBF4E4B600A4}" presName="sibTrans" presStyleCnt="0"/>
      <dgm:spPr/>
    </dgm:pt>
    <dgm:pt modelId="{DEFAED94-9AD7-5443-B225-EC2ACDD79E01}" type="pres">
      <dgm:prSet presAssocID="{33346E38-B1ED-EE48-8A7C-054F37720904}" presName="node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E70FF1D-1895-4C4D-965D-FAC5F0E0A87C}" type="pres">
      <dgm:prSet presAssocID="{01114ED6-BCEA-354A-8091-ACE310F186A9}" presName="sibTrans" presStyleCnt="0"/>
      <dgm:spPr/>
    </dgm:pt>
    <dgm:pt modelId="{F2426609-8762-AF4A-A04F-ACAEF5820AE0}" type="pres">
      <dgm:prSet presAssocID="{A82A6A1E-F7A0-1041-8BFB-06F32D18D10A}" presName="node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A141BDCD-80BD-3247-AB26-73F8A98A1DFB}" srcId="{A52B0BFC-6A76-CF4E-AD3A-5F97B4287BD4}" destId="{33346E38-B1ED-EE48-8A7C-054F37720904}" srcOrd="6" destOrd="0" parTransId="{A2A5BC94-A0A9-6645-AAA1-A269BDAB702F}" sibTransId="{01114ED6-BCEA-354A-8091-ACE310F186A9}"/>
    <dgm:cxn modelId="{DA263396-0A74-0E49-AEFE-BFFD0D903DF8}" srcId="{A52B0BFC-6A76-CF4E-AD3A-5F97B4287BD4}" destId="{9CF97268-D6D4-0E46-802B-3DE37689E11F}" srcOrd="3" destOrd="0" parTransId="{0BB01E1A-C5AA-624F-A8DB-83CE1A21D3CD}" sibTransId="{4C4A9ACF-201B-134E-B496-D0EA41A04961}"/>
    <dgm:cxn modelId="{D421DEFE-8CDB-1B4B-9C79-8D73C5A2E041}" type="presOf" srcId="{5271B6F1-C6ED-774D-9B3C-F59BEEEC7A8A}" destId="{7A26BBB4-F1D8-8946-B83E-81CECD938906}" srcOrd="0" destOrd="0" presId="urn:microsoft.com/office/officeart/2005/8/layout/default"/>
    <dgm:cxn modelId="{A00F7B0F-046B-E449-B17C-5116F3081F5F}" srcId="{A52B0BFC-6A76-CF4E-AD3A-5F97B4287BD4}" destId="{5271B6F1-C6ED-774D-9B3C-F59BEEEC7A8A}" srcOrd="1" destOrd="0" parTransId="{D9079FC4-3B13-C143-9A72-02C4A0F12CFD}" sibTransId="{4E27C8DC-2408-0449-87B4-B3A994814234}"/>
    <dgm:cxn modelId="{04C4FEF1-C5A8-FF4A-8BA4-5A40AE08F321}" type="presOf" srcId="{C42982D8-EB25-C045-8101-8D6C424486BA}" destId="{3E1FA45A-F290-E349-98D2-04EC5DD7D005}" srcOrd="0" destOrd="0" presId="urn:microsoft.com/office/officeart/2005/8/layout/default"/>
    <dgm:cxn modelId="{57C4430F-D375-D643-8245-FBBF4627B50B}" type="presOf" srcId="{33346E38-B1ED-EE48-8A7C-054F37720904}" destId="{DEFAED94-9AD7-5443-B225-EC2ACDD79E01}" srcOrd="0" destOrd="0" presId="urn:microsoft.com/office/officeart/2005/8/layout/default"/>
    <dgm:cxn modelId="{81692E76-16C9-E040-A7BE-2DD4D7EB1875}" srcId="{A52B0BFC-6A76-CF4E-AD3A-5F97B4287BD4}" destId="{E039BF33-A823-AB4E-AB70-C73B28F4FCD8}" srcOrd="0" destOrd="0" parTransId="{605CC532-08D1-5546-A9A5-AC6A428648C0}" sibTransId="{46A58FB6-CBB8-D442-A861-DB2438B8BACA}"/>
    <dgm:cxn modelId="{7A5992F1-A6C1-7B43-BD2D-681CDA18D5B8}" type="presOf" srcId="{9CF97268-D6D4-0E46-802B-3DE37689E11F}" destId="{AFDC19E7-6392-7146-9CA2-6498C38C2BCB}" srcOrd="0" destOrd="0" presId="urn:microsoft.com/office/officeart/2005/8/layout/default"/>
    <dgm:cxn modelId="{C969B71D-66B1-8348-A4EB-C1940338AD69}" type="presOf" srcId="{A52B0BFC-6A76-CF4E-AD3A-5F97B4287BD4}" destId="{B6C166E8-C9BF-2A4F-B6A6-18349B618FBF}" srcOrd="0" destOrd="0" presId="urn:microsoft.com/office/officeart/2005/8/layout/default"/>
    <dgm:cxn modelId="{14DDC01C-F3A3-B24C-BE48-179A984DA8CB}" srcId="{A52B0BFC-6A76-CF4E-AD3A-5F97B4287BD4}" destId="{20056470-996C-8545-A09C-1EFECAB36A11}" srcOrd="2" destOrd="0" parTransId="{9D2D719F-5785-7247-9FEC-66F75E15DF5B}" sibTransId="{AE25C210-03D1-9940-9AAC-F9319DE94798}"/>
    <dgm:cxn modelId="{C14F0C7B-88F4-A547-80BB-DC2572702766}" srcId="{A52B0BFC-6A76-CF4E-AD3A-5F97B4287BD4}" destId="{A710A411-2211-8A49-8291-4731DBBCE094}" srcOrd="4" destOrd="0" parTransId="{CD2E09C4-2417-9648-B31C-8DCAE6533ABB}" sibTransId="{925FD3FF-8D1C-504C-ADA4-A2D5A7F870F7}"/>
    <dgm:cxn modelId="{B16234D9-E328-6C49-9E72-EED469EC88EE}" type="presOf" srcId="{A82A6A1E-F7A0-1041-8BFB-06F32D18D10A}" destId="{F2426609-8762-AF4A-A04F-ACAEF5820AE0}" srcOrd="0" destOrd="0" presId="urn:microsoft.com/office/officeart/2005/8/layout/default"/>
    <dgm:cxn modelId="{4474BD18-FFB2-0C45-8197-A23912FCF517}" type="presOf" srcId="{E039BF33-A823-AB4E-AB70-C73B28F4FCD8}" destId="{01C2E6F4-8C89-2643-8DFA-7F9B43AFE3E5}" srcOrd="0" destOrd="0" presId="urn:microsoft.com/office/officeart/2005/8/layout/default"/>
    <dgm:cxn modelId="{F2BCCC53-E770-984C-BF40-7DC58747F493}" type="presOf" srcId="{A710A411-2211-8A49-8291-4731DBBCE094}" destId="{83E2797F-33BB-8D46-8056-A23EC24142FE}" srcOrd="0" destOrd="0" presId="urn:microsoft.com/office/officeart/2005/8/layout/default"/>
    <dgm:cxn modelId="{4C3C87CD-8678-1045-B9AC-516B7FAE6F7D}" type="presOf" srcId="{20056470-996C-8545-A09C-1EFECAB36A11}" destId="{B3D98588-2D2C-0C41-8F97-5EDD213F604B}" srcOrd="0" destOrd="0" presId="urn:microsoft.com/office/officeart/2005/8/layout/default"/>
    <dgm:cxn modelId="{1DC49455-1514-9B40-B14C-3E3DBC4CFF79}" srcId="{A52B0BFC-6A76-CF4E-AD3A-5F97B4287BD4}" destId="{C42982D8-EB25-C045-8101-8D6C424486BA}" srcOrd="5" destOrd="0" parTransId="{73C80916-0DE0-D54C-AD7E-5A0CB019F69A}" sibTransId="{D9E647AF-F455-5941-9C92-DBF4E4B600A4}"/>
    <dgm:cxn modelId="{388EC6E8-C6D4-F749-BCCF-7EC19E466E3A}" srcId="{A52B0BFC-6A76-CF4E-AD3A-5F97B4287BD4}" destId="{A82A6A1E-F7A0-1041-8BFB-06F32D18D10A}" srcOrd="7" destOrd="0" parTransId="{EF04CCEC-0080-A042-A0B5-201E1FA08652}" sibTransId="{4FDF52E0-A2E4-E144-AE7C-0DB4042600E2}"/>
    <dgm:cxn modelId="{739632BE-38F1-BF4C-8D3A-9742E31BC63D}" type="presParOf" srcId="{B6C166E8-C9BF-2A4F-B6A6-18349B618FBF}" destId="{01C2E6F4-8C89-2643-8DFA-7F9B43AFE3E5}" srcOrd="0" destOrd="0" presId="urn:microsoft.com/office/officeart/2005/8/layout/default"/>
    <dgm:cxn modelId="{2EE0EA59-E256-954E-9598-F3939DEDA43B}" type="presParOf" srcId="{B6C166E8-C9BF-2A4F-B6A6-18349B618FBF}" destId="{18D48F76-ED66-F24C-BBCA-D3265FC69641}" srcOrd="1" destOrd="0" presId="urn:microsoft.com/office/officeart/2005/8/layout/default"/>
    <dgm:cxn modelId="{BD9070A4-F9C7-4347-902A-4A0876029704}" type="presParOf" srcId="{B6C166E8-C9BF-2A4F-B6A6-18349B618FBF}" destId="{7A26BBB4-F1D8-8946-B83E-81CECD938906}" srcOrd="2" destOrd="0" presId="urn:microsoft.com/office/officeart/2005/8/layout/default"/>
    <dgm:cxn modelId="{C7B3A360-954B-0043-8705-6CF381C57CD5}" type="presParOf" srcId="{B6C166E8-C9BF-2A4F-B6A6-18349B618FBF}" destId="{31704C0C-F5EB-144F-B6AC-B54317AA9B55}" srcOrd="3" destOrd="0" presId="urn:microsoft.com/office/officeart/2005/8/layout/default"/>
    <dgm:cxn modelId="{E758FD9B-C24B-3B4C-847D-17B79A8B1727}" type="presParOf" srcId="{B6C166E8-C9BF-2A4F-B6A6-18349B618FBF}" destId="{B3D98588-2D2C-0C41-8F97-5EDD213F604B}" srcOrd="4" destOrd="0" presId="urn:microsoft.com/office/officeart/2005/8/layout/default"/>
    <dgm:cxn modelId="{26565531-A1C5-E44B-BDC9-7AB8225ECFD0}" type="presParOf" srcId="{B6C166E8-C9BF-2A4F-B6A6-18349B618FBF}" destId="{DC4B8C8C-32F3-D544-B0A9-F3D18CA44BDB}" srcOrd="5" destOrd="0" presId="urn:microsoft.com/office/officeart/2005/8/layout/default"/>
    <dgm:cxn modelId="{2CEB2B09-AAF1-4146-9C2F-500CD7F5665E}" type="presParOf" srcId="{B6C166E8-C9BF-2A4F-B6A6-18349B618FBF}" destId="{AFDC19E7-6392-7146-9CA2-6498C38C2BCB}" srcOrd="6" destOrd="0" presId="urn:microsoft.com/office/officeart/2005/8/layout/default"/>
    <dgm:cxn modelId="{CA9B6121-32E3-CB46-AFF5-734B24574F62}" type="presParOf" srcId="{B6C166E8-C9BF-2A4F-B6A6-18349B618FBF}" destId="{678D5D7C-10F4-9F4C-8C2E-B302410D89F5}" srcOrd="7" destOrd="0" presId="urn:microsoft.com/office/officeart/2005/8/layout/default"/>
    <dgm:cxn modelId="{22C99657-75F4-9841-B73B-F57CBC696D59}" type="presParOf" srcId="{B6C166E8-C9BF-2A4F-B6A6-18349B618FBF}" destId="{83E2797F-33BB-8D46-8056-A23EC24142FE}" srcOrd="8" destOrd="0" presId="urn:microsoft.com/office/officeart/2005/8/layout/default"/>
    <dgm:cxn modelId="{39E22F60-D123-9C4A-A737-ECD34D892011}" type="presParOf" srcId="{B6C166E8-C9BF-2A4F-B6A6-18349B618FBF}" destId="{3E34EFA5-A61C-3041-BE9F-84AE9F06F192}" srcOrd="9" destOrd="0" presId="urn:microsoft.com/office/officeart/2005/8/layout/default"/>
    <dgm:cxn modelId="{1DFA3AFD-43BB-4343-8B24-66A19E94CFE8}" type="presParOf" srcId="{B6C166E8-C9BF-2A4F-B6A6-18349B618FBF}" destId="{3E1FA45A-F290-E349-98D2-04EC5DD7D005}" srcOrd="10" destOrd="0" presId="urn:microsoft.com/office/officeart/2005/8/layout/default"/>
    <dgm:cxn modelId="{75E4CDFE-F9E2-4A4A-9B5C-B37F28D7D41D}" type="presParOf" srcId="{B6C166E8-C9BF-2A4F-B6A6-18349B618FBF}" destId="{11B6BACA-794F-8D4A-9445-EBB6F6AAEA8E}" srcOrd="11" destOrd="0" presId="urn:microsoft.com/office/officeart/2005/8/layout/default"/>
    <dgm:cxn modelId="{E252C61A-FA41-4942-92A2-8DEB9A5EE25F}" type="presParOf" srcId="{B6C166E8-C9BF-2A4F-B6A6-18349B618FBF}" destId="{DEFAED94-9AD7-5443-B225-EC2ACDD79E01}" srcOrd="12" destOrd="0" presId="urn:microsoft.com/office/officeart/2005/8/layout/default"/>
    <dgm:cxn modelId="{CD11FD87-C7BF-D24F-BA45-FB609415696D}" type="presParOf" srcId="{B6C166E8-C9BF-2A4F-B6A6-18349B618FBF}" destId="{5E70FF1D-1895-4C4D-965D-FAC5F0E0A87C}" srcOrd="13" destOrd="0" presId="urn:microsoft.com/office/officeart/2005/8/layout/default"/>
    <dgm:cxn modelId="{1811138A-7337-894D-B1C4-E5BDF5640455}" type="presParOf" srcId="{B6C166E8-C9BF-2A4F-B6A6-18349B618FBF}" destId="{F2426609-8762-AF4A-A04F-ACAEF5820AE0}" srcOrd="1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B7BB5C8-F4B3-6342-A032-3D9CAC441CE2}" type="doc">
      <dgm:prSet loTypeId="urn:microsoft.com/office/officeart/2005/8/layout/vList2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DA0193A2-56D1-1B48-BFE3-80644BD38D49}">
      <dgm:prSet custT="1"/>
      <dgm:spPr/>
      <dgm:t>
        <a:bodyPr/>
        <a:lstStyle/>
        <a:p>
          <a:pPr rtl="0"/>
          <a:r>
            <a:rPr lang="en-US" sz="2100" dirty="0">
              <a:solidFill>
                <a:srgbClr val="000000"/>
              </a:solidFill>
            </a:rPr>
            <a:t>Threats, risks and vulnerabilities need to be assessed at the </a:t>
          </a:r>
          <a:r>
            <a:rPr lang="en-US" sz="2100" b="1" dirty="0">
              <a:solidFill>
                <a:srgbClr val="000000"/>
              </a:solidFill>
            </a:rPr>
            <a:t>planning stage and continually reassessed</a:t>
          </a:r>
          <a:r>
            <a:rPr lang="en-US" sz="2100" dirty="0">
              <a:solidFill>
                <a:srgbClr val="000000"/>
              </a:solidFill>
            </a:rPr>
            <a:t> to adapt to changing circumstances </a:t>
          </a:r>
        </a:p>
      </dgm:t>
    </dgm:pt>
    <dgm:pt modelId="{C6B77A94-74A2-AB4F-BE91-CE56D76C8962}" type="parTrans" cxnId="{8221FC5E-C446-4748-80F9-4AECE9E8E3C7}">
      <dgm:prSet/>
      <dgm:spPr/>
      <dgm:t>
        <a:bodyPr/>
        <a:lstStyle/>
        <a:p>
          <a:endParaRPr lang="en-GB"/>
        </a:p>
      </dgm:t>
    </dgm:pt>
    <dgm:pt modelId="{35FC043E-8AB3-D840-A30F-D9F18594EEAE}" type="sibTrans" cxnId="{8221FC5E-C446-4748-80F9-4AECE9E8E3C7}">
      <dgm:prSet/>
      <dgm:spPr/>
      <dgm:t>
        <a:bodyPr/>
        <a:lstStyle/>
        <a:p>
          <a:endParaRPr lang="en-GB"/>
        </a:p>
      </dgm:t>
    </dgm:pt>
    <dgm:pt modelId="{F439FB59-402D-4348-A9EA-A2DD298DBA4F}">
      <dgm:prSet custT="1"/>
      <dgm:spPr/>
      <dgm:t>
        <a:bodyPr/>
        <a:lstStyle/>
        <a:p>
          <a:pPr rtl="0"/>
          <a:r>
            <a:rPr lang="en-GB" sz="2100" noProof="0" dirty="0">
              <a:solidFill>
                <a:srgbClr val="000000"/>
              </a:solidFill>
            </a:rPr>
            <a:t>Identified risks should be mitigated to an </a:t>
          </a:r>
          <a:r>
            <a:rPr lang="en-GB" sz="2100" b="1" noProof="0" dirty="0">
              <a:solidFill>
                <a:srgbClr val="000000"/>
              </a:solidFill>
            </a:rPr>
            <a:t>acceptable level</a:t>
          </a:r>
          <a:r>
            <a:rPr lang="en-GB" sz="2100" noProof="0" dirty="0">
              <a:solidFill>
                <a:srgbClr val="000000"/>
              </a:solidFill>
            </a:rPr>
            <a:t>, which will be different for each organisation/person depending on their level of </a:t>
          </a:r>
          <a:r>
            <a:rPr lang="en-GB" sz="2100" b="1" noProof="0" dirty="0">
              <a:solidFill>
                <a:srgbClr val="000000"/>
              </a:solidFill>
            </a:rPr>
            <a:t>risk tolerance</a:t>
          </a:r>
        </a:p>
      </dgm:t>
    </dgm:pt>
    <dgm:pt modelId="{B0B2E343-3D71-CF4B-BE22-CFAB3128A124}" type="parTrans" cxnId="{29921E37-D231-2141-B58A-62F27AC07B5F}">
      <dgm:prSet/>
      <dgm:spPr/>
      <dgm:t>
        <a:bodyPr/>
        <a:lstStyle/>
        <a:p>
          <a:endParaRPr lang="en-GB"/>
        </a:p>
      </dgm:t>
    </dgm:pt>
    <dgm:pt modelId="{56BBC0B1-8514-024E-8C4B-496FC55DA649}" type="sibTrans" cxnId="{29921E37-D231-2141-B58A-62F27AC07B5F}">
      <dgm:prSet/>
      <dgm:spPr/>
      <dgm:t>
        <a:bodyPr/>
        <a:lstStyle/>
        <a:p>
          <a:endParaRPr lang="en-GB"/>
        </a:p>
      </dgm:t>
    </dgm:pt>
    <dgm:pt modelId="{8DBE6B98-91B7-0441-AEFC-3DEAA70DEC91}">
      <dgm:prSet custT="1"/>
      <dgm:spPr/>
      <dgm:t>
        <a:bodyPr/>
        <a:lstStyle/>
        <a:p>
          <a:pPr rtl="0"/>
          <a:r>
            <a:rPr lang="en-US" sz="2100" dirty="0">
              <a:solidFill>
                <a:srgbClr val="000000"/>
              </a:solidFill>
            </a:rPr>
            <a:t>Although inherent residual risks might be unavoidable, </a:t>
          </a:r>
          <a:r>
            <a:rPr lang="en-US" sz="2100" b="1" dirty="0">
              <a:solidFill>
                <a:srgbClr val="000000"/>
              </a:solidFill>
            </a:rPr>
            <a:t>you should refrain from activities that are </a:t>
          </a:r>
          <a:r>
            <a:rPr lang="en-US" sz="2100" b="1" dirty="0" smtClean="0">
              <a:solidFill>
                <a:srgbClr val="000000"/>
              </a:solidFill>
            </a:rPr>
            <a:t>above </a:t>
          </a:r>
          <a:r>
            <a:rPr lang="en-US" sz="2100" b="1" dirty="0">
              <a:solidFill>
                <a:srgbClr val="000000"/>
              </a:solidFill>
            </a:rPr>
            <a:t>your level of risk tolerance </a:t>
          </a:r>
        </a:p>
      </dgm:t>
    </dgm:pt>
    <dgm:pt modelId="{5E92AD51-970C-5846-A5B0-A64AC87E31A6}" type="parTrans" cxnId="{AE4E6BD0-D4CB-2E49-8BF8-2D4227EB4905}">
      <dgm:prSet/>
      <dgm:spPr/>
      <dgm:t>
        <a:bodyPr/>
        <a:lstStyle/>
        <a:p>
          <a:endParaRPr lang="en-GB"/>
        </a:p>
      </dgm:t>
    </dgm:pt>
    <dgm:pt modelId="{470F3754-2F7A-B548-ADC2-3BDBC13E18F3}" type="sibTrans" cxnId="{AE4E6BD0-D4CB-2E49-8BF8-2D4227EB4905}">
      <dgm:prSet/>
      <dgm:spPr/>
      <dgm:t>
        <a:bodyPr/>
        <a:lstStyle/>
        <a:p>
          <a:endParaRPr lang="en-GB"/>
        </a:p>
      </dgm:t>
    </dgm:pt>
    <dgm:pt modelId="{6E51AA53-5EF4-454B-BF0A-52E7EF726E29}">
      <dgm:prSet custT="1"/>
      <dgm:spPr/>
      <dgm:t>
        <a:bodyPr/>
        <a:lstStyle/>
        <a:p>
          <a:pPr rtl="0"/>
          <a:r>
            <a:rPr lang="en-US" sz="2100" dirty="0">
              <a:solidFill>
                <a:srgbClr val="000000"/>
              </a:solidFill>
            </a:rPr>
            <a:t>Risks to team members, victims/</a:t>
          </a:r>
          <a:r>
            <a:rPr lang="en-US" sz="2100" dirty="0" smtClean="0">
              <a:solidFill>
                <a:srgbClr val="000000"/>
              </a:solidFill>
            </a:rPr>
            <a:t>witnesses/others </a:t>
          </a:r>
          <a:r>
            <a:rPr lang="en-US" sz="2100" dirty="0">
              <a:solidFill>
                <a:srgbClr val="000000"/>
              </a:solidFill>
            </a:rPr>
            <a:t>and information are </a:t>
          </a:r>
          <a:r>
            <a:rPr lang="en-US" sz="2100" b="1" dirty="0">
              <a:solidFill>
                <a:srgbClr val="000000"/>
              </a:solidFill>
            </a:rPr>
            <a:t>intrinsically linked </a:t>
          </a:r>
          <a:r>
            <a:rPr lang="en-US" sz="2100" dirty="0">
              <a:solidFill>
                <a:srgbClr val="000000"/>
              </a:solidFill>
            </a:rPr>
            <a:t>and should be addressed </a:t>
          </a:r>
          <a:r>
            <a:rPr lang="en-US" sz="2100" b="1" dirty="0">
              <a:solidFill>
                <a:srgbClr val="000000"/>
              </a:solidFill>
            </a:rPr>
            <a:t>holistically</a:t>
          </a:r>
        </a:p>
      </dgm:t>
    </dgm:pt>
    <dgm:pt modelId="{BA9D7B25-3028-9F47-9A0C-9B260671C41C}" type="parTrans" cxnId="{6FE6EEEB-E0E8-3D4D-B872-56450828300C}">
      <dgm:prSet/>
      <dgm:spPr/>
      <dgm:t>
        <a:bodyPr/>
        <a:lstStyle/>
        <a:p>
          <a:endParaRPr lang="en-GB"/>
        </a:p>
      </dgm:t>
    </dgm:pt>
    <dgm:pt modelId="{580626D4-E019-BD49-9412-39B6D1729C66}" type="sibTrans" cxnId="{6FE6EEEB-E0E8-3D4D-B872-56450828300C}">
      <dgm:prSet/>
      <dgm:spPr/>
      <dgm:t>
        <a:bodyPr/>
        <a:lstStyle/>
        <a:p>
          <a:endParaRPr lang="en-GB"/>
        </a:p>
      </dgm:t>
    </dgm:pt>
    <dgm:pt modelId="{126ECDB0-806E-7E4D-B403-AA83978A37B6}">
      <dgm:prSet custT="1"/>
      <dgm:spPr/>
      <dgm:t>
        <a:bodyPr/>
        <a:lstStyle/>
        <a:p>
          <a:pPr rtl="0"/>
          <a:r>
            <a:rPr lang="en-GB" sz="2100" noProof="0" dirty="0">
              <a:solidFill>
                <a:srgbClr val="000000"/>
              </a:solidFill>
            </a:rPr>
            <a:t>Organisations have a </a:t>
          </a:r>
          <a:r>
            <a:rPr lang="en-GB" sz="2100" b="1" noProof="0" dirty="0">
              <a:solidFill>
                <a:srgbClr val="000000"/>
              </a:solidFill>
            </a:rPr>
            <a:t>duty of care </a:t>
          </a:r>
          <a:r>
            <a:rPr lang="en-GB" sz="2100" noProof="0" dirty="0">
              <a:solidFill>
                <a:srgbClr val="000000"/>
              </a:solidFill>
            </a:rPr>
            <a:t>to their staff but individuals are also responsible for </a:t>
          </a:r>
          <a:r>
            <a:rPr lang="en-US" sz="2100" dirty="0">
              <a:solidFill>
                <a:srgbClr val="000000"/>
              </a:solidFill>
            </a:rPr>
            <a:t>their </a:t>
          </a:r>
          <a:r>
            <a:rPr lang="en-US" sz="2100" b="1" dirty="0">
              <a:solidFill>
                <a:srgbClr val="000000"/>
              </a:solidFill>
            </a:rPr>
            <a:t>own personal security </a:t>
          </a:r>
          <a:r>
            <a:rPr lang="en-US" sz="2100" dirty="0">
              <a:solidFill>
                <a:srgbClr val="000000"/>
              </a:solidFill>
            </a:rPr>
            <a:t>and the security of their </a:t>
          </a:r>
          <a:r>
            <a:rPr lang="en-US" sz="2100" b="1" dirty="0" smtClean="0">
              <a:solidFill>
                <a:srgbClr val="000000"/>
              </a:solidFill>
            </a:rPr>
            <a:t>colleagues </a:t>
          </a:r>
          <a:r>
            <a:rPr lang="en-US" sz="2100" b="0" dirty="0" smtClean="0">
              <a:solidFill>
                <a:srgbClr val="000000"/>
              </a:solidFill>
            </a:rPr>
            <a:t>and</a:t>
          </a:r>
          <a:r>
            <a:rPr lang="en-US" sz="2100" b="1" dirty="0" smtClean="0">
              <a:solidFill>
                <a:srgbClr val="000000"/>
              </a:solidFill>
            </a:rPr>
            <a:t> victims/witnesses </a:t>
          </a:r>
          <a:r>
            <a:rPr lang="en-US" sz="2100" b="0" dirty="0" smtClean="0">
              <a:solidFill>
                <a:srgbClr val="000000"/>
              </a:solidFill>
            </a:rPr>
            <a:t>(and depending on the situation, possibly </a:t>
          </a:r>
          <a:r>
            <a:rPr lang="en-US" sz="2100" b="1" dirty="0" smtClean="0">
              <a:solidFill>
                <a:srgbClr val="000000"/>
              </a:solidFill>
            </a:rPr>
            <a:t>others</a:t>
          </a:r>
          <a:r>
            <a:rPr lang="en-US" sz="2100" b="0" dirty="0" smtClean="0">
              <a:solidFill>
                <a:srgbClr val="000000"/>
              </a:solidFill>
            </a:rPr>
            <a:t> too)</a:t>
          </a:r>
          <a:endParaRPr lang="en-US" sz="2100" b="0" dirty="0">
            <a:solidFill>
              <a:srgbClr val="000000"/>
            </a:solidFill>
          </a:endParaRPr>
        </a:p>
      </dgm:t>
    </dgm:pt>
    <dgm:pt modelId="{923AFA27-7238-CD4A-A933-5FCD78510982}" type="parTrans" cxnId="{66F09E77-9B14-EF4E-993B-FDA21EDFFE8B}">
      <dgm:prSet/>
      <dgm:spPr/>
      <dgm:t>
        <a:bodyPr/>
        <a:lstStyle/>
        <a:p>
          <a:endParaRPr lang="en-GB"/>
        </a:p>
      </dgm:t>
    </dgm:pt>
    <dgm:pt modelId="{42BBEA77-02D2-BD4B-9B63-B5C6086C1C21}" type="sibTrans" cxnId="{66F09E77-9B14-EF4E-993B-FDA21EDFFE8B}">
      <dgm:prSet/>
      <dgm:spPr/>
      <dgm:t>
        <a:bodyPr/>
        <a:lstStyle/>
        <a:p>
          <a:endParaRPr lang="en-GB"/>
        </a:p>
      </dgm:t>
    </dgm:pt>
    <dgm:pt modelId="{D65CE0E8-C545-6648-BA4C-5FB75A993BB0}" type="pres">
      <dgm:prSet presAssocID="{4B7BB5C8-F4B3-6342-A032-3D9CAC441CE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D704918B-F047-4E45-999D-2225B04C6BED}" type="pres">
      <dgm:prSet presAssocID="{DA0193A2-56D1-1B48-BFE3-80644BD38D49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B203434-F78B-C44E-B821-041EC24416D9}" type="pres">
      <dgm:prSet presAssocID="{35FC043E-8AB3-D840-A30F-D9F18594EEAE}" presName="spacer" presStyleCnt="0"/>
      <dgm:spPr/>
    </dgm:pt>
    <dgm:pt modelId="{4355FC59-1A50-9F4D-9B10-27AB89F9FD15}" type="pres">
      <dgm:prSet presAssocID="{126ECDB0-806E-7E4D-B403-AA83978A37B6}" presName="parentText" presStyleLbl="node1" presStyleIdx="1" presStyleCnt="5" custScaleY="122760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7E6A95E-2592-FB48-88AE-D5F29B5EDB7F}" type="pres">
      <dgm:prSet presAssocID="{42BBEA77-02D2-BD4B-9B63-B5C6086C1C21}" presName="spacer" presStyleCnt="0"/>
      <dgm:spPr/>
    </dgm:pt>
    <dgm:pt modelId="{E637B587-25F8-1F49-B7CE-9D2A82C06F03}" type="pres">
      <dgm:prSet presAssocID="{6E51AA53-5EF4-454B-BF0A-52E7EF726E29}" presName="parentText" presStyleLbl="node1" presStyleIdx="2" presStyleCnt="5" custScaleY="75136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FB178FA-09BC-5D46-A950-E843EE3E5578}" type="pres">
      <dgm:prSet presAssocID="{580626D4-E019-BD49-9412-39B6D1729C66}" presName="spacer" presStyleCnt="0"/>
      <dgm:spPr/>
    </dgm:pt>
    <dgm:pt modelId="{7CB817D5-EE33-4D4F-95F3-330E85BECFA0}" type="pres">
      <dgm:prSet presAssocID="{F439FB59-402D-4348-A9EA-A2DD298DBA4F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9E125AD-614D-F94E-A412-6FF8D412B0D0}" type="pres">
      <dgm:prSet presAssocID="{56BBC0B1-8514-024E-8C4B-496FC55DA649}" presName="spacer" presStyleCnt="0"/>
      <dgm:spPr/>
    </dgm:pt>
    <dgm:pt modelId="{D6399D4D-69A5-754E-BCBC-052F231728F5}" type="pres">
      <dgm:prSet presAssocID="{8DBE6B98-91B7-0441-AEFC-3DEAA70DEC91}" presName="parentText" presStyleLbl="node1" presStyleIdx="4" presStyleCnt="5" custLinFactY="5975" custLinFactNeighborX="-78744" custLinFactNeighborY="100000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6FE6EEEB-E0E8-3D4D-B872-56450828300C}" srcId="{4B7BB5C8-F4B3-6342-A032-3D9CAC441CE2}" destId="{6E51AA53-5EF4-454B-BF0A-52E7EF726E29}" srcOrd="2" destOrd="0" parTransId="{BA9D7B25-3028-9F47-9A0C-9B260671C41C}" sibTransId="{580626D4-E019-BD49-9412-39B6D1729C66}"/>
    <dgm:cxn modelId="{DD1B5475-F33F-6848-860B-E73C6C861267}" type="presOf" srcId="{4B7BB5C8-F4B3-6342-A032-3D9CAC441CE2}" destId="{D65CE0E8-C545-6648-BA4C-5FB75A993BB0}" srcOrd="0" destOrd="0" presId="urn:microsoft.com/office/officeart/2005/8/layout/vList2"/>
    <dgm:cxn modelId="{5D009B75-A3A3-824B-8E8C-1B4B7E849E04}" type="presOf" srcId="{F439FB59-402D-4348-A9EA-A2DD298DBA4F}" destId="{7CB817D5-EE33-4D4F-95F3-330E85BECFA0}" srcOrd="0" destOrd="0" presId="urn:microsoft.com/office/officeart/2005/8/layout/vList2"/>
    <dgm:cxn modelId="{8221FC5E-C446-4748-80F9-4AECE9E8E3C7}" srcId="{4B7BB5C8-F4B3-6342-A032-3D9CAC441CE2}" destId="{DA0193A2-56D1-1B48-BFE3-80644BD38D49}" srcOrd="0" destOrd="0" parTransId="{C6B77A94-74A2-AB4F-BE91-CE56D76C8962}" sibTransId="{35FC043E-8AB3-D840-A30F-D9F18594EEAE}"/>
    <dgm:cxn modelId="{C3133740-50AD-0A4E-9F53-24A6493016F6}" type="presOf" srcId="{126ECDB0-806E-7E4D-B403-AA83978A37B6}" destId="{4355FC59-1A50-9F4D-9B10-27AB89F9FD15}" srcOrd="0" destOrd="0" presId="urn:microsoft.com/office/officeart/2005/8/layout/vList2"/>
    <dgm:cxn modelId="{D2886C51-9F2A-544E-BC2D-AF7BB8737706}" type="presOf" srcId="{6E51AA53-5EF4-454B-BF0A-52E7EF726E29}" destId="{E637B587-25F8-1F49-B7CE-9D2A82C06F03}" srcOrd="0" destOrd="0" presId="urn:microsoft.com/office/officeart/2005/8/layout/vList2"/>
    <dgm:cxn modelId="{AE4E6BD0-D4CB-2E49-8BF8-2D4227EB4905}" srcId="{4B7BB5C8-F4B3-6342-A032-3D9CAC441CE2}" destId="{8DBE6B98-91B7-0441-AEFC-3DEAA70DEC91}" srcOrd="4" destOrd="0" parTransId="{5E92AD51-970C-5846-A5B0-A64AC87E31A6}" sibTransId="{470F3754-2F7A-B548-ADC2-3BDBC13E18F3}"/>
    <dgm:cxn modelId="{66F09E77-9B14-EF4E-993B-FDA21EDFFE8B}" srcId="{4B7BB5C8-F4B3-6342-A032-3D9CAC441CE2}" destId="{126ECDB0-806E-7E4D-B403-AA83978A37B6}" srcOrd="1" destOrd="0" parTransId="{923AFA27-7238-CD4A-A933-5FCD78510982}" sibTransId="{42BBEA77-02D2-BD4B-9B63-B5C6086C1C21}"/>
    <dgm:cxn modelId="{14A2FD60-EF5D-7546-AC17-282AB5AC6AD4}" type="presOf" srcId="{DA0193A2-56D1-1B48-BFE3-80644BD38D49}" destId="{D704918B-F047-4E45-999D-2225B04C6BED}" srcOrd="0" destOrd="0" presId="urn:microsoft.com/office/officeart/2005/8/layout/vList2"/>
    <dgm:cxn modelId="{6C6AE218-74BF-E343-B584-42ABE50409B2}" type="presOf" srcId="{8DBE6B98-91B7-0441-AEFC-3DEAA70DEC91}" destId="{D6399D4D-69A5-754E-BCBC-052F231728F5}" srcOrd="0" destOrd="0" presId="urn:microsoft.com/office/officeart/2005/8/layout/vList2"/>
    <dgm:cxn modelId="{29921E37-D231-2141-B58A-62F27AC07B5F}" srcId="{4B7BB5C8-F4B3-6342-A032-3D9CAC441CE2}" destId="{F439FB59-402D-4348-A9EA-A2DD298DBA4F}" srcOrd="3" destOrd="0" parTransId="{B0B2E343-3D71-CF4B-BE22-CFAB3128A124}" sibTransId="{56BBC0B1-8514-024E-8C4B-496FC55DA649}"/>
    <dgm:cxn modelId="{970B8200-BD85-AE4E-B60C-614395FDD2AF}" type="presParOf" srcId="{D65CE0E8-C545-6648-BA4C-5FB75A993BB0}" destId="{D704918B-F047-4E45-999D-2225B04C6BED}" srcOrd="0" destOrd="0" presId="urn:microsoft.com/office/officeart/2005/8/layout/vList2"/>
    <dgm:cxn modelId="{C2D31947-8AFD-854E-B6AF-C2E0765C3C3E}" type="presParOf" srcId="{D65CE0E8-C545-6648-BA4C-5FB75A993BB0}" destId="{BB203434-F78B-C44E-B821-041EC24416D9}" srcOrd="1" destOrd="0" presId="urn:microsoft.com/office/officeart/2005/8/layout/vList2"/>
    <dgm:cxn modelId="{3F8CF57B-67A0-AB48-B754-B4024F6E1F4E}" type="presParOf" srcId="{D65CE0E8-C545-6648-BA4C-5FB75A993BB0}" destId="{4355FC59-1A50-9F4D-9B10-27AB89F9FD15}" srcOrd="2" destOrd="0" presId="urn:microsoft.com/office/officeart/2005/8/layout/vList2"/>
    <dgm:cxn modelId="{01AA40B3-9A94-A946-951B-FA70836AEBC3}" type="presParOf" srcId="{D65CE0E8-C545-6648-BA4C-5FB75A993BB0}" destId="{C7E6A95E-2592-FB48-88AE-D5F29B5EDB7F}" srcOrd="3" destOrd="0" presId="urn:microsoft.com/office/officeart/2005/8/layout/vList2"/>
    <dgm:cxn modelId="{F25A4B27-31C0-9B4D-A756-D06AE45B099B}" type="presParOf" srcId="{D65CE0E8-C545-6648-BA4C-5FB75A993BB0}" destId="{E637B587-25F8-1F49-B7CE-9D2A82C06F03}" srcOrd="4" destOrd="0" presId="urn:microsoft.com/office/officeart/2005/8/layout/vList2"/>
    <dgm:cxn modelId="{7852AE64-60BC-2E49-B92F-E679115B9797}" type="presParOf" srcId="{D65CE0E8-C545-6648-BA4C-5FB75A993BB0}" destId="{EFB178FA-09BC-5D46-A950-E843EE3E5578}" srcOrd="5" destOrd="0" presId="urn:microsoft.com/office/officeart/2005/8/layout/vList2"/>
    <dgm:cxn modelId="{C7BED4AB-BA93-A845-BFFF-49EE3040DC62}" type="presParOf" srcId="{D65CE0E8-C545-6648-BA4C-5FB75A993BB0}" destId="{7CB817D5-EE33-4D4F-95F3-330E85BECFA0}" srcOrd="6" destOrd="0" presId="urn:microsoft.com/office/officeart/2005/8/layout/vList2"/>
    <dgm:cxn modelId="{A432CFB8-62F2-B54A-9CAF-90B5D6C0F3AF}" type="presParOf" srcId="{D65CE0E8-C545-6648-BA4C-5FB75A993BB0}" destId="{B9E125AD-614D-F94E-A412-6FF8D412B0D0}" srcOrd="7" destOrd="0" presId="urn:microsoft.com/office/officeart/2005/8/layout/vList2"/>
    <dgm:cxn modelId="{27EE6D31-BA70-1E49-838E-86DA5178229B}" type="presParOf" srcId="{D65CE0E8-C545-6648-BA4C-5FB75A993BB0}" destId="{D6399D4D-69A5-754E-BCBC-052F231728F5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464F81E-2659-5847-8D9A-B24FBC79BDCA}" type="doc">
      <dgm:prSet loTypeId="urn:microsoft.com/office/officeart/2005/8/layout/lProcess2" loCatId="" qsTypeId="urn:microsoft.com/office/officeart/2005/8/quickstyle/simple3" qsCatId="simple" csTypeId="urn:microsoft.com/office/officeart/2005/8/colors/accent2_4" csCatId="accent2" phldr="1"/>
      <dgm:spPr/>
      <dgm:t>
        <a:bodyPr/>
        <a:lstStyle/>
        <a:p>
          <a:endParaRPr lang="en-GB"/>
        </a:p>
      </dgm:t>
    </dgm:pt>
    <dgm:pt modelId="{84B726B0-6D18-684E-937A-4DF3D8B7F55E}">
      <dgm:prSet phldrT="[Text]" custT="1"/>
      <dgm:spPr/>
      <dgm:t>
        <a:bodyPr/>
        <a:lstStyle/>
        <a:p>
          <a:r>
            <a:rPr lang="en-GB" sz="2800" b="1"/>
            <a:t>Security planning</a:t>
          </a:r>
          <a:endParaRPr lang="en-GB" sz="2800" b="1" dirty="0"/>
        </a:p>
      </dgm:t>
    </dgm:pt>
    <dgm:pt modelId="{95A70123-3F79-A141-AC54-4F8E912DEFD5}" type="parTrans" cxnId="{4793A568-AA51-1949-A1FA-959972912B0D}">
      <dgm:prSet/>
      <dgm:spPr/>
      <dgm:t>
        <a:bodyPr/>
        <a:lstStyle/>
        <a:p>
          <a:endParaRPr lang="en-GB"/>
        </a:p>
      </dgm:t>
    </dgm:pt>
    <dgm:pt modelId="{260FC33F-B7B9-F047-ACB7-137CE660AA90}" type="sibTrans" cxnId="{4793A568-AA51-1949-A1FA-959972912B0D}">
      <dgm:prSet/>
      <dgm:spPr/>
      <dgm:t>
        <a:bodyPr/>
        <a:lstStyle/>
        <a:p>
          <a:endParaRPr lang="en-GB"/>
        </a:p>
      </dgm:t>
    </dgm:pt>
    <dgm:pt modelId="{54039572-DED5-B84E-A347-B1090847B9AD}">
      <dgm:prSet phldrT="[Text]"/>
      <dgm:spPr/>
      <dgm:t>
        <a:bodyPr/>
        <a:lstStyle/>
        <a:p>
          <a:r>
            <a:rPr lang="en-GB" dirty="0"/>
            <a:t>Develop global security strategy, protocols &amp; contingency plans</a:t>
          </a:r>
        </a:p>
      </dgm:t>
    </dgm:pt>
    <dgm:pt modelId="{AF1076D1-234E-D046-A1F5-B8B35A196B35}" type="parTrans" cxnId="{28F7444E-0CA6-084D-B359-BBD040FA3135}">
      <dgm:prSet/>
      <dgm:spPr/>
      <dgm:t>
        <a:bodyPr/>
        <a:lstStyle/>
        <a:p>
          <a:endParaRPr lang="en-GB"/>
        </a:p>
      </dgm:t>
    </dgm:pt>
    <dgm:pt modelId="{7E02BCE8-10D8-0049-900A-74784AC878B3}" type="sibTrans" cxnId="{28F7444E-0CA6-084D-B359-BBD040FA3135}">
      <dgm:prSet/>
      <dgm:spPr/>
      <dgm:t>
        <a:bodyPr/>
        <a:lstStyle/>
        <a:p>
          <a:endParaRPr lang="en-GB"/>
        </a:p>
      </dgm:t>
    </dgm:pt>
    <dgm:pt modelId="{1AC98C76-03BB-E546-B79E-9F8256F3ABB8}">
      <dgm:prSet phldrT="[Text]" custT="1"/>
      <dgm:spPr/>
      <dgm:t>
        <a:bodyPr/>
        <a:lstStyle/>
        <a:p>
          <a:r>
            <a:rPr lang="en-GB" sz="2800" b="1" dirty="0"/>
            <a:t>Training</a:t>
          </a:r>
        </a:p>
      </dgm:t>
    </dgm:pt>
    <dgm:pt modelId="{DC196968-85D4-A047-89D9-0BF4B2B8F467}" type="parTrans" cxnId="{E41B6A5E-B2D0-634A-AB18-428006E96547}">
      <dgm:prSet/>
      <dgm:spPr/>
      <dgm:t>
        <a:bodyPr/>
        <a:lstStyle/>
        <a:p>
          <a:endParaRPr lang="en-GB"/>
        </a:p>
      </dgm:t>
    </dgm:pt>
    <dgm:pt modelId="{EFC3854C-D60C-A941-BE13-8CC71EAA8EA2}" type="sibTrans" cxnId="{E41B6A5E-B2D0-634A-AB18-428006E96547}">
      <dgm:prSet/>
      <dgm:spPr/>
      <dgm:t>
        <a:bodyPr/>
        <a:lstStyle/>
        <a:p>
          <a:endParaRPr lang="en-GB"/>
        </a:p>
      </dgm:t>
    </dgm:pt>
    <dgm:pt modelId="{CCAB4A94-4672-C649-ADD1-39C1DE47C843}">
      <dgm:prSet phldrT="[Text]" custT="1"/>
      <dgm:spPr/>
      <dgm:t>
        <a:bodyPr/>
        <a:lstStyle/>
        <a:p>
          <a:r>
            <a:rPr lang="en-GB" sz="1700" dirty="0">
              <a:solidFill>
                <a:srgbClr val="000000"/>
              </a:solidFill>
            </a:rPr>
            <a:t>Train staff on relevant security </a:t>
          </a:r>
          <a:r>
            <a:rPr lang="en-GB" sz="1700" dirty="0" smtClean="0">
              <a:solidFill>
                <a:srgbClr val="000000"/>
              </a:solidFill>
            </a:rPr>
            <a:t>aspects</a:t>
          </a:r>
          <a:endParaRPr lang="en-GB" sz="1700" dirty="0">
            <a:solidFill>
              <a:srgbClr val="000000"/>
            </a:solidFill>
          </a:endParaRPr>
        </a:p>
      </dgm:t>
    </dgm:pt>
    <dgm:pt modelId="{DC384011-3FD9-6048-94CB-EA8056DA14D6}" type="parTrans" cxnId="{FC8F5063-6584-E943-9AA0-78B02DACBBB2}">
      <dgm:prSet/>
      <dgm:spPr/>
      <dgm:t>
        <a:bodyPr/>
        <a:lstStyle/>
        <a:p>
          <a:endParaRPr lang="en-GB"/>
        </a:p>
      </dgm:t>
    </dgm:pt>
    <dgm:pt modelId="{F15A6ECD-9F75-A44D-8D0A-FF95E4DDE59B}" type="sibTrans" cxnId="{FC8F5063-6584-E943-9AA0-78B02DACBBB2}">
      <dgm:prSet/>
      <dgm:spPr/>
      <dgm:t>
        <a:bodyPr/>
        <a:lstStyle/>
        <a:p>
          <a:endParaRPr lang="en-GB"/>
        </a:p>
      </dgm:t>
    </dgm:pt>
    <dgm:pt modelId="{76BEE51D-9D1A-6545-B99C-5809B762F57F}">
      <dgm:prSet phldrT="[Text]" custT="1"/>
      <dgm:spPr/>
      <dgm:t>
        <a:bodyPr/>
        <a:lstStyle/>
        <a:p>
          <a:r>
            <a:rPr lang="en-GB" sz="1700" dirty="0"/>
            <a:t>Increase </a:t>
          </a:r>
          <a:r>
            <a:rPr lang="en-GB" sz="1700" dirty="0" smtClean="0"/>
            <a:t>staff’s </a:t>
          </a:r>
          <a:r>
            <a:rPr lang="en-GB" sz="1700" dirty="0"/>
            <a:t>understanding of digital technologies</a:t>
          </a:r>
        </a:p>
      </dgm:t>
    </dgm:pt>
    <dgm:pt modelId="{AF0B715E-4E3E-6D46-BAF1-85F61BEF25DA}" type="parTrans" cxnId="{E78271C6-EBE2-7B4F-A1DB-C0CA2F156C9E}">
      <dgm:prSet/>
      <dgm:spPr/>
      <dgm:t>
        <a:bodyPr/>
        <a:lstStyle/>
        <a:p>
          <a:endParaRPr lang="en-GB"/>
        </a:p>
      </dgm:t>
    </dgm:pt>
    <dgm:pt modelId="{9B488D14-DB01-644C-9258-D8440522F4E5}" type="sibTrans" cxnId="{E78271C6-EBE2-7B4F-A1DB-C0CA2F156C9E}">
      <dgm:prSet/>
      <dgm:spPr/>
      <dgm:t>
        <a:bodyPr/>
        <a:lstStyle/>
        <a:p>
          <a:endParaRPr lang="en-GB"/>
        </a:p>
      </dgm:t>
    </dgm:pt>
    <dgm:pt modelId="{F1E098CD-AB0D-6843-95B4-7580A6F1FC60}">
      <dgm:prSet phldrT="[Text]" custT="1"/>
      <dgm:spPr/>
      <dgm:t>
        <a:bodyPr/>
        <a:lstStyle/>
        <a:p>
          <a:r>
            <a:rPr lang="en-GB" sz="2800" b="1" dirty="0"/>
            <a:t>Dedicated resources</a:t>
          </a:r>
        </a:p>
      </dgm:t>
    </dgm:pt>
    <dgm:pt modelId="{60135518-EAAA-464D-AB20-5EF54BEC262F}" type="parTrans" cxnId="{DEDBCE26-BE40-5B47-9AE0-2045F1D1489E}">
      <dgm:prSet/>
      <dgm:spPr/>
      <dgm:t>
        <a:bodyPr/>
        <a:lstStyle/>
        <a:p>
          <a:endParaRPr lang="en-GB"/>
        </a:p>
      </dgm:t>
    </dgm:pt>
    <dgm:pt modelId="{97A98DF5-314B-254E-BAB5-A82F8C03ABD6}" type="sibTrans" cxnId="{DEDBCE26-BE40-5B47-9AE0-2045F1D1489E}">
      <dgm:prSet/>
      <dgm:spPr/>
      <dgm:t>
        <a:bodyPr/>
        <a:lstStyle/>
        <a:p>
          <a:endParaRPr lang="en-GB"/>
        </a:p>
      </dgm:t>
    </dgm:pt>
    <dgm:pt modelId="{67507AB0-2CBF-7049-9D31-85C87E8D3768}">
      <dgm:prSet phldrT="[Text]"/>
      <dgm:spPr/>
      <dgm:t>
        <a:bodyPr/>
        <a:lstStyle/>
        <a:p>
          <a:r>
            <a:rPr lang="en-GB" dirty="0"/>
            <a:t>Always include safety and security components in project proposals and budgets </a:t>
          </a:r>
        </a:p>
      </dgm:t>
    </dgm:pt>
    <dgm:pt modelId="{39F58144-9A97-334C-86D9-16999AAA8880}" type="parTrans" cxnId="{BFEF16FE-6A8E-8C41-810F-C0F1042569B4}">
      <dgm:prSet/>
      <dgm:spPr/>
      <dgm:t>
        <a:bodyPr/>
        <a:lstStyle/>
        <a:p>
          <a:endParaRPr lang="en-GB"/>
        </a:p>
      </dgm:t>
    </dgm:pt>
    <dgm:pt modelId="{2569D436-FE3C-3D47-9972-9A7719FD7BDC}" type="sibTrans" cxnId="{BFEF16FE-6A8E-8C41-810F-C0F1042569B4}">
      <dgm:prSet/>
      <dgm:spPr/>
      <dgm:t>
        <a:bodyPr/>
        <a:lstStyle/>
        <a:p>
          <a:endParaRPr lang="en-GB"/>
        </a:p>
      </dgm:t>
    </dgm:pt>
    <dgm:pt modelId="{9CDB6989-5F5E-874C-A84E-F2B58821DCA1}">
      <dgm:prSet phldrT="[Text]"/>
      <dgm:spPr/>
      <dgm:t>
        <a:bodyPr/>
        <a:lstStyle/>
        <a:p>
          <a:r>
            <a:rPr lang="en-GB" dirty="0"/>
            <a:t>Keep emergency cash reserve and/or apply for protection grants</a:t>
          </a:r>
        </a:p>
      </dgm:t>
    </dgm:pt>
    <dgm:pt modelId="{E52C3495-2F39-4A4E-AD2F-B0EBD31E5183}" type="parTrans" cxnId="{C610BEEB-C05E-5344-A441-F810FB3065DE}">
      <dgm:prSet/>
      <dgm:spPr/>
      <dgm:t>
        <a:bodyPr/>
        <a:lstStyle/>
        <a:p>
          <a:endParaRPr lang="en-GB"/>
        </a:p>
      </dgm:t>
    </dgm:pt>
    <dgm:pt modelId="{B2582221-D59B-5B41-99A7-766DAF88DF97}" type="sibTrans" cxnId="{C610BEEB-C05E-5344-A441-F810FB3065DE}">
      <dgm:prSet/>
      <dgm:spPr/>
      <dgm:t>
        <a:bodyPr/>
        <a:lstStyle/>
        <a:p>
          <a:endParaRPr lang="en-GB"/>
        </a:p>
      </dgm:t>
    </dgm:pt>
    <dgm:pt modelId="{F84428B0-37DD-8349-993B-4C7AAF12933A}">
      <dgm:prSet phldrT="[Text]"/>
      <dgm:spPr/>
      <dgm:t>
        <a:bodyPr/>
        <a:lstStyle/>
        <a:p>
          <a:r>
            <a:rPr lang="en-GB" dirty="0"/>
            <a:t>Follow political/other developments which may affect security and inform staff</a:t>
          </a:r>
        </a:p>
      </dgm:t>
    </dgm:pt>
    <dgm:pt modelId="{A7C85510-E3E7-164D-A0C3-13A4059BF6E2}" type="parTrans" cxnId="{7979E548-FAA2-C749-83C8-2609E55614AC}">
      <dgm:prSet/>
      <dgm:spPr/>
      <dgm:t>
        <a:bodyPr/>
        <a:lstStyle/>
        <a:p>
          <a:endParaRPr lang="en-GB"/>
        </a:p>
      </dgm:t>
    </dgm:pt>
    <dgm:pt modelId="{4B574309-20E2-4945-B2BD-0C297D57DC46}" type="sibTrans" cxnId="{7979E548-FAA2-C749-83C8-2609E55614AC}">
      <dgm:prSet/>
      <dgm:spPr/>
      <dgm:t>
        <a:bodyPr/>
        <a:lstStyle/>
        <a:p>
          <a:endParaRPr lang="en-GB"/>
        </a:p>
      </dgm:t>
    </dgm:pt>
    <dgm:pt modelId="{76445DE3-658D-4442-AF57-563C2384C490}" type="pres">
      <dgm:prSet presAssocID="{A464F81E-2659-5847-8D9A-B24FBC79BDCA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8FF8D4EB-E371-9745-BD4A-A029547BA480}" type="pres">
      <dgm:prSet presAssocID="{84B726B0-6D18-684E-937A-4DF3D8B7F55E}" presName="compNode" presStyleCnt="0"/>
      <dgm:spPr/>
    </dgm:pt>
    <dgm:pt modelId="{725788B9-04D8-F343-9785-3C7AF21601DF}" type="pres">
      <dgm:prSet presAssocID="{84B726B0-6D18-684E-937A-4DF3D8B7F55E}" presName="aNode" presStyleLbl="bgShp" presStyleIdx="0" presStyleCnt="3" custLinFactNeighborX="-2537" custLinFactNeighborY="3932"/>
      <dgm:spPr/>
      <dgm:t>
        <a:bodyPr/>
        <a:lstStyle/>
        <a:p>
          <a:endParaRPr lang="en-GB"/>
        </a:p>
      </dgm:t>
    </dgm:pt>
    <dgm:pt modelId="{C4C6B702-1F1A-CD47-8715-A589B8D44192}" type="pres">
      <dgm:prSet presAssocID="{84B726B0-6D18-684E-937A-4DF3D8B7F55E}" presName="textNode" presStyleLbl="bgShp" presStyleIdx="0" presStyleCnt="3"/>
      <dgm:spPr/>
      <dgm:t>
        <a:bodyPr/>
        <a:lstStyle/>
        <a:p>
          <a:endParaRPr lang="en-GB"/>
        </a:p>
      </dgm:t>
    </dgm:pt>
    <dgm:pt modelId="{506FB8D6-A882-6B4C-97E1-8C7A32631D2F}" type="pres">
      <dgm:prSet presAssocID="{84B726B0-6D18-684E-937A-4DF3D8B7F55E}" presName="compChildNode" presStyleCnt="0"/>
      <dgm:spPr/>
    </dgm:pt>
    <dgm:pt modelId="{F458B5A7-9F2E-A445-A5D3-08BE6D366035}" type="pres">
      <dgm:prSet presAssocID="{84B726B0-6D18-684E-937A-4DF3D8B7F55E}" presName="theInnerList" presStyleCnt="0"/>
      <dgm:spPr/>
    </dgm:pt>
    <dgm:pt modelId="{E90C7A46-84C4-CC44-8904-AC8D941AFDE4}" type="pres">
      <dgm:prSet presAssocID="{54039572-DED5-B84E-A347-B1090847B9AD}" presName="child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BE5BFFB-9924-5A41-9A00-3CB15B799BD7}" type="pres">
      <dgm:prSet presAssocID="{54039572-DED5-B84E-A347-B1090847B9AD}" presName="aSpace2" presStyleCnt="0"/>
      <dgm:spPr/>
    </dgm:pt>
    <dgm:pt modelId="{3B318B2C-2B3D-324A-8BD1-ADD9977F08E3}" type="pres">
      <dgm:prSet presAssocID="{F84428B0-37DD-8349-993B-4C7AAF12933A}" presName="child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7B2ADEA-E750-4B41-8179-67A75D39BA82}" type="pres">
      <dgm:prSet presAssocID="{84B726B0-6D18-684E-937A-4DF3D8B7F55E}" presName="aSpace" presStyleCnt="0"/>
      <dgm:spPr/>
    </dgm:pt>
    <dgm:pt modelId="{186CB7E5-81B0-744B-81E5-62E98E41EC10}" type="pres">
      <dgm:prSet presAssocID="{1AC98C76-03BB-E546-B79E-9F8256F3ABB8}" presName="compNode" presStyleCnt="0"/>
      <dgm:spPr/>
    </dgm:pt>
    <dgm:pt modelId="{6C45FF5E-5CA7-314F-B787-4FDDE84B1ABD}" type="pres">
      <dgm:prSet presAssocID="{1AC98C76-03BB-E546-B79E-9F8256F3ABB8}" presName="aNode" presStyleLbl="bgShp" presStyleIdx="1" presStyleCnt="3"/>
      <dgm:spPr/>
      <dgm:t>
        <a:bodyPr/>
        <a:lstStyle/>
        <a:p>
          <a:endParaRPr lang="en-GB"/>
        </a:p>
      </dgm:t>
    </dgm:pt>
    <dgm:pt modelId="{68A4774D-F283-564E-BA24-0F0D3FB409D6}" type="pres">
      <dgm:prSet presAssocID="{1AC98C76-03BB-E546-B79E-9F8256F3ABB8}" presName="textNode" presStyleLbl="bgShp" presStyleIdx="1" presStyleCnt="3"/>
      <dgm:spPr/>
      <dgm:t>
        <a:bodyPr/>
        <a:lstStyle/>
        <a:p>
          <a:endParaRPr lang="en-GB"/>
        </a:p>
      </dgm:t>
    </dgm:pt>
    <dgm:pt modelId="{F070DE91-09FE-994C-9201-95167A470F4F}" type="pres">
      <dgm:prSet presAssocID="{1AC98C76-03BB-E546-B79E-9F8256F3ABB8}" presName="compChildNode" presStyleCnt="0"/>
      <dgm:spPr/>
    </dgm:pt>
    <dgm:pt modelId="{8718633D-7D37-5145-843B-A7CC56C37464}" type="pres">
      <dgm:prSet presAssocID="{1AC98C76-03BB-E546-B79E-9F8256F3ABB8}" presName="theInnerList" presStyleCnt="0"/>
      <dgm:spPr/>
    </dgm:pt>
    <dgm:pt modelId="{66DF2294-5C10-074D-9E77-EEF19DE87B81}" type="pres">
      <dgm:prSet presAssocID="{CCAB4A94-4672-C649-ADD1-39C1DE47C843}" presName="child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32F5518-82E4-654B-AC6D-E03ACCF6B547}" type="pres">
      <dgm:prSet presAssocID="{CCAB4A94-4672-C649-ADD1-39C1DE47C843}" presName="aSpace2" presStyleCnt="0"/>
      <dgm:spPr/>
    </dgm:pt>
    <dgm:pt modelId="{B233B757-2DE9-B440-98B2-DE7AE9605929}" type="pres">
      <dgm:prSet presAssocID="{76BEE51D-9D1A-6545-B99C-5809B762F57F}" presName="child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655729A-D479-B544-BADD-BB52D3E1D47C}" type="pres">
      <dgm:prSet presAssocID="{1AC98C76-03BB-E546-B79E-9F8256F3ABB8}" presName="aSpace" presStyleCnt="0"/>
      <dgm:spPr/>
    </dgm:pt>
    <dgm:pt modelId="{CF1A9527-87D7-D945-A4E2-7D2602DAF741}" type="pres">
      <dgm:prSet presAssocID="{F1E098CD-AB0D-6843-95B4-7580A6F1FC60}" presName="compNode" presStyleCnt="0"/>
      <dgm:spPr/>
    </dgm:pt>
    <dgm:pt modelId="{DE4C6B3B-2A10-B94E-AFFF-E095AEB55BEF}" type="pres">
      <dgm:prSet presAssocID="{F1E098CD-AB0D-6843-95B4-7580A6F1FC60}" presName="aNode" presStyleLbl="bgShp" presStyleIdx="2" presStyleCnt="3"/>
      <dgm:spPr/>
      <dgm:t>
        <a:bodyPr/>
        <a:lstStyle/>
        <a:p>
          <a:endParaRPr lang="en-GB"/>
        </a:p>
      </dgm:t>
    </dgm:pt>
    <dgm:pt modelId="{3A3CF2D4-283F-124F-8D75-6724EF0B6445}" type="pres">
      <dgm:prSet presAssocID="{F1E098CD-AB0D-6843-95B4-7580A6F1FC60}" presName="textNode" presStyleLbl="bgShp" presStyleIdx="2" presStyleCnt="3"/>
      <dgm:spPr/>
      <dgm:t>
        <a:bodyPr/>
        <a:lstStyle/>
        <a:p>
          <a:endParaRPr lang="en-GB"/>
        </a:p>
      </dgm:t>
    </dgm:pt>
    <dgm:pt modelId="{2DFD6A4E-4BE7-F749-8028-7833643B1CA2}" type="pres">
      <dgm:prSet presAssocID="{F1E098CD-AB0D-6843-95B4-7580A6F1FC60}" presName="compChildNode" presStyleCnt="0"/>
      <dgm:spPr/>
    </dgm:pt>
    <dgm:pt modelId="{B7E2F3D6-DC8F-7647-8130-8449DC5F8151}" type="pres">
      <dgm:prSet presAssocID="{F1E098CD-AB0D-6843-95B4-7580A6F1FC60}" presName="theInnerList" presStyleCnt="0"/>
      <dgm:spPr/>
    </dgm:pt>
    <dgm:pt modelId="{19C2A8A2-6A6C-ED40-9C95-4009A3315FF8}" type="pres">
      <dgm:prSet presAssocID="{67507AB0-2CBF-7049-9D31-85C87E8D3768}" presName="child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C9C4566-F0BA-A44E-9C84-5838F4B3FAB2}" type="pres">
      <dgm:prSet presAssocID="{67507AB0-2CBF-7049-9D31-85C87E8D3768}" presName="aSpace2" presStyleCnt="0"/>
      <dgm:spPr/>
    </dgm:pt>
    <dgm:pt modelId="{A15C0AB7-92AD-2448-A83D-2EE0BE70F947}" type="pres">
      <dgm:prSet presAssocID="{9CDB6989-5F5E-874C-A84E-F2B58821DCA1}" presName="child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A8539623-022D-6242-88C7-E91210C7D9AF}" type="presOf" srcId="{1AC98C76-03BB-E546-B79E-9F8256F3ABB8}" destId="{6C45FF5E-5CA7-314F-B787-4FDDE84B1ABD}" srcOrd="0" destOrd="0" presId="urn:microsoft.com/office/officeart/2005/8/layout/lProcess2"/>
    <dgm:cxn modelId="{A8A67156-F1A9-3542-B89A-8DF3E06C6F36}" type="presOf" srcId="{CCAB4A94-4672-C649-ADD1-39C1DE47C843}" destId="{66DF2294-5C10-074D-9E77-EEF19DE87B81}" srcOrd="0" destOrd="0" presId="urn:microsoft.com/office/officeart/2005/8/layout/lProcess2"/>
    <dgm:cxn modelId="{7C04688C-5340-914F-8F08-88B93DD1DF23}" type="presOf" srcId="{F84428B0-37DD-8349-993B-4C7AAF12933A}" destId="{3B318B2C-2B3D-324A-8BD1-ADD9977F08E3}" srcOrd="0" destOrd="0" presId="urn:microsoft.com/office/officeart/2005/8/layout/lProcess2"/>
    <dgm:cxn modelId="{55D7CAF8-243E-4D4A-806D-3F6F7AB840A3}" type="presOf" srcId="{F1E098CD-AB0D-6843-95B4-7580A6F1FC60}" destId="{3A3CF2D4-283F-124F-8D75-6724EF0B6445}" srcOrd="1" destOrd="0" presId="urn:microsoft.com/office/officeart/2005/8/layout/lProcess2"/>
    <dgm:cxn modelId="{4793A568-AA51-1949-A1FA-959972912B0D}" srcId="{A464F81E-2659-5847-8D9A-B24FBC79BDCA}" destId="{84B726B0-6D18-684E-937A-4DF3D8B7F55E}" srcOrd="0" destOrd="0" parTransId="{95A70123-3F79-A141-AC54-4F8E912DEFD5}" sibTransId="{260FC33F-B7B9-F047-ACB7-137CE660AA90}"/>
    <dgm:cxn modelId="{FC8F5063-6584-E943-9AA0-78B02DACBBB2}" srcId="{1AC98C76-03BB-E546-B79E-9F8256F3ABB8}" destId="{CCAB4A94-4672-C649-ADD1-39C1DE47C843}" srcOrd="0" destOrd="0" parTransId="{DC384011-3FD9-6048-94CB-EA8056DA14D6}" sibTransId="{F15A6ECD-9F75-A44D-8D0A-FF95E4DDE59B}"/>
    <dgm:cxn modelId="{511CE711-98A1-604B-B27C-41FD65081F81}" type="presOf" srcId="{A464F81E-2659-5847-8D9A-B24FBC79BDCA}" destId="{76445DE3-658D-4442-AF57-563C2384C490}" srcOrd="0" destOrd="0" presId="urn:microsoft.com/office/officeart/2005/8/layout/lProcess2"/>
    <dgm:cxn modelId="{F4A84BE4-E73A-6747-B2F4-4DDCA8514C05}" type="presOf" srcId="{F1E098CD-AB0D-6843-95B4-7580A6F1FC60}" destId="{DE4C6B3B-2A10-B94E-AFFF-E095AEB55BEF}" srcOrd="0" destOrd="0" presId="urn:microsoft.com/office/officeart/2005/8/layout/lProcess2"/>
    <dgm:cxn modelId="{DEDBCE26-BE40-5B47-9AE0-2045F1D1489E}" srcId="{A464F81E-2659-5847-8D9A-B24FBC79BDCA}" destId="{F1E098CD-AB0D-6843-95B4-7580A6F1FC60}" srcOrd="2" destOrd="0" parTransId="{60135518-EAAA-464D-AB20-5EF54BEC262F}" sibTransId="{97A98DF5-314B-254E-BAB5-A82F8C03ABD6}"/>
    <dgm:cxn modelId="{7979E548-FAA2-C749-83C8-2609E55614AC}" srcId="{84B726B0-6D18-684E-937A-4DF3D8B7F55E}" destId="{F84428B0-37DD-8349-993B-4C7AAF12933A}" srcOrd="1" destOrd="0" parTransId="{A7C85510-E3E7-164D-A0C3-13A4059BF6E2}" sibTransId="{4B574309-20E2-4945-B2BD-0C297D57DC46}"/>
    <dgm:cxn modelId="{4616E29E-92D0-BC41-8029-BFB3447BD1CA}" type="presOf" srcId="{9CDB6989-5F5E-874C-A84E-F2B58821DCA1}" destId="{A15C0AB7-92AD-2448-A83D-2EE0BE70F947}" srcOrd="0" destOrd="0" presId="urn:microsoft.com/office/officeart/2005/8/layout/lProcess2"/>
    <dgm:cxn modelId="{D4A219E1-8F16-634E-853D-F7F664A4B5F0}" type="presOf" srcId="{54039572-DED5-B84E-A347-B1090847B9AD}" destId="{E90C7A46-84C4-CC44-8904-AC8D941AFDE4}" srcOrd="0" destOrd="0" presId="urn:microsoft.com/office/officeart/2005/8/layout/lProcess2"/>
    <dgm:cxn modelId="{9A5E5F27-2B9D-3647-949E-D8AC7985A96D}" type="presOf" srcId="{84B726B0-6D18-684E-937A-4DF3D8B7F55E}" destId="{C4C6B702-1F1A-CD47-8715-A589B8D44192}" srcOrd="1" destOrd="0" presId="urn:microsoft.com/office/officeart/2005/8/layout/lProcess2"/>
    <dgm:cxn modelId="{F5ADA53E-532D-AF48-9875-6B556F184BD2}" type="presOf" srcId="{84B726B0-6D18-684E-937A-4DF3D8B7F55E}" destId="{725788B9-04D8-F343-9785-3C7AF21601DF}" srcOrd="0" destOrd="0" presId="urn:microsoft.com/office/officeart/2005/8/layout/lProcess2"/>
    <dgm:cxn modelId="{3BB057E5-BD83-974E-B964-D7DEB3EC8007}" type="presOf" srcId="{67507AB0-2CBF-7049-9D31-85C87E8D3768}" destId="{19C2A8A2-6A6C-ED40-9C95-4009A3315FF8}" srcOrd="0" destOrd="0" presId="urn:microsoft.com/office/officeart/2005/8/layout/lProcess2"/>
    <dgm:cxn modelId="{E41B6A5E-B2D0-634A-AB18-428006E96547}" srcId="{A464F81E-2659-5847-8D9A-B24FBC79BDCA}" destId="{1AC98C76-03BB-E546-B79E-9F8256F3ABB8}" srcOrd="1" destOrd="0" parTransId="{DC196968-85D4-A047-89D9-0BF4B2B8F467}" sibTransId="{EFC3854C-D60C-A941-BE13-8CC71EAA8EA2}"/>
    <dgm:cxn modelId="{C610BEEB-C05E-5344-A441-F810FB3065DE}" srcId="{F1E098CD-AB0D-6843-95B4-7580A6F1FC60}" destId="{9CDB6989-5F5E-874C-A84E-F2B58821DCA1}" srcOrd="1" destOrd="0" parTransId="{E52C3495-2F39-4A4E-AD2F-B0EBD31E5183}" sibTransId="{B2582221-D59B-5B41-99A7-766DAF88DF97}"/>
    <dgm:cxn modelId="{3B5B83E1-B6FB-5643-B94E-D85E42012709}" type="presOf" srcId="{76BEE51D-9D1A-6545-B99C-5809B762F57F}" destId="{B233B757-2DE9-B440-98B2-DE7AE9605929}" srcOrd="0" destOrd="0" presId="urn:microsoft.com/office/officeart/2005/8/layout/lProcess2"/>
    <dgm:cxn modelId="{81C75BBC-57C3-A84D-B160-0E23041B57D1}" type="presOf" srcId="{1AC98C76-03BB-E546-B79E-9F8256F3ABB8}" destId="{68A4774D-F283-564E-BA24-0F0D3FB409D6}" srcOrd="1" destOrd="0" presId="urn:microsoft.com/office/officeart/2005/8/layout/lProcess2"/>
    <dgm:cxn modelId="{BFEF16FE-6A8E-8C41-810F-C0F1042569B4}" srcId="{F1E098CD-AB0D-6843-95B4-7580A6F1FC60}" destId="{67507AB0-2CBF-7049-9D31-85C87E8D3768}" srcOrd="0" destOrd="0" parTransId="{39F58144-9A97-334C-86D9-16999AAA8880}" sibTransId="{2569D436-FE3C-3D47-9972-9A7719FD7BDC}"/>
    <dgm:cxn modelId="{E78271C6-EBE2-7B4F-A1DB-C0CA2F156C9E}" srcId="{1AC98C76-03BB-E546-B79E-9F8256F3ABB8}" destId="{76BEE51D-9D1A-6545-B99C-5809B762F57F}" srcOrd="1" destOrd="0" parTransId="{AF0B715E-4E3E-6D46-BAF1-85F61BEF25DA}" sibTransId="{9B488D14-DB01-644C-9258-D8440522F4E5}"/>
    <dgm:cxn modelId="{28F7444E-0CA6-084D-B359-BBD040FA3135}" srcId="{84B726B0-6D18-684E-937A-4DF3D8B7F55E}" destId="{54039572-DED5-B84E-A347-B1090847B9AD}" srcOrd="0" destOrd="0" parTransId="{AF1076D1-234E-D046-A1F5-B8B35A196B35}" sibTransId="{7E02BCE8-10D8-0049-900A-74784AC878B3}"/>
    <dgm:cxn modelId="{56630177-6FD3-F148-A28E-20ABAF939533}" type="presParOf" srcId="{76445DE3-658D-4442-AF57-563C2384C490}" destId="{8FF8D4EB-E371-9745-BD4A-A029547BA480}" srcOrd="0" destOrd="0" presId="urn:microsoft.com/office/officeart/2005/8/layout/lProcess2"/>
    <dgm:cxn modelId="{F21FCF63-BECD-B843-B4BE-BCFC170DA700}" type="presParOf" srcId="{8FF8D4EB-E371-9745-BD4A-A029547BA480}" destId="{725788B9-04D8-F343-9785-3C7AF21601DF}" srcOrd="0" destOrd="0" presId="urn:microsoft.com/office/officeart/2005/8/layout/lProcess2"/>
    <dgm:cxn modelId="{B81C8107-157C-EA4E-9F83-78EFF7D9A5FD}" type="presParOf" srcId="{8FF8D4EB-E371-9745-BD4A-A029547BA480}" destId="{C4C6B702-1F1A-CD47-8715-A589B8D44192}" srcOrd="1" destOrd="0" presId="urn:microsoft.com/office/officeart/2005/8/layout/lProcess2"/>
    <dgm:cxn modelId="{6787C461-F318-6E4F-8E9F-FA059C87A22B}" type="presParOf" srcId="{8FF8D4EB-E371-9745-BD4A-A029547BA480}" destId="{506FB8D6-A882-6B4C-97E1-8C7A32631D2F}" srcOrd="2" destOrd="0" presId="urn:microsoft.com/office/officeart/2005/8/layout/lProcess2"/>
    <dgm:cxn modelId="{FB9B7C97-5A09-204D-B649-134A33C0DF61}" type="presParOf" srcId="{506FB8D6-A882-6B4C-97E1-8C7A32631D2F}" destId="{F458B5A7-9F2E-A445-A5D3-08BE6D366035}" srcOrd="0" destOrd="0" presId="urn:microsoft.com/office/officeart/2005/8/layout/lProcess2"/>
    <dgm:cxn modelId="{6A7F3E69-0AEC-0D42-8929-CEDEBA5F92D9}" type="presParOf" srcId="{F458B5A7-9F2E-A445-A5D3-08BE6D366035}" destId="{E90C7A46-84C4-CC44-8904-AC8D941AFDE4}" srcOrd="0" destOrd="0" presId="urn:microsoft.com/office/officeart/2005/8/layout/lProcess2"/>
    <dgm:cxn modelId="{0535408B-3563-E74A-A090-93AD5595F1BF}" type="presParOf" srcId="{F458B5A7-9F2E-A445-A5D3-08BE6D366035}" destId="{3BE5BFFB-9924-5A41-9A00-3CB15B799BD7}" srcOrd="1" destOrd="0" presId="urn:microsoft.com/office/officeart/2005/8/layout/lProcess2"/>
    <dgm:cxn modelId="{3CA3A5C3-133C-354A-A4F7-1CA12BBA5BB3}" type="presParOf" srcId="{F458B5A7-9F2E-A445-A5D3-08BE6D366035}" destId="{3B318B2C-2B3D-324A-8BD1-ADD9977F08E3}" srcOrd="2" destOrd="0" presId="urn:microsoft.com/office/officeart/2005/8/layout/lProcess2"/>
    <dgm:cxn modelId="{A86FF856-61FA-F54D-9173-E3502F579C01}" type="presParOf" srcId="{76445DE3-658D-4442-AF57-563C2384C490}" destId="{97B2ADEA-E750-4B41-8179-67A75D39BA82}" srcOrd="1" destOrd="0" presId="urn:microsoft.com/office/officeart/2005/8/layout/lProcess2"/>
    <dgm:cxn modelId="{6A58AEC4-15A8-D541-9D72-213B8543A984}" type="presParOf" srcId="{76445DE3-658D-4442-AF57-563C2384C490}" destId="{186CB7E5-81B0-744B-81E5-62E98E41EC10}" srcOrd="2" destOrd="0" presId="urn:microsoft.com/office/officeart/2005/8/layout/lProcess2"/>
    <dgm:cxn modelId="{B99A6D66-E6C6-AF4E-83E7-A8B369D46DA6}" type="presParOf" srcId="{186CB7E5-81B0-744B-81E5-62E98E41EC10}" destId="{6C45FF5E-5CA7-314F-B787-4FDDE84B1ABD}" srcOrd="0" destOrd="0" presId="urn:microsoft.com/office/officeart/2005/8/layout/lProcess2"/>
    <dgm:cxn modelId="{84E584F7-C2E4-D946-9755-CF5B65D37230}" type="presParOf" srcId="{186CB7E5-81B0-744B-81E5-62E98E41EC10}" destId="{68A4774D-F283-564E-BA24-0F0D3FB409D6}" srcOrd="1" destOrd="0" presId="urn:microsoft.com/office/officeart/2005/8/layout/lProcess2"/>
    <dgm:cxn modelId="{F8F649CF-5BFE-234E-9D98-81BA28408EE1}" type="presParOf" srcId="{186CB7E5-81B0-744B-81E5-62E98E41EC10}" destId="{F070DE91-09FE-994C-9201-95167A470F4F}" srcOrd="2" destOrd="0" presId="urn:microsoft.com/office/officeart/2005/8/layout/lProcess2"/>
    <dgm:cxn modelId="{0898A0A9-9801-6C41-A813-76125A003BE2}" type="presParOf" srcId="{F070DE91-09FE-994C-9201-95167A470F4F}" destId="{8718633D-7D37-5145-843B-A7CC56C37464}" srcOrd="0" destOrd="0" presId="urn:microsoft.com/office/officeart/2005/8/layout/lProcess2"/>
    <dgm:cxn modelId="{790E7D25-9071-9544-8832-62D89C22C307}" type="presParOf" srcId="{8718633D-7D37-5145-843B-A7CC56C37464}" destId="{66DF2294-5C10-074D-9E77-EEF19DE87B81}" srcOrd="0" destOrd="0" presId="urn:microsoft.com/office/officeart/2005/8/layout/lProcess2"/>
    <dgm:cxn modelId="{A9893964-2C64-A54E-9727-05A509F5D679}" type="presParOf" srcId="{8718633D-7D37-5145-843B-A7CC56C37464}" destId="{432F5518-82E4-654B-AC6D-E03ACCF6B547}" srcOrd="1" destOrd="0" presId="urn:microsoft.com/office/officeart/2005/8/layout/lProcess2"/>
    <dgm:cxn modelId="{7FFF3FD2-22EB-4442-B943-43BAF33E1FBC}" type="presParOf" srcId="{8718633D-7D37-5145-843B-A7CC56C37464}" destId="{B233B757-2DE9-B440-98B2-DE7AE9605929}" srcOrd="2" destOrd="0" presId="urn:microsoft.com/office/officeart/2005/8/layout/lProcess2"/>
    <dgm:cxn modelId="{77441637-9899-EF42-8BB8-923AD2BF5563}" type="presParOf" srcId="{76445DE3-658D-4442-AF57-563C2384C490}" destId="{D655729A-D479-B544-BADD-BB52D3E1D47C}" srcOrd="3" destOrd="0" presId="urn:microsoft.com/office/officeart/2005/8/layout/lProcess2"/>
    <dgm:cxn modelId="{5BB2FBFB-2898-E143-8F69-F63883237E60}" type="presParOf" srcId="{76445DE3-658D-4442-AF57-563C2384C490}" destId="{CF1A9527-87D7-D945-A4E2-7D2602DAF741}" srcOrd="4" destOrd="0" presId="urn:microsoft.com/office/officeart/2005/8/layout/lProcess2"/>
    <dgm:cxn modelId="{0C64694A-C599-4449-B5AC-3DA9AB0B9819}" type="presParOf" srcId="{CF1A9527-87D7-D945-A4E2-7D2602DAF741}" destId="{DE4C6B3B-2A10-B94E-AFFF-E095AEB55BEF}" srcOrd="0" destOrd="0" presId="urn:microsoft.com/office/officeart/2005/8/layout/lProcess2"/>
    <dgm:cxn modelId="{08E12BE2-7EA5-BC4B-9D5E-1AE26A544965}" type="presParOf" srcId="{CF1A9527-87D7-D945-A4E2-7D2602DAF741}" destId="{3A3CF2D4-283F-124F-8D75-6724EF0B6445}" srcOrd="1" destOrd="0" presId="urn:microsoft.com/office/officeart/2005/8/layout/lProcess2"/>
    <dgm:cxn modelId="{C96A74AE-8080-F74B-AEDC-86AE7E57965E}" type="presParOf" srcId="{CF1A9527-87D7-D945-A4E2-7D2602DAF741}" destId="{2DFD6A4E-4BE7-F749-8028-7833643B1CA2}" srcOrd="2" destOrd="0" presId="urn:microsoft.com/office/officeart/2005/8/layout/lProcess2"/>
    <dgm:cxn modelId="{990B58FE-44DB-A54B-9E9A-4B63B4B66DB7}" type="presParOf" srcId="{2DFD6A4E-4BE7-F749-8028-7833643B1CA2}" destId="{B7E2F3D6-DC8F-7647-8130-8449DC5F8151}" srcOrd="0" destOrd="0" presId="urn:microsoft.com/office/officeart/2005/8/layout/lProcess2"/>
    <dgm:cxn modelId="{4FCAB993-D74E-BB42-A708-D02F03A5CF0F}" type="presParOf" srcId="{B7E2F3D6-DC8F-7647-8130-8449DC5F8151}" destId="{19C2A8A2-6A6C-ED40-9C95-4009A3315FF8}" srcOrd="0" destOrd="0" presId="urn:microsoft.com/office/officeart/2005/8/layout/lProcess2"/>
    <dgm:cxn modelId="{4405896C-D1AF-9247-95A5-B6F63C6E1EFF}" type="presParOf" srcId="{B7E2F3D6-DC8F-7647-8130-8449DC5F8151}" destId="{2C9C4566-F0BA-A44E-9C84-5838F4B3FAB2}" srcOrd="1" destOrd="0" presId="urn:microsoft.com/office/officeart/2005/8/layout/lProcess2"/>
    <dgm:cxn modelId="{F338D960-59E9-C746-93A8-017DE14D5451}" type="presParOf" srcId="{B7E2F3D6-DC8F-7647-8130-8449DC5F8151}" destId="{A15C0AB7-92AD-2448-A83D-2EE0BE70F947}" srcOrd="2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A464F81E-2659-5847-8D9A-B24FBC79BDCA}" type="doc">
      <dgm:prSet loTypeId="urn:microsoft.com/office/officeart/2005/8/layout/lProcess2" loCatId="" qsTypeId="urn:microsoft.com/office/officeart/2005/8/quickstyle/simple3" qsCatId="simple" csTypeId="urn:microsoft.com/office/officeart/2005/8/colors/accent2_4" csCatId="accent2" phldr="1"/>
      <dgm:spPr/>
      <dgm:t>
        <a:bodyPr/>
        <a:lstStyle/>
        <a:p>
          <a:endParaRPr lang="en-GB"/>
        </a:p>
      </dgm:t>
    </dgm:pt>
    <dgm:pt modelId="{84B726B0-6D18-684E-937A-4DF3D8B7F55E}">
      <dgm:prSet phldrT="[Text]" custT="1"/>
      <dgm:spPr/>
      <dgm:t>
        <a:bodyPr/>
        <a:lstStyle/>
        <a:p>
          <a:r>
            <a:rPr lang="en-GB" sz="2800" b="1" dirty="0"/>
            <a:t>Protection network</a:t>
          </a:r>
        </a:p>
      </dgm:t>
    </dgm:pt>
    <dgm:pt modelId="{95A70123-3F79-A141-AC54-4F8E912DEFD5}" type="parTrans" cxnId="{4793A568-AA51-1949-A1FA-959972912B0D}">
      <dgm:prSet/>
      <dgm:spPr/>
      <dgm:t>
        <a:bodyPr/>
        <a:lstStyle/>
        <a:p>
          <a:endParaRPr lang="en-GB"/>
        </a:p>
      </dgm:t>
    </dgm:pt>
    <dgm:pt modelId="{260FC33F-B7B9-F047-ACB7-137CE660AA90}" type="sibTrans" cxnId="{4793A568-AA51-1949-A1FA-959972912B0D}">
      <dgm:prSet/>
      <dgm:spPr/>
      <dgm:t>
        <a:bodyPr/>
        <a:lstStyle/>
        <a:p>
          <a:endParaRPr lang="en-GB"/>
        </a:p>
      </dgm:t>
    </dgm:pt>
    <dgm:pt modelId="{54039572-DED5-B84E-A347-B1090847B9AD}">
      <dgm:prSet phldrT="[Text]"/>
      <dgm:spPr/>
      <dgm:t>
        <a:bodyPr/>
        <a:lstStyle/>
        <a:p>
          <a:r>
            <a:rPr lang="en-GB" dirty="0"/>
            <a:t>Develop network of security contacts e.g. law enforcement, faith leaders, </a:t>
          </a:r>
          <a:r>
            <a:rPr lang="en-GB" dirty="0" smtClean="0">
              <a:solidFill>
                <a:srgbClr val="000000"/>
              </a:solidFill>
            </a:rPr>
            <a:t>peacekeepers, etc.</a:t>
          </a:r>
          <a:endParaRPr lang="en-GB" dirty="0">
            <a:solidFill>
              <a:srgbClr val="000000"/>
            </a:solidFill>
          </a:endParaRPr>
        </a:p>
      </dgm:t>
    </dgm:pt>
    <dgm:pt modelId="{AF1076D1-234E-D046-A1F5-B8B35A196B35}" type="parTrans" cxnId="{28F7444E-0CA6-084D-B359-BBD040FA3135}">
      <dgm:prSet/>
      <dgm:spPr/>
      <dgm:t>
        <a:bodyPr/>
        <a:lstStyle/>
        <a:p>
          <a:endParaRPr lang="en-GB"/>
        </a:p>
      </dgm:t>
    </dgm:pt>
    <dgm:pt modelId="{7E02BCE8-10D8-0049-900A-74784AC878B3}" type="sibTrans" cxnId="{28F7444E-0CA6-084D-B359-BBD040FA3135}">
      <dgm:prSet/>
      <dgm:spPr/>
      <dgm:t>
        <a:bodyPr/>
        <a:lstStyle/>
        <a:p>
          <a:endParaRPr lang="en-GB"/>
        </a:p>
      </dgm:t>
    </dgm:pt>
    <dgm:pt modelId="{1AC98C76-03BB-E546-B79E-9F8256F3ABB8}">
      <dgm:prSet phldrT="[Text]" custT="1"/>
      <dgm:spPr/>
      <dgm:t>
        <a:bodyPr/>
        <a:lstStyle/>
        <a:p>
          <a:r>
            <a:rPr lang="en-GB" sz="2800" b="1" dirty="0"/>
            <a:t>Travel</a:t>
          </a:r>
        </a:p>
      </dgm:t>
    </dgm:pt>
    <dgm:pt modelId="{DC196968-85D4-A047-89D9-0BF4B2B8F467}" type="parTrans" cxnId="{E41B6A5E-B2D0-634A-AB18-428006E96547}">
      <dgm:prSet/>
      <dgm:spPr/>
      <dgm:t>
        <a:bodyPr/>
        <a:lstStyle/>
        <a:p>
          <a:endParaRPr lang="en-GB"/>
        </a:p>
      </dgm:t>
    </dgm:pt>
    <dgm:pt modelId="{EFC3854C-D60C-A941-BE13-8CC71EAA8EA2}" type="sibTrans" cxnId="{E41B6A5E-B2D0-634A-AB18-428006E96547}">
      <dgm:prSet/>
      <dgm:spPr/>
      <dgm:t>
        <a:bodyPr/>
        <a:lstStyle/>
        <a:p>
          <a:endParaRPr lang="en-GB"/>
        </a:p>
      </dgm:t>
    </dgm:pt>
    <dgm:pt modelId="{CCAB4A94-4672-C649-ADD1-39C1DE47C843}">
      <dgm:prSet phldrT="[Text]" custT="1"/>
      <dgm:spPr/>
      <dgm:t>
        <a:bodyPr/>
        <a:lstStyle/>
        <a:p>
          <a:r>
            <a:rPr lang="en-GB" sz="1600" dirty="0"/>
            <a:t>Establish travel </a:t>
          </a:r>
          <a:r>
            <a:rPr lang="en-GB" sz="1600" dirty="0" smtClean="0"/>
            <a:t>authorisation protocols</a:t>
          </a:r>
          <a:r>
            <a:rPr lang="en-GB" sz="1600" dirty="0"/>
            <a:t>/vary routine journeys’ routes</a:t>
          </a:r>
        </a:p>
      </dgm:t>
    </dgm:pt>
    <dgm:pt modelId="{DC384011-3FD9-6048-94CB-EA8056DA14D6}" type="parTrans" cxnId="{FC8F5063-6584-E943-9AA0-78B02DACBBB2}">
      <dgm:prSet/>
      <dgm:spPr/>
      <dgm:t>
        <a:bodyPr/>
        <a:lstStyle/>
        <a:p>
          <a:endParaRPr lang="en-GB"/>
        </a:p>
      </dgm:t>
    </dgm:pt>
    <dgm:pt modelId="{F15A6ECD-9F75-A44D-8D0A-FF95E4DDE59B}" type="sibTrans" cxnId="{FC8F5063-6584-E943-9AA0-78B02DACBBB2}">
      <dgm:prSet/>
      <dgm:spPr/>
      <dgm:t>
        <a:bodyPr/>
        <a:lstStyle/>
        <a:p>
          <a:endParaRPr lang="en-GB"/>
        </a:p>
      </dgm:t>
    </dgm:pt>
    <dgm:pt modelId="{76BEE51D-9D1A-6545-B99C-5809B762F57F}">
      <dgm:prSet phldrT="[Text]" custT="1"/>
      <dgm:spPr/>
      <dgm:t>
        <a:bodyPr/>
        <a:lstStyle/>
        <a:p>
          <a:r>
            <a:rPr lang="en-GB" sz="1600" dirty="0"/>
            <a:t>Have back-up </a:t>
          </a:r>
          <a:r>
            <a:rPr lang="en-GB" sz="1600" dirty="0" smtClean="0"/>
            <a:t>coms </a:t>
          </a:r>
          <a:r>
            <a:rPr lang="en-GB" sz="1600" dirty="0"/>
            <a:t>&amp; always </a:t>
          </a:r>
          <a:r>
            <a:rPr lang="en-GB" sz="1600" dirty="0" smtClean="0"/>
            <a:t>carry a </a:t>
          </a:r>
          <a:r>
            <a:rPr lang="en-GB" sz="1600" dirty="0"/>
            <a:t>grab bag</a:t>
          </a:r>
        </a:p>
      </dgm:t>
    </dgm:pt>
    <dgm:pt modelId="{AF0B715E-4E3E-6D46-BAF1-85F61BEF25DA}" type="parTrans" cxnId="{E78271C6-EBE2-7B4F-A1DB-C0CA2F156C9E}">
      <dgm:prSet/>
      <dgm:spPr/>
      <dgm:t>
        <a:bodyPr/>
        <a:lstStyle/>
        <a:p>
          <a:endParaRPr lang="en-GB"/>
        </a:p>
      </dgm:t>
    </dgm:pt>
    <dgm:pt modelId="{9B488D14-DB01-644C-9258-D8440522F4E5}" type="sibTrans" cxnId="{E78271C6-EBE2-7B4F-A1DB-C0CA2F156C9E}">
      <dgm:prSet/>
      <dgm:spPr/>
      <dgm:t>
        <a:bodyPr/>
        <a:lstStyle/>
        <a:p>
          <a:endParaRPr lang="en-GB"/>
        </a:p>
      </dgm:t>
    </dgm:pt>
    <dgm:pt modelId="{F1E098CD-AB0D-6843-95B4-7580A6F1FC60}">
      <dgm:prSet phldrT="[Text]" custT="1"/>
      <dgm:spPr/>
      <dgm:t>
        <a:bodyPr/>
        <a:lstStyle/>
        <a:p>
          <a:r>
            <a:rPr lang="en-GB" sz="2800" b="1" dirty="0"/>
            <a:t>Health and self-care</a:t>
          </a:r>
        </a:p>
      </dgm:t>
    </dgm:pt>
    <dgm:pt modelId="{60135518-EAAA-464D-AB20-5EF54BEC262F}" type="parTrans" cxnId="{DEDBCE26-BE40-5B47-9AE0-2045F1D1489E}">
      <dgm:prSet/>
      <dgm:spPr/>
      <dgm:t>
        <a:bodyPr/>
        <a:lstStyle/>
        <a:p>
          <a:endParaRPr lang="en-GB"/>
        </a:p>
      </dgm:t>
    </dgm:pt>
    <dgm:pt modelId="{97A98DF5-314B-254E-BAB5-A82F8C03ABD6}" type="sibTrans" cxnId="{DEDBCE26-BE40-5B47-9AE0-2045F1D1489E}">
      <dgm:prSet/>
      <dgm:spPr/>
      <dgm:t>
        <a:bodyPr/>
        <a:lstStyle/>
        <a:p>
          <a:endParaRPr lang="en-GB"/>
        </a:p>
      </dgm:t>
    </dgm:pt>
    <dgm:pt modelId="{67507AB0-2CBF-7049-9D31-85C87E8D3768}">
      <dgm:prSet phldrT="[Text]" custT="1"/>
      <dgm:spPr/>
      <dgm:t>
        <a:bodyPr/>
        <a:lstStyle/>
        <a:p>
          <a:r>
            <a:rPr lang="en-GB" sz="1700" dirty="0"/>
            <a:t> Ensure regular debriefings</a:t>
          </a:r>
        </a:p>
      </dgm:t>
    </dgm:pt>
    <dgm:pt modelId="{39F58144-9A97-334C-86D9-16999AAA8880}" type="parTrans" cxnId="{BFEF16FE-6A8E-8C41-810F-C0F1042569B4}">
      <dgm:prSet/>
      <dgm:spPr/>
      <dgm:t>
        <a:bodyPr/>
        <a:lstStyle/>
        <a:p>
          <a:endParaRPr lang="en-GB"/>
        </a:p>
      </dgm:t>
    </dgm:pt>
    <dgm:pt modelId="{2569D436-FE3C-3D47-9972-9A7719FD7BDC}" type="sibTrans" cxnId="{BFEF16FE-6A8E-8C41-810F-C0F1042569B4}">
      <dgm:prSet/>
      <dgm:spPr/>
      <dgm:t>
        <a:bodyPr/>
        <a:lstStyle/>
        <a:p>
          <a:endParaRPr lang="en-GB"/>
        </a:p>
      </dgm:t>
    </dgm:pt>
    <dgm:pt modelId="{A9F759A6-0180-514D-8B94-902BF31EE2D9}">
      <dgm:prSet phldrT="[Text]" custT="1"/>
      <dgm:spPr/>
      <dgm:t>
        <a:bodyPr/>
        <a:lstStyle/>
        <a:p>
          <a:r>
            <a:rPr lang="en-GB" sz="1700" dirty="0"/>
            <a:t>Encourage staff to have self-care plan &amp; good work/life balance </a:t>
          </a:r>
        </a:p>
      </dgm:t>
    </dgm:pt>
    <dgm:pt modelId="{C1E5BD5B-9543-1648-AD9A-D1DBF0F5FC3F}" type="parTrans" cxnId="{8C43F7F7-6723-6A40-B346-C8A348E4B856}">
      <dgm:prSet/>
      <dgm:spPr/>
    </dgm:pt>
    <dgm:pt modelId="{2925760D-4FF8-6848-BCE5-0D52D1434DEF}" type="sibTrans" cxnId="{8C43F7F7-6723-6A40-B346-C8A348E4B856}">
      <dgm:prSet/>
      <dgm:spPr/>
    </dgm:pt>
    <dgm:pt modelId="{AE2A820C-93CB-D442-B724-A3794B450F6E}">
      <dgm:prSet phldrT="[Text]" custT="1"/>
      <dgm:spPr/>
      <dgm:t>
        <a:bodyPr/>
        <a:lstStyle/>
        <a:p>
          <a:r>
            <a:rPr lang="en-GB" sz="1700" dirty="0"/>
            <a:t>Refer staff for psychological support if needed</a:t>
          </a:r>
        </a:p>
      </dgm:t>
    </dgm:pt>
    <dgm:pt modelId="{6576C57B-D009-CA4D-8467-45FBE9683A92}" type="parTrans" cxnId="{B12D1F33-4219-6B46-B331-E2E2BD104100}">
      <dgm:prSet/>
      <dgm:spPr/>
    </dgm:pt>
    <dgm:pt modelId="{3FF81348-FA1C-D547-BF71-64A4ADFCD79D}" type="sibTrans" cxnId="{B12D1F33-4219-6B46-B331-E2E2BD104100}">
      <dgm:prSet/>
      <dgm:spPr/>
    </dgm:pt>
    <dgm:pt modelId="{6EA82ED8-7EC8-DF42-BACB-EC2981364649}">
      <dgm:prSet phldrT="[Text]" custT="1"/>
      <dgm:spPr/>
      <dgm:t>
        <a:bodyPr/>
        <a:lstStyle/>
        <a:p>
          <a:r>
            <a:rPr lang="en-GB" sz="1700" dirty="0"/>
            <a:t> </a:t>
          </a:r>
          <a:r>
            <a:rPr lang="en-GB" sz="1500" dirty="0"/>
            <a:t>Use trained drivers/</a:t>
          </a:r>
          <a:r>
            <a:rPr lang="en-GB" sz="1500" dirty="0" smtClean="0"/>
            <a:t>avoid large crowds &amp; </a:t>
          </a:r>
          <a:r>
            <a:rPr lang="en-GB" sz="1500" dirty="0"/>
            <a:t>demonstrations </a:t>
          </a:r>
        </a:p>
      </dgm:t>
    </dgm:pt>
    <dgm:pt modelId="{DC5E9621-C3FC-EE49-8C6E-E7E9F432CB1F}" type="parTrans" cxnId="{E58FE804-1D1A-FB44-9D0D-2387699C7A54}">
      <dgm:prSet/>
      <dgm:spPr/>
    </dgm:pt>
    <dgm:pt modelId="{85FB444A-DD1C-1E4E-9F66-65B6C73DF381}" type="sibTrans" cxnId="{E58FE804-1D1A-FB44-9D0D-2387699C7A54}">
      <dgm:prSet/>
      <dgm:spPr/>
    </dgm:pt>
    <dgm:pt modelId="{4DB7851E-6A01-DD4E-BEF4-26E94ACE7EC7}">
      <dgm:prSet phldrT="[Text]"/>
      <dgm:spPr/>
      <dgm:t>
        <a:bodyPr/>
        <a:lstStyle/>
        <a:p>
          <a:r>
            <a:rPr lang="en-GB" dirty="0" smtClean="0"/>
            <a:t>Consider regular check-ins &amp; an alert network/tree to call designated people in case of emergency  </a:t>
          </a:r>
          <a:endParaRPr lang="en-GB" dirty="0"/>
        </a:p>
      </dgm:t>
    </dgm:pt>
    <dgm:pt modelId="{3A392FAF-6F7A-0F45-AF76-847689C30CE7}" type="parTrans" cxnId="{BE0CC6F6-C0C9-884E-BBC2-D343CF72AA9F}">
      <dgm:prSet/>
      <dgm:spPr/>
    </dgm:pt>
    <dgm:pt modelId="{D6F888D6-DD9B-C445-8733-D6E881ED9902}" type="sibTrans" cxnId="{BE0CC6F6-C0C9-884E-BBC2-D343CF72AA9F}">
      <dgm:prSet/>
      <dgm:spPr/>
    </dgm:pt>
    <dgm:pt modelId="{76445DE3-658D-4442-AF57-563C2384C490}" type="pres">
      <dgm:prSet presAssocID="{A464F81E-2659-5847-8D9A-B24FBC79BDCA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8FF8D4EB-E371-9745-BD4A-A029547BA480}" type="pres">
      <dgm:prSet presAssocID="{84B726B0-6D18-684E-937A-4DF3D8B7F55E}" presName="compNode" presStyleCnt="0"/>
      <dgm:spPr/>
    </dgm:pt>
    <dgm:pt modelId="{725788B9-04D8-F343-9785-3C7AF21601DF}" type="pres">
      <dgm:prSet presAssocID="{84B726B0-6D18-684E-937A-4DF3D8B7F55E}" presName="aNode" presStyleLbl="bgShp" presStyleIdx="0" presStyleCnt="3" custLinFactNeighborX="-2537" custLinFactNeighborY="3932"/>
      <dgm:spPr/>
      <dgm:t>
        <a:bodyPr/>
        <a:lstStyle/>
        <a:p>
          <a:endParaRPr lang="en-GB"/>
        </a:p>
      </dgm:t>
    </dgm:pt>
    <dgm:pt modelId="{C4C6B702-1F1A-CD47-8715-A589B8D44192}" type="pres">
      <dgm:prSet presAssocID="{84B726B0-6D18-684E-937A-4DF3D8B7F55E}" presName="textNode" presStyleLbl="bgShp" presStyleIdx="0" presStyleCnt="3"/>
      <dgm:spPr/>
      <dgm:t>
        <a:bodyPr/>
        <a:lstStyle/>
        <a:p>
          <a:endParaRPr lang="en-GB"/>
        </a:p>
      </dgm:t>
    </dgm:pt>
    <dgm:pt modelId="{506FB8D6-A882-6B4C-97E1-8C7A32631D2F}" type="pres">
      <dgm:prSet presAssocID="{84B726B0-6D18-684E-937A-4DF3D8B7F55E}" presName="compChildNode" presStyleCnt="0"/>
      <dgm:spPr/>
    </dgm:pt>
    <dgm:pt modelId="{F458B5A7-9F2E-A445-A5D3-08BE6D366035}" type="pres">
      <dgm:prSet presAssocID="{84B726B0-6D18-684E-937A-4DF3D8B7F55E}" presName="theInnerList" presStyleCnt="0"/>
      <dgm:spPr/>
    </dgm:pt>
    <dgm:pt modelId="{E90C7A46-84C4-CC44-8904-AC8D941AFDE4}" type="pres">
      <dgm:prSet presAssocID="{54039572-DED5-B84E-A347-B1090847B9AD}" presName="childNode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BE5BFFB-9924-5A41-9A00-3CB15B799BD7}" type="pres">
      <dgm:prSet presAssocID="{54039572-DED5-B84E-A347-B1090847B9AD}" presName="aSpace2" presStyleCnt="0"/>
      <dgm:spPr/>
    </dgm:pt>
    <dgm:pt modelId="{EF62C6F9-4AE0-814F-9E41-848AE2C43ED1}" type="pres">
      <dgm:prSet presAssocID="{4DB7851E-6A01-DD4E-BEF4-26E94ACE7EC7}" presName="childNode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7B2ADEA-E750-4B41-8179-67A75D39BA82}" type="pres">
      <dgm:prSet presAssocID="{84B726B0-6D18-684E-937A-4DF3D8B7F55E}" presName="aSpace" presStyleCnt="0"/>
      <dgm:spPr/>
    </dgm:pt>
    <dgm:pt modelId="{186CB7E5-81B0-744B-81E5-62E98E41EC10}" type="pres">
      <dgm:prSet presAssocID="{1AC98C76-03BB-E546-B79E-9F8256F3ABB8}" presName="compNode" presStyleCnt="0"/>
      <dgm:spPr/>
    </dgm:pt>
    <dgm:pt modelId="{6C45FF5E-5CA7-314F-B787-4FDDE84B1ABD}" type="pres">
      <dgm:prSet presAssocID="{1AC98C76-03BB-E546-B79E-9F8256F3ABB8}" presName="aNode" presStyleLbl="bgShp" presStyleIdx="1" presStyleCnt="3"/>
      <dgm:spPr/>
      <dgm:t>
        <a:bodyPr/>
        <a:lstStyle/>
        <a:p>
          <a:endParaRPr lang="en-GB"/>
        </a:p>
      </dgm:t>
    </dgm:pt>
    <dgm:pt modelId="{68A4774D-F283-564E-BA24-0F0D3FB409D6}" type="pres">
      <dgm:prSet presAssocID="{1AC98C76-03BB-E546-B79E-9F8256F3ABB8}" presName="textNode" presStyleLbl="bgShp" presStyleIdx="1" presStyleCnt="3"/>
      <dgm:spPr/>
      <dgm:t>
        <a:bodyPr/>
        <a:lstStyle/>
        <a:p>
          <a:endParaRPr lang="en-GB"/>
        </a:p>
      </dgm:t>
    </dgm:pt>
    <dgm:pt modelId="{F070DE91-09FE-994C-9201-95167A470F4F}" type="pres">
      <dgm:prSet presAssocID="{1AC98C76-03BB-E546-B79E-9F8256F3ABB8}" presName="compChildNode" presStyleCnt="0"/>
      <dgm:spPr/>
    </dgm:pt>
    <dgm:pt modelId="{8718633D-7D37-5145-843B-A7CC56C37464}" type="pres">
      <dgm:prSet presAssocID="{1AC98C76-03BB-E546-B79E-9F8256F3ABB8}" presName="theInnerList" presStyleCnt="0"/>
      <dgm:spPr/>
    </dgm:pt>
    <dgm:pt modelId="{66DF2294-5C10-074D-9E77-EEF19DE87B81}" type="pres">
      <dgm:prSet presAssocID="{CCAB4A94-4672-C649-ADD1-39C1DE47C843}" presName="childNode" presStyleLbl="node1" presStyleIdx="2" presStyleCnt="8" custScaleX="98027" custScaleY="11186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32F5518-82E4-654B-AC6D-E03ACCF6B547}" type="pres">
      <dgm:prSet presAssocID="{CCAB4A94-4672-C649-ADD1-39C1DE47C843}" presName="aSpace2" presStyleCnt="0"/>
      <dgm:spPr/>
    </dgm:pt>
    <dgm:pt modelId="{AC76A073-07BE-8D49-81F0-85D3981999D7}" type="pres">
      <dgm:prSet presAssocID="{6EA82ED8-7EC8-DF42-BACB-EC2981364649}" presName="childNode" presStyleLbl="node1" presStyleIdx="3" presStyleCnt="8" custScaleX="98027" custScaleY="8962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201791C-C9F0-2341-9267-85D581183201}" type="pres">
      <dgm:prSet presAssocID="{6EA82ED8-7EC8-DF42-BACB-EC2981364649}" presName="aSpace2" presStyleCnt="0"/>
      <dgm:spPr/>
    </dgm:pt>
    <dgm:pt modelId="{B233B757-2DE9-B440-98B2-DE7AE9605929}" type="pres">
      <dgm:prSet presAssocID="{76BEE51D-9D1A-6545-B99C-5809B762F57F}" presName="childNode" presStyleLbl="node1" presStyleIdx="4" presStyleCnt="8" custScaleX="98027" custScaleY="70921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655729A-D479-B544-BADD-BB52D3E1D47C}" type="pres">
      <dgm:prSet presAssocID="{1AC98C76-03BB-E546-B79E-9F8256F3ABB8}" presName="aSpace" presStyleCnt="0"/>
      <dgm:spPr/>
    </dgm:pt>
    <dgm:pt modelId="{CF1A9527-87D7-D945-A4E2-7D2602DAF741}" type="pres">
      <dgm:prSet presAssocID="{F1E098CD-AB0D-6843-95B4-7580A6F1FC60}" presName="compNode" presStyleCnt="0"/>
      <dgm:spPr/>
    </dgm:pt>
    <dgm:pt modelId="{DE4C6B3B-2A10-B94E-AFFF-E095AEB55BEF}" type="pres">
      <dgm:prSet presAssocID="{F1E098CD-AB0D-6843-95B4-7580A6F1FC60}" presName="aNode" presStyleLbl="bgShp" presStyleIdx="2" presStyleCnt="3"/>
      <dgm:spPr/>
      <dgm:t>
        <a:bodyPr/>
        <a:lstStyle/>
        <a:p>
          <a:endParaRPr lang="en-GB"/>
        </a:p>
      </dgm:t>
    </dgm:pt>
    <dgm:pt modelId="{3A3CF2D4-283F-124F-8D75-6724EF0B6445}" type="pres">
      <dgm:prSet presAssocID="{F1E098CD-AB0D-6843-95B4-7580A6F1FC60}" presName="textNode" presStyleLbl="bgShp" presStyleIdx="2" presStyleCnt="3"/>
      <dgm:spPr/>
      <dgm:t>
        <a:bodyPr/>
        <a:lstStyle/>
        <a:p>
          <a:endParaRPr lang="en-GB"/>
        </a:p>
      </dgm:t>
    </dgm:pt>
    <dgm:pt modelId="{2DFD6A4E-4BE7-F749-8028-7833643B1CA2}" type="pres">
      <dgm:prSet presAssocID="{F1E098CD-AB0D-6843-95B4-7580A6F1FC60}" presName="compChildNode" presStyleCnt="0"/>
      <dgm:spPr/>
    </dgm:pt>
    <dgm:pt modelId="{B7E2F3D6-DC8F-7647-8130-8449DC5F8151}" type="pres">
      <dgm:prSet presAssocID="{F1E098CD-AB0D-6843-95B4-7580A6F1FC60}" presName="theInnerList" presStyleCnt="0"/>
      <dgm:spPr/>
    </dgm:pt>
    <dgm:pt modelId="{19C2A8A2-6A6C-ED40-9C95-4009A3315FF8}" type="pres">
      <dgm:prSet presAssocID="{67507AB0-2CBF-7049-9D31-85C87E8D3768}" presName="childNode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C9C4566-F0BA-A44E-9C84-5838F4B3FAB2}" type="pres">
      <dgm:prSet presAssocID="{67507AB0-2CBF-7049-9D31-85C87E8D3768}" presName="aSpace2" presStyleCnt="0"/>
      <dgm:spPr/>
    </dgm:pt>
    <dgm:pt modelId="{B0BA1210-7B4E-9741-81D9-3E1550143276}" type="pres">
      <dgm:prSet presAssocID="{AE2A820C-93CB-D442-B724-A3794B450F6E}" presName="childNode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6B73AFD-A1CF-7541-818A-78691D1D7CE3}" type="pres">
      <dgm:prSet presAssocID="{AE2A820C-93CB-D442-B724-A3794B450F6E}" presName="aSpace2" presStyleCnt="0"/>
      <dgm:spPr/>
    </dgm:pt>
    <dgm:pt modelId="{BACBE306-E535-DE47-AD93-5C3699E8616F}" type="pres">
      <dgm:prSet presAssocID="{A9F759A6-0180-514D-8B94-902BF31EE2D9}" presName="childNode" presStyleLbl="node1" presStyleIdx="7" presStyleCnt="8" custScaleX="97252" custScaleY="12787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BFEF16FE-6A8E-8C41-810F-C0F1042569B4}" srcId="{F1E098CD-AB0D-6843-95B4-7580A6F1FC60}" destId="{67507AB0-2CBF-7049-9D31-85C87E8D3768}" srcOrd="0" destOrd="0" parTransId="{39F58144-9A97-334C-86D9-16999AAA8880}" sibTransId="{2569D436-FE3C-3D47-9972-9A7719FD7BDC}"/>
    <dgm:cxn modelId="{BE0CC6F6-C0C9-884E-BBC2-D343CF72AA9F}" srcId="{84B726B0-6D18-684E-937A-4DF3D8B7F55E}" destId="{4DB7851E-6A01-DD4E-BEF4-26E94ACE7EC7}" srcOrd="1" destOrd="0" parTransId="{3A392FAF-6F7A-0F45-AF76-847689C30CE7}" sibTransId="{D6F888D6-DD9B-C445-8733-D6E881ED9902}"/>
    <dgm:cxn modelId="{04420C3C-7453-334A-ACC3-C1FA397AFF03}" type="presOf" srcId="{4DB7851E-6A01-DD4E-BEF4-26E94ACE7EC7}" destId="{EF62C6F9-4AE0-814F-9E41-848AE2C43ED1}" srcOrd="0" destOrd="0" presId="urn:microsoft.com/office/officeart/2005/8/layout/lProcess2"/>
    <dgm:cxn modelId="{4E313B31-7539-1641-B552-BE286E928468}" type="presOf" srcId="{A9F759A6-0180-514D-8B94-902BF31EE2D9}" destId="{BACBE306-E535-DE47-AD93-5C3699E8616F}" srcOrd="0" destOrd="0" presId="urn:microsoft.com/office/officeart/2005/8/layout/lProcess2"/>
    <dgm:cxn modelId="{8C43F7F7-6723-6A40-B346-C8A348E4B856}" srcId="{F1E098CD-AB0D-6843-95B4-7580A6F1FC60}" destId="{A9F759A6-0180-514D-8B94-902BF31EE2D9}" srcOrd="2" destOrd="0" parTransId="{C1E5BD5B-9543-1648-AD9A-D1DBF0F5FC3F}" sibTransId="{2925760D-4FF8-6848-BCE5-0D52D1434DEF}"/>
    <dgm:cxn modelId="{7B101566-F638-834D-A217-0EE5E0F3A44B}" type="presOf" srcId="{67507AB0-2CBF-7049-9D31-85C87E8D3768}" destId="{19C2A8A2-6A6C-ED40-9C95-4009A3315FF8}" srcOrd="0" destOrd="0" presId="urn:microsoft.com/office/officeart/2005/8/layout/lProcess2"/>
    <dgm:cxn modelId="{659D5694-B3A7-1F47-942B-98D8DC847ABF}" type="presOf" srcId="{CCAB4A94-4672-C649-ADD1-39C1DE47C843}" destId="{66DF2294-5C10-074D-9E77-EEF19DE87B81}" srcOrd="0" destOrd="0" presId="urn:microsoft.com/office/officeart/2005/8/layout/lProcess2"/>
    <dgm:cxn modelId="{E3C67EE6-0767-644E-A83F-F4053330D730}" type="presOf" srcId="{76BEE51D-9D1A-6545-B99C-5809B762F57F}" destId="{B233B757-2DE9-B440-98B2-DE7AE9605929}" srcOrd="0" destOrd="0" presId="urn:microsoft.com/office/officeart/2005/8/layout/lProcess2"/>
    <dgm:cxn modelId="{1C05AE41-720E-E143-92F3-369778A6B9CB}" type="presOf" srcId="{84B726B0-6D18-684E-937A-4DF3D8B7F55E}" destId="{C4C6B702-1F1A-CD47-8715-A589B8D44192}" srcOrd="1" destOrd="0" presId="urn:microsoft.com/office/officeart/2005/8/layout/lProcess2"/>
    <dgm:cxn modelId="{28F7444E-0CA6-084D-B359-BBD040FA3135}" srcId="{84B726B0-6D18-684E-937A-4DF3D8B7F55E}" destId="{54039572-DED5-B84E-A347-B1090847B9AD}" srcOrd="0" destOrd="0" parTransId="{AF1076D1-234E-D046-A1F5-B8B35A196B35}" sibTransId="{7E02BCE8-10D8-0049-900A-74784AC878B3}"/>
    <dgm:cxn modelId="{6F4B1D8F-5702-3A4D-9FD5-58E7D2791910}" type="presOf" srcId="{F1E098CD-AB0D-6843-95B4-7580A6F1FC60}" destId="{3A3CF2D4-283F-124F-8D75-6724EF0B6445}" srcOrd="1" destOrd="0" presId="urn:microsoft.com/office/officeart/2005/8/layout/lProcess2"/>
    <dgm:cxn modelId="{E78271C6-EBE2-7B4F-A1DB-C0CA2F156C9E}" srcId="{1AC98C76-03BB-E546-B79E-9F8256F3ABB8}" destId="{76BEE51D-9D1A-6545-B99C-5809B762F57F}" srcOrd="2" destOrd="0" parTransId="{AF0B715E-4E3E-6D46-BAF1-85F61BEF25DA}" sibTransId="{9B488D14-DB01-644C-9258-D8440522F4E5}"/>
    <dgm:cxn modelId="{1CD1AFC4-C991-8045-A5B8-8CA7F0FEAE81}" type="presOf" srcId="{6EA82ED8-7EC8-DF42-BACB-EC2981364649}" destId="{AC76A073-07BE-8D49-81F0-85D3981999D7}" srcOrd="0" destOrd="0" presId="urn:microsoft.com/office/officeart/2005/8/layout/lProcess2"/>
    <dgm:cxn modelId="{4793A568-AA51-1949-A1FA-959972912B0D}" srcId="{A464F81E-2659-5847-8D9A-B24FBC79BDCA}" destId="{84B726B0-6D18-684E-937A-4DF3D8B7F55E}" srcOrd="0" destOrd="0" parTransId="{95A70123-3F79-A141-AC54-4F8E912DEFD5}" sibTransId="{260FC33F-B7B9-F047-ACB7-137CE660AA90}"/>
    <dgm:cxn modelId="{3D2A28C5-0646-8B41-90FA-AEBF66426EFE}" type="presOf" srcId="{AE2A820C-93CB-D442-B724-A3794B450F6E}" destId="{B0BA1210-7B4E-9741-81D9-3E1550143276}" srcOrd="0" destOrd="0" presId="urn:microsoft.com/office/officeart/2005/8/layout/lProcess2"/>
    <dgm:cxn modelId="{B63EC502-8C3C-374D-B745-BA57273BAB27}" type="presOf" srcId="{1AC98C76-03BB-E546-B79E-9F8256F3ABB8}" destId="{6C45FF5E-5CA7-314F-B787-4FDDE84B1ABD}" srcOrd="0" destOrd="0" presId="urn:microsoft.com/office/officeart/2005/8/layout/lProcess2"/>
    <dgm:cxn modelId="{E58FE804-1D1A-FB44-9D0D-2387699C7A54}" srcId="{1AC98C76-03BB-E546-B79E-9F8256F3ABB8}" destId="{6EA82ED8-7EC8-DF42-BACB-EC2981364649}" srcOrd="1" destOrd="0" parTransId="{DC5E9621-C3FC-EE49-8C6E-E7E9F432CB1F}" sibTransId="{85FB444A-DD1C-1E4E-9F66-65B6C73DF381}"/>
    <dgm:cxn modelId="{FC8F5063-6584-E943-9AA0-78B02DACBBB2}" srcId="{1AC98C76-03BB-E546-B79E-9F8256F3ABB8}" destId="{CCAB4A94-4672-C649-ADD1-39C1DE47C843}" srcOrd="0" destOrd="0" parTransId="{DC384011-3FD9-6048-94CB-EA8056DA14D6}" sibTransId="{F15A6ECD-9F75-A44D-8D0A-FF95E4DDE59B}"/>
    <dgm:cxn modelId="{3CD7A69D-39E7-8F42-A873-2D14DDEBB151}" type="presOf" srcId="{1AC98C76-03BB-E546-B79E-9F8256F3ABB8}" destId="{68A4774D-F283-564E-BA24-0F0D3FB409D6}" srcOrd="1" destOrd="0" presId="urn:microsoft.com/office/officeart/2005/8/layout/lProcess2"/>
    <dgm:cxn modelId="{70610D1E-31E7-BE41-BF82-5F3FAFD4238C}" type="presOf" srcId="{A464F81E-2659-5847-8D9A-B24FBC79BDCA}" destId="{76445DE3-658D-4442-AF57-563C2384C490}" srcOrd="0" destOrd="0" presId="urn:microsoft.com/office/officeart/2005/8/layout/lProcess2"/>
    <dgm:cxn modelId="{365D4BF3-BB6E-444E-9024-7A1F089ABDD4}" type="presOf" srcId="{84B726B0-6D18-684E-937A-4DF3D8B7F55E}" destId="{725788B9-04D8-F343-9785-3C7AF21601DF}" srcOrd="0" destOrd="0" presId="urn:microsoft.com/office/officeart/2005/8/layout/lProcess2"/>
    <dgm:cxn modelId="{DEDBCE26-BE40-5B47-9AE0-2045F1D1489E}" srcId="{A464F81E-2659-5847-8D9A-B24FBC79BDCA}" destId="{F1E098CD-AB0D-6843-95B4-7580A6F1FC60}" srcOrd="2" destOrd="0" parTransId="{60135518-EAAA-464D-AB20-5EF54BEC262F}" sibTransId="{97A98DF5-314B-254E-BAB5-A82F8C03ABD6}"/>
    <dgm:cxn modelId="{E41B6A5E-B2D0-634A-AB18-428006E96547}" srcId="{A464F81E-2659-5847-8D9A-B24FBC79BDCA}" destId="{1AC98C76-03BB-E546-B79E-9F8256F3ABB8}" srcOrd="1" destOrd="0" parTransId="{DC196968-85D4-A047-89D9-0BF4B2B8F467}" sibTransId="{EFC3854C-D60C-A941-BE13-8CC71EAA8EA2}"/>
    <dgm:cxn modelId="{953DC1C2-9EE1-374F-A204-F2FC8BED6F56}" type="presOf" srcId="{54039572-DED5-B84E-A347-B1090847B9AD}" destId="{E90C7A46-84C4-CC44-8904-AC8D941AFDE4}" srcOrd="0" destOrd="0" presId="urn:microsoft.com/office/officeart/2005/8/layout/lProcess2"/>
    <dgm:cxn modelId="{3A7F526F-4B05-9648-ABC0-EE76E5EDD351}" type="presOf" srcId="{F1E098CD-AB0D-6843-95B4-7580A6F1FC60}" destId="{DE4C6B3B-2A10-B94E-AFFF-E095AEB55BEF}" srcOrd="0" destOrd="0" presId="urn:microsoft.com/office/officeart/2005/8/layout/lProcess2"/>
    <dgm:cxn modelId="{B12D1F33-4219-6B46-B331-E2E2BD104100}" srcId="{F1E098CD-AB0D-6843-95B4-7580A6F1FC60}" destId="{AE2A820C-93CB-D442-B724-A3794B450F6E}" srcOrd="1" destOrd="0" parTransId="{6576C57B-D009-CA4D-8467-45FBE9683A92}" sibTransId="{3FF81348-FA1C-D547-BF71-64A4ADFCD79D}"/>
    <dgm:cxn modelId="{87F13AC5-6978-8F4F-AD5F-80BB3B1A85F9}" type="presParOf" srcId="{76445DE3-658D-4442-AF57-563C2384C490}" destId="{8FF8D4EB-E371-9745-BD4A-A029547BA480}" srcOrd="0" destOrd="0" presId="urn:microsoft.com/office/officeart/2005/8/layout/lProcess2"/>
    <dgm:cxn modelId="{3F00C83E-6546-6F49-A398-1BBBF4FB7BBB}" type="presParOf" srcId="{8FF8D4EB-E371-9745-BD4A-A029547BA480}" destId="{725788B9-04D8-F343-9785-3C7AF21601DF}" srcOrd="0" destOrd="0" presId="urn:microsoft.com/office/officeart/2005/8/layout/lProcess2"/>
    <dgm:cxn modelId="{CE023058-5736-A04B-9E14-4D628D45CE22}" type="presParOf" srcId="{8FF8D4EB-E371-9745-BD4A-A029547BA480}" destId="{C4C6B702-1F1A-CD47-8715-A589B8D44192}" srcOrd="1" destOrd="0" presId="urn:microsoft.com/office/officeart/2005/8/layout/lProcess2"/>
    <dgm:cxn modelId="{67B9A79B-8273-F04D-AAC7-C288F62DB628}" type="presParOf" srcId="{8FF8D4EB-E371-9745-BD4A-A029547BA480}" destId="{506FB8D6-A882-6B4C-97E1-8C7A32631D2F}" srcOrd="2" destOrd="0" presId="urn:microsoft.com/office/officeart/2005/8/layout/lProcess2"/>
    <dgm:cxn modelId="{C2578D5C-76D7-8F40-87B8-09228A7AC7C6}" type="presParOf" srcId="{506FB8D6-A882-6B4C-97E1-8C7A32631D2F}" destId="{F458B5A7-9F2E-A445-A5D3-08BE6D366035}" srcOrd="0" destOrd="0" presId="urn:microsoft.com/office/officeart/2005/8/layout/lProcess2"/>
    <dgm:cxn modelId="{84820523-D041-A344-A7AC-B0E94080ED00}" type="presParOf" srcId="{F458B5A7-9F2E-A445-A5D3-08BE6D366035}" destId="{E90C7A46-84C4-CC44-8904-AC8D941AFDE4}" srcOrd="0" destOrd="0" presId="urn:microsoft.com/office/officeart/2005/8/layout/lProcess2"/>
    <dgm:cxn modelId="{AE27C762-26CA-8143-B007-D34D36F506FB}" type="presParOf" srcId="{F458B5A7-9F2E-A445-A5D3-08BE6D366035}" destId="{3BE5BFFB-9924-5A41-9A00-3CB15B799BD7}" srcOrd="1" destOrd="0" presId="urn:microsoft.com/office/officeart/2005/8/layout/lProcess2"/>
    <dgm:cxn modelId="{B97C5E1F-3231-3845-980D-3841FCDD0DB6}" type="presParOf" srcId="{F458B5A7-9F2E-A445-A5D3-08BE6D366035}" destId="{EF62C6F9-4AE0-814F-9E41-848AE2C43ED1}" srcOrd="2" destOrd="0" presId="urn:microsoft.com/office/officeart/2005/8/layout/lProcess2"/>
    <dgm:cxn modelId="{EFB9DC06-537A-B44F-918A-A79B651D4698}" type="presParOf" srcId="{76445DE3-658D-4442-AF57-563C2384C490}" destId="{97B2ADEA-E750-4B41-8179-67A75D39BA82}" srcOrd="1" destOrd="0" presId="urn:microsoft.com/office/officeart/2005/8/layout/lProcess2"/>
    <dgm:cxn modelId="{78CCBD4C-EBD9-664C-8F20-BF9CCA5CA1B6}" type="presParOf" srcId="{76445DE3-658D-4442-AF57-563C2384C490}" destId="{186CB7E5-81B0-744B-81E5-62E98E41EC10}" srcOrd="2" destOrd="0" presId="urn:microsoft.com/office/officeart/2005/8/layout/lProcess2"/>
    <dgm:cxn modelId="{473148A0-DDE4-5443-96A5-CE955DCEC16E}" type="presParOf" srcId="{186CB7E5-81B0-744B-81E5-62E98E41EC10}" destId="{6C45FF5E-5CA7-314F-B787-4FDDE84B1ABD}" srcOrd="0" destOrd="0" presId="urn:microsoft.com/office/officeart/2005/8/layout/lProcess2"/>
    <dgm:cxn modelId="{14D18EBF-F3A6-D344-A2D4-454D81E4B1F5}" type="presParOf" srcId="{186CB7E5-81B0-744B-81E5-62E98E41EC10}" destId="{68A4774D-F283-564E-BA24-0F0D3FB409D6}" srcOrd="1" destOrd="0" presId="urn:microsoft.com/office/officeart/2005/8/layout/lProcess2"/>
    <dgm:cxn modelId="{068F725F-67F8-9E4C-805A-203D0363DD6E}" type="presParOf" srcId="{186CB7E5-81B0-744B-81E5-62E98E41EC10}" destId="{F070DE91-09FE-994C-9201-95167A470F4F}" srcOrd="2" destOrd="0" presId="urn:microsoft.com/office/officeart/2005/8/layout/lProcess2"/>
    <dgm:cxn modelId="{3BECDF98-D436-DA45-BB53-656A6CE843A2}" type="presParOf" srcId="{F070DE91-09FE-994C-9201-95167A470F4F}" destId="{8718633D-7D37-5145-843B-A7CC56C37464}" srcOrd="0" destOrd="0" presId="urn:microsoft.com/office/officeart/2005/8/layout/lProcess2"/>
    <dgm:cxn modelId="{9DF7EB96-47CA-F849-AAAC-3200F9429EFB}" type="presParOf" srcId="{8718633D-7D37-5145-843B-A7CC56C37464}" destId="{66DF2294-5C10-074D-9E77-EEF19DE87B81}" srcOrd="0" destOrd="0" presId="urn:microsoft.com/office/officeart/2005/8/layout/lProcess2"/>
    <dgm:cxn modelId="{0CDDBE78-802A-F742-8EE2-BF0A743C8F7E}" type="presParOf" srcId="{8718633D-7D37-5145-843B-A7CC56C37464}" destId="{432F5518-82E4-654B-AC6D-E03ACCF6B547}" srcOrd="1" destOrd="0" presId="urn:microsoft.com/office/officeart/2005/8/layout/lProcess2"/>
    <dgm:cxn modelId="{B4F42B62-84E2-704D-A9CC-BEC4694FBDBA}" type="presParOf" srcId="{8718633D-7D37-5145-843B-A7CC56C37464}" destId="{AC76A073-07BE-8D49-81F0-85D3981999D7}" srcOrd="2" destOrd="0" presId="urn:microsoft.com/office/officeart/2005/8/layout/lProcess2"/>
    <dgm:cxn modelId="{AA799F2D-6B08-D847-B1F2-9879B705A54C}" type="presParOf" srcId="{8718633D-7D37-5145-843B-A7CC56C37464}" destId="{B201791C-C9F0-2341-9267-85D581183201}" srcOrd="3" destOrd="0" presId="urn:microsoft.com/office/officeart/2005/8/layout/lProcess2"/>
    <dgm:cxn modelId="{3E4D5F92-81C9-D744-93BC-712A5D9595F4}" type="presParOf" srcId="{8718633D-7D37-5145-843B-A7CC56C37464}" destId="{B233B757-2DE9-B440-98B2-DE7AE9605929}" srcOrd="4" destOrd="0" presId="urn:microsoft.com/office/officeart/2005/8/layout/lProcess2"/>
    <dgm:cxn modelId="{12690832-E0D4-3840-A845-1AEA6FE25F39}" type="presParOf" srcId="{76445DE3-658D-4442-AF57-563C2384C490}" destId="{D655729A-D479-B544-BADD-BB52D3E1D47C}" srcOrd="3" destOrd="0" presId="urn:microsoft.com/office/officeart/2005/8/layout/lProcess2"/>
    <dgm:cxn modelId="{5EEBDC59-7E9A-1749-A359-E8CE4E952ED2}" type="presParOf" srcId="{76445DE3-658D-4442-AF57-563C2384C490}" destId="{CF1A9527-87D7-D945-A4E2-7D2602DAF741}" srcOrd="4" destOrd="0" presId="urn:microsoft.com/office/officeart/2005/8/layout/lProcess2"/>
    <dgm:cxn modelId="{2E2A7EEC-F4AA-2743-BE52-7A2D584B4D7B}" type="presParOf" srcId="{CF1A9527-87D7-D945-A4E2-7D2602DAF741}" destId="{DE4C6B3B-2A10-B94E-AFFF-E095AEB55BEF}" srcOrd="0" destOrd="0" presId="urn:microsoft.com/office/officeart/2005/8/layout/lProcess2"/>
    <dgm:cxn modelId="{21ADC6F1-5A19-0E49-A05B-0E065CD210FB}" type="presParOf" srcId="{CF1A9527-87D7-D945-A4E2-7D2602DAF741}" destId="{3A3CF2D4-283F-124F-8D75-6724EF0B6445}" srcOrd="1" destOrd="0" presId="urn:microsoft.com/office/officeart/2005/8/layout/lProcess2"/>
    <dgm:cxn modelId="{63BA91A6-6DFF-5743-8505-CFF026BE6012}" type="presParOf" srcId="{CF1A9527-87D7-D945-A4E2-7D2602DAF741}" destId="{2DFD6A4E-4BE7-F749-8028-7833643B1CA2}" srcOrd="2" destOrd="0" presId="urn:microsoft.com/office/officeart/2005/8/layout/lProcess2"/>
    <dgm:cxn modelId="{14A25B62-4BEF-624D-ACA6-7EC15E8AE187}" type="presParOf" srcId="{2DFD6A4E-4BE7-F749-8028-7833643B1CA2}" destId="{B7E2F3D6-DC8F-7647-8130-8449DC5F8151}" srcOrd="0" destOrd="0" presId="urn:microsoft.com/office/officeart/2005/8/layout/lProcess2"/>
    <dgm:cxn modelId="{E26279BB-348D-BB46-8688-FC640F02C6F5}" type="presParOf" srcId="{B7E2F3D6-DC8F-7647-8130-8449DC5F8151}" destId="{19C2A8A2-6A6C-ED40-9C95-4009A3315FF8}" srcOrd="0" destOrd="0" presId="urn:microsoft.com/office/officeart/2005/8/layout/lProcess2"/>
    <dgm:cxn modelId="{B18A9C16-8423-2141-83E6-AA23DC740557}" type="presParOf" srcId="{B7E2F3D6-DC8F-7647-8130-8449DC5F8151}" destId="{2C9C4566-F0BA-A44E-9C84-5838F4B3FAB2}" srcOrd="1" destOrd="0" presId="urn:microsoft.com/office/officeart/2005/8/layout/lProcess2"/>
    <dgm:cxn modelId="{1B8AEA6A-106A-1E49-BE8C-9EECC7AA6833}" type="presParOf" srcId="{B7E2F3D6-DC8F-7647-8130-8449DC5F8151}" destId="{B0BA1210-7B4E-9741-81D9-3E1550143276}" srcOrd="2" destOrd="0" presId="urn:microsoft.com/office/officeart/2005/8/layout/lProcess2"/>
    <dgm:cxn modelId="{FA9F5BAD-574F-BF47-B5BC-89FBD1F40457}" type="presParOf" srcId="{B7E2F3D6-DC8F-7647-8130-8449DC5F8151}" destId="{26B73AFD-A1CF-7541-818A-78691D1D7CE3}" srcOrd="3" destOrd="0" presId="urn:microsoft.com/office/officeart/2005/8/layout/lProcess2"/>
    <dgm:cxn modelId="{0F36EEE0-0CF9-9C4D-9C3F-14FA350B00C3}" type="presParOf" srcId="{B7E2F3D6-DC8F-7647-8130-8449DC5F8151}" destId="{BACBE306-E535-DE47-AD93-5C3699E8616F}" srcOrd="4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A464F81E-2659-5847-8D9A-B24FBC79BDCA}" type="doc">
      <dgm:prSet loTypeId="urn:microsoft.com/office/officeart/2005/8/layout/lProcess2" loCatId="" qsTypeId="urn:microsoft.com/office/officeart/2005/8/quickstyle/simple2" qsCatId="simple" csTypeId="urn:microsoft.com/office/officeart/2005/8/colors/accent1_4" csCatId="accent1" phldr="1"/>
      <dgm:spPr/>
      <dgm:t>
        <a:bodyPr/>
        <a:lstStyle/>
        <a:p>
          <a:endParaRPr lang="en-GB"/>
        </a:p>
      </dgm:t>
    </dgm:pt>
    <dgm:pt modelId="{84B726B0-6D18-684E-937A-4DF3D8B7F55E}">
      <dgm:prSet phldrT="[Text]" custT="1"/>
      <dgm:spPr/>
      <dgm:t>
        <a:bodyPr/>
        <a:lstStyle/>
        <a:p>
          <a:r>
            <a:rPr lang="en-GB" sz="2800" b="1" dirty="0"/>
            <a:t>Information security policies</a:t>
          </a:r>
        </a:p>
      </dgm:t>
    </dgm:pt>
    <dgm:pt modelId="{95A70123-3F79-A141-AC54-4F8E912DEFD5}" type="parTrans" cxnId="{4793A568-AA51-1949-A1FA-959972912B0D}">
      <dgm:prSet/>
      <dgm:spPr/>
      <dgm:t>
        <a:bodyPr/>
        <a:lstStyle/>
        <a:p>
          <a:endParaRPr lang="en-GB"/>
        </a:p>
      </dgm:t>
    </dgm:pt>
    <dgm:pt modelId="{260FC33F-B7B9-F047-ACB7-137CE660AA90}" type="sibTrans" cxnId="{4793A568-AA51-1949-A1FA-959972912B0D}">
      <dgm:prSet/>
      <dgm:spPr/>
      <dgm:t>
        <a:bodyPr/>
        <a:lstStyle/>
        <a:p>
          <a:endParaRPr lang="en-GB"/>
        </a:p>
      </dgm:t>
    </dgm:pt>
    <dgm:pt modelId="{54039572-DED5-B84E-A347-B1090847B9AD}">
      <dgm:prSet phldrT="[Text]"/>
      <dgm:spPr/>
      <dgm:t>
        <a:bodyPr/>
        <a:lstStyle/>
        <a:p>
          <a:pPr algn="ctr"/>
          <a:r>
            <a:rPr lang="en-GB" dirty="0">
              <a:solidFill>
                <a:srgbClr val="000000"/>
              </a:solidFill>
            </a:rPr>
            <a:t>Covering all aspects of information security and to be revisited in the event of a breach</a:t>
          </a:r>
        </a:p>
      </dgm:t>
    </dgm:pt>
    <dgm:pt modelId="{AF1076D1-234E-D046-A1F5-B8B35A196B35}" type="parTrans" cxnId="{28F7444E-0CA6-084D-B359-BBD040FA3135}">
      <dgm:prSet/>
      <dgm:spPr/>
      <dgm:t>
        <a:bodyPr/>
        <a:lstStyle/>
        <a:p>
          <a:endParaRPr lang="en-GB"/>
        </a:p>
      </dgm:t>
    </dgm:pt>
    <dgm:pt modelId="{7E02BCE8-10D8-0049-900A-74784AC878B3}" type="sibTrans" cxnId="{28F7444E-0CA6-084D-B359-BBD040FA3135}">
      <dgm:prSet/>
      <dgm:spPr/>
      <dgm:t>
        <a:bodyPr/>
        <a:lstStyle/>
        <a:p>
          <a:endParaRPr lang="en-GB"/>
        </a:p>
      </dgm:t>
    </dgm:pt>
    <dgm:pt modelId="{1AC98C76-03BB-E546-B79E-9F8256F3ABB8}">
      <dgm:prSet phldrT="[Text]" custT="1"/>
      <dgm:spPr/>
      <dgm:t>
        <a:bodyPr/>
        <a:lstStyle/>
        <a:p>
          <a:r>
            <a:rPr lang="en-GB" sz="2800" b="1" dirty="0"/>
            <a:t>Digital data &amp; </a:t>
          </a:r>
          <a:r>
            <a:rPr lang="en-GB" sz="2800" b="1" noProof="0" dirty="0" smtClean="0"/>
            <a:t>coms</a:t>
          </a:r>
          <a:endParaRPr lang="en-GB" sz="2800" b="1" noProof="0" dirty="0"/>
        </a:p>
      </dgm:t>
    </dgm:pt>
    <dgm:pt modelId="{DC196968-85D4-A047-89D9-0BF4B2B8F467}" type="parTrans" cxnId="{E41B6A5E-B2D0-634A-AB18-428006E96547}">
      <dgm:prSet/>
      <dgm:spPr/>
      <dgm:t>
        <a:bodyPr/>
        <a:lstStyle/>
        <a:p>
          <a:endParaRPr lang="en-GB"/>
        </a:p>
      </dgm:t>
    </dgm:pt>
    <dgm:pt modelId="{EFC3854C-D60C-A941-BE13-8CC71EAA8EA2}" type="sibTrans" cxnId="{E41B6A5E-B2D0-634A-AB18-428006E96547}">
      <dgm:prSet/>
      <dgm:spPr/>
      <dgm:t>
        <a:bodyPr/>
        <a:lstStyle/>
        <a:p>
          <a:endParaRPr lang="en-GB"/>
        </a:p>
      </dgm:t>
    </dgm:pt>
    <dgm:pt modelId="{CCAB4A94-4672-C649-ADD1-39C1DE47C843}">
      <dgm:prSet phldrT="[Text]" custT="1"/>
      <dgm:spPr/>
      <dgm:t>
        <a:bodyPr/>
        <a:lstStyle/>
        <a:p>
          <a:r>
            <a:rPr lang="en-GB" sz="1700" dirty="0">
              <a:solidFill>
                <a:srgbClr val="000000"/>
              </a:solidFill>
            </a:rPr>
            <a:t>Avoid discussing sensitive information via unprotected channels</a:t>
          </a:r>
        </a:p>
      </dgm:t>
    </dgm:pt>
    <dgm:pt modelId="{DC384011-3FD9-6048-94CB-EA8056DA14D6}" type="parTrans" cxnId="{FC8F5063-6584-E943-9AA0-78B02DACBBB2}">
      <dgm:prSet/>
      <dgm:spPr/>
      <dgm:t>
        <a:bodyPr/>
        <a:lstStyle/>
        <a:p>
          <a:endParaRPr lang="en-GB"/>
        </a:p>
      </dgm:t>
    </dgm:pt>
    <dgm:pt modelId="{F15A6ECD-9F75-A44D-8D0A-FF95E4DDE59B}" type="sibTrans" cxnId="{FC8F5063-6584-E943-9AA0-78B02DACBBB2}">
      <dgm:prSet/>
      <dgm:spPr/>
      <dgm:t>
        <a:bodyPr/>
        <a:lstStyle/>
        <a:p>
          <a:endParaRPr lang="en-GB"/>
        </a:p>
      </dgm:t>
    </dgm:pt>
    <dgm:pt modelId="{76BEE51D-9D1A-6545-B99C-5809B762F57F}">
      <dgm:prSet phldrT="[Text]" custT="1"/>
      <dgm:spPr/>
      <dgm:t>
        <a:bodyPr/>
        <a:lstStyle/>
        <a:p>
          <a:r>
            <a:rPr lang="en-GB" sz="1700" dirty="0">
              <a:solidFill>
                <a:srgbClr val="000000"/>
              </a:solidFill>
            </a:rPr>
            <a:t>Always act as if under surveillance</a:t>
          </a:r>
        </a:p>
      </dgm:t>
    </dgm:pt>
    <dgm:pt modelId="{AF0B715E-4E3E-6D46-BAF1-85F61BEF25DA}" type="parTrans" cxnId="{E78271C6-EBE2-7B4F-A1DB-C0CA2F156C9E}">
      <dgm:prSet/>
      <dgm:spPr/>
      <dgm:t>
        <a:bodyPr/>
        <a:lstStyle/>
        <a:p>
          <a:endParaRPr lang="en-GB"/>
        </a:p>
      </dgm:t>
    </dgm:pt>
    <dgm:pt modelId="{9B488D14-DB01-644C-9258-D8440522F4E5}" type="sibTrans" cxnId="{E78271C6-EBE2-7B4F-A1DB-C0CA2F156C9E}">
      <dgm:prSet/>
      <dgm:spPr/>
      <dgm:t>
        <a:bodyPr/>
        <a:lstStyle/>
        <a:p>
          <a:endParaRPr lang="en-GB"/>
        </a:p>
      </dgm:t>
    </dgm:pt>
    <dgm:pt modelId="{F1E098CD-AB0D-6843-95B4-7580A6F1FC60}">
      <dgm:prSet phldrT="[Text]" custT="1"/>
      <dgm:spPr/>
      <dgm:t>
        <a:bodyPr/>
        <a:lstStyle/>
        <a:p>
          <a:r>
            <a:rPr lang="en-GB" sz="2800" b="1" dirty="0"/>
            <a:t>Data storage</a:t>
          </a:r>
        </a:p>
      </dgm:t>
    </dgm:pt>
    <dgm:pt modelId="{60135518-EAAA-464D-AB20-5EF54BEC262F}" type="parTrans" cxnId="{DEDBCE26-BE40-5B47-9AE0-2045F1D1489E}">
      <dgm:prSet/>
      <dgm:spPr/>
      <dgm:t>
        <a:bodyPr/>
        <a:lstStyle/>
        <a:p>
          <a:endParaRPr lang="en-GB"/>
        </a:p>
      </dgm:t>
    </dgm:pt>
    <dgm:pt modelId="{97A98DF5-314B-254E-BAB5-A82F8C03ABD6}" type="sibTrans" cxnId="{DEDBCE26-BE40-5B47-9AE0-2045F1D1489E}">
      <dgm:prSet/>
      <dgm:spPr/>
      <dgm:t>
        <a:bodyPr/>
        <a:lstStyle/>
        <a:p>
          <a:endParaRPr lang="en-GB"/>
        </a:p>
      </dgm:t>
    </dgm:pt>
    <dgm:pt modelId="{67507AB0-2CBF-7049-9D31-85C87E8D3768}">
      <dgm:prSet phldrT="[Text]" custT="1"/>
      <dgm:spPr/>
      <dgm:t>
        <a:bodyPr/>
        <a:lstStyle/>
        <a:p>
          <a:r>
            <a:rPr lang="en-GB" sz="1700" dirty="0">
              <a:solidFill>
                <a:srgbClr val="000000"/>
              </a:solidFill>
            </a:rPr>
            <a:t>Ensure all data is safely stored</a:t>
          </a:r>
        </a:p>
      </dgm:t>
    </dgm:pt>
    <dgm:pt modelId="{39F58144-9A97-334C-86D9-16999AAA8880}" type="parTrans" cxnId="{BFEF16FE-6A8E-8C41-810F-C0F1042569B4}">
      <dgm:prSet/>
      <dgm:spPr/>
      <dgm:t>
        <a:bodyPr/>
        <a:lstStyle/>
        <a:p>
          <a:endParaRPr lang="en-GB"/>
        </a:p>
      </dgm:t>
    </dgm:pt>
    <dgm:pt modelId="{2569D436-FE3C-3D47-9972-9A7719FD7BDC}" type="sibTrans" cxnId="{BFEF16FE-6A8E-8C41-810F-C0F1042569B4}">
      <dgm:prSet/>
      <dgm:spPr/>
      <dgm:t>
        <a:bodyPr/>
        <a:lstStyle/>
        <a:p>
          <a:endParaRPr lang="en-GB"/>
        </a:p>
      </dgm:t>
    </dgm:pt>
    <dgm:pt modelId="{9CDB6989-5F5E-874C-A84E-F2B58821DCA1}">
      <dgm:prSet phldrT="[Text]" custT="1"/>
      <dgm:spPr/>
      <dgm:t>
        <a:bodyPr/>
        <a:lstStyle/>
        <a:p>
          <a:r>
            <a:rPr lang="en-GB" sz="1700" dirty="0">
              <a:solidFill>
                <a:srgbClr val="000000"/>
              </a:solidFill>
            </a:rPr>
            <a:t>Store hard </a:t>
          </a:r>
          <a:r>
            <a:rPr lang="en-GB" sz="1700" dirty="0" smtClean="0">
              <a:solidFill>
                <a:srgbClr val="000000"/>
              </a:solidFill>
            </a:rPr>
            <a:t>copies/ </a:t>
          </a:r>
          <a:r>
            <a:rPr lang="en-GB" sz="1700" dirty="0">
              <a:solidFill>
                <a:srgbClr val="000000"/>
              </a:solidFill>
            </a:rPr>
            <a:t>USB sticks </a:t>
          </a:r>
          <a:r>
            <a:rPr lang="en-GB" sz="1700" dirty="0" smtClean="0">
              <a:solidFill>
                <a:srgbClr val="000000"/>
              </a:solidFill>
            </a:rPr>
            <a:t>in </a:t>
          </a:r>
          <a:r>
            <a:rPr lang="en-GB" sz="1700" dirty="0">
              <a:solidFill>
                <a:srgbClr val="000000"/>
              </a:solidFill>
            </a:rPr>
            <a:t>lockable fireproof </a:t>
          </a:r>
          <a:r>
            <a:rPr lang="en-GB" sz="1700" dirty="0" smtClean="0">
              <a:solidFill>
                <a:srgbClr val="000000"/>
              </a:solidFill>
            </a:rPr>
            <a:t>safes and/or outside the country</a:t>
          </a:r>
          <a:endParaRPr lang="en-GB" sz="1700" dirty="0">
            <a:solidFill>
              <a:srgbClr val="000000"/>
            </a:solidFill>
          </a:endParaRPr>
        </a:p>
      </dgm:t>
    </dgm:pt>
    <dgm:pt modelId="{E52C3495-2F39-4A4E-AD2F-B0EBD31E5183}" type="parTrans" cxnId="{C610BEEB-C05E-5344-A441-F810FB3065DE}">
      <dgm:prSet/>
      <dgm:spPr/>
      <dgm:t>
        <a:bodyPr/>
        <a:lstStyle/>
        <a:p>
          <a:endParaRPr lang="en-GB"/>
        </a:p>
      </dgm:t>
    </dgm:pt>
    <dgm:pt modelId="{B2582221-D59B-5B41-99A7-766DAF88DF97}" type="sibTrans" cxnId="{C610BEEB-C05E-5344-A441-F810FB3065DE}">
      <dgm:prSet/>
      <dgm:spPr/>
      <dgm:t>
        <a:bodyPr/>
        <a:lstStyle/>
        <a:p>
          <a:endParaRPr lang="en-GB"/>
        </a:p>
      </dgm:t>
    </dgm:pt>
    <dgm:pt modelId="{5780C89F-C299-5748-BF93-55A570810413}">
      <dgm:prSet phldrT="[Text]"/>
      <dgm:spPr/>
      <dgm:t>
        <a:bodyPr/>
        <a:lstStyle/>
        <a:p>
          <a:r>
            <a:rPr lang="en-GB" dirty="0">
              <a:solidFill>
                <a:srgbClr val="000000"/>
              </a:solidFill>
            </a:rPr>
            <a:t>E.g. matching coding system, need-to-know information sharing practices, passwords, clean desk policies </a:t>
          </a:r>
        </a:p>
      </dgm:t>
    </dgm:pt>
    <dgm:pt modelId="{740A012A-ABB8-E24A-ABCB-3E33DCF6E01F}" type="parTrans" cxnId="{CEB3CA21-F0FE-F546-91B0-75D8A3D272B9}">
      <dgm:prSet/>
      <dgm:spPr/>
      <dgm:t>
        <a:bodyPr/>
        <a:lstStyle/>
        <a:p>
          <a:endParaRPr lang="en-GB"/>
        </a:p>
      </dgm:t>
    </dgm:pt>
    <dgm:pt modelId="{A5E5CCDC-04DE-0D46-B0DB-C9D467251898}" type="sibTrans" cxnId="{CEB3CA21-F0FE-F546-91B0-75D8A3D272B9}">
      <dgm:prSet/>
      <dgm:spPr/>
      <dgm:t>
        <a:bodyPr/>
        <a:lstStyle/>
        <a:p>
          <a:endParaRPr lang="en-GB"/>
        </a:p>
      </dgm:t>
    </dgm:pt>
    <dgm:pt modelId="{DDA7B74D-D360-734F-908E-76AEA3827575}">
      <dgm:prSet phldrT="[Text]" custT="1"/>
      <dgm:spPr/>
      <dgm:t>
        <a:bodyPr/>
        <a:lstStyle/>
        <a:p>
          <a:r>
            <a:rPr lang="en-GB" sz="1700" dirty="0">
              <a:solidFill>
                <a:srgbClr val="000000"/>
              </a:solidFill>
            </a:rPr>
            <a:t>Consider the use of encryption though it may be illegal or inadvisable in some contexts</a:t>
          </a:r>
        </a:p>
      </dgm:t>
    </dgm:pt>
    <dgm:pt modelId="{F4046204-279D-064A-9A9F-5752E56660FA}" type="parTrans" cxnId="{DD36F45E-421B-8B4A-91AC-9A7ACDF11823}">
      <dgm:prSet/>
      <dgm:spPr/>
    </dgm:pt>
    <dgm:pt modelId="{8E8AE391-0654-EC4E-8557-96D08642D57E}" type="sibTrans" cxnId="{DD36F45E-421B-8B4A-91AC-9A7ACDF11823}">
      <dgm:prSet/>
      <dgm:spPr/>
    </dgm:pt>
    <dgm:pt modelId="{9FC694A0-D0A6-104E-8D03-8195651B8C4D}">
      <dgm:prSet phldrT="[Text]" custT="1"/>
      <dgm:spPr/>
      <dgm:t>
        <a:bodyPr/>
        <a:lstStyle/>
        <a:p>
          <a:r>
            <a:rPr lang="en-GB" sz="1700" dirty="0">
              <a:solidFill>
                <a:srgbClr val="000000"/>
              </a:solidFill>
            </a:rPr>
            <a:t>For digital data, use passwords, up-to-date anti-virus and make regular backups</a:t>
          </a:r>
        </a:p>
      </dgm:t>
    </dgm:pt>
    <dgm:pt modelId="{1D18EA57-05C4-3746-8A46-16AAA8C341B3}" type="parTrans" cxnId="{7D14BCB0-483F-2847-9BF5-288FB5DD74D2}">
      <dgm:prSet/>
      <dgm:spPr/>
    </dgm:pt>
    <dgm:pt modelId="{015BB2CD-3EC5-574F-8D11-C10BDB85F235}" type="sibTrans" cxnId="{7D14BCB0-483F-2847-9BF5-288FB5DD74D2}">
      <dgm:prSet/>
      <dgm:spPr/>
    </dgm:pt>
    <dgm:pt modelId="{76445DE3-658D-4442-AF57-563C2384C490}" type="pres">
      <dgm:prSet presAssocID="{A464F81E-2659-5847-8D9A-B24FBC79BDCA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8FF8D4EB-E371-9745-BD4A-A029547BA480}" type="pres">
      <dgm:prSet presAssocID="{84B726B0-6D18-684E-937A-4DF3D8B7F55E}" presName="compNode" presStyleCnt="0"/>
      <dgm:spPr/>
    </dgm:pt>
    <dgm:pt modelId="{725788B9-04D8-F343-9785-3C7AF21601DF}" type="pres">
      <dgm:prSet presAssocID="{84B726B0-6D18-684E-937A-4DF3D8B7F55E}" presName="aNode" presStyleLbl="bgShp" presStyleIdx="0" presStyleCnt="3" custLinFactNeighborX="-2537" custLinFactNeighborY="3932"/>
      <dgm:spPr/>
      <dgm:t>
        <a:bodyPr/>
        <a:lstStyle/>
        <a:p>
          <a:endParaRPr lang="en-GB"/>
        </a:p>
      </dgm:t>
    </dgm:pt>
    <dgm:pt modelId="{C4C6B702-1F1A-CD47-8715-A589B8D44192}" type="pres">
      <dgm:prSet presAssocID="{84B726B0-6D18-684E-937A-4DF3D8B7F55E}" presName="textNode" presStyleLbl="bgShp" presStyleIdx="0" presStyleCnt="3"/>
      <dgm:spPr/>
      <dgm:t>
        <a:bodyPr/>
        <a:lstStyle/>
        <a:p>
          <a:endParaRPr lang="en-GB"/>
        </a:p>
      </dgm:t>
    </dgm:pt>
    <dgm:pt modelId="{506FB8D6-A882-6B4C-97E1-8C7A32631D2F}" type="pres">
      <dgm:prSet presAssocID="{84B726B0-6D18-684E-937A-4DF3D8B7F55E}" presName="compChildNode" presStyleCnt="0"/>
      <dgm:spPr/>
    </dgm:pt>
    <dgm:pt modelId="{F458B5A7-9F2E-A445-A5D3-08BE6D366035}" type="pres">
      <dgm:prSet presAssocID="{84B726B0-6D18-684E-937A-4DF3D8B7F55E}" presName="theInnerList" presStyleCnt="0"/>
      <dgm:spPr/>
    </dgm:pt>
    <dgm:pt modelId="{E90C7A46-84C4-CC44-8904-AC8D941AFDE4}" type="pres">
      <dgm:prSet presAssocID="{54039572-DED5-B84E-A347-B1090847B9AD}" presName="childNode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BE5BFFB-9924-5A41-9A00-3CB15B799BD7}" type="pres">
      <dgm:prSet presAssocID="{54039572-DED5-B84E-A347-B1090847B9AD}" presName="aSpace2" presStyleCnt="0"/>
      <dgm:spPr/>
    </dgm:pt>
    <dgm:pt modelId="{5C7C4450-E9E7-B34F-99E8-A0CCD3908219}" type="pres">
      <dgm:prSet presAssocID="{5780C89F-C299-5748-BF93-55A570810413}" presName="childNode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7B2ADEA-E750-4B41-8179-67A75D39BA82}" type="pres">
      <dgm:prSet presAssocID="{84B726B0-6D18-684E-937A-4DF3D8B7F55E}" presName="aSpace" presStyleCnt="0"/>
      <dgm:spPr/>
    </dgm:pt>
    <dgm:pt modelId="{186CB7E5-81B0-744B-81E5-62E98E41EC10}" type="pres">
      <dgm:prSet presAssocID="{1AC98C76-03BB-E546-B79E-9F8256F3ABB8}" presName="compNode" presStyleCnt="0"/>
      <dgm:spPr/>
    </dgm:pt>
    <dgm:pt modelId="{6C45FF5E-5CA7-314F-B787-4FDDE84B1ABD}" type="pres">
      <dgm:prSet presAssocID="{1AC98C76-03BB-E546-B79E-9F8256F3ABB8}" presName="aNode" presStyleLbl="bgShp" presStyleIdx="1" presStyleCnt="3"/>
      <dgm:spPr/>
      <dgm:t>
        <a:bodyPr/>
        <a:lstStyle/>
        <a:p>
          <a:endParaRPr lang="en-GB"/>
        </a:p>
      </dgm:t>
    </dgm:pt>
    <dgm:pt modelId="{68A4774D-F283-564E-BA24-0F0D3FB409D6}" type="pres">
      <dgm:prSet presAssocID="{1AC98C76-03BB-E546-B79E-9F8256F3ABB8}" presName="textNode" presStyleLbl="bgShp" presStyleIdx="1" presStyleCnt="3"/>
      <dgm:spPr/>
      <dgm:t>
        <a:bodyPr/>
        <a:lstStyle/>
        <a:p>
          <a:endParaRPr lang="en-GB"/>
        </a:p>
      </dgm:t>
    </dgm:pt>
    <dgm:pt modelId="{F070DE91-09FE-994C-9201-95167A470F4F}" type="pres">
      <dgm:prSet presAssocID="{1AC98C76-03BB-E546-B79E-9F8256F3ABB8}" presName="compChildNode" presStyleCnt="0"/>
      <dgm:spPr/>
    </dgm:pt>
    <dgm:pt modelId="{8718633D-7D37-5145-843B-A7CC56C37464}" type="pres">
      <dgm:prSet presAssocID="{1AC98C76-03BB-E546-B79E-9F8256F3ABB8}" presName="theInnerList" presStyleCnt="0"/>
      <dgm:spPr/>
    </dgm:pt>
    <dgm:pt modelId="{66DF2294-5C10-074D-9E77-EEF19DE87B81}" type="pres">
      <dgm:prSet presAssocID="{CCAB4A94-4672-C649-ADD1-39C1DE47C843}" presName="childNode" presStyleLbl="node1" presStyleIdx="2" presStyleCnt="8" custScaleX="104600" custScaleY="158131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32F5518-82E4-654B-AC6D-E03ACCF6B547}" type="pres">
      <dgm:prSet presAssocID="{CCAB4A94-4672-C649-ADD1-39C1DE47C843}" presName="aSpace2" presStyleCnt="0"/>
      <dgm:spPr/>
    </dgm:pt>
    <dgm:pt modelId="{5054D185-4898-0E44-A92B-42669F0D8919}" type="pres">
      <dgm:prSet presAssocID="{DDA7B74D-D360-734F-908E-76AEA3827575}" presName="childNode" presStyleLbl="node1" presStyleIdx="3" presStyleCnt="8" custScaleX="104600" custScaleY="16085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9D40704-76B9-B142-8048-1C3C671CD688}" type="pres">
      <dgm:prSet presAssocID="{DDA7B74D-D360-734F-908E-76AEA3827575}" presName="aSpace2" presStyleCnt="0"/>
      <dgm:spPr/>
    </dgm:pt>
    <dgm:pt modelId="{B233B757-2DE9-B440-98B2-DE7AE9605929}" type="pres">
      <dgm:prSet presAssocID="{76BEE51D-9D1A-6545-B99C-5809B762F57F}" presName="childNode" presStyleLbl="node1" presStyleIdx="4" presStyleCnt="8" custScaleX="104600" custScaleY="65147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655729A-D479-B544-BADD-BB52D3E1D47C}" type="pres">
      <dgm:prSet presAssocID="{1AC98C76-03BB-E546-B79E-9F8256F3ABB8}" presName="aSpace" presStyleCnt="0"/>
      <dgm:spPr/>
    </dgm:pt>
    <dgm:pt modelId="{CF1A9527-87D7-D945-A4E2-7D2602DAF741}" type="pres">
      <dgm:prSet presAssocID="{F1E098CD-AB0D-6843-95B4-7580A6F1FC60}" presName="compNode" presStyleCnt="0"/>
      <dgm:spPr/>
    </dgm:pt>
    <dgm:pt modelId="{DE4C6B3B-2A10-B94E-AFFF-E095AEB55BEF}" type="pres">
      <dgm:prSet presAssocID="{F1E098CD-AB0D-6843-95B4-7580A6F1FC60}" presName="aNode" presStyleLbl="bgShp" presStyleIdx="2" presStyleCnt="3"/>
      <dgm:spPr/>
      <dgm:t>
        <a:bodyPr/>
        <a:lstStyle/>
        <a:p>
          <a:endParaRPr lang="en-GB"/>
        </a:p>
      </dgm:t>
    </dgm:pt>
    <dgm:pt modelId="{3A3CF2D4-283F-124F-8D75-6724EF0B6445}" type="pres">
      <dgm:prSet presAssocID="{F1E098CD-AB0D-6843-95B4-7580A6F1FC60}" presName="textNode" presStyleLbl="bgShp" presStyleIdx="2" presStyleCnt="3"/>
      <dgm:spPr/>
      <dgm:t>
        <a:bodyPr/>
        <a:lstStyle/>
        <a:p>
          <a:endParaRPr lang="en-GB"/>
        </a:p>
      </dgm:t>
    </dgm:pt>
    <dgm:pt modelId="{2DFD6A4E-4BE7-F749-8028-7833643B1CA2}" type="pres">
      <dgm:prSet presAssocID="{F1E098CD-AB0D-6843-95B4-7580A6F1FC60}" presName="compChildNode" presStyleCnt="0"/>
      <dgm:spPr/>
    </dgm:pt>
    <dgm:pt modelId="{B7E2F3D6-DC8F-7647-8130-8449DC5F8151}" type="pres">
      <dgm:prSet presAssocID="{F1E098CD-AB0D-6843-95B4-7580A6F1FC60}" presName="theInnerList" presStyleCnt="0"/>
      <dgm:spPr/>
    </dgm:pt>
    <dgm:pt modelId="{19C2A8A2-6A6C-ED40-9C95-4009A3315FF8}" type="pres">
      <dgm:prSet presAssocID="{67507AB0-2CBF-7049-9D31-85C87E8D3768}" presName="childNode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C9C4566-F0BA-A44E-9C84-5838F4B3FAB2}" type="pres">
      <dgm:prSet presAssocID="{67507AB0-2CBF-7049-9D31-85C87E8D3768}" presName="aSpace2" presStyleCnt="0"/>
      <dgm:spPr/>
    </dgm:pt>
    <dgm:pt modelId="{630B9173-7B13-F64C-AD6B-75B881073E49}" type="pres">
      <dgm:prSet presAssocID="{9FC694A0-D0A6-104E-8D03-8195651B8C4D}" presName="childNode" presStyleLbl="node1" presStyleIdx="6" presStyleCnt="8" custScaleX="103826" custScaleY="274829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67E97DB-7A3E-804D-9598-CCBF01DA7A7B}" type="pres">
      <dgm:prSet presAssocID="{9FC694A0-D0A6-104E-8D03-8195651B8C4D}" presName="aSpace2" presStyleCnt="0"/>
      <dgm:spPr/>
    </dgm:pt>
    <dgm:pt modelId="{A15C0AB7-92AD-2448-A83D-2EE0BE70F947}" type="pres">
      <dgm:prSet presAssocID="{9CDB6989-5F5E-874C-A84E-F2B58821DCA1}" presName="childNode" presStyleLbl="node1" presStyleIdx="7" presStyleCnt="8" custScaleX="103826" custScaleY="215659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DEC334DF-7E99-414A-82B5-C1D8C080683D}" type="presOf" srcId="{84B726B0-6D18-684E-937A-4DF3D8B7F55E}" destId="{C4C6B702-1F1A-CD47-8715-A589B8D44192}" srcOrd="1" destOrd="0" presId="urn:microsoft.com/office/officeart/2005/8/layout/lProcess2"/>
    <dgm:cxn modelId="{4793A568-AA51-1949-A1FA-959972912B0D}" srcId="{A464F81E-2659-5847-8D9A-B24FBC79BDCA}" destId="{84B726B0-6D18-684E-937A-4DF3D8B7F55E}" srcOrd="0" destOrd="0" parTransId="{95A70123-3F79-A141-AC54-4F8E912DEFD5}" sibTransId="{260FC33F-B7B9-F047-ACB7-137CE660AA90}"/>
    <dgm:cxn modelId="{93A2C706-0699-AF4C-9BE9-CCB1045B53C6}" type="presOf" srcId="{84B726B0-6D18-684E-937A-4DF3D8B7F55E}" destId="{725788B9-04D8-F343-9785-3C7AF21601DF}" srcOrd="0" destOrd="0" presId="urn:microsoft.com/office/officeart/2005/8/layout/lProcess2"/>
    <dgm:cxn modelId="{4EB8A9CC-4684-E547-A2E7-411AEA54A30F}" type="presOf" srcId="{1AC98C76-03BB-E546-B79E-9F8256F3ABB8}" destId="{6C45FF5E-5CA7-314F-B787-4FDDE84B1ABD}" srcOrd="0" destOrd="0" presId="urn:microsoft.com/office/officeart/2005/8/layout/lProcess2"/>
    <dgm:cxn modelId="{85E2E68E-E35B-154C-8D56-DCD26996B2B0}" type="presOf" srcId="{5780C89F-C299-5748-BF93-55A570810413}" destId="{5C7C4450-E9E7-B34F-99E8-A0CCD3908219}" srcOrd="0" destOrd="0" presId="urn:microsoft.com/office/officeart/2005/8/layout/lProcess2"/>
    <dgm:cxn modelId="{FC8F5063-6584-E943-9AA0-78B02DACBBB2}" srcId="{1AC98C76-03BB-E546-B79E-9F8256F3ABB8}" destId="{CCAB4A94-4672-C649-ADD1-39C1DE47C843}" srcOrd="0" destOrd="0" parTransId="{DC384011-3FD9-6048-94CB-EA8056DA14D6}" sibTransId="{F15A6ECD-9F75-A44D-8D0A-FF95E4DDE59B}"/>
    <dgm:cxn modelId="{38FAA787-189A-CC47-AD9E-3EADEEF49344}" type="presOf" srcId="{DDA7B74D-D360-734F-908E-76AEA3827575}" destId="{5054D185-4898-0E44-A92B-42669F0D8919}" srcOrd="0" destOrd="0" presId="urn:microsoft.com/office/officeart/2005/8/layout/lProcess2"/>
    <dgm:cxn modelId="{DEDBCE26-BE40-5B47-9AE0-2045F1D1489E}" srcId="{A464F81E-2659-5847-8D9A-B24FBC79BDCA}" destId="{F1E098CD-AB0D-6843-95B4-7580A6F1FC60}" srcOrd="2" destOrd="0" parTransId="{60135518-EAAA-464D-AB20-5EF54BEC262F}" sibTransId="{97A98DF5-314B-254E-BAB5-A82F8C03ABD6}"/>
    <dgm:cxn modelId="{CEB3CA21-F0FE-F546-91B0-75D8A3D272B9}" srcId="{84B726B0-6D18-684E-937A-4DF3D8B7F55E}" destId="{5780C89F-C299-5748-BF93-55A570810413}" srcOrd="1" destOrd="0" parTransId="{740A012A-ABB8-E24A-ABCB-3E33DCF6E01F}" sibTransId="{A5E5CCDC-04DE-0D46-B0DB-C9D467251898}"/>
    <dgm:cxn modelId="{DD36F45E-421B-8B4A-91AC-9A7ACDF11823}" srcId="{1AC98C76-03BB-E546-B79E-9F8256F3ABB8}" destId="{DDA7B74D-D360-734F-908E-76AEA3827575}" srcOrd="1" destOrd="0" parTransId="{F4046204-279D-064A-9A9F-5752E56660FA}" sibTransId="{8E8AE391-0654-EC4E-8557-96D08642D57E}"/>
    <dgm:cxn modelId="{47F0E515-E631-C143-91F6-9615C487D00B}" type="presOf" srcId="{9CDB6989-5F5E-874C-A84E-F2B58821DCA1}" destId="{A15C0AB7-92AD-2448-A83D-2EE0BE70F947}" srcOrd="0" destOrd="0" presId="urn:microsoft.com/office/officeart/2005/8/layout/lProcess2"/>
    <dgm:cxn modelId="{8BB44A8F-D8AD-AE49-A2F2-23DEDE5F9536}" type="presOf" srcId="{1AC98C76-03BB-E546-B79E-9F8256F3ABB8}" destId="{68A4774D-F283-564E-BA24-0F0D3FB409D6}" srcOrd="1" destOrd="0" presId="urn:microsoft.com/office/officeart/2005/8/layout/lProcess2"/>
    <dgm:cxn modelId="{00FCE056-4DAA-0F4B-9D23-C6710DD93388}" type="presOf" srcId="{F1E098CD-AB0D-6843-95B4-7580A6F1FC60}" destId="{DE4C6B3B-2A10-B94E-AFFF-E095AEB55BEF}" srcOrd="0" destOrd="0" presId="urn:microsoft.com/office/officeart/2005/8/layout/lProcess2"/>
    <dgm:cxn modelId="{00FB3317-53E3-2440-ADA1-4084113979DB}" type="presOf" srcId="{54039572-DED5-B84E-A347-B1090847B9AD}" destId="{E90C7A46-84C4-CC44-8904-AC8D941AFDE4}" srcOrd="0" destOrd="0" presId="urn:microsoft.com/office/officeart/2005/8/layout/lProcess2"/>
    <dgm:cxn modelId="{223DF45B-3F67-CD42-8B3A-058C837D6FA4}" type="presOf" srcId="{A464F81E-2659-5847-8D9A-B24FBC79BDCA}" destId="{76445DE3-658D-4442-AF57-563C2384C490}" srcOrd="0" destOrd="0" presId="urn:microsoft.com/office/officeart/2005/8/layout/lProcess2"/>
    <dgm:cxn modelId="{F73F80D6-3B58-7847-80C3-504321A9C2A8}" type="presOf" srcId="{F1E098CD-AB0D-6843-95B4-7580A6F1FC60}" destId="{3A3CF2D4-283F-124F-8D75-6724EF0B6445}" srcOrd="1" destOrd="0" presId="urn:microsoft.com/office/officeart/2005/8/layout/lProcess2"/>
    <dgm:cxn modelId="{D8DB09EC-303C-7C4B-860D-85F035AD7242}" type="presOf" srcId="{76BEE51D-9D1A-6545-B99C-5809B762F57F}" destId="{B233B757-2DE9-B440-98B2-DE7AE9605929}" srcOrd="0" destOrd="0" presId="urn:microsoft.com/office/officeart/2005/8/layout/lProcess2"/>
    <dgm:cxn modelId="{46375112-F6D5-2B46-9C1F-0C653B54F4F9}" type="presOf" srcId="{9FC694A0-D0A6-104E-8D03-8195651B8C4D}" destId="{630B9173-7B13-F64C-AD6B-75B881073E49}" srcOrd="0" destOrd="0" presId="urn:microsoft.com/office/officeart/2005/8/layout/lProcess2"/>
    <dgm:cxn modelId="{E41B6A5E-B2D0-634A-AB18-428006E96547}" srcId="{A464F81E-2659-5847-8D9A-B24FBC79BDCA}" destId="{1AC98C76-03BB-E546-B79E-9F8256F3ABB8}" srcOrd="1" destOrd="0" parTransId="{DC196968-85D4-A047-89D9-0BF4B2B8F467}" sibTransId="{EFC3854C-D60C-A941-BE13-8CC71EAA8EA2}"/>
    <dgm:cxn modelId="{7D14BCB0-483F-2847-9BF5-288FB5DD74D2}" srcId="{F1E098CD-AB0D-6843-95B4-7580A6F1FC60}" destId="{9FC694A0-D0A6-104E-8D03-8195651B8C4D}" srcOrd="1" destOrd="0" parTransId="{1D18EA57-05C4-3746-8A46-16AAA8C341B3}" sibTransId="{015BB2CD-3EC5-574F-8D11-C10BDB85F235}"/>
    <dgm:cxn modelId="{C610BEEB-C05E-5344-A441-F810FB3065DE}" srcId="{F1E098CD-AB0D-6843-95B4-7580A6F1FC60}" destId="{9CDB6989-5F5E-874C-A84E-F2B58821DCA1}" srcOrd="2" destOrd="0" parTransId="{E52C3495-2F39-4A4E-AD2F-B0EBD31E5183}" sibTransId="{B2582221-D59B-5B41-99A7-766DAF88DF97}"/>
    <dgm:cxn modelId="{A049E927-F5EC-E34D-988F-9A6C97F9AC51}" type="presOf" srcId="{67507AB0-2CBF-7049-9D31-85C87E8D3768}" destId="{19C2A8A2-6A6C-ED40-9C95-4009A3315FF8}" srcOrd="0" destOrd="0" presId="urn:microsoft.com/office/officeart/2005/8/layout/lProcess2"/>
    <dgm:cxn modelId="{BC942231-F5E3-914C-A05D-110583BCEAA3}" type="presOf" srcId="{CCAB4A94-4672-C649-ADD1-39C1DE47C843}" destId="{66DF2294-5C10-074D-9E77-EEF19DE87B81}" srcOrd="0" destOrd="0" presId="urn:microsoft.com/office/officeart/2005/8/layout/lProcess2"/>
    <dgm:cxn modelId="{BFEF16FE-6A8E-8C41-810F-C0F1042569B4}" srcId="{F1E098CD-AB0D-6843-95B4-7580A6F1FC60}" destId="{67507AB0-2CBF-7049-9D31-85C87E8D3768}" srcOrd="0" destOrd="0" parTransId="{39F58144-9A97-334C-86D9-16999AAA8880}" sibTransId="{2569D436-FE3C-3D47-9972-9A7719FD7BDC}"/>
    <dgm:cxn modelId="{E78271C6-EBE2-7B4F-A1DB-C0CA2F156C9E}" srcId="{1AC98C76-03BB-E546-B79E-9F8256F3ABB8}" destId="{76BEE51D-9D1A-6545-B99C-5809B762F57F}" srcOrd="2" destOrd="0" parTransId="{AF0B715E-4E3E-6D46-BAF1-85F61BEF25DA}" sibTransId="{9B488D14-DB01-644C-9258-D8440522F4E5}"/>
    <dgm:cxn modelId="{28F7444E-0CA6-084D-B359-BBD040FA3135}" srcId="{84B726B0-6D18-684E-937A-4DF3D8B7F55E}" destId="{54039572-DED5-B84E-A347-B1090847B9AD}" srcOrd="0" destOrd="0" parTransId="{AF1076D1-234E-D046-A1F5-B8B35A196B35}" sibTransId="{7E02BCE8-10D8-0049-900A-74784AC878B3}"/>
    <dgm:cxn modelId="{62B3B486-F05A-434A-B747-7AC37420ED99}" type="presParOf" srcId="{76445DE3-658D-4442-AF57-563C2384C490}" destId="{8FF8D4EB-E371-9745-BD4A-A029547BA480}" srcOrd="0" destOrd="0" presId="urn:microsoft.com/office/officeart/2005/8/layout/lProcess2"/>
    <dgm:cxn modelId="{A37CCE28-727F-3941-9590-8A4B46DE7626}" type="presParOf" srcId="{8FF8D4EB-E371-9745-BD4A-A029547BA480}" destId="{725788B9-04D8-F343-9785-3C7AF21601DF}" srcOrd="0" destOrd="0" presId="urn:microsoft.com/office/officeart/2005/8/layout/lProcess2"/>
    <dgm:cxn modelId="{3B55E7B0-0D42-0F45-B056-E2BB1750E5A7}" type="presParOf" srcId="{8FF8D4EB-E371-9745-BD4A-A029547BA480}" destId="{C4C6B702-1F1A-CD47-8715-A589B8D44192}" srcOrd="1" destOrd="0" presId="urn:microsoft.com/office/officeart/2005/8/layout/lProcess2"/>
    <dgm:cxn modelId="{C35E1EAA-B703-6247-BB23-B0563D8084AD}" type="presParOf" srcId="{8FF8D4EB-E371-9745-BD4A-A029547BA480}" destId="{506FB8D6-A882-6B4C-97E1-8C7A32631D2F}" srcOrd="2" destOrd="0" presId="urn:microsoft.com/office/officeart/2005/8/layout/lProcess2"/>
    <dgm:cxn modelId="{4D2EAA9C-EB2C-A844-B1C8-7F15F4BBE8FC}" type="presParOf" srcId="{506FB8D6-A882-6B4C-97E1-8C7A32631D2F}" destId="{F458B5A7-9F2E-A445-A5D3-08BE6D366035}" srcOrd="0" destOrd="0" presId="urn:microsoft.com/office/officeart/2005/8/layout/lProcess2"/>
    <dgm:cxn modelId="{D25F0EFB-7C44-2F4B-A530-133F327171CF}" type="presParOf" srcId="{F458B5A7-9F2E-A445-A5D3-08BE6D366035}" destId="{E90C7A46-84C4-CC44-8904-AC8D941AFDE4}" srcOrd="0" destOrd="0" presId="urn:microsoft.com/office/officeart/2005/8/layout/lProcess2"/>
    <dgm:cxn modelId="{7EF31379-CDE8-7340-B845-4018EA5DADC9}" type="presParOf" srcId="{F458B5A7-9F2E-A445-A5D3-08BE6D366035}" destId="{3BE5BFFB-9924-5A41-9A00-3CB15B799BD7}" srcOrd="1" destOrd="0" presId="urn:microsoft.com/office/officeart/2005/8/layout/lProcess2"/>
    <dgm:cxn modelId="{4A183706-C002-724E-AA82-D3B98FFBCB32}" type="presParOf" srcId="{F458B5A7-9F2E-A445-A5D3-08BE6D366035}" destId="{5C7C4450-E9E7-B34F-99E8-A0CCD3908219}" srcOrd="2" destOrd="0" presId="urn:microsoft.com/office/officeart/2005/8/layout/lProcess2"/>
    <dgm:cxn modelId="{137BE14D-9888-B742-AE49-6E9E6C8322A5}" type="presParOf" srcId="{76445DE3-658D-4442-AF57-563C2384C490}" destId="{97B2ADEA-E750-4B41-8179-67A75D39BA82}" srcOrd="1" destOrd="0" presId="urn:microsoft.com/office/officeart/2005/8/layout/lProcess2"/>
    <dgm:cxn modelId="{A032DAC0-1BEA-F744-B172-06BE64F49BC7}" type="presParOf" srcId="{76445DE3-658D-4442-AF57-563C2384C490}" destId="{186CB7E5-81B0-744B-81E5-62E98E41EC10}" srcOrd="2" destOrd="0" presId="urn:microsoft.com/office/officeart/2005/8/layout/lProcess2"/>
    <dgm:cxn modelId="{525186D9-9A93-3647-91D1-6FAA14226788}" type="presParOf" srcId="{186CB7E5-81B0-744B-81E5-62E98E41EC10}" destId="{6C45FF5E-5CA7-314F-B787-4FDDE84B1ABD}" srcOrd="0" destOrd="0" presId="urn:microsoft.com/office/officeart/2005/8/layout/lProcess2"/>
    <dgm:cxn modelId="{5AF2CA08-5A47-984D-8520-B28567D7BF40}" type="presParOf" srcId="{186CB7E5-81B0-744B-81E5-62E98E41EC10}" destId="{68A4774D-F283-564E-BA24-0F0D3FB409D6}" srcOrd="1" destOrd="0" presId="urn:microsoft.com/office/officeart/2005/8/layout/lProcess2"/>
    <dgm:cxn modelId="{4B6EF787-4A56-8C4C-A169-0ACC233ECFD6}" type="presParOf" srcId="{186CB7E5-81B0-744B-81E5-62E98E41EC10}" destId="{F070DE91-09FE-994C-9201-95167A470F4F}" srcOrd="2" destOrd="0" presId="urn:microsoft.com/office/officeart/2005/8/layout/lProcess2"/>
    <dgm:cxn modelId="{78A86E5E-3D75-1D40-81B1-E1BA40CDB5FD}" type="presParOf" srcId="{F070DE91-09FE-994C-9201-95167A470F4F}" destId="{8718633D-7D37-5145-843B-A7CC56C37464}" srcOrd="0" destOrd="0" presId="urn:microsoft.com/office/officeart/2005/8/layout/lProcess2"/>
    <dgm:cxn modelId="{FE69D857-85D8-FE4E-B2AE-C776854EC32A}" type="presParOf" srcId="{8718633D-7D37-5145-843B-A7CC56C37464}" destId="{66DF2294-5C10-074D-9E77-EEF19DE87B81}" srcOrd="0" destOrd="0" presId="urn:microsoft.com/office/officeart/2005/8/layout/lProcess2"/>
    <dgm:cxn modelId="{6245FAA8-ADD0-4A4F-B389-BC4F1A610270}" type="presParOf" srcId="{8718633D-7D37-5145-843B-A7CC56C37464}" destId="{432F5518-82E4-654B-AC6D-E03ACCF6B547}" srcOrd="1" destOrd="0" presId="urn:microsoft.com/office/officeart/2005/8/layout/lProcess2"/>
    <dgm:cxn modelId="{37D3EF70-064C-0840-94F8-38DCEA1075F5}" type="presParOf" srcId="{8718633D-7D37-5145-843B-A7CC56C37464}" destId="{5054D185-4898-0E44-A92B-42669F0D8919}" srcOrd="2" destOrd="0" presId="urn:microsoft.com/office/officeart/2005/8/layout/lProcess2"/>
    <dgm:cxn modelId="{F6A68E76-820C-4646-803D-CDA88975381F}" type="presParOf" srcId="{8718633D-7D37-5145-843B-A7CC56C37464}" destId="{29D40704-76B9-B142-8048-1C3C671CD688}" srcOrd="3" destOrd="0" presId="urn:microsoft.com/office/officeart/2005/8/layout/lProcess2"/>
    <dgm:cxn modelId="{1F7817A4-EA0C-9649-AEDE-4CCBAB8AF602}" type="presParOf" srcId="{8718633D-7D37-5145-843B-A7CC56C37464}" destId="{B233B757-2DE9-B440-98B2-DE7AE9605929}" srcOrd="4" destOrd="0" presId="urn:microsoft.com/office/officeart/2005/8/layout/lProcess2"/>
    <dgm:cxn modelId="{05B426A8-DE3E-2842-9A75-8786D893A125}" type="presParOf" srcId="{76445DE3-658D-4442-AF57-563C2384C490}" destId="{D655729A-D479-B544-BADD-BB52D3E1D47C}" srcOrd="3" destOrd="0" presId="urn:microsoft.com/office/officeart/2005/8/layout/lProcess2"/>
    <dgm:cxn modelId="{14E9C387-2AF8-214E-A120-FE4737A33352}" type="presParOf" srcId="{76445DE3-658D-4442-AF57-563C2384C490}" destId="{CF1A9527-87D7-D945-A4E2-7D2602DAF741}" srcOrd="4" destOrd="0" presId="urn:microsoft.com/office/officeart/2005/8/layout/lProcess2"/>
    <dgm:cxn modelId="{19CCE896-888C-254E-B9FD-F9B10E01B134}" type="presParOf" srcId="{CF1A9527-87D7-D945-A4E2-7D2602DAF741}" destId="{DE4C6B3B-2A10-B94E-AFFF-E095AEB55BEF}" srcOrd="0" destOrd="0" presId="urn:microsoft.com/office/officeart/2005/8/layout/lProcess2"/>
    <dgm:cxn modelId="{2EA4FDF0-3558-FE46-9CE3-F5932F99D1FC}" type="presParOf" srcId="{CF1A9527-87D7-D945-A4E2-7D2602DAF741}" destId="{3A3CF2D4-283F-124F-8D75-6724EF0B6445}" srcOrd="1" destOrd="0" presId="urn:microsoft.com/office/officeart/2005/8/layout/lProcess2"/>
    <dgm:cxn modelId="{360104AB-38B8-4544-AD7B-21B30490BA35}" type="presParOf" srcId="{CF1A9527-87D7-D945-A4E2-7D2602DAF741}" destId="{2DFD6A4E-4BE7-F749-8028-7833643B1CA2}" srcOrd="2" destOrd="0" presId="urn:microsoft.com/office/officeart/2005/8/layout/lProcess2"/>
    <dgm:cxn modelId="{E3974D7E-2CE3-6A49-A71F-C4860458B241}" type="presParOf" srcId="{2DFD6A4E-4BE7-F749-8028-7833643B1CA2}" destId="{B7E2F3D6-DC8F-7647-8130-8449DC5F8151}" srcOrd="0" destOrd="0" presId="urn:microsoft.com/office/officeart/2005/8/layout/lProcess2"/>
    <dgm:cxn modelId="{DE3B2706-0E9F-2447-8057-AA2EE8EC95DA}" type="presParOf" srcId="{B7E2F3D6-DC8F-7647-8130-8449DC5F8151}" destId="{19C2A8A2-6A6C-ED40-9C95-4009A3315FF8}" srcOrd="0" destOrd="0" presId="urn:microsoft.com/office/officeart/2005/8/layout/lProcess2"/>
    <dgm:cxn modelId="{B17665B9-4762-E24B-9C1B-0053E420835D}" type="presParOf" srcId="{B7E2F3D6-DC8F-7647-8130-8449DC5F8151}" destId="{2C9C4566-F0BA-A44E-9C84-5838F4B3FAB2}" srcOrd="1" destOrd="0" presId="urn:microsoft.com/office/officeart/2005/8/layout/lProcess2"/>
    <dgm:cxn modelId="{40CF93F8-FF86-E54D-8705-C7D6F7C26013}" type="presParOf" srcId="{B7E2F3D6-DC8F-7647-8130-8449DC5F8151}" destId="{630B9173-7B13-F64C-AD6B-75B881073E49}" srcOrd="2" destOrd="0" presId="urn:microsoft.com/office/officeart/2005/8/layout/lProcess2"/>
    <dgm:cxn modelId="{20D98714-D171-8647-90F9-A40959BB7879}" type="presParOf" srcId="{B7E2F3D6-DC8F-7647-8130-8449DC5F8151}" destId="{767E97DB-7A3E-804D-9598-CCBF01DA7A7B}" srcOrd="3" destOrd="0" presId="urn:microsoft.com/office/officeart/2005/8/layout/lProcess2"/>
    <dgm:cxn modelId="{BF968FED-FD93-EB4A-96B0-409A0083AD00}" type="presParOf" srcId="{B7E2F3D6-DC8F-7647-8130-8449DC5F8151}" destId="{A15C0AB7-92AD-2448-A83D-2EE0BE70F947}" srcOrd="4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A464F81E-2659-5847-8D9A-B24FBC79BDCA}" type="doc">
      <dgm:prSet loTypeId="urn:microsoft.com/office/officeart/2005/8/layout/lProcess2" loCatId="" qsTypeId="urn:microsoft.com/office/officeart/2005/8/quickstyle/simple2" qsCatId="simple" csTypeId="urn:microsoft.com/office/officeart/2005/8/colors/accent1_4" csCatId="accent1" phldr="1"/>
      <dgm:spPr/>
      <dgm:t>
        <a:bodyPr/>
        <a:lstStyle/>
        <a:p>
          <a:endParaRPr lang="en-GB"/>
        </a:p>
      </dgm:t>
    </dgm:pt>
    <dgm:pt modelId="{84B726B0-6D18-684E-937A-4DF3D8B7F55E}">
      <dgm:prSet phldrT="[Text]" custT="1"/>
      <dgm:spPr/>
      <dgm:t>
        <a:bodyPr/>
        <a:lstStyle/>
        <a:p>
          <a:r>
            <a:rPr lang="en-GB" sz="2800" b="1" dirty="0">
              <a:solidFill>
                <a:srgbClr val="000000"/>
              </a:solidFill>
            </a:rPr>
            <a:t>Online posts</a:t>
          </a:r>
        </a:p>
      </dgm:t>
    </dgm:pt>
    <dgm:pt modelId="{95A70123-3F79-A141-AC54-4F8E912DEFD5}" type="parTrans" cxnId="{4793A568-AA51-1949-A1FA-959972912B0D}">
      <dgm:prSet/>
      <dgm:spPr/>
      <dgm:t>
        <a:bodyPr/>
        <a:lstStyle/>
        <a:p>
          <a:endParaRPr lang="en-GB"/>
        </a:p>
      </dgm:t>
    </dgm:pt>
    <dgm:pt modelId="{260FC33F-B7B9-F047-ACB7-137CE660AA90}" type="sibTrans" cxnId="{4793A568-AA51-1949-A1FA-959972912B0D}">
      <dgm:prSet/>
      <dgm:spPr/>
      <dgm:t>
        <a:bodyPr/>
        <a:lstStyle/>
        <a:p>
          <a:endParaRPr lang="en-GB"/>
        </a:p>
      </dgm:t>
    </dgm:pt>
    <dgm:pt modelId="{54039572-DED5-B84E-A347-B1090847B9AD}">
      <dgm:prSet phldrT="[Text]"/>
      <dgm:spPr/>
      <dgm:t>
        <a:bodyPr/>
        <a:lstStyle/>
        <a:p>
          <a:r>
            <a:rPr lang="en-GB" dirty="0">
              <a:solidFill>
                <a:srgbClr val="000000"/>
              </a:solidFill>
            </a:rPr>
            <a:t>Put in place sign-off procedure for all material posted online (e.g. social media, website)  </a:t>
          </a:r>
        </a:p>
      </dgm:t>
    </dgm:pt>
    <dgm:pt modelId="{AF1076D1-234E-D046-A1F5-B8B35A196B35}" type="parTrans" cxnId="{28F7444E-0CA6-084D-B359-BBD040FA3135}">
      <dgm:prSet/>
      <dgm:spPr/>
      <dgm:t>
        <a:bodyPr/>
        <a:lstStyle/>
        <a:p>
          <a:endParaRPr lang="en-GB"/>
        </a:p>
      </dgm:t>
    </dgm:pt>
    <dgm:pt modelId="{7E02BCE8-10D8-0049-900A-74784AC878B3}" type="sibTrans" cxnId="{28F7444E-0CA6-084D-B359-BBD040FA3135}">
      <dgm:prSet/>
      <dgm:spPr/>
      <dgm:t>
        <a:bodyPr/>
        <a:lstStyle/>
        <a:p>
          <a:endParaRPr lang="en-GB"/>
        </a:p>
      </dgm:t>
    </dgm:pt>
    <dgm:pt modelId="{1AC98C76-03BB-E546-B79E-9F8256F3ABB8}">
      <dgm:prSet phldrT="[Text]" custT="1"/>
      <dgm:spPr/>
      <dgm:t>
        <a:bodyPr/>
        <a:lstStyle/>
        <a:p>
          <a:r>
            <a:rPr lang="en-GB" sz="2800" b="1" dirty="0">
              <a:solidFill>
                <a:srgbClr val="000000"/>
              </a:solidFill>
            </a:rPr>
            <a:t>Location security</a:t>
          </a:r>
        </a:p>
      </dgm:t>
    </dgm:pt>
    <dgm:pt modelId="{DC196968-85D4-A047-89D9-0BF4B2B8F467}" type="parTrans" cxnId="{E41B6A5E-B2D0-634A-AB18-428006E96547}">
      <dgm:prSet/>
      <dgm:spPr/>
      <dgm:t>
        <a:bodyPr/>
        <a:lstStyle/>
        <a:p>
          <a:endParaRPr lang="en-GB"/>
        </a:p>
      </dgm:t>
    </dgm:pt>
    <dgm:pt modelId="{EFC3854C-D60C-A941-BE13-8CC71EAA8EA2}" type="sibTrans" cxnId="{E41B6A5E-B2D0-634A-AB18-428006E96547}">
      <dgm:prSet/>
      <dgm:spPr/>
      <dgm:t>
        <a:bodyPr/>
        <a:lstStyle/>
        <a:p>
          <a:endParaRPr lang="en-GB"/>
        </a:p>
      </dgm:t>
    </dgm:pt>
    <dgm:pt modelId="{CCAB4A94-4672-C649-ADD1-39C1DE47C843}">
      <dgm:prSet phldrT="[Text]" custT="1"/>
      <dgm:spPr/>
      <dgm:t>
        <a:bodyPr/>
        <a:lstStyle/>
        <a:p>
          <a:r>
            <a:rPr lang="en-GB" sz="1700" dirty="0">
              <a:solidFill>
                <a:srgbClr val="000000"/>
              </a:solidFill>
            </a:rPr>
            <a:t>For offices, consider physical barriers, video surveillance, intrusion detection systems and use shredders</a:t>
          </a:r>
        </a:p>
      </dgm:t>
    </dgm:pt>
    <dgm:pt modelId="{DC384011-3FD9-6048-94CB-EA8056DA14D6}" type="parTrans" cxnId="{FC8F5063-6584-E943-9AA0-78B02DACBBB2}">
      <dgm:prSet/>
      <dgm:spPr/>
      <dgm:t>
        <a:bodyPr/>
        <a:lstStyle/>
        <a:p>
          <a:endParaRPr lang="en-GB"/>
        </a:p>
      </dgm:t>
    </dgm:pt>
    <dgm:pt modelId="{F15A6ECD-9F75-A44D-8D0A-FF95E4DDE59B}" type="sibTrans" cxnId="{FC8F5063-6584-E943-9AA0-78B02DACBBB2}">
      <dgm:prSet/>
      <dgm:spPr/>
      <dgm:t>
        <a:bodyPr/>
        <a:lstStyle/>
        <a:p>
          <a:endParaRPr lang="en-GB"/>
        </a:p>
      </dgm:t>
    </dgm:pt>
    <dgm:pt modelId="{76BEE51D-9D1A-6545-B99C-5809B762F57F}">
      <dgm:prSet phldrT="[Text]" custT="1"/>
      <dgm:spPr/>
      <dgm:t>
        <a:bodyPr/>
        <a:lstStyle/>
        <a:p>
          <a:r>
            <a:rPr lang="en-GB" sz="1700" dirty="0">
              <a:solidFill>
                <a:srgbClr val="000000"/>
              </a:solidFill>
            </a:rPr>
            <a:t>At home/hotels, always lock doors/windows, do not leave electronic devices unattended</a:t>
          </a:r>
        </a:p>
      </dgm:t>
    </dgm:pt>
    <dgm:pt modelId="{AF0B715E-4E3E-6D46-BAF1-85F61BEF25DA}" type="parTrans" cxnId="{E78271C6-EBE2-7B4F-A1DB-C0CA2F156C9E}">
      <dgm:prSet/>
      <dgm:spPr/>
      <dgm:t>
        <a:bodyPr/>
        <a:lstStyle/>
        <a:p>
          <a:endParaRPr lang="en-GB"/>
        </a:p>
      </dgm:t>
    </dgm:pt>
    <dgm:pt modelId="{9B488D14-DB01-644C-9258-D8440522F4E5}" type="sibTrans" cxnId="{E78271C6-EBE2-7B4F-A1DB-C0CA2F156C9E}">
      <dgm:prSet/>
      <dgm:spPr/>
      <dgm:t>
        <a:bodyPr/>
        <a:lstStyle/>
        <a:p>
          <a:endParaRPr lang="en-GB"/>
        </a:p>
      </dgm:t>
    </dgm:pt>
    <dgm:pt modelId="{F1E098CD-AB0D-6843-95B4-7580A6F1FC60}">
      <dgm:prSet phldrT="[Text]" custT="1"/>
      <dgm:spPr/>
      <dgm:t>
        <a:bodyPr/>
        <a:lstStyle/>
        <a:p>
          <a:r>
            <a:rPr lang="en-GB" sz="2800" b="1" dirty="0">
              <a:solidFill>
                <a:srgbClr val="000000"/>
              </a:solidFill>
            </a:rPr>
            <a:t>IT security</a:t>
          </a:r>
        </a:p>
      </dgm:t>
    </dgm:pt>
    <dgm:pt modelId="{60135518-EAAA-464D-AB20-5EF54BEC262F}" type="parTrans" cxnId="{DEDBCE26-BE40-5B47-9AE0-2045F1D1489E}">
      <dgm:prSet/>
      <dgm:spPr/>
      <dgm:t>
        <a:bodyPr/>
        <a:lstStyle/>
        <a:p>
          <a:endParaRPr lang="en-GB"/>
        </a:p>
      </dgm:t>
    </dgm:pt>
    <dgm:pt modelId="{97A98DF5-314B-254E-BAB5-A82F8C03ABD6}" type="sibTrans" cxnId="{DEDBCE26-BE40-5B47-9AE0-2045F1D1489E}">
      <dgm:prSet/>
      <dgm:spPr/>
      <dgm:t>
        <a:bodyPr/>
        <a:lstStyle/>
        <a:p>
          <a:endParaRPr lang="en-GB"/>
        </a:p>
      </dgm:t>
    </dgm:pt>
    <dgm:pt modelId="{67507AB0-2CBF-7049-9D31-85C87E8D3768}">
      <dgm:prSet phldrT="[Text]"/>
      <dgm:spPr/>
      <dgm:t>
        <a:bodyPr/>
        <a:lstStyle/>
        <a:p>
          <a:r>
            <a:rPr lang="en-GB" dirty="0">
              <a:solidFill>
                <a:srgbClr val="000000"/>
              </a:solidFill>
            </a:rPr>
            <a:t>Keep up-to-date with newest technology and security software developments </a:t>
          </a:r>
        </a:p>
      </dgm:t>
    </dgm:pt>
    <dgm:pt modelId="{39F58144-9A97-334C-86D9-16999AAA8880}" type="parTrans" cxnId="{BFEF16FE-6A8E-8C41-810F-C0F1042569B4}">
      <dgm:prSet/>
      <dgm:spPr/>
      <dgm:t>
        <a:bodyPr/>
        <a:lstStyle/>
        <a:p>
          <a:endParaRPr lang="en-GB"/>
        </a:p>
      </dgm:t>
    </dgm:pt>
    <dgm:pt modelId="{2569D436-FE3C-3D47-9972-9A7719FD7BDC}" type="sibTrans" cxnId="{BFEF16FE-6A8E-8C41-810F-C0F1042569B4}">
      <dgm:prSet/>
      <dgm:spPr/>
      <dgm:t>
        <a:bodyPr/>
        <a:lstStyle/>
        <a:p>
          <a:endParaRPr lang="en-GB"/>
        </a:p>
      </dgm:t>
    </dgm:pt>
    <dgm:pt modelId="{9CDB6989-5F5E-874C-A84E-F2B58821DCA1}">
      <dgm:prSet phldrT="[Text]"/>
      <dgm:spPr/>
      <dgm:t>
        <a:bodyPr/>
        <a:lstStyle/>
        <a:p>
          <a:r>
            <a:rPr lang="en-GB" dirty="0">
              <a:solidFill>
                <a:srgbClr val="000000"/>
              </a:solidFill>
            </a:rPr>
            <a:t>Use devices with “kill switch” function that can be activated remotely in case of loss or vulnerability</a:t>
          </a:r>
        </a:p>
      </dgm:t>
    </dgm:pt>
    <dgm:pt modelId="{E52C3495-2F39-4A4E-AD2F-B0EBD31E5183}" type="parTrans" cxnId="{C610BEEB-C05E-5344-A441-F810FB3065DE}">
      <dgm:prSet/>
      <dgm:spPr/>
      <dgm:t>
        <a:bodyPr/>
        <a:lstStyle/>
        <a:p>
          <a:endParaRPr lang="en-GB"/>
        </a:p>
      </dgm:t>
    </dgm:pt>
    <dgm:pt modelId="{B2582221-D59B-5B41-99A7-766DAF88DF97}" type="sibTrans" cxnId="{C610BEEB-C05E-5344-A441-F810FB3065DE}">
      <dgm:prSet/>
      <dgm:spPr/>
      <dgm:t>
        <a:bodyPr/>
        <a:lstStyle/>
        <a:p>
          <a:endParaRPr lang="en-GB"/>
        </a:p>
      </dgm:t>
    </dgm:pt>
    <dgm:pt modelId="{F84428B0-37DD-8349-993B-4C7AAF12933A}">
      <dgm:prSet phldrT="[Text]"/>
      <dgm:spPr/>
      <dgm:t>
        <a:bodyPr/>
        <a:lstStyle/>
        <a:p>
          <a:r>
            <a:rPr lang="en-GB" dirty="0">
              <a:solidFill>
                <a:srgbClr val="000000"/>
              </a:solidFill>
            </a:rPr>
            <a:t>Raise staff awareness about risks associated with reckless use of social networks</a:t>
          </a:r>
        </a:p>
      </dgm:t>
    </dgm:pt>
    <dgm:pt modelId="{A7C85510-E3E7-164D-A0C3-13A4059BF6E2}" type="parTrans" cxnId="{7979E548-FAA2-C749-83C8-2609E55614AC}">
      <dgm:prSet/>
      <dgm:spPr/>
      <dgm:t>
        <a:bodyPr/>
        <a:lstStyle/>
        <a:p>
          <a:endParaRPr lang="en-GB"/>
        </a:p>
      </dgm:t>
    </dgm:pt>
    <dgm:pt modelId="{4B574309-20E2-4945-B2BD-0C297D57DC46}" type="sibTrans" cxnId="{7979E548-FAA2-C749-83C8-2609E55614AC}">
      <dgm:prSet/>
      <dgm:spPr/>
      <dgm:t>
        <a:bodyPr/>
        <a:lstStyle/>
        <a:p>
          <a:endParaRPr lang="en-GB"/>
        </a:p>
      </dgm:t>
    </dgm:pt>
    <dgm:pt modelId="{76445DE3-658D-4442-AF57-563C2384C490}" type="pres">
      <dgm:prSet presAssocID="{A464F81E-2659-5847-8D9A-B24FBC79BDCA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8FF8D4EB-E371-9745-BD4A-A029547BA480}" type="pres">
      <dgm:prSet presAssocID="{84B726B0-6D18-684E-937A-4DF3D8B7F55E}" presName="compNode" presStyleCnt="0"/>
      <dgm:spPr/>
    </dgm:pt>
    <dgm:pt modelId="{725788B9-04D8-F343-9785-3C7AF21601DF}" type="pres">
      <dgm:prSet presAssocID="{84B726B0-6D18-684E-937A-4DF3D8B7F55E}" presName="aNode" presStyleLbl="bgShp" presStyleIdx="0" presStyleCnt="3" custLinFactNeighborX="-2537" custLinFactNeighborY="3932"/>
      <dgm:spPr/>
      <dgm:t>
        <a:bodyPr/>
        <a:lstStyle/>
        <a:p>
          <a:endParaRPr lang="en-GB"/>
        </a:p>
      </dgm:t>
    </dgm:pt>
    <dgm:pt modelId="{C4C6B702-1F1A-CD47-8715-A589B8D44192}" type="pres">
      <dgm:prSet presAssocID="{84B726B0-6D18-684E-937A-4DF3D8B7F55E}" presName="textNode" presStyleLbl="bgShp" presStyleIdx="0" presStyleCnt="3"/>
      <dgm:spPr/>
      <dgm:t>
        <a:bodyPr/>
        <a:lstStyle/>
        <a:p>
          <a:endParaRPr lang="en-GB"/>
        </a:p>
      </dgm:t>
    </dgm:pt>
    <dgm:pt modelId="{506FB8D6-A882-6B4C-97E1-8C7A32631D2F}" type="pres">
      <dgm:prSet presAssocID="{84B726B0-6D18-684E-937A-4DF3D8B7F55E}" presName="compChildNode" presStyleCnt="0"/>
      <dgm:spPr/>
    </dgm:pt>
    <dgm:pt modelId="{F458B5A7-9F2E-A445-A5D3-08BE6D366035}" type="pres">
      <dgm:prSet presAssocID="{84B726B0-6D18-684E-937A-4DF3D8B7F55E}" presName="theInnerList" presStyleCnt="0"/>
      <dgm:spPr/>
    </dgm:pt>
    <dgm:pt modelId="{E90C7A46-84C4-CC44-8904-AC8D941AFDE4}" type="pres">
      <dgm:prSet presAssocID="{54039572-DED5-B84E-A347-B1090847B9AD}" presName="child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BE5BFFB-9924-5A41-9A00-3CB15B799BD7}" type="pres">
      <dgm:prSet presAssocID="{54039572-DED5-B84E-A347-B1090847B9AD}" presName="aSpace2" presStyleCnt="0"/>
      <dgm:spPr/>
    </dgm:pt>
    <dgm:pt modelId="{3B318B2C-2B3D-324A-8BD1-ADD9977F08E3}" type="pres">
      <dgm:prSet presAssocID="{F84428B0-37DD-8349-993B-4C7AAF12933A}" presName="child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7B2ADEA-E750-4B41-8179-67A75D39BA82}" type="pres">
      <dgm:prSet presAssocID="{84B726B0-6D18-684E-937A-4DF3D8B7F55E}" presName="aSpace" presStyleCnt="0"/>
      <dgm:spPr/>
    </dgm:pt>
    <dgm:pt modelId="{186CB7E5-81B0-744B-81E5-62E98E41EC10}" type="pres">
      <dgm:prSet presAssocID="{1AC98C76-03BB-E546-B79E-9F8256F3ABB8}" presName="compNode" presStyleCnt="0"/>
      <dgm:spPr/>
    </dgm:pt>
    <dgm:pt modelId="{6C45FF5E-5CA7-314F-B787-4FDDE84B1ABD}" type="pres">
      <dgm:prSet presAssocID="{1AC98C76-03BB-E546-B79E-9F8256F3ABB8}" presName="aNode" presStyleLbl="bgShp" presStyleIdx="1" presStyleCnt="3"/>
      <dgm:spPr/>
      <dgm:t>
        <a:bodyPr/>
        <a:lstStyle/>
        <a:p>
          <a:endParaRPr lang="en-GB"/>
        </a:p>
      </dgm:t>
    </dgm:pt>
    <dgm:pt modelId="{68A4774D-F283-564E-BA24-0F0D3FB409D6}" type="pres">
      <dgm:prSet presAssocID="{1AC98C76-03BB-E546-B79E-9F8256F3ABB8}" presName="textNode" presStyleLbl="bgShp" presStyleIdx="1" presStyleCnt="3"/>
      <dgm:spPr/>
      <dgm:t>
        <a:bodyPr/>
        <a:lstStyle/>
        <a:p>
          <a:endParaRPr lang="en-GB"/>
        </a:p>
      </dgm:t>
    </dgm:pt>
    <dgm:pt modelId="{F070DE91-09FE-994C-9201-95167A470F4F}" type="pres">
      <dgm:prSet presAssocID="{1AC98C76-03BB-E546-B79E-9F8256F3ABB8}" presName="compChildNode" presStyleCnt="0"/>
      <dgm:spPr/>
    </dgm:pt>
    <dgm:pt modelId="{8718633D-7D37-5145-843B-A7CC56C37464}" type="pres">
      <dgm:prSet presAssocID="{1AC98C76-03BB-E546-B79E-9F8256F3ABB8}" presName="theInnerList" presStyleCnt="0"/>
      <dgm:spPr/>
    </dgm:pt>
    <dgm:pt modelId="{66DF2294-5C10-074D-9E77-EEF19DE87B81}" type="pres">
      <dgm:prSet presAssocID="{CCAB4A94-4672-C649-ADD1-39C1DE47C843}" presName="childNode" presStyleLbl="node1" presStyleIdx="2" presStyleCnt="6" custScaleX="98027" custScaleY="13608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32F5518-82E4-654B-AC6D-E03ACCF6B547}" type="pres">
      <dgm:prSet presAssocID="{CCAB4A94-4672-C649-ADD1-39C1DE47C843}" presName="aSpace2" presStyleCnt="0"/>
      <dgm:spPr/>
    </dgm:pt>
    <dgm:pt modelId="{B233B757-2DE9-B440-98B2-DE7AE9605929}" type="pres">
      <dgm:prSet presAssocID="{76BEE51D-9D1A-6545-B99C-5809B762F57F}" presName="child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655729A-D479-B544-BADD-BB52D3E1D47C}" type="pres">
      <dgm:prSet presAssocID="{1AC98C76-03BB-E546-B79E-9F8256F3ABB8}" presName="aSpace" presStyleCnt="0"/>
      <dgm:spPr/>
    </dgm:pt>
    <dgm:pt modelId="{CF1A9527-87D7-D945-A4E2-7D2602DAF741}" type="pres">
      <dgm:prSet presAssocID="{F1E098CD-AB0D-6843-95B4-7580A6F1FC60}" presName="compNode" presStyleCnt="0"/>
      <dgm:spPr/>
    </dgm:pt>
    <dgm:pt modelId="{DE4C6B3B-2A10-B94E-AFFF-E095AEB55BEF}" type="pres">
      <dgm:prSet presAssocID="{F1E098CD-AB0D-6843-95B4-7580A6F1FC60}" presName="aNode" presStyleLbl="bgShp" presStyleIdx="2" presStyleCnt="3"/>
      <dgm:spPr/>
      <dgm:t>
        <a:bodyPr/>
        <a:lstStyle/>
        <a:p>
          <a:endParaRPr lang="en-GB"/>
        </a:p>
      </dgm:t>
    </dgm:pt>
    <dgm:pt modelId="{3A3CF2D4-283F-124F-8D75-6724EF0B6445}" type="pres">
      <dgm:prSet presAssocID="{F1E098CD-AB0D-6843-95B4-7580A6F1FC60}" presName="textNode" presStyleLbl="bgShp" presStyleIdx="2" presStyleCnt="3"/>
      <dgm:spPr/>
      <dgm:t>
        <a:bodyPr/>
        <a:lstStyle/>
        <a:p>
          <a:endParaRPr lang="en-GB"/>
        </a:p>
      </dgm:t>
    </dgm:pt>
    <dgm:pt modelId="{2DFD6A4E-4BE7-F749-8028-7833643B1CA2}" type="pres">
      <dgm:prSet presAssocID="{F1E098CD-AB0D-6843-95B4-7580A6F1FC60}" presName="compChildNode" presStyleCnt="0"/>
      <dgm:spPr/>
    </dgm:pt>
    <dgm:pt modelId="{B7E2F3D6-DC8F-7647-8130-8449DC5F8151}" type="pres">
      <dgm:prSet presAssocID="{F1E098CD-AB0D-6843-95B4-7580A6F1FC60}" presName="theInnerList" presStyleCnt="0"/>
      <dgm:spPr/>
    </dgm:pt>
    <dgm:pt modelId="{19C2A8A2-6A6C-ED40-9C95-4009A3315FF8}" type="pres">
      <dgm:prSet presAssocID="{67507AB0-2CBF-7049-9D31-85C87E8D3768}" presName="child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C9C4566-F0BA-A44E-9C84-5838F4B3FAB2}" type="pres">
      <dgm:prSet presAssocID="{67507AB0-2CBF-7049-9D31-85C87E8D3768}" presName="aSpace2" presStyleCnt="0"/>
      <dgm:spPr/>
    </dgm:pt>
    <dgm:pt modelId="{A15C0AB7-92AD-2448-A83D-2EE0BE70F947}" type="pres">
      <dgm:prSet presAssocID="{9CDB6989-5F5E-874C-A84E-F2B58821DCA1}" presName="child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0EB2466E-9911-B846-830F-15178E689D6F}" type="presOf" srcId="{1AC98C76-03BB-E546-B79E-9F8256F3ABB8}" destId="{68A4774D-F283-564E-BA24-0F0D3FB409D6}" srcOrd="1" destOrd="0" presId="urn:microsoft.com/office/officeart/2005/8/layout/lProcess2"/>
    <dgm:cxn modelId="{4793A568-AA51-1949-A1FA-959972912B0D}" srcId="{A464F81E-2659-5847-8D9A-B24FBC79BDCA}" destId="{84B726B0-6D18-684E-937A-4DF3D8B7F55E}" srcOrd="0" destOrd="0" parTransId="{95A70123-3F79-A141-AC54-4F8E912DEFD5}" sibTransId="{260FC33F-B7B9-F047-ACB7-137CE660AA90}"/>
    <dgm:cxn modelId="{B55615FF-5EC5-6B42-837A-AD42C0E134C3}" type="presOf" srcId="{CCAB4A94-4672-C649-ADD1-39C1DE47C843}" destId="{66DF2294-5C10-074D-9E77-EEF19DE87B81}" srcOrd="0" destOrd="0" presId="urn:microsoft.com/office/officeart/2005/8/layout/lProcess2"/>
    <dgm:cxn modelId="{6188B74B-EA0D-A14F-9CB3-04895D1F6652}" type="presOf" srcId="{F1E098CD-AB0D-6843-95B4-7580A6F1FC60}" destId="{DE4C6B3B-2A10-B94E-AFFF-E095AEB55BEF}" srcOrd="0" destOrd="0" presId="urn:microsoft.com/office/officeart/2005/8/layout/lProcess2"/>
    <dgm:cxn modelId="{FC8F5063-6584-E943-9AA0-78B02DACBBB2}" srcId="{1AC98C76-03BB-E546-B79E-9F8256F3ABB8}" destId="{CCAB4A94-4672-C649-ADD1-39C1DE47C843}" srcOrd="0" destOrd="0" parTransId="{DC384011-3FD9-6048-94CB-EA8056DA14D6}" sibTransId="{F15A6ECD-9F75-A44D-8D0A-FF95E4DDE59B}"/>
    <dgm:cxn modelId="{1BA3965C-85F7-3B4C-9553-CF3F7AA28487}" type="presOf" srcId="{84B726B0-6D18-684E-937A-4DF3D8B7F55E}" destId="{725788B9-04D8-F343-9785-3C7AF21601DF}" srcOrd="0" destOrd="0" presId="urn:microsoft.com/office/officeart/2005/8/layout/lProcess2"/>
    <dgm:cxn modelId="{8964D3E3-4D62-0D4F-8669-6D33AE94EB4A}" type="presOf" srcId="{9CDB6989-5F5E-874C-A84E-F2B58821DCA1}" destId="{A15C0AB7-92AD-2448-A83D-2EE0BE70F947}" srcOrd="0" destOrd="0" presId="urn:microsoft.com/office/officeart/2005/8/layout/lProcess2"/>
    <dgm:cxn modelId="{DEDBCE26-BE40-5B47-9AE0-2045F1D1489E}" srcId="{A464F81E-2659-5847-8D9A-B24FBC79BDCA}" destId="{F1E098CD-AB0D-6843-95B4-7580A6F1FC60}" srcOrd="2" destOrd="0" parTransId="{60135518-EAAA-464D-AB20-5EF54BEC262F}" sibTransId="{97A98DF5-314B-254E-BAB5-A82F8C03ABD6}"/>
    <dgm:cxn modelId="{F8415C62-2E4D-1F4B-A4C2-65BCB419E1C7}" type="presOf" srcId="{1AC98C76-03BB-E546-B79E-9F8256F3ABB8}" destId="{6C45FF5E-5CA7-314F-B787-4FDDE84B1ABD}" srcOrd="0" destOrd="0" presId="urn:microsoft.com/office/officeart/2005/8/layout/lProcess2"/>
    <dgm:cxn modelId="{9176263E-C37E-0146-AEE6-AB24C376F086}" type="presOf" srcId="{76BEE51D-9D1A-6545-B99C-5809B762F57F}" destId="{B233B757-2DE9-B440-98B2-DE7AE9605929}" srcOrd="0" destOrd="0" presId="urn:microsoft.com/office/officeart/2005/8/layout/lProcess2"/>
    <dgm:cxn modelId="{7979E548-FAA2-C749-83C8-2609E55614AC}" srcId="{84B726B0-6D18-684E-937A-4DF3D8B7F55E}" destId="{F84428B0-37DD-8349-993B-4C7AAF12933A}" srcOrd="1" destOrd="0" parTransId="{A7C85510-E3E7-164D-A0C3-13A4059BF6E2}" sibTransId="{4B574309-20E2-4945-B2BD-0C297D57DC46}"/>
    <dgm:cxn modelId="{4EFD1244-F68F-8A46-AC31-C223600BAD94}" type="presOf" srcId="{F84428B0-37DD-8349-993B-4C7AAF12933A}" destId="{3B318B2C-2B3D-324A-8BD1-ADD9977F08E3}" srcOrd="0" destOrd="0" presId="urn:microsoft.com/office/officeart/2005/8/layout/lProcess2"/>
    <dgm:cxn modelId="{DB590EBA-0252-004A-9866-4126AC1AB134}" type="presOf" srcId="{67507AB0-2CBF-7049-9D31-85C87E8D3768}" destId="{19C2A8A2-6A6C-ED40-9C95-4009A3315FF8}" srcOrd="0" destOrd="0" presId="urn:microsoft.com/office/officeart/2005/8/layout/lProcess2"/>
    <dgm:cxn modelId="{F961353E-B1D1-D840-B00A-7EA58018AD01}" type="presOf" srcId="{A464F81E-2659-5847-8D9A-B24FBC79BDCA}" destId="{76445DE3-658D-4442-AF57-563C2384C490}" srcOrd="0" destOrd="0" presId="urn:microsoft.com/office/officeart/2005/8/layout/lProcess2"/>
    <dgm:cxn modelId="{E41B6A5E-B2D0-634A-AB18-428006E96547}" srcId="{A464F81E-2659-5847-8D9A-B24FBC79BDCA}" destId="{1AC98C76-03BB-E546-B79E-9F8256F3ABB8}" srcOrd="1" destOrd="0" parTransId="{DC196968-85D4-A047-89D9-0BF4B2B8F467}" sibTransId="{EFC3854C-D60C-A941-BE13-8CC71EAA8EA2}"/>
    <dgm:cxn modelId="{C610BEEB-C05E-5344-A441-F810FB3065DE}" srcId="{F1E098CD-AB0D-6843-95B4-7580A6F1FC60}" destId="{9CDB6989-5F5E-874C-A84E-F2B58821DCA1}" srcOrd="1" destOrd="0" parTransId="{E52C3495-2F39-4A4E-AD2F-B0EBD31E5183}" sibTransId="{B2582221-D59B-5B41-99A7-766DAF88DF97}"/>
    <dgm:cxn modelId="{93988020-229D-084D-A242-EADB709AE6EA}" type="presOf" srcId="{F1E098CD-AB0D-6843-95B4-7580A6F1FC60}" destId="{3A3CF2D4-283F-124F-8D75-6724EF0B6445}" srcOrd="1" destOrd="0" presId="urn:microsoft.com/office/officeart/2005/8/layout/lProcess2"/>
    <dgm:cxn modelId="{BFEF16FE-6A8E-8C41-810F-C0F1042569B4}" srcId="{F1E098CD-AB0D-6843-95B4-7580A6F1FC60}" destId="{67507AB0-2CBF-7049-9D31-85C87E8D3768}" srcOrd="0" destOrd="0" parTransId="{39F58144-9A97-334C-86D9-16999AAA8880}" sibTransId="{2569D436-FE3C-3D47-9972-9A7719FD7BDC}"/>
    <dgm:cxn modelId="{E78271C6-EBE2-7B4F-A1DB-C0CA2F156C9E}" srcId="{1AC98C76-03BB-E546-B79E-9F8256F3ABB8}" destId="{76BEE51D-9D1A-6545-B99C-5809B762F57F}" srcOrd="1" destOrd="0" parTransId="{AF0B715E-4E3E-6D46-BAF1-85F61BEF25DA}" sibTransId="{9B488D14-DB01-644C-9258-D8440522F4E5}"/>
    <dgm:cxn modelId="{0B1B1A62-0FDC-104F-A7E1-6CB372373C37}" type="presOf" srcId="{84B726B0-6D18-684E-937A-4DF3D8B7F55E}" destId="{C4C6B702-1F1A-CD47-8715-A589B8D44192}" srcOrd="1" destOrd="0" presId="urn:microsoft.com/office/officeart/2005/8/layout/lProcess2"/>
    <dgm:cxn modelId="{CE8BCED7-BDE3-D24E-99EF-B2AACEC129C0}" type="presOf" srcId="{54039572-DED5-B84E-A347-B1090847B9AD}" destId="{E90C7A46-84C4-CC44-8904-AC8D941AFDE4}" srcOrd="0" destOrd="0" presId="urn:microsoft.com/office/officeart/2005/8/layout/lProcess2"/>
    <dgm:cxn modelId="{28F7444E-0CA6-084D-B359-BBD040FA3135}" srcId="{84B726B0-6D18-684E-937A-4DF3D8B7F55E}" destId="{54039572-DED5-B84E-A347-B1090847B9AD}" srcOrd="0" destOrd="0" parTransId="{AF1076D1-234E-D046-A1F5-B8B35A196B35}" sibTransId="{7E02BCE8-10D8-0049-900A-74784AC878B3}"/>
    <dgm:cxn modelId="{8ADFB6B6-B57D-C74D-B499-34AC67E140B3}" type="presParOf" srcId="{76445DE3-658D-4442-AF57-563C2384C490}" destId="{8FF8D4EB-E371-9745-BD4A-A029547BA480}" srcOrd="0" destOrd="0" presId="urn:microsoft.com/office/officeart/2005/8/layout/lProcess2"/>
    <dgm:cxn modelId="{A27FDAAD-EC83-B24C-9CB3-D0619514F589}" type="presParOf" srcId="{8FF8D4EB-E371-9745-BD4A-A029547BA480}" destId="{725788B9-04D8-F343-9785-3C7AF21601DF}" srcOrd="0" destOrd="0" presId="urn:microsoft.com/office/officeart/2005/8/layout/lProcess2"/>
    <dgm:cxn modelId="{647B5ED1-1968-2841-A2CF-1BAC752D55C7}" type="presParOf" srcId="{8FF8D4EB-E371-9745-BD4A-A029547BA480}" destId="{C4C6B702-1F1A-CD47-8715-A589B8D44192}" srcOrd="1" destOrd="0" presId="urn:microsoft.com/office/officeart/2005/8/layout/lProcess2"/>
    <dgm:cxn modelId="{C85744D7-43BD-9B4E-AA9C-4F1FBB4146A8}" type="presParOf" srcId="{8FF8D4EB-E371-9745-BD4A-A029547BA480}" destId="{506FB8D6-A882-6B4C-97E1-8C7A32631D2F}" srcOrd="2" destOrd="0" presId="urn:microsoft.com/office/officeart/2005/8/layout/lProcess2"/>
    <dgm:cxn modelId="{82BA1045-0196-A34C-ADF6-C46E5BB28E51}" type="presParOf" srcId="{506FB8D6-A882-6B4C-97E1-8C7A32631D2F}" destId="{F458B5A7-9F2E-A445-A5D3-08BE6D366035}" srcOrd="0" destOrd="0" presId="urn:microsoft.com/office/officeart/2005/8/layout/lProcess2"/>
    <dgm:cxn modelId="{2F396712-DA07-DC4C-8718-11188B1BF581}" type="presParOf" srcId="{F458B5A7-9F2E-A445-A5D3-08BE6D366035}" destId="{E90C7A46-84C4-CC44-8904-AC8D941AFDE4}" srcOrd="0" destOrd="0" presId="urn:microsoft.com/office/officeart/2005/8/layout/lProcess2"/>
    <dgm:cxn modelId="{5C9EFC5D-4763-4944-A8D6-9AE54C2AD518}" type="presParOf" srcId="{F458B5A7-9F2E-A445-A5D3-08BE6D366035}" destId="{3BE5BFFB-9924-5A41-9A00-3CB15B799BD7}" srcOrd="1" destOrd="0" presId="urn:microsoft.com/office/officeart/2005/8/layout/lProcess2"/>
    <dgm:cxn modelId="{77006E0D-41F2-2B4E-9AC7-6E649C3F337C}" type="presParOf" srcId="{F458B5A7-9F2E-A445-A5D3-08BE6D366035}" destId="{3B318B2C-2B3D-324A-8BD1-ADD9977F08E3}" srcOrd="2" destOrd="0" presId="urn:microsoft.com/office/officeart/2005/8/layout/lProcess2"/>
    <dgm:cxn modelId="{992759ED-BCE6-BF4E-BABB-EA4B92FFCEEF}" type="presParOf" srcId="{76445DE3-658D-4442-AF57-563C2384C490}" destId="{97B2ADEA-E750-4B41-8179-67A75D39BA82}" srcOrd="1" destOrd="0" presId="urn:microsoft.com/office/officeart/2005/8/layout/lProcess2"/>
    <dgm:cxn modelId="{53F3DAE0-86E4-804A-AF31-0DBFE602626A}" type="presParOf" srcId="{76445DE3-658D-4442-AF57-563C2384C490}" destId="{186CB7E5-81B0-744B-81E5-62E98E41EC10}" srcOrd="2" destOrd="0" presId="urn:microsoft.com/office/officeart/2005/8/layout/lProcess2"/>
    <dgm:cxn modelId="{855B2C26-25EF-B646-8D1A-B1AC4BECA89A}" type="presParOf" srcId="{186CB7E5-81B0-744B-81E5-62E98E41EC10}" destId="{6C45FF5E-5CA7-314F-B787-4FDDE84B1ABD}" srcOrd="0" destOrd="0" presId="urn:microsoft.com/office/officeart/2005/8/layout/lProcess2"/>
    <dgm:cxn modelId="{203BDB70-0902-C742-A450-9BF02EAE2705}" type="presParOf" srcId="{186CB7E5-81B0-744B-81E5-62E98E41EC10}" destId="{68A4774D-F283-564E-BA24-0F0D3FB409D6}" srcOrd="1" destOrd="0" presId="urn:microsoft.com/office/officeart/2005/8/layout/lProcess2"/>
    <dgm:cxn modelId="{E6BACE4C-2289-E145-B518-CE3340C5ACF2}" type="presParOf" srcId="{186CB7E5-81B0-744B-81E5-62E98E41EC10}" destId="{F070DE91-09FE-994C-9201-95167A470F4F}" srcOrd="2" destOrd="0" presId="urn:microsoft.com/office/officeart/2005/8/layout/lProcess2"/>
    <dgm:cxn modelId="{DA0CA704-8995-444B-BAF8-D785B7E8BF77}" type="presParOf" srcId="{F070DE91-09FE-994C-9201-95167A470F4F}" destId="{8718633D-7D37-5145-843B-A7CC56C37464}" srcOrd="0" destOrd="0" presId="urn:microsoft.com/office/officeart/2005/8/layout/lProcess2"/>
    <dgm:cxn modelId="{22EFF8DF-7E12-5048-BC1A-8CD3BEDEF74E}" type="presParOf" srcId="{8718633D-7D37-5145-843B-A7CC56C37464}" destId="{66DF2294-5C10-074D-9E77-EEF19DE87B81}" srcOrd="0" destOrd="0" presId="urn:microsoft.com/office/officeart/2005/8/layout/lProcess2"/>
    <dgm:cxn modelId="{868CE0AF-FCB4-5748-ABA4-F1A8A9E9F253}" type="presParOf" srcId="{8718633D-7D37-5145-843B-A7CC56C37464}" destId="{432F5518-82E4-654B-AC6D-E03ACCF6B547}" srcOrd="1" destOrd="0" presId="urn:microsoft.com/office/officeart/2005/8/layout/lProcess2"/>
    <dgm:cxn modelId="{43F42CC3-AF19-174C-A2BB-D6043E6D7DC5}" type="presParOf" srcId="{8718633D-7D37-5145-843B-A7CC56C37464}" destId="{B233B757-2DE9-B440-98B2-DE7AE9605929}" srcOrd="2" destOrd="0" presId="urn:microsoft.com/office/officeart/2005/8/layout/lProcess2"/>
    <dgm:cxn modelId="{0A19E792-25DA-ED45-9AB0-AB085A67B07E}" type="presParOf" srcId="{76445DE3-658D-4442-AF57-563C2384C490}" destId="{D655729A-D479-B544-BADD-BB52D3E1D47C}" srcOrd="3" destOrd="0" presId="urn:microsoft.com/office/officeart/2005/8/layout/lProcess2"/>
    <dgm:cxn modelId="{77206104-F4F2-0C42-94A0-F6776AB9CA06}" type="presParOf" srcId="{76445DE3-658D-4442-AF57-563C2384C490}" destId="{CF1A9527-87D7-D945-A4E2-7D2602DAF741}" srcOrd="4" destOrd="0" presId="urn:microsoft.com/office/officeart/2005/8/layout/lProcess2"/>
    <dgm:cxn modelId="{3406E86A-8925-944E-8ACD-B374B93CB0D0}" type="presParOf" srcId="{CF1A9527-87D7-D945-A4E2-7D2602DAF741}" destId="{DE4C6B3B-2A10-B94E-AFFF-E095AEB55BEF}" srcOrd="0" destOrd="0" presId="urn:microsoft.com/office/officeart/2005/8/layout/lProcess2"/>
    <dgm:cxn modelId="{C09E0C04-DC06-FE4B-B312-5CE0BDE908FA}" type="presParOf" srcId="{CF1A9527-87D7-D945-A4E2-7D2602DAF741}" destId="{3A3CF2D4-283F-124F-8D75-6724EF0B6445}" srcOrd="1" destOrd="0" presId="urn:microsoft.com/office/officeart/2005/8/layout/lProcess2"/>
    <dgm:cxn modelId="{70B514F6-34E2-5B4A-AA72-C9F967414A15}" type="presParOf" srcId="{CF1A9527-87D7-D945-A4E2-7D2602DAF741}" destId="{2DFD6A4E-4BE7-F749-8028-7833643B1CA2}" srcOrd="2" destOrd="0" presId="urn:microsoft.com/office/officeart/2005/8/layout/lProcess2"/>
    <dgm:cxn modelId="{10B3156D-11D0-254C-9CC1-51E43282A35B}" type="presParOf" srcId="{2DFD6A4E-4BE7-F749-8028-7833643B1CA2}" destId="{B7E2F3D6-DC8F-7647-8130-8449DC5F8151}" srcOrd="0" destOrd="0" presId="urn:microsoft.com/office/officeart/2005/8/layout/lProcess2"/>
    <dgm:cxn modelId="{9094BE6E-0FE8-8B4B-AE26-25A145AF5FA4}" type="presParOf" srcId="{B7E2F3D6-DC8F-7647-8130-8449DC5F8151}" destId="{19C2A8A2-6A6C-ED40-9C95-4009A3315FF8}" srcOrd="0" destOrd="0" presId="urn:microsoft.com/office/officeart/2005/8/layout/lProcess2"/>
    <dgm:cxn modelId="{477690F4-31E8-CB47-A48F-A95A77C3F44B}" type="presParOf" srcId="{B7E2F3D6-DC8F-7647-8130-8449DC5F8151}" destId="{2C9C4566-F0BA-A44E-9C84-5838F4B3FAB2}" srcOrd="1" destOrd="0" presId="urn:microsoft.com/office/officeart/2005/8/layout/lProcess2"/>
    <dgm:cxn modelId="{E32F3D4E-B604-514B-B41D-C90463B5C363}" type="presParOf" srcId="{B7E2F3D6-DC8F-7647-8130-8449DC5F8151}" destId="{A15C0AB7-92AD-2448-A83D-2EE0BE70F947}" srcOrd="2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A464F81E-2659-5847-8D9A-B24FBC79BDCA}" type="doc">
      <dgm:prSet loTypeId="urn:microsoft.com/office/officeart/2005/8/layout/lProcess2" loCatId="" qsTypeId="urn:microsoft.com/office/officeart/2005/8/quickstyle/simple2" qsCatId="simple" csTypeId="urn:microsoft.com/office/officeart/2005/8/colors/accent1_4" csCatId="accent1" phldr="1"/>
      <dgm:spPr/>
      <dgm:t>
        <a:bodyPr/>
        <a:lstStyle/>
        <a:p>
          <a:endParaRPr lang="en-GB"/>
        </a:p>
      </dgm:t>
    </dgm:pt>
    <dgm:pt modelId="{84B726B0-6D18-684E-937A-4DF3D8B7F55E}">
      <dgm:prSet phldrT="[Text]" custT="1"/>
      <dgm:spPr/>
      <dgm:t>
        <a:bodyPr/>
        <a:lstStyle/>
        <a:p>
          <a:r>
            <a:rPr lang="en-GB" sz="2800" b="1" dirty="0">
              <a:solidFill>
                <a:srgbClr val="000000"/>
              </a:solidFill>
            </a:rPr>
            <a:t>Do No Harm</a:t>
          </a:r>
        </a:p>
      </dgm:t>
    </dgm:pt>
    <dgm:pt modelId="{95A70123-3F79-A141-AC54-4F8E912DEFD5}" type="parTrans" cxnId="{4793A568-AA51-1949-A1FA-959972912B0D}">
      <dgm:prSet/>
      <dgm:spPr/>
      <dgm:t>
        <a:bodyPr/>
        <a:lstStyle/>
        <a:p>
          <a:endParaRPr lang="en-GB"/>
        </a:p>
      </dgm:t>
    </dgm:pt>
    <dgm:pt modelId="{260FC33F-B7B9-F047-ACB7-137CE660AA90}" type="sibTrans" cxnId="{4793A568-AA51-1949-A1FA-959972912B0D}">
      <dgm:prSet/>
      <dgm:spPr/>
      <dgm:t>
        <a:bodyPr/>
        <a:lstStyle/>
        <a:p>
          <a:endParaRPr lang="en-GB"/>
        </a:p>
      </dgm:t>
    </dgm:pt>
    <dgm:pt modelId="{54039572-DED5-B84E-A347-B1090847B9AD}">
      <dgm:prSet phldrT="[Text]" custT="1"/>
      <dgm:spPr/>
      <dgm:t>
        <a:bodyPr/>
        <a:lstStyle/>
        <a:p>
          <a:r>
            <a:rPr lang="en-GB" sz="1700" dirty="0">
              <a:solidFill>
                <a:srgbClr val="000000"/>
              </a:solidFill>
            </a:rPr>
            <a:t>Comply with Do No Harm and highest standards of </a:t>
          </a:r>
          <a:r>
            <a:rPr lang="en-GB" sz="1700" dirty="0" smtClean="0">
              <a:solidFill>
                <a:srgbClr val="000000"/>
              </a:solidFill>
            </a:rPr>
            <a:t>confidentiality</a:t>
          </a:r>
          <a:endParaRPr lang="en-GB" sz="1700" dirty="0">
            <a:solidFill>
              <a:srgbClr val="000000"/>
            </a:solidFill>
          </a:endParaRPr>
        </a:p>
      </dgm:t>
    </dgm:pt>
    <dgm:pt modelId="{AF1076D1-234E-D046-A1F5-B8B35A196B35}" type="parTrans" cxnId="{28F7444E-0CA6-084D-B359-BBD040FA3135}">
      <dgm:prSet/>
      <dgm:spPr/>
      <dgm:t>
        <a:bodyPr/>
        <a:lstStyle/>
        <a:p>
          <a:endParaRPr lang="en-GB"/>
        </a:p>
      </dgm:t>
    </dgm:pt>
    <dgm:pt modelId="{7E02BCE8-10D8-0049-900A-74784AC878B3}" type="sibTrans" cxnId="{28F7444E-0CA6-084D-B359-BBD040FA3135}">
      <dgm:prSet/>
      <dgm:spPr/>
      <dgm:t>
        <a:bodyPr/>
        <a:lstStyle/>
        <a:p>
          <a:endParaRPr lang="en-GB"/>
        </a:p>
      </dgm:t>
    </dgm:pt>
    <dgm:pt modelId="{1AC98C76-03BB-E546-B79E-9F8256F3ABB8}">
      <dgm:prSet phldrT="[Text]" custT="1"/>
      <dgm:spPr/>
      <dgm:t>
        <a:bodyPr/>
        <a:lstStyle/>
        <a:p>
          <a:r>
            <a:rPr lang="en-GB" sz="2800" b="1" dirty="0">
              <a:solidFill>
                <a:srgbClr val="000000"/>
              </a:solidFill>
            </a:rPr>
            <a:t>Contingency plan</a:t>
          </a:r>
        </a:p>
      </dgm:t>
    </dgm:pt>
    <dgm:pt modelId="{DC196968-85D4-A047-89D9-0BF4B2B8F467}" type="parTrans" cxnId="{E41B6A5E-B2D0-634A-AB18-428006E96547}">
      <dgm:prSet/>
      <dgm:spPr/>
      <dgm:t>
        <a:bodyPr/>
        <a:lstStyle/>
        <a:p>
          <a:endParaRPr lang="en-GB"/>
        </a:p>
      </dgm:t>
    </dgm:pt>
    <dgm:pt modelId="{EFC3854C-D60C-A941-BE13-8CC71EAA8EA2}" type="sibTrans" cxnId="{E41B6A5E-B2D0-634A-AB18-428006E96547}">
      <dgm:prSet/>
      <dgm:spPr/>
      <dgm:t>
        <a:bodyPr/>
        <a:lstStyle/>
        <a:p>
          <a:endParaRPr lang="en-GB"/>
        </a:p>
      </dgm:t>
    </dgm:pt>
    <dgm:pt modelId="{CCAB4A94-4672-C649-ADD1-39C1DE47C843}">
      <dgm:prSet phldrT="[Text]" custT="1"/>
      <dgm:spPr/>
      <dgm:t>
        <a:bodyPr/>
        <a:lstStyle/>
        <a:p>
          <a:r>
            <a:rPr lang="en-GB" sz="1700" dirty="0">
              <a:solidFill>
                <a:srgbClr val="000000"/>
              </a:solidFill>
            </a:rPr>
            <a:t>Provide CARSV victims with 24/7 number to contact in case of emergency</a:t>
          </a:r>
        </a:p>
      </dgm:t>
    </dgm:pt>
    <dgm:pt modelId="{DC384011-3FD9-6048-94CB-EA8056DA14D6}" type="parTrans" cxnId="{FC8F5063-6584-E943-9AA0-78B02DACBBB2}">
      <dgm:prSet/>
      <dgm:spPr/>
      <dgm:t>
        <a:bodyPr/>
        <a:lstStyle/>
        <a:p>
          <a:endParaRPr lang="en-GB"/>
        </a:p>
      </dgm:t>
    </dgm:pt>
    <dgm:pt modelId="{F15A6ECD-9F75-A44D-8D0A-FF95E4DDE59B}" type="sibTrans" cxnId="{FC8F5063-6584-E943-9AA0-78B02DACBBB2}">
      <dgm:prSet/>
      <dgm:spPr/>
      <dgm:t>
        <a:bodyPr/>
        <a:lstStyle/>
        <a:p>
          <a:endParaRPr lang="en-GB"/>
        </a:p>
      </dgm:t>
    </dgm:pt>
    <dgm:pt modelId="{76BEE51D-9D1A-6545-B99C-5809B762F57F}">
      <dgm:prSet phldrT="[Text]" custT="1"/>
      <dgm:spPr/>
      <dgm:t>
        <a:bodyPr/>
        <a:lstStyle/>
        <a:p>
          <a:r>
            <a:rPr lang="en-GB" sz="1700" dirty="0">
              <a:solidFill>
                <a:srgbClr val="000000"/>
              </a:solidFill>
            </a:rPr>
            <a:t>Have sufficient funds and a contingency plan for CARSV victims/families</a:t>
          </a:r>
        </a:p>
      </dgm:t>
    </dgm:pt>
    <dgm:pt modelId="{AF0B715E-4E3E-6D46-BAF1-85F61BEF25DA}" type="parTrans" cxnId="{E78271C6-EBE2-7B4F-A1DB-C0CA2F156C9E}">
      <dgm:prSet/>
      <dgm:spPr/>
      <dgm:t>
        <a:bodyPr/>
        <a:lstStyle/>
        <a:p>
          <a:endParaRPr lang="en-GB"/>
        </a:p>
      </dgm:t>
    </dgm:pt>
    <dgm:pt modelId="{9B488D14-DB01-644C-9258-D8440522F4E5}" type="sibTrans" cxnId="{E78271C6-EBE2-7B4F-A1DB-C0CA2F156C9E}">
      <dgm:prSet/>
      <dgm:spPr/>
      <dgm:t>
        <a:bodyPr/>
        <a:lstStyle/>
        <a:p>
          <a:endParaRPr lang="en-GB"/>
        </a:p>
      </dgm:t>
    </dgm:pt>
    <dgm:pt modelId="{F1E098CD-AB0D-6843-95B4-7580A6F1FC60}">
      <dgm:prSet phldrT="[Text]" custT="1"/>
      <dgm:spPr/>
      <dgm:t>
        <a:bodyPr/>
        <a:lstStyle/>
        <a:p>
          <a:r>
            <a:rPr lang="en-GB" sz="2800" b="1" dirty="0">
              <a:solidFill>
                <a:srgbClr val="000000"/>
              </a:solidFill>
            </a:rPr>
            <a:t>Protective measures</a:t>
          </a:r>
        </a:p>
      </dgm:t>
    </dgm:pt>
    <dgm:pt modelId="{60135518-EAAA-464D-AB20-5EF54BEC262F}" type="parTrans" cxnId="{DEDBCE26-BE40-5B47-9AE0-2045F1D1489E}">
      <dgm:prSet/>
      <dgm:spPr/>
      <dgm:t>
        <a:bodyPr/>
        <a:lstStyle/>
        <a:p>
          <a:endParaRPr lang="en-GB"/>
        </a:p>
      </dgm:t>
    </dgm:pt>
    <dgm:pt modelId="{97A98DF5-314B-254E-BAB5-A82F8C03ABD6}" type="sibTrans" cxnId="{DEDBCE26-BE40-5B47-9AE0-2045F1D1489E}">
      <dgm:prSet/>
      <dgm:spPr/>
      <dgm:t>
        <a:bodyPr/>
        <a:lstStyle/>
        <a:p>
          <a:endParaRPr lang="en-GB"/>
        </a:p>
      </dgm:t>
    </dgm:pt>
    <dgm:pt modelId="{67507AB0-2CBF-7049-9D31-85C87E8D3768}">
      <dgm:prSet phldrT="[Text]" custT="1"/>
      <dgm:spPr/>
      <dgm:t>
        <a:bodyPr/>
        <a:lstStyle/>
        <a:p>
          <a:r>
            <a:rPr lang="en-GB" sz="1700" dirty="0">
              <a:solidFill>
                <a:srgbClr val="000000"/>
              </a:solidFill>
            </a:rPr>
            <a:t>Conduct regular emotional </a:t>
          </a:r>
          <a:r>
            <a:rPr lang="en-GB" sz="1700" dirty="0" smtClean="0">
              <a:solidFill>
                <a:srgbClr val="000000"/>
              </a:solidFill>
            </a:rPr>
            <a:t>checks </a:t>
          </a:r>
          <a:r>
            <a:rPr lang="en-GB" sz="1700" dirty="0">
              <a:solidFill>
                <a:srgbClr val="000000"/>
              </a:solidFill>
            </a:rPr>
            <a:t>after interviews</a:t>
          </a:r>
        </a:p>
      </dgm:t>
    </dgm:pt>
    <dgm:pt modelId="{39F58144-9A97-334C-86D9-16999AAA8880}" type="parTrans" cxnId="{BFEF16FE-6A8E-8C41-810F-C0F1042569B4}">
      <dgm:prSet/>
      <dgm:spPr/>
      <dgm:t>
        <a:bodyPr/>
        <a:lstStyle/>
        <a:p>
          <a:endParaRPr lang="en-GB"/>
        </a:p>
      </dgm:t>
    </dgm:pt>
    <dgm:pt modelId="{2569D436-FE3C-3D47-9972-9A7719FD7BDC}" type="sibTrans" cxnId="{BFEF16FE-6A8E-8C41-810F-C0F1042569B4}">
      <dgm:prSet/>
      <dgm:spPr/>
      <dgm:t>
        <a:bodyPr/>
        <a:lstStyle/>
        <a:p>
          <a:endParaRPr lang="en-GB"/>
        </a:p>
      </dgm:t>
    </dgm:pt>
    <dgm:pt modelId="{9CDB6989-5F5E-874C-A84E-F2B58821DCA1}">
      <dgm:prSet phldrT="[Text]" custT="1"/>
      <dgm:spPr/>
      <dgm:t>
        <a:bodyPr/>
        <a:lstStyle/>
        <a:p>
          <a:r>
            <a:rPr lang="en-GB" sz="1700" dirty="0">
              <a:solidFill>
                <a:srgbClr val="000000"/>
              </a:solidFill>
            </a:rPr>
            <a:t>Keep personal details separate from interview notes using coding system</a:t>
          </a:r>
        </a:p>
      </dgm:t>
    </dgm:pt>
    <dgm:pt modelId="{E52C3495-2F39-4A4E-AD2F-B0EBD31E5183}" type="parTrans" cxnId="{C610BEEB-C05E-5344-A441-F810FB3065DE}">
      <dgm:prSet/>
      <dgm:spPr/>
      <dgm:t>
        <a:bodyPr/>
        <a:lstStyle/>
        <a:p>
          <a:endParaRPr lang="en-GB"/>
        </a:p>
      </dgm:t>
    </dgm:pt>
    <dgm:pt modelId="{B2582221-D59B-5B41-99A7-766DAF88DF97}" type="sibTrans" cxnId="{C610BEEB-C05E-5344-A441-F810FB3065DE}">
      <dgm:prSet/>
      <dgm:spPr/>
      <dgm:t>
        <a:bodyPr/>
        <a:lstStyle/>
        <a:p>
          <a:endParaRPr lang="en-GB"/>
        </a:p>
      </dgm:t>
    </dgm:pt>
    <dgm:pt modelId="{6AA816D1-118B-4842-B488-4545985230C4}">
      <dgm:prSet phldrT="[Text]" custT="1"/>
      <dgm:spPr/>
      <dgm:t>
        <a:bodyPr/>
        <a:lstStyle/>
        <a:p>
          <a:r>
            <a:rPr lang="en-GB" sz="1700" dirty="0">
              <a:solidFill>
                <a:srgbClr val="000000"/>
              </a:solidFill>
            </a:rPr>
            <a:t>Refer victims to integrated services  </a:t>
          </a:r>
        </a:p>
      </dgm:t>
    </dgm:pt>
    <dgm:pt modelId="{88F623DA-221B-2E4C-BA89-2D063D81AFAC}" type="sibTrans" cxnId="{79E140FF-E381-2D40-8E80-E5E28D1E02DC}">
      <dgm:prSet/>
      <dgm:spPr/>
      <dgm:t>
        <a:bodyPr/>
        <a:lstStyle/>
        <a:p>
          <a:endParaRPr lang="en-GB"/>
        </a:p>
      </dgm:t>
    </dgm:pt>
    <dgm:pt modelId="{DE6E685E-475A-344C-B81A-401CD7AFD6C6}" type="parTrans" cxnId="{79E140FF-E381-2D40-8E80-E5E28D1E02DC}">
      <dgm:prSet/>
      <dgm:spPr/>
      <dgm:t>
        <a:bodyPr/>
        <a:lstStyle/>
        <a:p>
          <a:endParaRPr lang="en-GB"/>
        </a:p>
      </dgm:t>
    </dgm:pt>
    <dgm:pt modelId="{458C784D-B880-D34F-9930-938F59A87834}">
      <dgm:prSet phldrT="[Text]" custT="1"/>
      <dgm:spPr/>
      <dgm:t>
        <a:bodyPr/>
        <a:lstStyle/>
        <a:p>
          <a:r>
            <a:rPr lang="en-GB" sz="1700" dirty="0">
              <a:solidFill>
                <a:srgbClr val="000000"/>
              </a:solidFill>
            </a:rPr>
            <a:t>Only question CARSV victims if necessary/ limit interviews’ number </a:t>
          </a:r>
        </a:p>
      </dgm:t>
    </dgm:pt>
    <dgm:pt modelId="{B15AFC61-1FA2-5A47-9A85-A04382945462}" type="parTrans" cxnId="{A1545A4C-2D79-034C-9098-41EF62250E32}">
      <dgm:prSet/>
      <dgm:spPr/>
    </dgm:pt>
    <dgm:pt modelId="{C2A72D8E-0EA0-3A4F-8469-CAEB45E390D1}" type="sibTrans" cxnId="{A1545A4C-2D79-034C-9098-41EF62250E32}">
      <dgm:prSet/>
      <dgm:spPr/>
    </dgm:pt>
    <dgm:pt modelId="{2BC00A1D-9170-6144-B4D5-36A33C57EF81}">
      <dgm:prSet phldrT="[Text]" custT="1"/>
      <dgm:spPr/>
      <dgm:t>
        <a:bodyPr/>
        <a:lstStyle/>
        <a:p>
          <a:r>
            <a:rPr lang="en-GB" sz="1700" dirty="0">
              <a:solidFill>
                <a:srgbClr val="000000"/>
              </a:solidFill>
            </a:rPr>
            <a:t>Avoid engaging with courts/institutions that do not protect witnesses</a:t>
          </a:r>
        </a:p>
      </dgm:t>
    </dgm:pt>
    <dgm:pt modelId="{0A9564D3-B5E6-C34B-BD89-49F21837DF8F}" type="parTrans" cxnId="{E0F0A005-44E2-9C46-B153-849DF9636094}">
      <dgm:prSet/>
      <dgm:spPr/>
    </dgm:pt>
    <dgm:pt modelId="{9FD4064F-2DC3-C34B-BE0D-619A5C8C1444}" type="sibTrans" cxnId="{E0F0A005-44E2-9C46-B153-849DF9636094}">
      <dgm:prSet/>
      <dgm:spPr/>
    </dgm:pt>
    <dgm:pt modelId="{76445DE3-658D-4442-AF57-563C2384C490}" type="pres">
      <dgm:prSet presAssocID="{A464F81E-2659-5847-8D9A-B24FBC79BDCA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8FF8D4EB-E371-9745-BD4A-A029547BA480}" type="pres">
      <dgm:prSet presAssocID="{84B726B0-6D18-684E-937A-4DF3D8B7F55E}" presName="compNode" presStyleCnt="0"/>
      <dgm:spPr/>
    </dgm:pt>
    <dgm:pt modelId="{725788B9-04D8-F343-9785-3C7AF21601DF}" type="pres">
      <dgm:prSet presAssocID="{84B726B0-6D18-684E-937A-4DF3D8B7F55E}" presName="aNode" presStyleLbl="bgShp" presStyleIdx="0" presStyleCnt="3" custLinFactNeighborX="-2537" custLinFactNeighborY="3932"/>
      <dgm:spPr/>
      <dgm:t>
        <a:bodyPr/>
        <a:lstStyle/>
        <a:p>
          <a:endParaRPr lang="en-GB"/>
        </a:p>
      </dgm:t>
    </dgm:pt>
    <dgm:pt modelId="{C4C6B702-1F1A-CD47-8715-A589B8D44192}" type="pres">
      <dgm:prSet presAssocID="{84B726B0-6D18-684E-937A-4DF3D8B7F55E}" presName="textNode" presStyleLbl="bgShp" presStyleIdx="0" presStyleCnt="3"/>
      <dgm:spPr/>
      <dgm:t>
        <a:bodyPr/>
        <a:lstStyle/>
        <a:p>
          <a:endParaRPr lang="en-GB"/>
        </a:p>
      </dgm:t>
    </dgm:pt>
    <dgm:pt modelId="{506FB8D6-A882-6B4C-97E1-8C7A32631D2F}" type="pres">
      <dgm:prSet presAssocID="{84B726B0-6D18-684E-937A-4DF3D8B7F55E}" presName="compChildNode" presStyleCnt="0"/>
      <dgm:spPr/>
    </dgm:pt>
    <dgm:pt modelId="{F458B5A7-9F2E-A445-A5D3-08BE6D366035}" type="pres">
      <dgm:prSet presAssocID="{84B726B0-6D18-684E-937A-4DF3D8B7F55E}" presName="theInnerList" presStyleCnt="0"/>
      <dgm:spPr/>
    </dgm:pt>
    <dgm:pt modelId="{E90C7A46-84C4-CC44-8904-AC8D941AFDE4}" type="pres">
      <dgm:prSet presAssocID="{54039572-DED5-B84E-A347-B1090847B9AD}" presName="childNode" presStyleLbl="node1" presStyleIdx="0" presStyleCnt="8" custScaleX="98801" custScaleY="15420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BE5BFFB-9924-5A41-9A00-3CB15B799BD7}" type="pres">
      <dgm:prSet presAssocID="{54039572-DED5-B84E-A347-B1090847B9AD}" presName="aSpace2" presStyleCnt="0"/>
      <dgm:spPr/>
    </dgm:pt>
    <dgm:pt modelId="{4A42E69A-E858-D04C-8F2A-BF3F09A86E0D}" type="pres">
      <dgm:prSet presAssocID="{458C784D-B880-D34F-9930-938F59A87834}" presName="childNode" presStyleLbl="node1" presStyleIdx="1" presStyleCnt="8" custScaleX="98801" custScaleY="157489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64F5235-EE71-D44C-AAE1-951FA9861B30}" type="pres">
      <dgm:prSet presAssocID="{458C784D-B880-D34F-9930-938F59A87834}" presName="aSpace2" presStyleCnt="0"/>
      <dgm:spPr/>
    </dgm:pt>
    <dgm:pt modelId="{1E34A67F-0592-2D40-8426-0120A262DD93}" type="pres">
      <dgm:prSet presAssocID="{6AA816D1-118B-4842-B488-4545985230C4}" presName="childNode" presStyleLbl="node1" presStyleIdx="2" presStyleCnt="8" custScaleX="98801" custScaleY="100077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7B2ADEA-E750-4B41-8179-67A75D39BA82}" type="pres">
      <dgm:prSet presAssocID="{84B726B0-6D18-684E-937A-4DF3D8B7F55E}" presName="aSpace" presStyleCnt="0"/>
      <dgm:spPr/>
    </dgm:pt>
    <dgm:pt modelId="{186CB7E5-81B0-744B-81E5-62E98E41EC10}" type="pres">
      <dgm:prSet presAssocID="{1AC98C76-03BB-E546-B79E-9F8256F3ABB8}" presName="compNode" presStyleCnt="0"/>
      <dgm:spPr/>
    </dgm:pt>
    <dgm:pt modelId="{6C45FF5E-5CA7-314F-B787-4FDDE84B1ABD}" type="pres">
      <dgm:prSet presAssocID="{1AC98C76-03BB-E546-B79E-9F8256F3ABB8}" presName="aNode" presStyleLbl="bgShp" presStyleIdx="1" presStyleCnt="3"/>
      <dgm:spPr/>
      <dgm:t>
        <a:bodyPr/>
        <a:lstStyle/>
        <a:p>
          <a:endParaRPr lang="en-GB"/>
        </a:p>
      </dgm:t>
    </dgm:pt>
    <dgm:pt modelId="{68A4774D-F283-564E-BA24-0F0D3FB409D6}" type="pres">
      <dgm:prSet presAssocID="{1AC98C76-03BB-E546-B79E-9F8256F3ABB8}" presName="textNode" presStyleLbl="bgShp" presStyleIdx="1" presStyleCnt="3"/>
      <dgm:spPr/>
      <dgm:t>
        <a:bodyPr/>
        <a:lstStyle/>
        <a:p>
          <a:endParaRPr lang="en-GB"/>
        </a:p>
      </dgm:t>
    </dgm:pt>
    <dgm:pt modelId="{F070DE91-09FE-994C-9201-95167A470F4F}" type="pres">
      <dgm:prSet presAssocID="{1AC98C76-03BB-E546-B79E-9F8256F3ABB8}" presName="compChildNode" presStyleCnt="0"/>
      <dgm:spPr/>
    </dgm:pt>
    <dgm:pt modelId="{8718633D-7D37-5145-843B-A7CC56C37464}" type="pres">
      <dgm:prSet presAssocID="{1AC98C76-03BB-E546-B79E-9F8256F3ABB8}" presName="theInnerList" presStyleCnt="0"/>
      <dgm:spPr/>
    </dgm:pt>
    <dgm:pt modelId="{66DF2294-5C10-074D-9E77-EEF19DE87B81}" type="pres">
      <dgm:prSet presAssocID="{CCAB4A94-4672-C649-ADD1-39C1DE47C843}" presName="childNode" presStyleLbl="node1" presStyleIdx="3" presStyleCnt="8" custScaleX="98027" custScaleY="13608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32F5518-82E4-654B-AC6D-E03ACCF6B547}" type="pres">
      <dgm:prSet presAssocID="{CCAB4A94-4672-C649-ADD1-39C1DE47C843}" presName="aSpace2" presStyleCnt="0"/>
      <dgm:spPr/>
    </dgm:pt>
    <dgm:pt modelId="{B233B757-2DE9-B440-98B2-DE7AE9605929}" type="pres">
      <dgm:prSet presAssocID="{76BEE51D-9D1A-6545-B99C-5809B762F57F}" presName="childNode" presStyleLbl="node1" presStyleIdx="4" presStyleCnt="8" custScaleX="98027" custScaleY="14954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655729A-D479-B544-BADD-BB52D3E1D47C}" type="pres">
      <dgm:prSet presAssocID="{1AC98C76-03BB-E546-B79E-9F8256F3ABB8}" presName="aSpace" presStyleCnt="0"/>
      <dgm:spPr/>
    </dgm:pt>
    <dgm:pt modelId="{CF1A9527-87D7-D945-A4E2-7D2602DAF741}" type="pres">
      <dgm:prSet presAssocID="{F1E098CD-AB0D-6843-95B4-7580A6F1FC60}" presName="compNode" presStyleCnt="0"/>
      <dgm:spPr/>
    </dgm:pt>
    <dgm:pt modelId="{DE4C6B3B-2A10-B94E-AFFF-E095AEB55BEF}" type="pres">
      <dgm:prSet presAssocID="{F1E098CD-AB0D-6843-95B4-7580A6F1FC60}" presName="aNode" presStyleLbl="bgShp" presStyleIdx="2" presStyleCnt="3"/>
      <dgm:spPr/>
      <dgm:t>
        <a:bodyPr/>
        <a:lstStyle/>
        <a:p>
          <a:endParaRPr lang="en-GB"/>
        </a:p>
      </dgm:t>
    </dgm:pt>
    <dgm:pt modelId="{3A3CF2D4-283F-124F-8D75-6724EF0B6445}" type="pres">
      <dgm:prSet presAssocID="{F1E098CD-AB0D-6843-95B4-7580A6F1FC60}" presName="textNode" presStyleLbl="bgShp" presStyleIdx="2" presStyleCnt="3"/>
      <dgm:spPr/>
      <dgm:t>
        <a:bodyPr/>
        <a:lstStyle/>
        <a:p>
          <a:endParaRPr lang="en-GB"/>
        </a:p>
      </dgm:t>
    </dgm:pt>
    <dgm:pt modelId="{2DFD6A4E-4BE7-F749-8028-7833643B1CA2}" type="pres">
      <dgm:prSet presAssocID="{F1E098CD-AB0D-6843-95B4-7580A6F1FC60}" presName="compChildNode" presStyleCnt="0"/>
      <dgm:spPr/>
    </dgm:pt>
    <dgm:pt modelId="{B7E2F3D6-DC8F-7647-8130-8449DC5F8151}" type="pres">
      <dgm:prSet presAssocID="{F1E098CD-AB0D-6843-95B4-7580A6F1FC60}" presName="theInnerList" presStyleCnt="0"/>
      <dgm:spPr/>
    </dgm:pt>
    <dgm:pt modelId="{19C2A8A2-6A6C-ED40-9C95-4009A3315FF8}" type="pres">
      <dgm:prSet presAssocID="{67507AB0-2CBF-7049-9D31-85C87E8D3768}" presName="childNode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C9C4566-F0BA-A44E-9C84-5838F4B3FAB2}" type="pres">
      <dgm:prSet presAssocID="{67507AB0-2CBF-7049-9D31-85C87E8D3768}" presName="aSpace2" presStyleCnt="0"/>
      <dgm:spPr/>
    </dgm:pt>
    <dgm:pt modelId="{A15C0AB7-92AD-2448-A83D-2EE0BE70F947}" type="pres">
      <dgm:prSet presAssocID="{9CDB6989-5F5E-874C-A84E-F2B58821DCA1}" presName="childNode" presStyleLbl="node1" presStyleIdx="6" presStyleCnt="8" custScaleX="97252" custScaleY="12719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8AAD82E-0CCB-E840-B41C-6B41E202EF04}" type="pres">
      <dgm:prSet presAssocID="{9CDB6989-5F5E-874C-A84E-F2B58821DCA1}" presName="aSpace2" presStyleCnt="0"/>
      <dgm:spPr/>
    </dgm:pt>
    <dgm:pt modelId="{1F6D422C-CF65-C34A-A219-30DF7917C9C9}" type="pres">
      <dgm:prSet presAssocID="{2BC00A1D-9170-6144-B4D5-36A33C57EF81}" presName="childNode" presStyleLbl="node1" presStyleIdx="7" presStyleCnt="8" custScaleX="97252" custScaleY="120277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BFEF16FE-6A8E-8C41-810F-C0F1042569B4}" srcId="{F1E098CD-AB0D-6843-95B4-7580A6F1FC60}" destId="{67507AB0-2CBF-7049-9D31-85C87E8D3768}" srcOrd="0" destOrd="0" parTransId="{39F58144-9A97-334C-86D9-16999AAA8880}" sibTransId="{2569D436-FE3C-3D47-9972-9A7719FD7BDC}"/>
    <dgm:cxn modelId="{E38F11A1-11B0-C548-92B3-56708EA2304C}" type="presOf" srcId="{6AA816D1-118B-4842-B488-4545985230C4}" destId="{1E34A67F-0592-2D40-8426-0120A262DD93}" srcOrd="0" destOrd="0" presId="urn:microsoft.com/office/officeart/2005/8/layout/lProcess2"/>
    <dgm:cxn modelId="{E0F0A005-44E2-9C46-B153-849DF9636094}" srcId="{F1E098CD-AB0D-6843-95B4-7580A6F1FC60}" destId="{2BC00A1D-9170-6144-B4D5-36A33C57EF81}" srcOrd="2" destOrd="0" parTransId="{0A9564D3-B5E6-C34B-BD89-49F21837DF8F}" sibTransId="{9FD4064F-2DC3-C34B-BE0D-619A5C8C1444}"/>
    <dgm:cxn modelId="{E2EB87D3-530D-134D-9338-555F7983BDE1}" type="presOf" srcId="{84B726B0-6D18-684E-937A-4DF3D8B7F55E}" destId="{725788B9-04D8-F343-9785-3C7AF21601DF}" srcOrd="0" destOrd="0" presId="urn:microsoft.com/office/officeart/2005/8/layout/lProcess2"/>
    <dgm:cxn modelId="{2CB8BC7F-346C-C14A-AA75-EC128472EB03}" type="presOf" srcId="{F1E098CD-AB0D-6843-95B4-7580A6F1FC60}" destId="{DE4C6B3B-2A10-B94E-AFFF-E095AEB55BEF}" srcOrd="0" destOrd="0" presId="urn:microsoft.com/office/officeart/2005/8/layout/lProcess2"/>
    <dgm:cxn modelId="{28F7444E-0CA6-084D-B359-BBD040FA3135}" srcId="{84B726B0-6D18-684E-937A-4DF3D8B7F55E}" destId="{54039572-DED5-B84E-A347-B1090847B9AD}" srcOrd="0" destOrd="0" parTransId="{AF1076D1-234E-D046-A1F5-B8B35A196B35}" sibTransId="{7E02BCE8-10D8-0049-900A-74784AC878B3}"/>
    <dgm:cxn modelId="{8512FF29-9EEC-294F-A7AC-EB6DAC5A16F4}" type="presOf" srcId="{1AC98C76-03BB-E546-B79E-9F8256F3ABB8}" destId="{6C45FF5E-5CA7-314F-B787-4FDDE84B1ABD}" srcOrd="0" destOrd="0" presId="urn:microsoft.com/office/officeart/2005/8/layout/lProcess2"/>
    <dgm:cxn modelId="{09D4E0AE-2CBE-6A44-BC48-9CEB5B907792}" type="presOf" srcId="{2BC00A1D-9170-6144-B4D5-36A33C57EF81}" destId="{1F6D422C-CF65-C34A-A219-30DF7917C9C9}" srcOrd="0" destOrd="0" presId="urn:microsoft.com/office/officeart/2005/8/layout/lProcess2"/>
    <dgm:cxn modelId="{E78271C6-EBE2-7B4F-A1DB-C0CA2F156C9E}" srcId="{1AC98C76-03BB-E546-B79E-9F8256F3ABB8}" destId="{76BEE51D-9D1A-6545-B99C-5809B762F57F}" srcOrd="1" destOrd="0" parTransId="{AF0B715E-4E3E-6D46-BAF1-85F61BEF25DA}" sibTransId="{9B488D14-DB01-644C-9258-D8440522F4E5}"/>
    <dgm:cxn modelId="{211A12F6-114A-1449-A8B4-A59FA1AD4515}" type="presOf" srcId="{9CDB6989-5F5E-874C-A84E-F2B58821DCA1}" destId="{A15C0AB7-92AD-2448-A83D-2EE0BE70F947}" srcOrd="0" destOrd="0" presId="urn:microsoft.com/office/officeart/2005/8/layout/lProcess2"/>
    <dgm:cxn modelId="{F083F214-3455-0A49-A15B-26B0008F2807}" type="presOf" srcId="{CCAB4A94-4672-C649-ADD1-39C1DE47C843}" destId="{66DF2294-5C10-074D-9E77-EEF19DE87B81}" srcOrd="0" destOrd="0" presId="urn:microsoft.com/office/officeart/2005/8/layout/lProcess2"/>
    <dgm:cxn modelId="{83F9AD0B-CE68-914A-A4DC-6A067F200B5A}" type="presOf" srcId="{458C784D-B880-D34F-9930-938F59A87834}" destId="{4A42E69A-E858-D04C-8F2A-BF3F09A86E0D}" srcOrd="0" destOrd="0" presId="urn:microsoft.com/office/officeart/2005/8/layout/lProcess2"/>
    <dgm:cxn modelId="{5F3C546A-8906-7E46-9924-D6A397448C6D}" type="presOf" srcId="{A464F81E-2659-5847-8D9A-B24FBC79BDCA}" destId="{76445DE3-658D-4442-AF57-563C2384C490}" srcOrd="0" destOrd="0" presId="urn:microsoft.com/office/officeart/2005/8/layout/lProcess2"/>
    <dgm:cxn modelId="{80B99C77-EEC1-A342-A2D7-224E16D7832D}" type="presOf" srcId="{84B726B0-6D18-684E-937A-4DF3D8B7F55E}" destId="{C4C6B702-1F1A-CD47-8715-A589B8D44192}" srcOrd="1" destOrd="0" presId="urn:microsoft.com/office/officeart/2005/8/layout/lProcess2"/>
    <dgm:cxn modelId="{4793A568-AA51-1949-A1FA-959972912B0D}" srcId="{A464F81E-2659-5847-8D9A-B24FBC79BDCA}" destId="{84B726B0-6D18-684E-937A-4DF3D8B7F55E}" srcOrd="0" destOrd="0" parTransId="{95A70123-3F79-A141-AC54-4F8E912DEFD5}" sibTransId="{260FC33F-B7B9-F047-ACB7-137CE660AA90}"/>
    <dgm:cxn modelId="{60125CC1-9102-9149-82AE-5BFFCAD8D38A}" type="presOf" srcId="{54039572-DED5-B84E-A347-B1090847B9AD}" destId="{E90C7A46-84C4-CC44-8904-AC8D941AFDE4}" srcOrd="0" destOrd="0" presId="urn:microsoft.com/office/officeart/2005/8/layout/lProcess2"/>
    <dgm:cxn modelId="{A1545A4C-2D79-034C-9098-41EF62250E32}" srcId="{84B726B0-6D18-684E-937A-4DF3D8B7F55E}" destId="{458C784D-B880-D34F-9930-938F59A87834}" srcOrd="1" destOrd="0" parTransId="{B15AFC61-1FA2-5A47-9A85-A04382945462}" sibTransId="{C2A72D8E-0EA0-3A4F-8469-CAEB45E390D1}"/>
    <dgm:cxn modelId="{79E140FF-E381-2D40-8E80-E5E28D1E02DC}" srcId="{84B726B0-6D18-684E-937A-4DF3D8B7F55E}" destId="{6AA816D1-118B-4842-B488-4545985230C4}" srcOrd="2" destOrd="0" parTransId="{DE6E685E-475A-344C-B81A-401CD7AFD6C6}" sibTransId="{88F623DA-221B-2E4C-BA89-2D063D81AFAC}"/>
    <dgm:cxn modelId="{276EC9B0-CAA1-CC4B-B28E-FFD1B8F80071}" type="presOf" srcId="{1AC98C76-03BB-E546-B79E-9F8256F3ABB8}" destId="{68A4774D-F283-564E-BA24-0F0D3FB409D6}" srcOrd="1" destOrd="0" presId="urn:microsoft.com/office/officeart/2005/8/layout/lProcess2"/>
    <dgm:cxn modelId="{FC8F5063-6584-E943-9AA0-78B02DACBBB2}" srcId="{1AC98C76-03BB-E546-B79E-9F8256F3ABB8}" destId="{CCAB4A94-4672-C649-ADD1-39C1DE47C843}" srcOrd="0" destOrd="0" parTransId="{DC384011-3FD9-6048-94CB-EA8056DA14D6}" sibTransId="{F15A6ECD-9F75-A44D-8D0A-FF95E4DDE59B}"/>
    <dgm:cxn modelId="{CE8FDE8D-3309-A346-AC33-F849C1B1D9BA}" type="presOf" srcId="{76BEE51D-9D1A-6545-B99C-5809B762F57F}" destId="{B233B757-2DE9-B440-98B2-DE7AE9605929}" srcOrd="0" destOrd="0" presId="urn:microsoft.com/office/officeart/2005/8/layout/lProcess2"/>
    <dgm:cxn modelId="{C610BEEB-C05E-5344-A441-F810FB3065DE}" srcId="{F1E098CD-AB0D-6843-95B4-7580A6F1FC60}" destId="{9CDB6989-5F5E-874C-A84E-F2B58821DCA1}" srcOrd="1" destOrd="0" parTransId="{E52C3495-2F39-4A4E-AD2F-B0EBD31E5183}" sibTransId="{B2582221-D59B-5B41-99A7-766DAF88DF97}"/>
    <dgm:cxn modelId="{DEDBCE26-BE40-5B47-9AE0-2045F1D1489E}" srcId="{A464F81E-2659-5847-8D9A-B24FBC79BDCA}" destId="{F1E098CD-AB0D-6843-95B4-7580A6F1FC60}" srcOrd="2" destOrd="0" parTransId="{60135518-EAAA-464D-AB20-5EF54BEC262F}" sibTransId="{97A98DF5-314B-254E-BAB5-A82F8C03ABD6}"/>
    <dgm:cxn modelId="{E41B6A5E-B2D0-634A-AB18-428006E96547}" srcId="{A464F81E-2659-5847-8D9A-B24FBC79BDCA}" destId="{1AC98C76-03BB-E546-B79E-9F8256F3ABB8}" srcOrd="1" destOrd="0" parTransId="{DC196968-85D4-A047-89D9-0BF4B2B8F467}" sibTransId="{EFC3854C-D60C-A941-BE13-8CC71EAA8EA2}"/>
    <dgm:cxn modelId="{B2E65ECF-F33B-1442-8C4C-A2EFA25B1261}" type="presOf" srcId="{F1E098CD-AB0D-6843-95B4-7580A6F1FC60}" destId="{3A3CF2D4-283F-124F-8D75-6724EF0B6445}" srcOrd="1" destOrd="0" presId="urn:microsoft.com/office/officeart/2005/8/layout/lProcess2"/>
    <dgm:cxn modelId="{29D85C74-435D-3A4C-8884-DCB4D9FBAFB6}" type="presOf" srcId="{67507AB0-2CBF-7049-9D31-85C87E8D3768}" destId="{19C2A8A2-6A6C-ED40-9C95-4009A3315FF8}" srcOrd="0" destOrd="0" presId="urn:microsoft.com/office/officeart/2005/8/layout/lProcess2"/>
    <dgm:cxn modelId="{CD33C9C7-EC7E-AE4A-B3FD-A498B52D171F}" type="presParOf" srcId="{76445DE3-658D-4442-AF57-563C2384C490}" destId="{8FF8D4EB-E371-9745-BD4A-A029547BA480}" srcOrd="0" destOrd="0" presId="urn:microsoft.com/office/officeart/2005/8/layout/lProcess2"/>
    <dgm:cxn modelId="{0F833D7B-DF62-DF4D-A69E-0E1567C2AF7C}" type="presParOf" srcId="{8FF8D4EB-E371-9745-BD4A-A029547BA480}" destId="{725788B9-04D8-F343-9785-3C7AF21601DF}" srcOrd="0" destOrd="0" presId="urn:microsoft.com/office/officeart/2005/8/layout/lProcess2"/>
    <dgm:cxn modelId="{85697243-E055-1A40-88A0-DE09D0352DDE}" type="presParOf" srcId="{8FF8D4EB-E371-9745-BD4A-A029547BA480}" destId="{C4C6B702-1F1A-CD47-8715-A589B8D44192}" srcOrd="1" destOrd="0" presId="urn:microsoft.com/office/officeart/2005/8/layout/lProcess2"/>
    <dgm:cxn modelId="{1D2BDCA0-F844-8045-BF9E-A2E97D061CDC}" type="presParOf" srcId="{8FF8D4EB-E371-9745-BD4A-A029547BA480}" destId="{506FB8D6-A882-6B4C-97E1-8C7A32631D2F}" srcOrd="2" destOrd="0" presId="urn:microsoft.com/office/officeart/2005/8/layout/lProcess2"/>
    <dgm:cxn modelId="{65E3C465-9B84-1843-B951-ABC5508A3B40}" type="presParOf" srcId="{506FB8D6-A882-6B4C-97E1-8C7A32631D2F}" destId="{F458B5A7-9F2E-A445-A5D3-08BE6D366035}" srcOrd="0" destOrd="0" presId="urn:microsoft.com/office/officeart/2005/8/layout/lProcess2"/>
    <dgm:cxn modelId="{546D542D-0287-2149-BCE3-DDAF844D3463}" type="presParOf" srcId="{F458B5A7-9F2E-A445-A5D3-08BE6D366035}" destId="{E90C7A46-84C4-CC44-8904-AC8D941AFDE4}" srcOrd="0" destOrd="0" presId="urn:microsoft.com/office/officeart/2005/8/layout/lProcess2"/>
    <dgm:cxn modelId="{BB155F3B-9DE1-FB49-992A-EDC064ADF0B5}" type="presParOf" srcId="{F458B5A7-9F2E-A445-A5D3-08BE6D366035}" destId="{3BE5BFFB-9924-5A41-9A00-3CB15B799BD7}" srcOrd="1" destOrd="0" presId="urn:microsoft.com/office/officeart/2005/8/layout/lProcess2"/>
    <dgm:cxn modelId="{8DC94317-259D-EE42-A2EF-0E73F82118BB}" type="presParOf" srcId="{F458B5A7-9F2E-A445-A5D3-08BE6D366035}" destId="{4A42E69A-E858-D04C-8F2A-BF3F09A86E0D}" srcOrd="2" destOrd="0" presId="urn:microsoft.com/office/officeart/2005/8/layout/lProcess2"/>
    <dgm:cxn modelId="{AAF500A3-01C9-214F-94E7-2DC97102E711}" type="presParOf" srcId="{F458B5A7-9F2E-A445-A5D3-08BE6D366035}" destId="{864F5235-EE71-D44C-AAE1-951FA9861B30}" srcOrd="3" destOrd="0" presId="urn:microsoft.com/office/officeart/2005/8/layout/lProcess2"/>
    <dgm:cxn modelId="{18BF59B9-0FC4-F14C-AF06-8132C23A8BDC}" type="presParOf" srcId="{F458B5A7-9F2E-A445-A5D3-08BE6D366035}" destId="{1E34A67F-0592-2D40-8426-0120A262DD93}" srcOrd="4" destOrd="0" presId="urn:microsoft.com/office/officeart/2005/8/layout/lProcess2"/>
    <dgm:cxn modelId="{50DB9362-4E77-914C-832E-43E66777981D}" type="presParOf" srcId="{76445DE3-658D-4442-AF57-563C2384C490}" destId="{97B2ADEA-E750-4B41-8179-67A75D39BA82}" srcOrd="1" destOrd="0" presId="urn:microsoft.com/office/officeart/2005/8/layout/lProcess2"/>
    <dgm:cxn modelId="{617A48A2-4FCB-8D46-9E68-074208D17D25}" type="presParOf" srcId="{76445DE3-658D-4442-AF57-563C2384C490}" destId="{186CB7E5-81B0-744B-81E5-62E98E41EC10}" srcOrd="2" destOrd="0" presId="urn:microsoft.com/office/officeart/2005/8/layout/lProcess2"/>
    <dgm:cxn modelId="{1B2C4763-17BD-534F-8B05-58EB2603DB20}" type="presParOf" srcId="{186CB7E5-81B0-744B-81E5-62E98E41EC10}" destId="{6C45FF5E-5CA7-314F-B787-4FDDE84B1ABD}" srcOrd="0" destOrd="0" presId="urn:microsoft.com/office/officeart/2005/8/layout/lProcess2"/>
    <dgm:cxn modelId="{3E287047-953C-8B4D-802C-B488EFAF21C3}" type="presParOf" srcId="{186CB7E5-81B0-744B-81E5-62E98E41EC10}" destId="{68A4774D-F283-564E-BA24-0F0D3FB409D6}" srcOrd="1" destOrd="0" presId="urn:microsoft.com/office/officeart/2005/8/layout/lProcess2"/>
    <dgm:cxn modelId="{FB7161F5-ED5F-5349-B923-911F23F327B9}" type="presParOf" srcId="{186CB7E5-81B0-744B-81E5-62E98E41EC10}" destId="{F070DE91-09FE-994C-9201-95167A470F4F}" srcOrd="2" destOrd="0" presId="urn:microsoft.com/office/officeart/2005/8/layout/lProcess2"/>
    <dgm:cxn modelId="{A41DEF8B-6FA2-3542-A118-515EEE77513A}" type="presParOf" srcId="{F070DE91-09FE-994C-9201-95167A470F4F}" destId="{8718633D-7D37-5145-843B-A7CC56C37464}" srcOrd="0" destOrd="0" presId="urn:microsoft.com/office/officeart/2005/8/layout/lProcess2"/>
    <dgm:cxn modelId="{3B3945EE-E2DE-BA4B-B320-CBE69F7C9D07}" type="presParOf" srcId="{8718633D-7D37-5145-843B-A7CC56C37464}" destId="{66DF2294-5C10-074D-9E77-EEF19DE87B81}" srcOrd="0" destOrd="0" presId="urn:microsoft.com/office/officeart/2005/8/layout/lProcess2"/>
    <dgm:cxn modelId="{B7A91750-ACEC-9445-BE17-3A75A5D3E49A}" type="presParOf" srcId="{8718633D-7D37-5145-843B-A7CC56C37464}" destId="{432F5518-82E4-654B-AC6D-E03ACCF6B547}" srcOrd="1" destOrd="0" presId="urn:microsoft.com/office/officeart/2005/8/layout/lProcess2"/>
    <dgm:cxn modelId="{F85E6E0E-14FE-4448-A687-76D7BEF18A4F}" type="presParOf" srcId="{8718633D-7D37-5145-843B-A7CC56C37464}" destId="{B233B757-2DE9-B440-98B2-DE7AE9605929}" srcOrd="2" destOrd="0" presId="urn:microsoft.com/office/officeart/2005/8/layout/lProcess2"/>
    <dgm:cxn modelId="{13CD424F-6F23-6E47-957A-F9BD9A8797E6}" type="presParOf" srcId="{76445DE3-658D-4442-AF57-563C2384C490}" destId="{D655729A-D479-B544-BADD-BB52D3E1D47C}" srcOrd="3" destOrd="0" presId="urn:microsoft.com/office/officeart/2005/8/layout/lProcess2"/>
    <dgm:cxn modelId="{DC657883-F310-F845-A274-F055BE3B3F7B}" type="presParOf" srcId="{76445DE3-658D-4442-AF57-563C2384C490}" destId="{CF1A9527-87D7-D945-A4E2-7D2602DAF741}" srcOrd="4" destOrd="0" presId="urn:microsoft.com/office/officeart/2005/8/layout/lProcess2"/>
    <dgm:cxn modelId="{61315017-E81C-4742-B0CF-9E3BAF06FD57}" type="presParOf" srcId="{CF1A9527-87D7-D945-A4E2-7D2602DAF741}" destId="{DE4C6B3B-2A10-B94E-AFFF-E095AEB55BEF}" srcOrd="0" destOrd="0" presId="urn:microsoft.com/office/officeart/2005/8/layout/lProcess2"/>
    <dgm:cxn modelId="{6BF4758C-744B-1C4A-83B8-A37C642CD7BC}" type="presParOf" srcId="{CF1A9527-87D7-D945-A4E2-7D2602DAF741}" destId="{3A3CF2D4-283F-124F-8D75-6724EF0B6445}" srcOrd="1" destOrd="0" presId="urn:microsoft.com/office/officeart/2005/8/layout/lProcess2"/>
    <dgm:cxn modelId="{5ED9978E-52B7-3840-A929-C170CD5AE78B}" type="presParOf" srcId="{CF1A9527-87D7-D945-A4E2-7D2602DAF741}" destId="{2DFD6A4E-4BE7-F749-8028-7833643B1CA2}" srcOrd="2" destOrd="0" presId="urn:microsoft.com/office/officeart/2005/8/layout/lProcess2"/>
    <dgm:cxn modelId="{CA882BE8-06A7-EE4E-96EB-1DCCA37AE626}" type="presParOf" srcId="{2DFD6A4E-4BE7-F749-8028-7833643B1CA2}" destId="{B7E2F3D6-DC8F-7647-8130-8449DC5F8151}" srcOrd="0" destOrd="0" presId="urn:microsoft.com/office/officeart/2005/8/layout/lProcess2"/>
    <dgm:cxn modelId="{75B89248-AC7E-6147-8553-49FEF9C9B9A3}" type="presParOf" srcId="{B7E2F3D6-DC8F-7647-8130-8449DC5F8151}" destId="{19C2A8A2-6A6C-ED40-9C95-4009A3315FF8}" srcOrd="0" destOrd="0" presId="urn:microsoft.com/office/officeart/2005/8/layout/lProcess2"/>
    <dgm:cxn modelId="{C0969690-2B6C-324D-850D-C4F04B00704B}" type="presParOf" srcId="{B7E2F3D6-DC8F-7647-8130-8449DC5F8151}" destId="{2C9C4566-F0BA-A44E-9C84-5838F4B3FAB2}" srcOrd="1" destOrd="0" presId="urn:microsoft.com/office/officeart/2005/8/layout/lProcess2"/>
    <dgm:cxn modelId="{2334F21F-F3FA-534D-8F7A-A5FBDEBCB310}" type="presParOf" srcId="{B7E2F3D6-DC8F-7647-8130-8449DC5F8151}" destId="{A15C0AB7-92AD-2448-A83D-2EE0BE70F947}" srcOrd="2" destOrd="0" presId="urn:microsoft.com/office/officeart/2005/8/layout/lProcess2"/>
    <dgm:cxn modelId="{FE0ABB40-1524-C44F-9CC5-F1B00C73DC53}" type="presParOf" srcId="{B7E2F3D6-DC8F-7647-8130-8449DC5F8151}" destId="{B8AAD82E-0CCB-E840-B41C-6B41E202EF04}" srcOrd="3" destOrd="0" presId="urn:microsoft.com/office/officeart/2005/8/layout/lProcess2"/>
    <dgm:cxn modelId="{CD07C3DD-BC05-434A-BA21-C6422484BABB}" type="presParOf" srcId="{B7E2F3D6-DC8F-7647-8130-8449DC5F8151}" destId="{1F6D422C-CF65-C34A-A219-30DF7917C9C9}" srcOrd="4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A31ACF3-DDD7-3642-8380-07A79243BF07}">
      <dsp:nvSpPr>
        <dsp:cNvPr id="0" name=""/>
        <dsp:cNvSpPr/>
      </dsp:nvSpPr>
      <dsp:spPr>
        <a:xfrm>
          <a:off x="0" y="550"/>
          <a:ext cx="8136904" cy="1503175"/>
        </a:xfrm>
        <a:prstGeom prst="roundRect">
          <a:avLst/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alpha val="9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200" kern="1200" noProof="0" dirty="0"/>
            <a:t>Recognise the necessity of developing a global security strategy</a:t>
          </a:r>
        </a:p>
      </dsp:txBody>
      <dsp:txXfrm>
        <a:off x="73379" y="73929"/>
        <a:ext cx="7990146" cy="1356417"/>
      </dsp:txXfrm>
    </dsp:sp>
    <dsp:sp modelId="{1DBEF75B-A78C-AA41-A3B6-A082DF1A9A91}">
      <dsp:nvSpPr>
        <dsp:cNvPr id="0" name=""/>
        <dsp:cNvSpPr/>
      </dsp:nvSpPr>
      <dsp:spPr>
        <a:xfrm>
          <a:off x="0" y="1516664"/>
          <a:ext cx="8136904" cy="1503175"/>
        </a:xfrm>
        <a:prstGeom prst="roundRect">
          <a:avLst/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-20000"/>
                <a:tint val="50000"/>
                <a:satMod val="300000"/>
              </a:schemeClr>
            </a:gs>
            <a:gs pos="35000">
              <a:schemeClr val="accent2">
                <a:alpha val="90000"/>
                <a:hueOff val="0"/>
                <a:satOff val="0"/>
                <a:lumOff val="0"/>
                <a:alphaOff val="-20000"/>
                <a:tint val="37000"/>
                <a:satMod val="300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-2000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/>
            <a:t>Identify common threats to practitioners, </a:t>
          </a:r>
          <a:r>
            <a:rPr lang="en-US" sz="3200" kern="1200" dirty="0" smtClean="0"/>
            <a:t>information</a:t>
          </a:r>
          <a:r>
            <a:rPr lang="en-US" sz="3200" kern="1200" dirty="0" smtClean="0">
              <a:solidFill>
                <a:srgbClr val="000000"/>
              </a:solidFill>
            </a:rPr>
            <a:t>, victims/witnesses &amp; others </a:t>
          </a:r>
          <a:endParaRPr lang="en-US" sz="3200" kern="1200" dirty="0">
            <a:solidFill>
              <a:srgbClr val="000000"/>
            </a:solidFill>
          </a:endParaRPr>
        </a:p>
      </dsp:txBody>
      <dsp:txXfrm>
        <a:off x="73379" y="1590043"/>
        <a:ext cx="7990146" cy="1356417"/>
      </dsp:txXfrm>
    </dsp:sp>
    <dsp:sp modelId="{1BDB3A8F-9747-144C-891B-1BB53422AFAE}">
      <dsp:nvSpPr>
        <dsp:cNvPr id="0" name=""/>
        <dsp:cNvSpPr/>
      </dsp:nvSpPr>
      <dsp:spPr>
        <a:xfrm>
          <a:off x="0" y="3032777"/>
          <a:ext cx="8136904" cy="1503175"/>
        </a:xfrm>
        <a:prstGeom prst="roundRect">
          <a:avLst/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-40000"/>
                <a:tint val="50000"/>
                <a:satMod val="300000"/>
              </a:schemeClr>
            </a:gs>
            <a:gs pos="35000">
              <a:schemeClr val="accent2">
                <a:alpha val="90000"/>
                <a:hueOff val="0"/>
                <a:satOff val="0"/>
                <a:lumOff val="0"/>
                <a:alphaOff val="-40000"/>
                <a:tint val="37000"/>
                <a:satMod val="300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-4000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baseline="0" dirty="0"/>
            <a:t>Develop and put in place </a:t>
          </a:r>
          <a:r>
            <a:rPr lang="en-US" sz="3200" kern="1200" baseline="0" dirty="0" smtClean="0"/>
            <a:t>security </a:t>
          </a:r>
          <a:r>
            <a:rPr lang="en-US" sz="3200" kern="1200" baseline="0" dirty="0"/>
            <a:t>protocols and other measures to prevent, mitigate or respond to identified risks</a:t>
          </a:r>
          <a:endParaRPr lang="en-US" sz="3200" kern="1200" dirty="0"/>
        </a:p>
      </dsp:txBody>
      <dsp:txXfrm>
        <a:off x="73379" y="3106156"/>
        <a:ext cx="7990146" cy="135641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6E7E72-C3CC-234A-A376-2364E5B8EFA8}">
      <dsp:nvSpPr>
        <dsp:cNvPr id="0" name=""/>
        <dsp:cNvSpPr/>
      </dsp:nvSpPr>
      <dsp:spPr>
        <a:xfrm>
          <a:off x="38276" y="-98764"/>
          <a:ext cx="2566947" cy="137982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b="1" kern="1200" noProof="0" dirty="0">
              <a:solidFill>
                <a:schemeClr val="tx1"/>
              </a:solidFill>
            </a:rPr>
            <a:t>Physical/ organisational security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b="1" kern="1200" noProof="0" dirty="0">
              <a:solidFill>
                <a:schemeClr val="tx1"/>
              </a:solidFill>
            </a:rPr>
            <a:t>RISKS to</a:t>
          </a:r>
        </a:p>
      </dsp:txBody>
      <dsp:txXfrm>
        <a:off x="38276" y="-98764"/>
        <a:ext cx="2566947" cy="1379822"/>
      </dsp:txXfrm>
    </dsp:sp>
    <dsp:sp modelId="{CBB29B21-07F1-A144-BD89-187D98A59657}">
      <dsp:nvSpPr>
        <dsp:cNvPr id="0" name=""/>
        <dsp:cNvSpPr/>
      </dsp:nvSpPr>
      <dsp:spPr>
        <a:xfrm>
          <a:off x="5772" y="1130868"/>
          <a:ext cx="2698612" cy="206424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>
              <a:solidFill>
                <a:schemeClr val="tx1"/>
              </a:solidFill>
            </a:rPr>
            <a:t>Individuals</a:t>
          </a:r>
          <a:r>
            <a:rPr lang="en-US" sz="1800" kern="1200" dirty="0">
              <a:solidFill>
                <a:srgbClr val="000000"/>
              </a:solidFill>
            </a:rPr>
            <a:t>’</a:t>
          </a:r>
          <a:r>
            <a:rPr lang="en-US" sz="1800" kern="1200" dirty="0">
              <a:solidFill>
                <a:schemeClr val="tx1"/>
              </a:solidFill>
            </a:rPr>
            <a:t> physical integrity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>
              <a:solidFill>
                <a:schemeClr val="tx1"/>
              </a:solidFill>
            </a:rPr>
            <a:t>Homes, offices and vehicles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>
              <a:solidFill>
                <a:schemeClr val="tx1"/>
              </a:solidFill>
            </a:rPr>
            <a:t>Physical/material information and assets</a:t>
          </a:r>
        </a:p>
      </dsp:txBody>
      <dsp:txXfrm>
        <a:off x="5772" y="1130868"/>
        <a:ext cx="2698612" cy="2064240"/>
      </dsp:txXfrm>
    </dsp:sp>
    <dsp:sp modelId="{C89EEB56-A010-CF47-9C9A-54F266B8113C}">
      <dsp:nvSpPr>
        <dsp:cNvPr id="0" name=""/>
        <dsp:cNvSpPr/>
      </dsp:nvSpPr>
      <dsp:spPr>
        <a:xfrm>
          <a:off x="3081821" y="0"/>
          <a:ext cx="2695976" cy="107944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>
              <a:solidFill>
                <a:schemeClr val="tx1"/>
              </a:solidFill>
            </a:rPr>
            <a:t>Psychological </a:t>
          </a:r>
          <a:r>
            <a:rPr lang="en-US" sz="1800" b="1" kern="1200" dirty="0" smtClean="0">
              <a:solidFill>
                <a:schemeClr val="tx1"/>
              </a:solidFill>
            </a:rPr>
            <a:t>wellbeing</a:t>
          </a:r>
          <a:endParaRPr lang="en-US" sz="1800" b="1" kern="1200" dirty="0">
            <a:solidFill>
              <a:schemeClr val="tx1"/>
            </a:solidFill>
          </a:endParaRP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chemeClr val="tx1"/>
              </a:solidFill>
            </a:rPr>
            <a:t>RISKS </a:t>
          </a:r>
          <a:r>
            <a:rPr lang="en-US" sz="1800" b="1" kern="1200" dirty="0">
              <a:solidFill>
                <a:schemeClr val="tx1"/>
              </a:solidFill>
            </a:rPr>
            <a:t>to</a:t>
          </a:r>
        </a:p>
      </dsp:txBody>
      <dsp:txXfrm>
        <a:off x="3081821" y="0"/>
        <a:ext cx="2695976" cy="1079444"/>
      </dsp:txXfrm>
    </dsp:sp>
    <dsp:sp modelId="{FFEC17F3-B888-E64D-AA13-018FDED71B44}">
      <dsp:nvSpPr>
        <dsp:cNvPr id="0" name=""/>
        <dsp:cNvSpPr/>
      </dsp:nvSpPr>
      <dsp:spPr>
        <a:xfrm>
          <a:off x="3081821" y="1079444"/>
          <a:ext cx="2695976" cy="201689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>
              <a:solidFill>
                <a:schemeClr val="tx1"/>
              </a:solidFill>
            </a:rPr>
            <a:t>Individuals’ psychological </a:t>
          </a:r>
          <a:r>
            <a:rPr lang="en-US" sz="1800" kern="1200" dirty="0" smtClean="0">
              <a:solidFill>
                <a:schemeClr val="tx1"/>
              </a:solidFill>
            </a:rPr>
            <a:t>well-being </a:t>
          </a:r>
          <a:r>
            <a:rPr lang="en-US" sz="1800" kern="1200" dirty="0">
              <a:solidFill>
                <a:schemeClr val="tx1"/>
              </a:solidFill>
            </a:rPr>
            <a:t>(you, your team, </a:t>
          </a:r>
          <a:r>
            <a:rPr lang="en-US" sz="1800" kern="1200" dirty="0" smtClean="0">
              <a:solidFill>
                <a:schemeClr val="tx1"/>
              </a:solidFill>
            </a:rPr>
            <a:t>victims/witnesses</a:t>
          </a:r>
          <a:r>
            <a:rPr lang="en-US" sz="1800" kern="1200" dirty="0" smtClean="0">
              <a:solidFill>
                <a:srgbClr val="000000"/>
              </a:solidFill>
            </a:rPr>
            <a:t>, their families/friends</a:t>
          </a:r>
          <a:r>
            <a:rPr lang="en-US" sz="1800" kern="1200" dirty="0" smtClean="0">
              <a:solidFill>
                <a:schemeClr val="tx1"/>
              </a:solidFill>
            </a:rPr>
            <a:t>)</a:t>
          </a:r>
          <a:endParaRPr lang="en-US" sz="1800" kern="1200" dirty="0">
            <a:solidFill>
              <a:schemeClr val="tx1"/>
            </a:solidFill>
          </a:endParaRPr>
        </a:p>
      </dsp:txBody>
      <dsp:txXfrm>
        <a:off x="3081821" y="1079444"/>
        <a:ext cx="2695976" cy="2016899"/>
      </dsp:txXfrm>
    </dsp:sp>
    <dsp:sp modelId="{EDA86E8D-AB7E-0645-83E9-2DB78F37DF24}">
      <dsp:nvSpPr>
        <dsp:cNvPr id="0" name=""/>
        <dsp:cNvSpPr/>
      </dsp:nvSpPr>
      <dsp:spPr>
        <a:xfrm>
          <a:off x="6155234" y="0"/>
          <a:ext cx="2695976" cy="107944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>
              <a:solidFill>
                <a:schemeClr val="tx1"/>
              </a:solidFill>
            </a:rPr>
            <a:t>Digital security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>
              <a:solidFill>
                <a:schemeClr val="tx1"/>
              </a:solidFill>
            </a:rPr>
            <a:t>RISKS to</a:t>
          </a:r>
        </a:p>
      </dsp:txBody>
      <dsp:txXfrm>
        <a:off x="6155234" y="0"/>
        <a:ext cx="2695976" cy="1079444"/>
      </dsp:txXfrm>
    </dsp:sp>
    <dsp:sp modelId="{7E95EEEE-8B4A-F546-BAAC-CD887AD8D102}">
      <dsp:nvSpPr>
        <dsp:cNvPr id="0" name=""/>
        <dsp:cNvSpPr/>
      </dsp:nvSpPr>
      <dsp:spPr>
        <a:xfrm>
          <a:off x="6155234" y="1079444"/>
          <a:ext cx="2695976" cy="201689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>
              <a:solidFill>
                <a:schemeClr val="tx1"/>
              </a:solidFill>
            </a:rPr>
            <a:t>Digital information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800" kern="1200" dirty="0">
            <a:solidFill>
              <a:schemeClr val="tx1"/>
            </a:solidFill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>
              <a:solidFill>
                <a:schemeClr val="tx1"/>
              </a:solidFill>
            </a:rPr>
            <a:t>Communication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800" kern="1200" dirty="0">
            <a:solidFill>
              <a:schemeClr val="tx1"/>
            </a:solidFill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/>
            <a:t>Equipment</a:t>
          </a:r>
        </a:p>
      </dsp:txBody>
      <dsp:txXfrm>
        <a:off x="6155234" y="1079444"/>
        <a:ext cx="2695976" cy="201689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1C2E6F4-8C89-2643-8DFA-7F9B43AFE3E5}">
      <dsp:nvSpPr>
        <dsp:cNvPr id="0" name=""/>
        <dsp:cNvSpPr/>
      </dsp:nvSpPr>
      <dsp:spPr>
        <a:xfrm>
          <a:off x="2383" y="318895"/>
          <a:ext cx="1891194" cy="1134716"/>
        </a:xfrm>
        <a:prstGeom prst="rect">
          <a:avLst/>
        </a:prstGeom>
        <a:solidFill>
          <a:schemeClr val="accent1">
            <a:shade val="5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200" kern="1200" dirty="0" smtClean="0">
              <a:solidFill>
                <a:schemeClr val="tx1"/>
              </a:solidFill>
            </a:rPr>
            <a:t>Safety and security management</a:t>
          </a:r>
          <a:endParaRPr lang="en-GB" sz="2200" kern="1200" dirty="0">
            <a:solidFill>
              <a:schemeClr val="tx1"/>
            </a:solidFill>
          </a:endParaRPr>
        </a:p>
      </dsp:txBody>
      <dsp:txXfrm>
        <a:off x="2383" y="318895"/>
        <a:ext cx="1891194" cy="1134716"/>
      </dsp:txXfrm>
    </dsp:sp>
    <dsp:sp modelId="{7A26BBB4-F1D8-8946-B83E-81CECD938906}">
      <dsp:nvSpPr>
        <dsp:cNvPr id="0" name=""/>
        <dsp:cNvSpPr/>
      </dsp:nvSpPr>
      <dsp:spPr>
        <a:xfrm>
          <a:off x="2082697" y="318895"/>
          <a:ext cx="1891194" cy="1134716"/>
        </a:xfrm>
        <a:prstGeom prst="rect">
          <a:avLst/>
        </a:prstGeom>
        <a:solidFill>
          <a:schemeClr val="accent1">
            <a:shade val="50000"/>
            <a:hueOff val="4364"/>
            <a:satOff val="6158"/>
            <a:lumOff val="7748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200" kern="1200" dirty="0" smtClean="0">
              <a:solidFill>
                <a:srgbClr val="000000"/>
              </a:solidFill>
            </a:rPr>
            <a:t>Personal security</a:t>
          </a:r>
          <a:endParaRPr lang="en-GB" sz="2200" kern="1200" dirty="0">
            <a:solidFill>
              <a:srgbClr val="000000"/>
            </a:solidFill>
          </a:endParaRPr>
        </a:p>
      </dsp:txBody>
      <dsp:txXfrm>
        <a:off x="2082697" y="318895"/>
        <a:ext cx="1891194" cy="1134716"/>
      </dsp:txXfrm>
    </dsp:sp>
    <dsp:sp modelId="{B3D98588-2D2C-0C41-8F97-5EDD213F604B}">
      <dsp:nvSpPr>
        <dsp:cNvPr id="0" name=""/>
        <dsp:cNvSpPr/>
      </dsp:nvSpPr>
      <dsp:spPr>
        <a:xfrm>
          <a:off x="4163011" y="318895"/>
          <a:ext cx="1891194" cy="1134716"/>
        </a:xfrm>
        <a:prstGeom prst="rect">
          <a:avLst/>
        </a:prstGeom>
        <a:solidFill>
          <a:schemeClr val="accent1">
            <a:shade val="50000"/>
            <a:hueOff val="8728"/>
            <a:satOff val="12317"/>
            <a:lumOff val="15495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200" kern="1200" dirty="0" smtClean="0">
              <a:solidFill>
                <a:srgbClr val="000000"/>
              </a:solidFill>
            </a:rPr>
            <a:t>Human resources</a:t>
          </a:r>
          <a:endParaRPr lang="en-GB" sz="2200" kern="1200" dirty="0">
            <a:solidFill>
              <a:srgbClr val="000000"/>
            </a:solidFill>
          </a:endParaRPr>
        </a:p>
      </dsp:txBody>
      <dsp:txXfrm>
        <a:off x="4163011" y="318895"/>
        <a:ext cx="1891194" cy="1134716"/>
      </dsp:txXfrm>
    </dsp:sp>
    <dsp:sp modelId="{AFDC19E7-6392-7146-9CA2-6498C38C2BCB}">
      <dsp:nvSpPr>
        <dsp:cNvPr id="0" name=""/>
        <dsp:cNvSpPr/>
      </dsp:nvSpPr>
      <dsp:spPr>
        <a:xfrm>
          <a:off x="6243325" y="318895"/>
          <a:ext cx="1891194" cy="1134716"/>
        </a:xfrm>
        <a:prstGeom prst="rect">
          <a:avLst/>
        </a:prstGeom>
        <a:solidFill>
          <a:schemeClr val="accent1">
            <a:shade val="50000"/>
            <a:hueOff val="13092"/>
            <a:satOff val="18475"/>
            <a:lumOff val="23243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200" kern="1200" dirty="0" smtClean="0">
              <a:solidFill>
                <a:srgbClr val="000000"/>
              </a:solidFill>
            </a:rPr>
            <a:t>Facilities &amp; office security</a:t>
          </a:r>
          <a:endParaRPr lang="en-GB" sz="2200" kern="1200" dirty="0">
            <a:solidFill>
              <a:srgbClr val="000000"/>
            </a:solidFill>
          </a:endParaRPr>
        </a:p>
      </dsp:txBody>
      <dsp:txXfrm>
        <a:off x="6243325" y="318895"/>
        <a:ext cx="1891194" cy="1134716"/>
      </dsp:txXfrm>
    </dsp:sp>
    <dsp:sp modelId="{83E2797F-33BB-8D46-8056-A23EC24142FE}">
      <dsp:nvSpPr>
        <dsp:cNvPr id="0" name=""/>
        <dsp:cNvSpPr/>
      </dsp:nvSpPr>
      <dsp:spPr>
        <a:xfrm>
          <a:off x="2383" y="1642731"/>
          <a:ext cx="1891194" cy="1134716"/>
        </a:xfrm>
        <a:prstGeom prst="rect">
          <a:avLst/>
        </a:prstGeom>
        <a:solidFill>
          <a:schemeClr val="accent1">
            <a:shade val="50000"/>
            <a:hueOff val="17456"/>
            <a:satOff val="24633"/>
            <a:lumOff val="30991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200" kern="1200" dirty="0" smtClean="0">
              <a:solidFill>
                <a:srgbClr val="000000"/>
              </a:solidFill>
            </a:rPr>
            <a:t>Programming</a:t>
          </a:r>
          <a:r>
            <a:rPr lang="en-GB" sz="1900" kern="1200" dirty="0" smtClean="0"/>
            <a:t> </a:t>
          </a:r>
          <a:endParaRPr lang="en-GB" sz="1900" kern="1200" dirty="0"/>
        </a:p>
      </dsp:txBody>
      <dsp:txXfrm>
        <a:off x="2383" y="1642731"/>
        <a:ext cx="1891194" cy="1134716"/>
      </dsp:txXfrm>
    </dsp:sp>
    <dsp:sp modelId="{3E1FA45A-F290-E349-98D2-04EC5DD7D005}">
      <dsp:nvSpPr>
        <dsp:cNvPr id="0" name=""/>
        <dsp:cNvSpPr/>
      </dsp:nvSpPr>
      <dsp:spPr>
        <a:xfrm>
          <a:off x="2082697" y="1642731"/>
          <a:ext cx="1891194" cy="1134716"/>
        </a:xfrm>
        <a:prstGeom prst="rect">
          <a:avLst/>
        </a:prstGeom>
        <a:solidFill>
          <a:schemeClr val="accent1">
            <a:shade val="50000"/>
            <a:hueOff val="13092"/>
            <a:satOff val="18475"/>
            <a:lumOff val="23243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200" kern="1200" dirty="0" smtClean="0">
              <a:solidFill>
                <a:srgbClr val="000000"/>
              </a:solidFill>
            </a:rPr>
            <a:t>Travel &amp; transportation</a:t>
          </a:r>
          <a:endParaRPr lang="en-GB" sz="2200" kern="1200" dirty="0">
            <a:solidFill>
              <a:srgbClr val="000000"/>
            </a:solidFill>
          </a:endParaRPr>
        </a:p>
      </dsp:txBody>
      <dsp:txXfrm>
        <a:off x="2082697" y="1642731"/>
        <a:ext cx="1891194" cy="1134716"/>
      </dsp:txXfrm>
    </dsp:sp>
    <dsp:sp modelId="{DEFAED94-9AD7-5443-B225-EC2ACDD79E01}">
      <dsp:nvSpPr>
        <dsp:cNvPr id="0" name=""/>
        <dsp:cNvSpPr/>
      </dsp:nvSpPr>
      <dsp:spPr>
        <a:xfrm>
          <a:off x="4163011" y="1642731"/>
          <a:ext cx="1891194" cy="1134716"/>
        </a:xfrm>
        <a:prstGeom prst="rect">
          <a:avLst/>
        </a:prstGeom>
        <a:solidFill>
          <a:schemeClr val="accent1">
            <a:shade val="50000"/>
            <a:hueOff val="8728"/>
            <a:satOff val="12317"/>
            <a:lumOff val="15495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200" kern="1200" noProof="0" smtClean="0">
              <a:solidFill>
                <a:srgbClr val="000000"/>
              </a:solidFill>
            </a:rPr>
            <a:t>Coms </a:t>
          </a:r>
          <a:r>
            <a:rPr lang="en-GB" sz="2200" kern="1200" dirty="0" smtClean="0">
              <a:solidFill>
                <a:srgbClr val="000000"/>
              </a:solidFill>
            </a:rPr>
            <a:t>&amp; data</a:t>
          </a:r>
          <a:endParaRPr lang="en-GB" sz="2200" kern="1200" dirty="0">
            <a:solidFill>
              <a:srgbClr val="000000"/>
            </a:solidFill>
          </a:endParaRPr>
        </a:p>
      </dsp:txBody>
      <dsp:txXfrm>
        <a:off x="4163011" y="1642731"/>
        <a:ext cx="1891194" cy="1134716"/>
      </dsp:txXfrm>
    </dsp:sp>
    <dsp:sp modelId="{F2426609-8762-AF4A-A04F-ACAEF5820AE0}">
      <dsp:nvSpPr>
        <dsp:cNvPr id="0" name=""/>
        <dsp:cNvSpPr/>
      </dsp:nvSpPr>
      <dsp:spPr>
        <a:xfrm>
          <a:off x="6243325" y="1642731"/>
          <a:ext cx="1891194" cy="1134716"/>
        </a:xfrm>
        <a:prstGeom prst="rect">
          <a:avLst/>
        </a:prstGeom>
        <a:solidFill>
          <a:schemeClr val="accent1">
            <a:shade val="50000"/>
            <a:hueOff val="4364"/>
            <a:satOff val="6158"/>
            <a:lumOff val="7748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200" kern="1200" dirty="0" smtClean="0">
              <a:solidFill>
                <a:srgbClr val="000000"/>
              </a:solidFill>
            </a:rPr>
            <a:t>Health &amp; wellness</a:t>
          </a:r>
          <a:endParaRPr lang="en-GB" sz="2200" kern="1200" dirty="0">
            <a:solidFill>
              <a:srgbClr val="000000"/>
            </a:solidFill>
          </a:endParaRPr>
        </a:p>
      </dsp:txBody>
      <dsp:txXfrm>
        <a:off x="6243325" y="1642731"/>
        <a:ext cx="1891194" cy="113471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704918B-F047-4E45-999D-2225B04C6BED}">
      <dsp:nvSpPr>
        <dsp:cNvPr id="0" name=""/>
        <dsp:cNvSpPr/>
      </dsp:nvSpPr>
      <dsp:spPr>
        <a:xfrm>
          <a:off x="0" y="14"/>
          <a:ext cx="8568952" cy="100475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>
              <a:solidFill>
                <a:srgbClr val="000000"/>
              </a:solidFill>
            </a:rPr>
            <a:t>Threats, risks and vulnerabilities need to be assessed at the </a:t>
          </a:r>
          <a:r>
            <a:rPr lang="en-US" sz="2100" b="1" kern="1200" dirty="0">
              <a:solidFill>
                <a:srgbClr val="000000"/>
              </a:solidFill>
            </a:rPr>
            <a:t>planning stage and continually reassessed</a:t>
          </a:r>
          <a:r>
            <a:rPr lang="en-US" sz="2100" kern="1200" dirty="0">
              <a:solidFill>
                <a:srgbClr val="000000"/>
              </a:solidFill>
            </a:rPr>
            <a:t> to adapt to changing circumstances </a:t>
          </a:r>
        </a:p>
      </dsp:txBody>
      <dsp:txXfrm>
        <a:off x="49048" y="49062"/>
        <a:ext cx="8470856" cy="906661"/>
      </dsp:txXfrm>
    </dsp:sp>
    <dsp:sp modelId="{4355FC59-1A50-9F4D-9B10-27AB89F9FD15}">
      <dsp:nvSpPr>
        <dsp:cNvPr id="0" name=""/>
        <dsp:cNvSpPr/>
      </dsp:nvSpPr>
      <dsp:spPr>
        <a:xfrm>
          <a:off x="0" y="1014242"/>
          <a:ext cx="8568952" cy="12334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100" kern="1200" noProof="0" dirty="0">
              <a:solidFill>
                <a:srgbClr val="000000"/>
              </a:solidFill>
            </a:rPr>
            <a:t>Organisations have a </a:t>
          </a:r>
          <a:r>
            <a:rPr lang="en-GB" sz="2100" b="1" kern="1200" noProof="0" dirty="0">
              <a:solidFill>
                <a:srgbClr val="000000"/>
              </a:solidFill>
            </a:rPr>
            <a:t>duty of care </a:t>
          </a:r>
          <a:r>
            <a:rPr lang="en-GB" sz="2100" kern="1200" noProof="0" dirty="0">
              <a:solidFill>
                <a:srgbClr val="000000"/>
              </a:solidFill>
            </a:rPr>
            <a:t>to their staff but individuals are also responsible for </a:t>
          </a:r>
          <a:r>
            <a:rPr lang="en-US" sz="2100" kern="1200" dirty="0">
              <a:solidFill>
                <a:srgbClr val="000000"/>
              </a:solidFill>
            </a:rPr>
            <a:t>their </a:t>
          </a:r>
          <a:r>
            <a:rPr lang="en-US" sz="2100" b="1" kern="1200" dirty="0">
              <a:solidFill>
                <a:srgbClr val="000000"/>
              </a:solidFill>
            </a:rPr>
            <a:t>own personal security </a:t>
          </a:r>
          <a:r>
            <a:rPr lang="en-US" sz="2100" kern="1200" dirty="0">
              <a:solidFill>
                <a:srgbClr val="000000"/>
              </a:solidFill>
            </a:rPr>
            <a:t>and the security of their </a:t>
          </a:r>
          <a:r>
            <a:rPr lang="en-US" sz="2100" b="1" kern="1200" dirty="0" smtClean="0">
              <a:solidFill>
                <a:srgbClr val="000000"/>
              </a:solidFill>
            </a:rPr>
            <a:t>colleagues </a:t>
          </a:r>
          <a:r>
            <a:rPr lang="en-US" sz="2100" b="0" kern="1200" dirty="0" smtClean="0">
              <a:solidFill>
                <a:srgbClr val="000000"/>
              </a:solidFill>
            </a:rPr>
            <a:t>and</a:t>
          </a:r>
          <a:r>
            <a:rPr lang="en-US" sz="2100" b="1" kern="1200" dirty="0" smtClean="0">
              <a:solidFill>
                <a:srgbClr val="000000"/>
              </a:solidFill>
            </a:rPr>
            <a:t> victims/witnesses </a:t>
          </a:r>
          <a:r>
            <a:rPr lang="en-US" sz="2100" b="0" kern="1200" dirty="0" smtClean="0">
              <a:solidFill>
                <a:srgbClr val="000000"/>
              </a:solidFill>
            </a:rPr>
            <a:t>(and depending on the situation, possibly </a:t>
          </a:r>
          <a:r>
            <a:rPr lang="en-US" sz="2100" b="1" kern="1200" dirty="0" smtClean="0">
              <a:solidFill>
                <a:srgbClr val="000000"/>
              </a:solidFill>
            </a:rPr>
            <a:t>others</a:t>
          </a:r>
          <a:r>
            <a:rPr lang="en-US" sz="2100" b="0" kern="1200" dirty="0" smtClean="0">
              <a:solidFill>
                <a:srgbClr val="000000"/>
              </a:solidFill>
            </a:rPr>
            <a:t> too)</a:t>
          </a:r>
          <a:endParaRPr lang="en-US" sz="2100" b="0" kern="1200" dirty="0">
            <a:solidFill>
              <a:srgbClr val="000000"/>
            </a:solidFill>
          </a:endParaRPr>
        </a:p>
      </dsp:txBody>
      <dsp:txXfrm>
        <a:off x="60212" y="1074454"/>
        <a:ext cx="8448528" cy="1113016"/>
      </dsp:txXfrm>
    </dsp:sp>
    <dsp:sp modelId="{E637B587-25F8-1F49-B7CE-9D2A82C06F03}">
      <dsp:nvSpPr>
        <dsp:cNvPr id="0" name=""/>
        <dsp:cNvSpPr/>
      </dsp:nvSpPr>
      <dsp:spPr>
        <a:xfrm>
          <a:off x="0" y="2257154"/>
          <a:ext cx="8568952" cy="75493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>
              <a:solidFill>
                <a:srgbClr val="000000"/>
              </a:solidFill>
            </a:rPr>
            <a:t>Risks to team members, victims/</a:t>
          </a:r>
          <a:r>
            <a:rPr lang="en-US" sz="2100" kern="1200" dirty="0" smtClean="0">
              <a:solidFill>
                <a:srgbClr val="000000"/>
              </a:solidFill>
            </a:rPr>
            <a:t>witnesses/others </a:t>
          </a:r>
          <a:r>
            <a:rPr lang="en-US" sz="2100" kern="1200" dirty="0">
              <a:solidFill>
                <a:srgbClr val="000000"/>
              </a:solidFill>
            </a:rPr>
            <a:t>and information are </a:t>
          </a:r>
          <a:r>
            <a:rPr lang="en-US" sz="2100" b="1" kern="1200" dirty="0">
              <a:solidFill>
                <a:srgbClr val="000000"/>
              </a:solidFill>
            </a:rPr>
            <a:t>intrinsically linked </a:t>
          </a:r>
          <a:r>
            <a:rPr lang="en-US" sz="2100" kern="1200" dirty="0">
              <a:solidFill>
                <a:srgbClr val="000000"/>
              </a:solidFill>
            </a:rPr>
            <a:t>and should be addressed </a:t>
          </a:r>
          <a:r>
            <a:rPr lang="en-US" sz="2100" b="1" kern="1200" dirty="0">
              <a:solidFill>
                <a:srgbClr val="000000"/>
              </a:solidFill>
            </a:rPr>
            <a:t>holistically</a:t>
          </a:r>
        </a:p>
      </dsp:txBody>
      <dsp:txXfrm>
        <a:off x="36853" y="2294007"/>
        <a:ext cx="8495246" cy="681228"/>
      </dsp:txXfrm>
    </dsp:sp>
    <dsp:sp modelId="{7CB817D5-EE33-4D4F-95F3-330E85BECFA0}">
      <dsp:nvSpPr>
        <dsp:cNvPr id="0" name=""/>
        <dsp:cNvSpPr/>
      </dsp:nvSpPr>
      <dsp:spPr>
        <a:xfrm>
          <a:off x="0" y="3021559"/>
          <a:ext cx="8568952" cy="100475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100" kern="1200" noProof="0" dirty="0">
              <a:solidFill>
                <a:srgbClr val="000000"/>
              </a:solidFill>
            </a:rPr>
            <a:t>Identified risks should be mitigated to an </a:t>
          </a:r>
          <a:r>
            <a:rPr lang="en-GB" sz="2100" b="1" kern="1200" noProof="0" dirty="0">
              <a:solidFill>
                <a:srgbClr val="000000"/>
              </a:solidFill>
            </a:rPr>
            <a:t>acceptable level</a:t>
          </a:r>
          <a:r>
            <a:rPr lang="en-GB" sz="2100" kern="1200" noProof="0" dirty="0">
              <a:solidFill>
                <a:srgbClr val="000000"/>
              </a:solidFill>
            </a:rPr>
            <a:t>, which will be different for each organisation/person depending on their level of </a:t>
          </a:r>
          <a:r>
            <a:rPr lang="en-GB" sz="2100" b="1" kern="1200" noProof="0" dirty="0">
              <a:solidFill>
                <a:srgbClr val="000000"/>
              </a:solidFill>
            </a:rPr>
            <a:t>risk tolerance</a:t>
          </a:r>
        </a:p>
      </dsp:txBody>
      <dsp:txXfrm>
        <a:off x="49048" y="3070607"/>
        <a:ext cx="8470856" cy="906661"/>
      </dsp:txXfrm>
    </dsp:sp>
    <dsp:sp modelId="{D6399D4D-69A5-754E-BCBC-052F231728F5}">
      <dsp:nvSpPr>
        <dsp:cNvPr id="0" name=""/>
        <dsp:cNvSpPr/>
      </dsp:nvSpPr>
      <dsp:spPr>
        <a:xfrm>
          <a:off x="0" y="4035802"/>
          <a:ext cx="8568952" cy="100475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>
              <a:solidFill>
                <a:srgbClr val="000000"/>
              </a:solidFill>
            </a:rPr>
            <a:t>Although inherent residual risks might be unavoidable, </a:t>
          </a:r>
          <a:r>
            <a:rPr lang="en-US" sz="2100" b="1" kern="1200" dirty="0">
              <a:solidFill>
                <a:srgbClr val="000000"/>
              </a:solidFill>
            </a:rPr>
            <a:t>you should refrain from activities that are </a:t>
          </a:r>
          <a:r>
            <a:rPr lang="en-US" sz="2100" b="1" kern="1200" dirty="0" smtClean="0">
              <a:solidFill>
                <a:srgbClr val="000000"/>
              </a:solidFill>
            </a:rPr>
            <a:t>above </a:t>
          </a:r>
          <a:r>
            <a:rPr lang="en-US" sz="2100" b="1" kern="1200" dirty="0">
              <a:solidFill>
                <a:srgbClr val="000000"/>
              </a:solidFill>
            </a:rPr>
            <a:t>your level of risk tolerance </a:t>
          </a:r>
        </a:p>
      </dsp:txBody>
      <dsp:txXfrm>
        <a:off x="49048" y="4084850"/>
        <a:ext cx="8470856" cy="906661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25788B9-04D8-F343-9785-3C7AF21601DF}">
      <dsp:nvSpPr>
        <dsp:cNvPr id="0" name=""/>
        <dsp:cNvSpPr/>
      </dsp:nvSpPr>
      <dsp:spPr>
        <a:xfrm>
          <a:off x="0" y="0"/>
          <a:ext cx="2738461" cy="4438228"/>
        </a:xfrm>
        <a:prstGeom prst="roundRect">
          <a:avLst>
            <a:gd name="adj" fmla="val 10000"/>
          </a:avLst>
        </a:prstGeom>
        <a:solidFill>
          <a:schemeClr val="accent2">
            <a:tint val="55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800" b="1" kern="1200"/>
            <a:t>Security planning</a:t>
          </a:r>
          <a:endParaRPr lang="en-GB" sz="2800" b="1" kern="1200" dirty="0"/>
        </a:p>
      </dsp:txBody>
      <dsp:txXfrm>
        <a:off x="0" y="0"/>
        <a:ext cx="2738461" cy="1331468"/>
      </dsp:txXfrm>
    </dsp:sp>
    <dsp:sp modelId="{E90C7A46-84C4-CC44-8904-AC8D941AFDE4}">
      <dsp:nvSpPr>
        <dsp:cNvPr id="0" name=""/>
        <dsp:cNvSpPr/>
      </dsp:nvSpPr>
      <dsp:spPr>
        <a:xfrm>
          <a:off x="274899" y="1332768"/>
          <a:ext cx="2190769" cy="133818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shade val="5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shade val="5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shade val="5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3180" tIns="32385" rIns="43180" bIns="3238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dirty="0"/>
            <a:t>Develop global security strategy, protocols &amp; contingency plans</a:t>
          </a:r>
        </a:p>
      </dsp:txBody>
      <dsp:txXfrm>
        <a:off x="314093" y="1371962"/>
        <a:ext cx="2112381" cy="1259798"/>
      </dsp:txXfrm>
    </dsp:sp>
    <dsp:sp modelId="{3B318B2C-2B3D-324A-8BD1-ADD9977F08E3}">
      <dsp:nvSpPr>
        <dsp:cNvPr id="0" name=""/>
        <dsp:cNvSpPr/>
      </dsp:nvSpPr>
      <dsp:spPr>
        <a:xfrm>
          <a:off x="274899" y="2876829"/>
          <a:ext cx="2190769" cy="133818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shade val="50000"/>
                <a:hueOff val="0"/>
                <a:satOff val="-10844"/>
                <a:lumOff val="17593"/>
                <a:alphaOff val="0"/>
                <a:tint val="50000"/>
                <a:satMod val="300000"/>
              </a:schemeClr>
            </a:gs>
            <a:gs pos="35000">
              <a:schemeClr val="accent2">
                <a:shade val="50000"/>
                <a:hueOff val="0"/>
                <a:satOff val="-10844"/>
                <a:lumOff val="17593"/>
                <a:alphaOff val="0"/>
                <a:tint val="37000"/>
                <a:satMod val="300000"/>
              </a:schemeClr>
            </a:gs>
            <a:gs pos="100000">
              <a:schemeClr val="accent2">
                <a:shade val="50000"/>
                <a:hueOff val="0"/>
                <a:satOff val="-10844"/>
                <a:lumOff val="17593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3180" tIns="32385" rIns="43180" bIns="3238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dirty="0"/>
            <a:t>Follow political/other developments which may affect security and inform staff</a:t>
          </a:r>
        </a:p>
      </dsp:txBody>
      <dsp:txXfrm>
        <a:off x="314093" y="2916023"/>
        <a:ext cx="2112381" cy="1259798"/>
      </dsp:txXfrm>
    </dsp:sp>
    <dsp:sp modelId="{6C45FF5E-5CA7-314F-B787-4FDDE84B1ABD}">
      <dsp:nvSpPr>
        <dsp:cNvPr id="0" name=""/>
        <dsp:cNvSpPr/>
      </dsp:nvSpPr>
      <dsp:spPr>
        <a:xfrm>
          <a:off x="2944899" y="0"/>
          <a:ext cx="2738461" cy="4438228"/>
        </a:xfrm>
        <a:prstGeom prst="roundRect">
          <a:avLst>
            <a:gd name="adj" fmla="val 10000"/>
          </a:avLst>
        </a:prstGeom>
        <a:solidFill>
          <a:schemeClr val="accent2">
            <a:tint val="55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800" b="1" kern="1200" dirty="0"/>
            <a:t>Training</a:t>
          </a:r>
        </a:p>
      </dsp:txBody>
      <dsp:txXfrm>
        <a:off x="2944899" y="0"/>
        <a:ext cx="2738461" cy="1331468"/>
      </dsp:txXfrm>
    </dsp:sp>
    <dsp:sp modelId="{66DF2294-5C10-074D-9E77-EEF19DE87B81}">
      <dsp:nvSpPr>
        <dsp:cNvPr id="0" name=""/>
        <dsp:cNvSpPr/>
      </dsp:nvSpPr>
      <dsp:spPr>
        <a:xfrm>
          <a:off x="3218745" y="1332768"/>
          <a:ext cx="2190769" cy="133818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shade val="50000"/>
                <a:hueOff val="0"/>
                <a:satOff val="-21688"/>
                <a:lumOff val="35185"/>
                <a:alphaOff val="0"/>
                <a:tint val="50000"/>
                <a:satMod val="300000"/>
              </a:schemeClr>
            </a:gs>
            <a:gs pos="35000">
              <a:schemeClr val="accent2">
                <a:shade val="50000"/>
                <a:hueOff val="0"/>
                <a:satOff val="-21688"/>
                <a:lumOff val="35185"/>
                <a:alphaOff val="0"/>
                <a:tint val="37000"/>
                <a:satMod val="300000"/>
              </a:schemeClr>
            </a:gs>
            <a:gs pos="100000">
              <a:schemeClr val="accent2">
                <a:shade val="50000"/>
                <a:hueOff val="0"/>
                <a:satOff val="-21688"/>
                <a:lumOff val="35185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3180" tIns="32385" rIns="43180" bIns="3238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dirty="0">
              <a:solidFill>
                <a:srgbClr val="000000"/>
              </a:solidFill>
            </a:rPr>
            <a:t>Train staff on relevant security </a:t>
          </a:r>
          <a:r>
            <a:rPr lang="en-GB" sz="1700" kern="1200" dirty="0" smtClean="0">
              <a:solidFill>
                <a:srgbClr val="000000"/>
              </a:solidFill>
            </a:rPr>
            <a:t>aspects</a:t>
          </a:r>
          <a:endParaRPr lang="en-GB" sz="1700" kern="1200" dirty="0">
            <a:solidFill>
              <a:srgbClr val="000000"/>
            </a:solidFill>
          </a:endParaRPr>
        </a:p>
      </dsp:txBody>
      <dsp:txXfrm>
        <a:off x="3257939" y="1371962"/>
        <a:ext cx="2112381" cy="1259798"/>
      </dsp:txXfrm>
    </dsp:sp>
    <dsp:sp modelId="{B233B757-2DE9-B440-98B2-DE7AE9605929}">
      <dsp:nvSpPr>
        <dsp:cNvPr id="0" name=""/>
        <dsp:cNvSpPr/>
      </dsp:nvSpPr>
      <dsp:spPr>
        <a:xfrm>
          <a:off x="3218745" y="2876829"/>
          <a:ext cx="2190769" cy="133818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shade val="50000"/>
                <a:hueOff val="0"/>
                <a:satOff val="-32532"/>
                <a:lumOff val="52778"/>
                <a:alphaOff val="0"/>
                <a:tint val="50000"/>
                <a:satMod val="300000"/>
              </a:schemeClr>
            </a:gs>
            <a:gs pos="35000">
              <a:schemeClr val="accent2">
                <a:shade val="50000"/>
                <a:hueOff val="0"/>
                <a:satOff val="-32532"/>
                <a:lumOff val="52778"/>
                <a:alphaOff val="0"/>
                <a:tint val="37000"/>
                <a:satMod val="300000"/>
              </a:schemeClr>
            </a:gs>
            <a:gs pos="100000">
              <a:schemeClr val="accent2">
                <a:shade val="50000"/>
                <a:hueOff val="0"/>
                <a:satOff val="-32532"/>
                <a:lumOff val="52778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3180" tIns="32385" rIns="43180" bIns="3238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dirty="0"/>
            <a:t>Increase </a:t>
          </a:r>
          <a:r>
            <a:rPr lang="en-GB" sz="1700" kern="1200" dirty="0" smtClean="0"/>
            <a:t>staff’s </a:t>
          </a:r>
          <a:r>
            <a:rPr lang="en-GB" sz="1700" kern="1200" dirty="0"/>
            <a:t>understanding of digital technologies</a:t>
          </a:r>
        </a:p>
      </dsp:txBody>
      <dsp:txXfrm>
        <a:off x="3257939" y="2916023"/>
        <a:ext cx="2112381" cy="1259798"/>
      </dsp:txXfrm>
    </dsp:sp>
    <dsp:sp modelId="{DE4C6B3B-2A10-B94E-AFFF-E095AEB55BEF}">
      <dsp:nvSpPr>
        <dsp:cNvPr id="0" name=""/>
        <dsp:cNvSpPr/>
      </dsp:nvSpPr>
      <dsp:spPr>
        <a:xfrm>
          <a:off x="5888745" y="0"/>
          <a:ext cx="2738461" cy="4438228"/>
        </a:xfrm>
        <a:prstGeom prst="roundRect">
          <a:avLst>
            <a:gd name="adj" fmla="val 10000"/>
          </a:avLst>
        </a:prstGeom>
        <a:solidFill>
          <a:schemeClr val="accent2">
            <a:tint val="55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800" b="1" kern="1200" dirty="0"/>
            <a:t>Dedicated resources</a:t>
          </a:r>
        </a:p>
      </dsp:txBody>
      <dsp:txXfrm>
        <a:off x="5888745" y="0"/>
        <a:ext cx="2738461" cy="1331468"/>
      </dsp:txXfrm>
    </dsp:sp>
    <dsp:sp modelId="{19C2A8A2-6A6C-ED40-9C95-4009A3315FF8}">
      <dsp:nvSpPr>
        <dsp:cNvPr id="0" name=""/>
        <dsp:cNvSpPr/>
      </dsp:nvSpPr>
      <dsp:spPr>
        <a:xfrm>
          <a:off x="6162591" y="1332768"/>
          <a:ext cx="2190769" cy="133818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shade val="50000"/>
                <a:hueOff val="0"/>
                <a:satOff val="-21688"/>
                <a:lumOff val="35185"/>
                <a:alphaOff val="0"/>
                <a:tint val="50000"/>
                <a:satMod val="300000"/>
              </a:schemeClr>
            </a:gs>
            <a:gs pos="35000">
              <a:schemeClr val="accent2">
                <a:shade val="50000"/>
                <a:hueOff val="0"/>
                <a:satOff val="-21688"/>
                <a:lumOff val="35185"/>
                <a:alphaOff val="0"/>
                <a:tint val="37000"/>
                <a:satMod val="300000"/>
              </a:schemeClr>
            </a:gs>
            <a:gs pos="100000">
              <a:schemeClr val="accent2">
                <a:shade val="50000"/>
                <a:hueOff val="0"/>
                <a:satOff val="-21688"/>
                <a:lumOff val="35185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3180" tIns="32385" rIns="43180" bIns="3238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dirty="0"/>
            <a:t>Always include safety and security components in project proposals and budgets </a:t>
          </a:r>
        </a:p>
      </dsp:txBody>
      <dsp:txXfrm>
        <a:off x="6201785" y="1371962"/>
        <a:ext cx="2112381" cy="1259798"/>
      </dsp:txXfrm>
    </dsp:sp>
    <dsp:sp modelId="{A15C0AB7-92AD-2448-A83D-2EE0BE70F947}">
      <dsp:nvSpPr>
        <dsp:cNvPr id="0" name=""/>
        <dsp:cNvSpPr/>
      </dsp:nvSpPr>
      <dsp:spPr>
        <a:xfrm>
          <a:off x="6162591" y="2876829"/>
          <a:ext cx="2190769" cy="133818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shade val="50000"/>
                <a:hueOff val="0"/>
                <a:satOff val="-10844"/>
                <a:lumOff val="17593"/>
                <a:alphaOff val="0"/>
                <a:tint val="50000"/>
                <a:satMod val="300000"/>
              </a:schemeClr>
            </a:gs>
            <a:gs pos="35000">
              <a:schemeClr val="accent2">
                <a:shade val="50000"/>
                <a:hueOff val="0"/>
                <a:satOff val="-10844"/>
                <a:lumOff val="17593"/>
                <a:alphaOff val="0"/>
                <a:tint val="37000"/>
                <a:satMod val="300000"/>
              </a:schemeClr>
            </a:gs>
            <a:gs pos="100000">
              <a:schemeClr val="accent2">
                <a:shade val="50000"/>
                <a:hueOff val="0"/>
                <a:satOff val="-10844"/>
                <a:lumOff val="17593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3180" tIns="32385" rIns="43180" bIns="3238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dirty="0"/>
            <a:t>Keep emergency cash reserve and/or apply for protection grants</a:t>
          </a:r>
        </a:p>
      </dsp:txBody>
      <dsp:txXfrm>
        <a:off x="6201785" y="2916023"/>
        <a:ext cx="2112381" cy="1259798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25788B9-04D8-F343-9785-3C7AF21601DF}">
      <dsp:nvSpPr>
        <dsp:cNvPr id="0" name=""/>
        <dsp:cNvSpPr/>
      </dsp:nvSpPr>
      <dsp:spPr>
        <a:xfrm>
          <a:off x="0" y="0"/>
          <a:ext cx="2738461" cy="4438228"/>
        </a:xfrm>
        <a:prstGeom prst="roundRect">
          <a:avLst>
            <a:gd name="adj" fmla="val 10000"/>
          </a:avLst>
        </a:prstGeom>
        <a:solidFill>
          <a:schemeClr val="accent2">
            <a:tint val="55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800" b="1" kern="1200" dirty="0"/>
            <a:t>Protection network</a:t>
          </a:r>
        </a:p>
      </dsp:txBody>
      <dsp:txXfrm>
        <a:off x="0" y="0"/>
        <a:ext cx="2738461" cy="1331468"/>
      </dsp:txXfrm>
    </dsp:sp>
    <dsp:sp modelId="{E90C7A46-84C4-CC44-8904-AC8D941AFDE4}">
      <dsp:nvSpPr>
        <dsp:cNvPr id="0" name=""/>
        <dsp:cNvSpPr/>
      </dsp:nvSpPr>
      <dsp:spPr>
        <a:xfrm>
          <a:off x="274899" y="1332768"/>
          <a:ext cx="2190769" cy="133818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shade val="5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shade val="5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shade val="5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/>
            <a:t>Develop network of security contacts e.g. law enforcement, faith leaders, </a:t>
          </a:r>
          <a:r>
            <a:rPr lang="en-GB" sz="1600" kern="1200" dirty="0" smtClean="0">
              <a:solidFill>
                <a:srgbClr val="000000"/>
              </a:solidFill>
            </a:rPr>
            <a:t>peacekeepers, etc.</a:t>
          </a:r>
          <a:endParaRPr lang="en-GB" sz="1600" kern="1200" dirty="0">
            <a:solidFill>
              <a:srgbClr val="000000"/>
            </a:solidFill>
          </a:endParaRPr>
        </a:p>
      </dsp:txBody>
      <dsp:txXfrm>
        <a:off x="314093" y="1371962"/>
        <a:ext cx="2112381" cy="1259798"/>
      </dsp:txXfrm>
    </dsp:sp>
    <dsp:sp modelId="{EF62C6F9-4AE0-814F-9E41-848AE2C43ED1}">
      <dsp:nvSpPr>
        <dsp:cNvPr id="0" name=""/>
        <dsp:cNvSpPr/>
      </dsp:nvSpPr>
      <dsp:spPr>
        <a:xfrm>
          <a:off x="274899" y="2876829"/>
          <a:ext cx="2190769" cy="133818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shade val="50000"/>
                <a:hueOff val="0"/>
                <a:satOff val="-8133"/>
                <a:lumOff val="13194"/>
                <a:alphaOff val="0"/>
                <a:tint val="50000"/>
                <a:satMod val="300000"/>
              </a:schemeClr>
            </a:gs>
            <a:gs pos="35000">
              <a:schemeClr val="accent2">
                <a:shade val="50000"/>
                <a:hueOff val="0"/>
                <a:satOff val="-8133"/>
                <a:lumOff val="13194"/>
                <a:alphaOff val="0"/>
                <a:tint val="37000"/>
                <a:satMod val="300000"/>
              </a:schemeClr>
            </a:gs>
            <a:gs pos="100000">
              <a:schemeClr val="accent2">
                <a:shade val="50000"/>
                <a:hueOff val="0"/>
                <a:satOff val="-8133"/>
                <a:lumOff val="13194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 smtClean="0"/>
            <a:t>Consider regular check-ins &amp; an alert network/tree to call designated people in case of emergency  </a:t>
          </a:r>
          <a:endParaRPr lang="en-GB" sz="1600" kern="1200" dirty="0"/>
        </a:p>
      </dsp:txBody>
      <dsp:txXfrm>
        <a:off x="314093" y="2916023"/>
        <a:ext cx="2112381" cy="1259798"/>
      </dsp:txXfrm>
    </dsp:sp>
    <dsp:sp modelId="{6C45FF5E-5CA7-314F-B787-4FDDE84B1ABD}">
      <dsp:nvSpPr>
        <dsp:cNvPr id="0" name=""/>
        <dsp:cNvSpPr/>
      </dsp:nvSpPr>
      <dsp:spPr>
        <a:xfrm>
          <a:off x="2944899" y="0"/>
          <a:ext cx="2738461" cy="4438228"/>
        </a:xfrm>
        <a:prstGeom prst="roundRect">
          <a:avLst>
            <a:gd name="adj" fmla="val 10000"/>
          </a:avLst>
        </a:prstGeom>
        <a:solidFill>
          <a:schemeClr val="accent2">
            <a:tint val="55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800" b="1" kern="1200" dirty="0"/>
            <a:t>Travel</a:t>
          </a:r>
        </a:p>
      </dsp:txBody>
      <dsp:txXfrm>
        <a:off x="2944899" y="0"/>
        <a:ext cx="2738461" cy="1331468"/>
      </dsp:txXfrm>
    </dsp:sp>
    <dsp:sp modelId="{66DF2294-5C10-074D-9E77-EEF19DE87B81}">
      <dsp:nvSpPr>
        <dsp:cNvPr id="0" name=""/>
        <dsp:cNvSpPr/>
      </dsp:nvSpPr>
      <dsp:spPr>
        <a:xfrm>
          <a:off x="3240357" y="1332562"/>
          <a:ext cx="2147545" cy="106362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shade val="50000"/>
                <a:hueOff val="0"/>
                <a:satOff val="-16266"/>
                <a:lumOff val="26389"/>
                <a:alphaOff val="0"/>
                <a:tint val="50000"/>
                <a:satMod val="300000"/>
              </a:schemeClr>
            </a:gs>
            <a:gs pos="35000">
              <a:schemeClr val="accent2">
                <a:shade val="50000"/>
                <a:hueOff val="0"/>
                <a:satOff val="-16266"/>
                <a:lumOff val="26389"/>
                <a:alphaOff val="0"/>
                <a:tint val="37000"/>
                <a:satMod val="300000"/>
              </a:schemeClr>
            </a:gs>
            <a:gs pos="100000">
              <a:schemeClr val="accent2">
                <a:shade val="50000"/>
                <a:hueOff val="0"/>
                <a:satOff val="-16266"/>
                <a:lumOff val="26389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/>
            <a:t>Establish travel </a:t>
          </a:r>
          <a:r>
            <a:rPr lang="en-GB" sz="1600" kern="1200" dirty="0" smtClean="0"/>
            <a:t>authorisation protocols</a:t>
          </a:r>
          <a:r>
            <a:rPr lang="en-GB" sz="1600" kern="1200" dirty="0"/>
            <a:t>/vary routine journeys’ routes</a:t>
          </a:r>
        </a:p>
      </dsp:txBody>
      <dsp:txXfrm>
        <a:off x="3271509" y="1363714"/>
        <a:ext cx="2085241" cy="1001317"/>
      </dsp:txXfrm>
    </dsp:sp>
    <dsp:sp modelId="{AC76A073-07BE-8D49-81F0-85D3981999D7}">
      <dsp:nvSpPr>
        <dsp:cNvPr id="0" name=""/>
        <dsp:cNvSpPr/>
      </dsp:nvSpPr>
      <dsp:spPr>
        <a:xfrm>
          <a:off x="3240357" y="2542463"/>
          <a:ext cx="2147545" cy="85215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shade val="50000"/>
                <a:hueOff val="0"/>
                <a:satOff val="-24399"/>
                <a:lumOff val="39583"/>
                <a:alphaOff val="0"/>
                <a:tint val="50000"/>
                <a:satMod val="300000"/>
              </a:schemeClr>
            </a:gs>
            <a:gs pos="35000">
              <a:schemeClr val="accent2">
                <a:shade val="50000"/>
                <a:hueOff val="0"/>
                <a:satOff val="-24399"/>
                <a:lumOff val="39583"/>
                <a:alphaOff val="0"/>
                <a:tint val="37000"/>
                <a:satMod val="300000"/>
              </a:schemeClr>
            </a:gs>
            <a:gs pos="100000">
              <a:schemeClr val="accent2">
                <a:shade val="50000"/>
                <a:hueOff val="0"/>
                <a:satOff val="-24399"/>
                <a:lumOff val="39583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3180" tIns="32385" rIns="43180" bIns="3238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dirty="0"/>
            <a:t> </a:t>
          </a:r>
          <a:r>
            <a:rPr lang="en-GB" sz="1500" kern="1200" dirty="0"/>
            <a:t>Use trained drivers/</a:t>
          </a:r>
          <a:r>
            <a:rPr lang="en-GB" sz="1500" kern="1200" dirty="0" smtClean="0"/>
            <a:t>avoid large crowds &amp; </a:t>
          </a:r>
          <a:r>
            <a:rPr lang="en-GB" sz="1500" kern="1200" dirty="0"/>
            <a:t>demonstrations </a:t>
          </a:r>
        </a:p>
      </dsp:txBody>
      <dsp:txXfrm>
        <a:off x="3265316" y="2567422"/>
        <a:ext cx="2097627" cy="802232"/>
      </dsp:txXfrm>
    </dsp:sp>
    <dsp:sp modelId="{B233B757-2DE9-B440-98B2-DE7AE9605929}">
      <dsp:nvSpPr>
        <dsp:cNvPr id="0" name=""/>
        <dsp:cNvSpPr/>
      </dsp:nvSpPr>
      <dsp:spPr>
        <a:xfrm>
          <a:off x="3240357" y="3540893"/>
          <a:ext cx="2147545" cy="67432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shade val="50000"/>
                <a:hueOff val="0"/>
                <a:satOff val="-32532"/>
                <a:lumOff val="52778"/>
                <a:alphaOff val="0"/>
                <a:tint val="50000"/>
                <a:satMod val="300000"/>
              </a:schemeClr>
            </a:gs>
            <a:gs pos="35000">
              <a:schemeClr val="accent2">
                <a:shade val="50000"/>
                <a:hueOff val="0"/>
                <a:satOff val="-32532"/>
                <a:lumOff val="52778"/>
                <a:alphaOff val="0"/>
                <a:tint val="37000"/>
                <a:satMod val="300000"/>
              </a:schemeClr>
            </a:gs>
            <a:gs pos="100000">
              <a:schemeClr val="accent2">
                <a:shade val="50000"/>
                <a:hueOff val="0"/>
                <a:satOff val="-32532"/>
                <a:lumOff val="52778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/>
            <a:t>Have back-up </a:t>
          </a:r>
          <a:r>
            <a:rPr lang="en-GB" sz="1600" kern="1200" dirty="0" smtClean="0"/>
            <a:t>coms </a:t>
          </a:r>
          <a:r>
            <a:rPr lang="en-GB" sz="1600" kern="1200" dirty="0"/>
            <a:t>&amp; always </a:t>
          </a:r>
          <a:r>
            <a:rPr lang="en-GB" sz="1600" kern="1200" dirty="0" smtClean="0"/>
            <a:t>carry a </a:t>
          </a:r>
          <a:r>
            <a:rPr lang="en-GB" sz="1600" kern="1200" dirty="0"/>
            <a:t>grab bag</a:t>
          </a:r>
        </a:p>
      </dsp:txBody>
      <dsp:txXfrm>
        <a:off x="3260107" y="3560643"/>
        <a:ext cx="2108045" cy="634828"/>
      </dsp:txXfrm>
    </dsp:sp>
    <dsp:sp modelId="{DE4C6B3B-2A10-B94E-AFFF-E095AEB55BEF}">
      <dsp:nvSpPr>
        <dsp:cNvPr id="0" name=""/>
        <dsp:cNvSpPr/>
      </dsp:nvSpPr>
      <dsp:spPr>
        <a:xfrm>
          <a:off x="5888745" y="0"/>
          <a:ext cx="2738461" cy="4438228"/>
        </a:xfrm>
        <a:prstGeom prst="roundRect">
          <a:avLst>
            <a:gd name="adj" fmla="val 10000"/>
          </a:avLst>
        </a:prstGeom>
        <a:solidFill>
          <a:schemeClr val="accent2">
            <a:tint val="55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800" b="1" kern="1200" dirty="0"/>
            <a:t>Health and self-care</a:t>
          </a:r>
        </a:p>
      </dsp:txBody>
      <dsp:txXfrm>
        <a:off x="5888745" y="0"/>
        <a:ext cx="2738461" cy="1331468"/>
      </dsp:txXfrm>
    </dsp:sp>
    <dsp:sp modelId="{19C2A8A2-6A6C-ED40-9C95-4009A3315FF8}">
      <dsp:nvSpPr>
        <dsp:cNvPr id="0" name=""/>
        <dsp:cNvSpPr/>
      </dsp:nvSpPr>
      <dsp:spPr>
        <a:xfrm>
          <a:off x="6162591" y="1331588"/>
          <a:ext cx="2190769" cy="80432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shade val="50000"/>
                <a:hueOff val="0"/>
                <a:satOff val="-24399"/>
                <a:lumOff val="39583"/>
                <a:alphaOff val="0"/>
                <a:tint val="50000"/>
                <a:satMod val="300000"/>
              </a:schemeClr>
            </a:gs>
            <a:gs pos="35000">
              <a:schemeClr val="accent2">
                <a:shade val="50000"/>
                <a:hueOff val="0"/>
                <a:satOff val="-24399"/>
                <a:lumOff val="39583"/>
                <a:alphaOff val="0"/>
                <a:tint val="37000"/>
                <a:satMod val="300000"/>
              </a:schemeClr>
            </a:gs>
            <a:gs pos="100000">
              <a:schemeClr val="accent2">
                <a:shade val="50000"/>
                <a:hueOff val="0"/>
                <a:satOff val="-24399"/>
                <a:lumOff val="39583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3180" tIns="32385" rIns="43180" bIns="3238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dirty="0"/>
            <a:t> Ensure regular debriefings</a:t>
          </a:r>
        </a:p>
      </dsp:txBody>
      <dsp:txXfrm>
        <a:off x="6186149" y="1355146"/>
        <a:ext cx="2143653" cy="757204"/>
      </dsp:txXfrm>
    </dsp:sp>
    <dsp:sp modelId="{B0BA1210-7B4E-9741-81D9-3E1550143276}">
      <dsp:nvSpPr>
        <dsp:cNvPr id="0" name=""/>
        <dsp:cNvSpPr/>
      </dsp:nvSpPr>
      <dsp:spPr>
        <a:xfrm>
          <a:off x="6162591" y="2259650"/>
          <a:ext cx="2190769" cy="80432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shade val="50000"/>
                <a:hueOff val="0"/>
                <a:satOff val="-16266"/>
                <a:lumOff val="26389"/>
                <a:alphaOff val="0"/>
                <a:tint val="50000"/>
                <a:satMod val="300000"/>
              </a:schemeClr>
            </a:gs>
            <a:gs pos="35000">
              <a:schemeClr val="accent2">
                <a:shade val="50000"/>
                <a:hueOff val="0"/>
                <a:satOff val="-16266"/>
                <a:lumOff val="26389"/>
                <a:alphaOff val="0"/>
                <a:tint val="37000"/>
                <a:satMod val="300000"/>
              </a:schemeClr>
            </a:gs>
            <a:gs pos="100000">
              <a:schemeClr val="accent2">
                <a:shade val="50000"/>
                <a:hueOff val="0"/>
                <a:satOff val="-16266"/>
                <a:lumOff val="26389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3180" tIns="32385" rIns="43180" bIns="3238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dirty="0"/>
            <a:t>Refer staff for psychological support if needed</a:t>
          </a:r>
        </a:p>
      </dsp:txBody>
      <dsp:txXfrm>
        <a:off x="6186149" y="2283208"/>
        <a:ext cx="2143653" cy="757204"/>
      </dsp:txXfrm>
    </dsp:sp>
    <dsp:sp modelId="{BACBE306-E535-DE47-AD93-5C3699E8616F}">
      <dsp:nvSpPr>
        <dsp:cNvPr id="0" name=""/>
        <dsp:cNvSpPr/>
      </dsp:nvSpPr>
      <dsp:spPr>
        <a:xfrm>
          <a:off x="6192692" y="3187712"/>
          <a:ext cx="2130566" cy="102848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shade val="50000"/>
                <a:hueOff val="0"/>
                <a:satOff val="-8133"/>
                <a:lumOff val="13194"/>
                <a:alphaOff val="0"/>
                <a:tint val="50000"/>
                <a:satMod val="300000"/>
              </a:schemeClr>
            </a:gs>
            <a:gs pos="35000">
              <a:schemeClr val="accent2">
                <a:shade val="50000"/>
                <a:hueOff val="0"/>
                <a:satOff val="-8133"/>
                <a:lumOff val="13194"/>
                <a:alphaOff val="0"/>
                <a:tint val="37000"/>
                <a:satMod val="300000"/>
              </a:schemeClr>
            </a:gs>
            <a:gs pos="100000">
              <a:schemeClr val="accent2">
                <a:shade val="50000"/>
                <a:hueOff val="0"/>
                <a:satOff val="-8133"/>
                <a:lumOff val="13194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3180" tIns="32385" rIns="43180" bIns="3238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dirty="0"/>
            <a:t>Encourage staff to have self-care plan &amp; good work/life balance </a:t>
          </a:r>
        </a:p>
      </dsp:txBody>
      <dsp:txXfrm>
        <a:off x="6222815" y="3217835"/>
        <a:ext cx="2070320" cy="968238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25788B9-04D8-F343-9785-3C7AF21601DF}">
      <dsp:nvSpPr>
        <dsp:cNvPr id="0" name=""/>
        <dsp:cNvSpPr/>
      </dsp:nvSpPr>
      <dsp:spPr>
        <a:xfrm>
          <a:off x="0" y="0"/>
          <a:ext cx="2738461" cy="4438228"/>
        </a:xfrm>
        <a:prstGeom prst="roundRect">
          <a:avLst>
            <a:gd name="adj" fmla="val 10000"/>
          </a:avLst>
        </a:prstGeom>
        <a:solidFill>
          <a:schemeClr val="accent1">
            <a:tint val="5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800" b="1" kern="1200" dirty="0"/>
            <a:t>Information security policies</a:t>
          </a:r>
        </a:p>
      </dsp:txBody>
      <dsp:txXfrm>
        <a:off x="0" y="0"/>
        <a:ext cx="2738461" cy="1331468"/>
      </dsp:txXfrm>
    </dsp:sp>
    <dsp:sp modelId="{E90C7A46-84C4-CC44-8904-AC8D941AFDE4}">
      <dsp:nvSpPr>
        <dsp:cNvPr id="0" name=""/>
        <dsp:cNvSpPr/>
      </dsp:nvSpPr>
      <dsp:spPr>
        <a:xfrm>
          <a:off x="274899" y="1332768"/>
          <a:ext cx="2190769" cy="1338186"/>
        </a:xfrm>
        <a:prstGeom prst="roundRect">
          <a:avLst>
            <a:gd name="adj" fmla="val 10000"/>
          </a:avLst>
        </a:prstGeom>
        <a:solidFill>
          <a:schemeClr val="accent1">
            <a:shade val="5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>
              <a:solidFill>
                <a:srgbClr val="000000"/>
              </a:solidFill>
            </a:rPr>
            <a:t>Covering all aspects of information security and to be revisited in the event of a breach</a:t>
          </a:r>
        </a:p>
      </dsp:txBody>
      <dsp:txXfrm>
        <a:off x="314093" y="1371962"/>
        <a:ext cx="2112381" cy="1259798"/>
      </dsp:txXfrm>
    </dsp:sp>
    <dsp:sp modelId="{5C7C4450-E9E7-B34F-99E8-A0CCD3908219}">
      <dsp:nvSpPr>
        <dsp:cNvPr id="0" name=""/>
        <dsp:cNvSpPr/>
      </dsp:nvSpPr>
      <dsp:spPr>
        <a:xfrm>
          <a:off x="274899" y="2876829"/>
          <a:ext cx="2190769" cy="1338186"/>
        </a:xfrm>
        <a:prstGeom prst="roundRect">
          <a:avLst>
            <a:gd name="adj" fmla="val 10000"/>
          </a:avLst>
        </a:prstGeom>
        <a:solidFill>
          <a:schemeClr val="accent1">
            <a:shade val="50000"/>
            <a:hueOff val="4364"/>
            <a:satOff val="6158"/>
            <a:lumOff val="7748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>
              <a:solidFill>
                <a:srgbClr val="000000"/>
              </a:solidFill>
            </a:rPr>
            <a:t>E.g. matching coding system, need-to-know information sharing practices, passwords, clean desk policies </a:t>
          </a:r>
        </a:p>
      </dsp:txBody>
      <dsp:txXfrm>
        <a:off x="314093" y="2916023"/>
        <a:ext cx="2112381" cy="1259798"/>
      </dsp:txXfrm>
    </dsp:sp>
    <dsp:sp modelId="{6C45FF5E-5CA7-314F-B787-4FDDE84B1ABD}">
      <dsp:nvSpPr>
        <dsp:cNvPr id="0" name=""/>
        <dsp:cNvSpPr/>
      </dsp:nvSpPr>
      <dsp:spPr>
        <a:xfrm>
          <a:off x="2944899" y="0"/>
          <a:ext cx="2738461" cy="4438228"/>
        </a:xfrm>
        <a:prstGeom prst="roundRect">
          <a:avLst>
            <a:gd name="adj" fmla="val 10000"/>
          </a:avLst>
        </a:prstGeom>
        <a:solidFill>
          <a:schemeClr val="accent1">
            <a:tint val="5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800" b="1" kern="1200" dirty="0"/>
            <a:t>Digital data &amp; </a:t>
          </a:r>
          <a:r>
            <a:rPr lang="en-GB" sz="2800" b="1" kern="1200" noProof="0" dirty="0" smtClean="0"/>
            <a:t>coms</a:t>
          </a:r>
          <a:endParaRPr lang="en-GB" sz="2800" b="1" kern="1200" noProof="0" dirty="0"/>
        </a:p>
      </dsp:txBody>
      <dsp:txXfrm>
        <a:off x="2944899" y="0"/>
        <a:ext cx="2738461" cy="1331468"/>
      </dsp:txXfrm>
    </dsp:sp>
    <dsp:sp modelId="{66DF2294-5C10-074D-9E77-EEF19DE87B81}">
      <dsp:nvSpPr>
        <dsp:cNvPr id="0" name=""/>
        <dsp:cNvSpPr/>
      </dsp:nvSpPr>
      <dsp:spPr>
        <a:xfrm>
          <a:off x="3168357" y="1331794"/>
          <a:ext cx="2291544" cy="1099251"/>
        </a:xfrm>
        <a:prstGeom prst="roundRect">
          <a:avLst>
            <a:gd name="adj" fmla="val 10000"/>
          </a:avLst>
        </a:prstGeom>
        <a:solidFill>
          <a:schemeClr val="accent1">
            <a:shade val="50000"/>
            <a:hueOff val="8728"/>
            <a:satOff val="12317"/>
            <a:lumOff val="15495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3180" tIns="32385" rIns="43180" bIns="3238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dirty="0">
              <a:solidFill>
                <a:srgbClr val="000000"/>
              </a:solidFill>
            </a:rPr>
            <a:t>Avoid discussing sensitive information via unprotected channels</a:t>
          </a:r>
        </a:p>
      </dsp:txBody>
      <dsp:txXfrm>
        <a:off x="3200553" y="1363990"/>
        <a:ext cx="2227152" cy="1034859"/>
      </dsp:txXfrm>
    </dsp:sp>
    <dsp:sp modelId="{5054D185-4898-0E44-A92B-42669F0D8919}">
      <dsp:nvSpPr>
        <dsp:cNvPr id="0" name=""/>
        <dsp:cNvSpPr/>
      </dsp:nvSpPr>
      <dsp:spPr>
        <a:xfrm>
          <a:off x="3168357" y="2537992"/>
          <a:ext cx="2291544" cy="1118180"/>
        </a:xfrm>
        <a:prstGeom prst="roundRect">
          <a:avLst>
            <a:gd name="adj" fmla="val 10000"/>
          </a:avLst>
        </a:prstGeom>
        <a:solidFill>
          <a:schemeClr val="accent1">
            <a:shade val="50000"/>
            <a:hueOff val="13092"/>
            <a:satOff val="18475"/>
            <a:lumOff val="23243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3180" tIns="32385" rIns="43180" bIns="3238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dirty="0">
              <a:solidFill>
                <a:srgbClr val="000000"/>
              </a:solidFill>
            </a:rPr>
            <a:t>Consider the use of encryption though it may be illegal or inadvisable in some contexts</a:t>
          </a:r>
        </a:p>
      </dsp:txBody>
      <dsp:txXfrm>
        <a:off x="3201107" y="2570742"/>
        <a:ext cx="2226044" cy="1052680"/>
      </dsp:txXfrm>
    </dsp:sp>
    <dsp:sp modelId="{B233B757-2DE9-B440-98B2-DE7AE9605929}">
      <dsp:nvSpPr>
        <dsp:cNvPr id="0" name=""/>
        <dsp:cNvSpPr/>
      </dsp:nvSpPr>
      <dsp:spPr>
        <a:xfrm>
          <a:off x="3168357" y="3763119"/>
          <a:ext cx="2291544" cy="452871"/>
        </a:xfrm>
        <a:prstGeom prst="roundRect">
          <a:avLst>
            <a:gd name="adj" fmla="val 10000"/>
          </a:avLst>
        </a:prstGeom>
        <a:solidFill>
          <a:schemeClr val="accent1">
            <a:shade val="50000"/>
            <a:hueOff val="17456"/>
            <a:satOff val="24633"/>
            <a:lumOff val="30991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3180" tIns="32385" rIns="43180" bIns="3238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dirty="0">
              <a:solidFill>
                <a:srgbClr val="000000"/>
              </a:solidFill>
            </a:rPr>
            <a:t>Always act as if under surveillance</a:t>
          </a:r>
        </a:p>
      </dsp:txBody>
      <dsp:txXfrm>
        <a:off x="3181621" y="3776383"/>
        <a:ext cx="2265016" cy="426343"/>
      </dsp:txXfrm>
    </dsp:sp>
    <dsp:sp modelId="{DE4C6B3B-2A10-B94E-AFFF-E095AEB55BEF}">
      <dsp:nvSpPr>
        <dsp:cNvPr id="0" name=""/>
        <dsp:cNvSpPr/>
      </dsp:nvSpPr>
      <dsp:spPr>
        <a:xfrm>
          <a:off x="5888745" y="0"/>
          <a:ext cx="2738461" cy="4438228"/>
        </a:xfrm>
        <a:prstGeom prst="roundRect">
          <a:avLst>
            <a:gd name="adj" fmla="val 10000"/>
          </a:avLst>
        </a:prstGeom>
        <a:solidFill>
          <a:schemeClr val="accent1">
            <a:tint val="5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800" b="1" kern="1200" dirty="0"/>
            <a:t>Data storage</a:t>
          </a:r>
        </a:p>
      </dsp:txBody>
      <dsp:txXfrm>
        <a:off x="5888745" y="0"/>
        <a:ext cx="2738461" cy="1331468"/>
      </dsp:txXfrm>
    </dsp:sp>
    <dsp:sp modelId="{19C2A8A2-6A6C-ED40-9C95-4009A3315FF8}">
      <dsp:nvSpPr>
        <dsp:cNvPr id="0" name=""/>
        <dsp:cNvSpPr/>
      </dsp:nvSpPr>
      <dsp:spPr>
        <a:xfrm>
          <a:off x="6162591" y="1332142"/>
          <a:ext cx="2190769" cy="464139"/>
        </a:xfrm>
        <a:prstGeom prst="roundRect">
          <a:avLst>
            <a:gd name="adj" fmla="val 10000"/>
          </a:avLst>
        </a:prstGeom>
        <a:solidFill>
          <a:schemeClr val="accent1">
            <a:shade val="50000"/>
            <a:hueOff val="13092"/>
            <a:satOff val="18475"/>
            <a:lumOff val="23243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3180" tIns="32385" rIns="43180" bIns="3238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dirty="0">
              <a:solidFill>
                <a:srgbClr val="000000"/>
              </a:solidFill>
            </a:rPr>
            <a:t>Ensure all data is safely stored</a:t>
          </a:r>
        </a:p>
      </dsp:txBody>
      <dsp:txXfrm>
        <a:off x="6176185" y="1345736"/>
        <a:ext cx="2163581" cy="436951"/>
      </dsp:txXfrm>
    </dsp:sp>
    <dsp:sp modelId="{630B9173-7B13-F64C-AD6B-75B881073E49}">
      <dsp:nvSpPr>
        <dsp:cNvPr id="0" name=""/>
        <dsp:cNvSpPr/>
      </dsp:nvSpPr>
      <dsp:spPr>
        <a:xfrm>
          <a:off x="6120682" y="1867688"/>
          <a:ext cx="2274587" cy="1275589"/>
        </a:xfrm>
        <a:prstGeom prst="roundRect">
          <a:avLst>
            <a:gd name="adj" fmla="val 10000"/>
          </a:avLst>
        </a:prstGeom>
        <a:solidFill>
          <a:schemeClr val="accent1">
            <a:shade val="50000"/>
            <a:hueOff val="8728"/>
            <a:satOff val="12317"/>
            <a:lumOff val="15495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3180" tIns="32385" rIns="43180" bIns="3238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dirty="0">
              <a:solidFill>
                <a:srgbClr val="000000"/>
              </a:solidFill>
            </a:rPr>
            <a:t>For digital data, use passwords, up-to-date anti-virus and make regular backups</a:t>
          </a:r>
        </a:p>
      </dsp:txBody>
      <dsp:txXfrm>
        <a:off x="6158043" y="1905049"/>
        <a:ext cx="2199865" cy="1200867"/>
      </dsp:txXfrm>
    </dsp:sp>
    <dsp:sp modelId="{A15C0AB7-92AD-2448-A83D-2EE0BE70F947}">
      <dsp:nvSpPr>
        <dsp:cNvPr id="0" name=""/>
        <dsp:cNvSpPr/>
      </dsp:nvSpPr>
      <dsp:spPr>
        <a:xfrm>
          <a:off x="6120682" y="3214683"/>
          <a:ext cx="2274587" cy="1000958"/>
        </a:xfrm>
        <a:prstGeom prst="roundRect">
          <a:avLst>
            <a:gd name="adj" fmla="val 10000"/>
          </a:avLst>
        </a:prstGeom>
        <a:solidFill>
          <a:schemeClr val="accent1">
            <a:shade val="50000"/>
            <a:hueOff val="4364"/>
            <a:satOff val="6158"/>
            <a:lumOff val="7748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3180" tIns="32385" rIns="43180" bIns="3238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dirty="0">
              <a:solidFill>
                <a:srgbClr val="000000"/>
              </a:solidFill>
            </a:rPr>
            <a:t>Store hard </a:t>
          </a:r>
          <a:r>
            <a:rPr lang="en-GB" sz="1700" kern="1200" dirty="0" smtClean="0">
              <a:solidFill>
                <a:srgbClr val="000000"/>
              </a:solidFill>
            </a:rPr>
            <a:t>copies/ </a:t>
          </a:r>
          <a:r>
            <a:rPr lang="en-GB" sz="1700" kern="1200" dirty="0">
              <a:solidFill>
                <a:srgbClr val="000000"/>
              </a:solidFill>
            </a:rPr>
            <a:t>USB sticks </a:t>
          </a:r>
          <a:r>
            <a:rPr lang="en-GB" sz="1700" kern="1200" dirty="0" smtClean="0">
              <a:solidFill>
                <a:srgbClr val="000000"/>
              </a:solidFill>
            </a:rPr>
            <a:t>in </a:t>
          </a:r>
          <a:r>
            <a:rPr lang="en-GB" sz="1700" kern="1200" dirty="0">
              <a:solidFill>
                <a:srgbClr val="000000"/>
              </a:solidFill>
            </a:rPr>
            <a:t>lockable fireproof </a:t>
          </a:r>
          <a:r>
            <a:rPr lang="en-GB" sz="1700" kern="1200" dirty="0" smtClean="0">
              <a:solidFill>
                <a:srgbClr val="000000"/>
              </a:solidFill>
            </a:rPr>
            <a:t>safes and/or outside the country</a:t>
          </a:r>
          <a:endParaRPr lang="en-GB" sz="1700" kern="1200" dirty="0">
            <a:solidFill>
              <a:srgbClr val="000000"/>
            </a:solidFill>
          </a:endParaRPr>
        </a:p>
      </dsp:txBody>
      <dsp:txXfrm>
        <a:off x="6149999" y="3244000"/>
        <a:ext cx="2215953" cy="942324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25788B9-04D8-F343-9785-3C7AF21601DF}">
      <dsp:nvSpPr>
        <dsp:cNvPr id="0" name=""/>
        <dsp:cNvSpPr/>
      </dsp:nvSpPr>
      <dsp:spPr>
        <a:xfrm>
          <a:off x="0" y="0"/>
          <a:ext cx="2738461" cy="4438228"/>
        </a:xfrm>
        <a:prstGeom prst="roundRect">
          <a:avLst>
            <a:gd name="adj" fmla="val 10000"/>
          </a:avLst>
        </a:prstGeom>
        <a:solidFill>
          <a:schemeClr val="accent1">
            <a:tint val="5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800" b="1" kern="1200" dirty="0">
              <a:solidFill>
                <a:srgbClr val="000000"/>
              </a:solidFill>
            </a:rPr>
            <a:t>Online posts</a:t>
          </a:r>
        </a:p>
      </dsp:txBody>
      <dsp:txXfrm>
        <a:off x="0" y="0"/>
        <a:ext cx="2738461" cy="1331468"/>
      </dsp:txXfrm>
    </dsp:sp>
    <dsp:sp modelId="{E90C7A46-84C4-CC44-8904-AC8D941AFDE4}">
      <dsp:nvSpPr>
        <dsp:cNvPr id="0" name=""/>
        <dsp:cNvSpPr/>
      </dsp:nvSpPr>
      <dsp:spPr>
        <a:xfrm>
          <a:off x="274899" y="1332768"/>
          <a:ext cx="2190769" cy="1338186"/>
        </a:xfrm>
        <a:prstGeom prst="roundRect">
          <a:avLst>
            <a:gd name="adj" fmla="val 10000"/>
          </a:avLst>
        </a:prstGeom>
        <a:solidFill>
          <a:schemeClr val="accent1">
            <a:shade val="5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3180" tIns="32385" rIns="43180" bIns="3238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dirty="0">
              <a:solidFill>
                <a:srgbClr val="000000"/>
              </a:solidFill>
            </a:rPr>
            <a:t>Put in place sign-off procedure for all material posted online (e.g. social media, website)  </a:t>
          </a:r>
        </a:p>
      </dsp:txBody>
      <dsp:txXfrm>
        <a:off x="314093" y="1371962"/>
        <a:ext cx="2112381" cy="1259798"/>
      </dsp:txXfrm>
    </dsp:sp>
    <dsp:sp modelId="{3B318B2C-2B3D-324A-8BD1-ADD9977F08E3}">
      <dsp:nvSpPr>
        <dsp:cNvPr id="0" name=""/>
        <dsp:cNvSpPr/>
      </dsp:nvSpPr>
      <dsp:spPr>
        <a:xfrm>
          <a:off x="274899" y="2876829"/>
          <a:ext cx="2190769" cy="1338186"/>
        </a:xfrm>
        <a:prstGeom prst="roundRect">
          <a:avLst>
            <a:gd name="adj" fmla="val 10000"/>
          </a:avLst>
        </a:prstGeom>
        <a:solidFill>
          <a:schemeClr val="accent1">
            <a:shade val="50000"/>
            <a:hueOff val="5819"/>
            <a:satOff val="8211"/>
            <a:lumOff val="1033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3180" tIns="32385" rIns="43180" bIns="3238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dirty="0">
              <a:solidFill>
                <a:srgbClr val="000000"/>
              </a:solidFill>
            </a:rPr>
            <a:t>Raise staff awareness about risks associated with reckless use of social networks</a:t>
          </a:r>
        </a:p>
      </dsp:txBody>
      <dsp:txXfrm>
        <a:off x="314093" y="2916023"/>
        <a:ext cx="2112381" cy="1259798"/>
      </dsp:txXfrm>
    </dsp:sp>
    <dsp:sp modelId="{6C45FF5E-5CA7-314F-B787-4FDDE84B1ABD}">
      <dsp:nvSpPr>
        <dsp:cNvPr id="0" name=""/>
        <dsp:cNvSpPr/>
      </dsp:nvSpPr>
      <dsp:spPr>
        <a:xfrm>
          <a:off x="2944899" y="0"/>
          <a:ext cx="2738461" cy="4438228"/>
        </a:xfrm>
        <a:prstGeom prst="roundRect">
          <a:avLst>
            <a:gd name="adj" fmla="val 10000"/>
          </a:avLst>
        </a:prstGeom>
        <a:solidFill>
          <a:schemeClr val="accent1">
            <a:tint val="5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800" b="1" kern="1200" dirty="0">
              <a:solidFill>
                <a:srgbClr val="000000"/>
              </a:solidFill>
            </a:rPr>
            <a:t>Location security</a:t>
          </a:r>
        </a:p>
      </dsp:txBody>
      <dsp:txXfrm>
        <a:off x="2944899" y="0"/>
        <a:ext cx="2738461" cy="1331468"/>
      </dsp:txXfrm>
    </dsp:sp>
    <dsp:sp modelId="{66DF2294-5C10-074D-9E77-EEF19DE87B81}">
      <dsp:nvSpPr>
        <dsp:cNvPr id="0" name=""/>
        <dsp:cNvSpPr/>
      </dsp:nvSpPr>
      <dsp:spPr>
        <a:xfrm>
          <a:off x="3240357" y="1332199"/>
          <a:ext cx="2147545" cy="1560370"/>
        </a:xfrm>
        <a:prstGeom prst="roundRect">
          <a:avLst>
            <a:gd name="adj" fmla="val 10000"/>
          </a:avLst>
        </a:prstGeom>
        <a:solidFill>
          <a:schemeClr val="accent1">
            <a:shade val="50000"/>
            <a:hueOff val="11638"/>
            <a:satOff val="16422"/>
            <a:lumOff val="20661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3180" tIns="32385" rIns="43180" bIns="3238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dirty="0">
              <a:solidFill>
                <a:srgbClr val="000000"/>
              </a:solidFill>
            </a:rPr>
            <a:t>For offices, consider physical barriers, video surveillance, intrusion detection systems and use shredders</a:t>
          </a:r>
        </a:p>
      </dsp:txBody>
      <dsp:txXfrm>
        <a:off x="3286059" y="1377901"/>
        <a:ext cx="2056141" cy="1468966"/>
      </dsp:txXfrm>
    </dsp:sp>
    <dsp:sp modelId="{B233B757-2DE9-B440-98B2-DE7AE9605929}">
      <dsp:nvSpPr>
        <dsp:cNvPr id="0" name=""/>
        <dsp:cNvSpPr/>
      </dsp:nvSpPr>
      <dsp:spPr>
        <a:xfrm>
          <a:off x="3218745" y="3068971"/>
          <a:ext cx="2190769" cy="1146614"/>
        </a:xfrm>
        <a:prstGeom prst="roundRect">
          <a:avLst>
            <a:gd name="adj" fmla="val 10000"/>
          </a:avLst>
        </a:prstGeom>
        <a:solidFill>
          <a:schemeClr val="accent1">
            <a:shade val="50000"/>
            <a:hueOff val="17456"/>
            <a:satOff val="24633"/>
            <a:lumOff val="30991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3180" tIns="32385" rIns="43180" bIns="3238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dirty="0">
              <a:solidFill>
                <a:srgbClr val="000000"/>
              </a:solidFill>
            </a:rPr>
            <a:t>At home/hotels, always lock doors/windows, do not leave electronic devices unattended</a:t>
          </a:r>
        </a:p>
      </dsp:txBody>
      <dsp:txXfrm>
        <a:off x="3252328" y="3102554"/>
        <a:ext cx="2123603" cy="1079448"/>
      </dsp:txXfrm>
    </dsp:sp>
    <dsp:sp modelId="{DE4C6B3B-2A10-B94E-AFFF-E095AEB55BEF}">
      <dsp:nvSpPr>
        <dsp:cNvPr id="0" name=""/>
        <dsp:cNvSpPr/>
      </dsp:nvSpPr>
      <dsp:spPr>
        <a:xfrm>
          <a:off x="5888745" y="0"/>
          <a:ext cx="2738461" cy="4438228"/>
        </a:xfrm>
        <a:prstGeom prst="roundRect">
          <a:avLst>
            <a:gd name="adj" fmla="val 10000"/>
          </a:avLst>
        </a:prstGeom>
        <a:solidFill>
          <a:schemeClr val="accent1">
            <a:tint val="5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800" b="1" kern="1200" dirty="0">
              <a:solidFill>
                <a:srgbClr val="000000"/>
              </a:solidFill>
            </a:rPr>
            <a:t>IT security</a:t>
          </a:r>
        </a:p>
      </dsp:txBody>
      <dsp:txXfrm>
        <a:off x="5888745" y="0"/>
        <a:ext cx="2738461" cy="1331468"/>
      </dsp:txXfrm>
    </dsp:sp>
    <dsp:sp modelId="{19C2A8A2-6A6C-ED40-9C95-4009A3315FF8}">
      <dsp:nvSpPr>
        <dsp:cNvPr id="0" name=""/>
        <dsp:cNvSpPr/>
      </dsp:nvSpPr>
      <dsp:spPr>
        <a:xfrm>
          <a:off x="6162591" y="1332768"/>
          <a:ext cx="2190769" cy="1338186"/>
        </a:xfrm>
        <a:prstGeom prst="roundRect">
          <a:avLst>
            <a:gd name="adj" fmla="val 10000"/>
          </a:avLst>
        </a:prstGeom>
        <a:solidFill>
          <a:schemeClr val="accent1">
            <a:shade val="50000"/>
            <a:hueOff val="11638"/>
            <a:satOff val="16422"/>
            <a:lumOff val="20661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3180" tIns="32385" rIns="43180" bIns="3238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dirty="0">
              <a:solidFill>
                <a:srgbClr val="000000"/>
              </a:solidFill>
            </a:rPr>
            <a:t>Keep up-to-date with newest technology and security software developments </a:t>
          </a:r>
        </a:p>
      </dsp:txBody>
      <dsp:txXfrm>
        <a:off x="6201785" y="1371962"/>
        <a:ext cx="2112381" cy="1259798"/>
      </dsp:txXfrm>
    </dsp:sp>
    <dsp:sp modelId="{A15C0AB7-92AD-2448-A83D-2EE0BE70F947}">
      <dsp:nvSpPr>
        <dsp:cNvPr id="0" name=""/>
        <dsp:cNvSpPr/>
      </dsp:nvSpPr>
      <dsp:spPr>
        <a:xfrm>
          <a:off x="6162591" y="2876829"/>
          <a:ext cx="2190769" cy="1338186"/>
        </a:xfrm>
        <a:prstGeom prst="roundRect">
          <a:avLst>
            <a:gd name="adj" fmla="val 10000"/>
          </a:avLst>
        </a:prstGeom>
        <a:solidFill>
          <a:schemeClr val="accent1">
            <a:shade val="50000"/>
            <a:hueOff val="5819"/>
            <a:satOff val="8211"/>
            <a:lumOff val="1033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3180" tIns="32385" rIns="43180" bIns="3238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dirty="0">
              <a:solidFill>
                <a:srgbClr val="000000"/>
              </a:solidFill>
            </a:rPr>
            <a:t>Use devices with “kill switch” function that can be activated remotely in case of loss or vulnerability</a:t>
          </a:r>
        </a:p>
      </dsp:txBody>
      <dsp:txXfrm>
        <a:off x="6201785" y="2916023"/>
        <a:ext cx="2112381" cy="1259798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25788B9-04D8-F343-9785-3C7AF21601DF}">
      <dsp:nvSpPr>
        <dsp:cNvPr id="0" name=""/>
        <dsp:cNvSpPr/>
      </dsp:nvSpPr>
      <dsp:spPr>
        <a:xfrm>
          <a:off x="0" y="0"/>
          <a:ext cx="2738461" cy="4438228"/>
        </a:xfrm>
        <a:prstGeom prst="roundRect">
          <a:avLst>
            <a:gd name="adj" fmla="val 10000"/>
          </a:avLst>
        </a:prstGeom>
        <a:solidFill>
          <a:schemeClr val="accent1">
            <a:tint val="5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800" b="1" kern="1200" dirty="0">
              <a:solidFill>
                <a:srgbClr val="000000"/>
              </a:solidFill>
            </a:rPr>
            <a:t>Do No Harm</a:t>
          </a:r>
        </a:p>
      </dsp:txBody>
      <dsp:txXfrm>
        <a:off x="0" y="0"/>
        <a:ext cx="2738461" cy="1331468"/>
      </dsp:txXfrm>
    </dsp:sp>
    <dsp:sp modelId="{E90C7A46-84C4-CC44-8904-AC8D941AFDE4}">
      <dsp:nvSpPr>
        <dsp:cNvPr id="0" name=""/>
        <dsp:cNvSpPr/>
      </dsp:nvSpPr>
      <dsp:spPr>
        <a:xfrm>
          <a:off x="288033" y="1332356"/>
          <a:ext cx="2164501" cy="1004610"/>
        </a:xfrm>
        <a:prstGeom prst="roundRect">
          <a:avLst>
            <a:gd name="adj" fmla="val 10000"/>
          </a:avLst>
        </a:prstGeom>
        <a:solidFill>
          <a:schemeClr val="accent1">
            <a:shade val="5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3180" tIns="32385" rIns="43180" bIns="3238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dirty="0">
              <a:solidFill>
                <a:srgbClr val="000000"/>
              </a:solidFill>
            </a:rPr>
            <a:t>Comply with Do No Harm and highest standards of </a:t>
          </a:r>
          <a:r>
            <a:rPr lang="en-GB" sz="1700" kern="1200" dirty="0" smtClean="0">
              <a:solidFill>
                <a:srgbClr val="000000"/>
              </a:solidFill>
            </a:rPr>
            <a:t>confidentiality</a:t>
          </a:r>
          <a:endParaRPr lang="en-GB" sz="1700" kern="1200" dirty="0">
            <a:solidFill>
              <a:srgbClr val="000000"/>
            </a:solidFill>
          </a:endParaRPr>
        </a:p>
      </dsp:txBody>
      <dsp:txXfrm>
        <a:off x="317457" y="1361780"/>
        <a:ext cx="2105653" cy="945762"/>
      </dsp:txXfrm>
    </dsp:sp>
    <dsp:sp modelId="{4A42E69A-E858-D04C-8F2A-BF3F09A86E0D}">
      <dsp:nvSpPr>
        <dsp:cNvPr id="0" name=""/>
        <dsp:cNvSpPr/>
      </dsp:nvSpPr>
      <dsp:spPr>
        <a:xfrm>
          <a:off x="288033" y="2437195"/>
          <a:ext cx="2164501" cy="1026017"/>
        </a:xfrm>
        <a:prstGeom prst="roundRect">
          <a:avLst>
            <a:gd name="adj" fmla="val 10000"/>
          </a:avLst>
        </a:prstGeom>
        <a:solidFill>
          <a:schemeClr val="accent1">
            <a:shade val="50000"/>
            <a:hueOff val="4364"/>
            <a:satOff val="6158"/>
            <a:lumOff val="7748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3180" tIns="32385" rIns="43180" bIns="3238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dirty="0">
              <a:solidFill>
                <a:srgbClr val="000000"/>
              </a:solidFill>
            </a:rPr>
            <a:t>Only question CARSV victims if necessary/ limit interviews’ number </a:t>
          </a:r>
        </a:p>
      </dsp:txBody>
      <dsp:txXfrm>
        <a:off x="318084" y="2467246"/>
        <a:ext cx="2104399" cy="965915"/>
      </dsp:txXfrm>
    </dsp:sp>
    <dsp:sp modelId="{1E34A67F-0592-2D40-8426-0120A262DD93}">
      <dsp:nvSpPr>
        <dsp:cNvPr id="0" name=""/>
        <dsp:cNvSpPr/>
      </dsp:nvSpPr>
      <dsp:spPr>
        <a:xfrm>
          <a:off x="288033" y="3563441"/>
          <a:ext cx="2164501" cy="651987"/>
        </a:xfrm>
        <a:prstGeom prst="roundRect">
          <a:avLst>
            <a:gd name="adj" fmla="val 10000"/>
          </a:avLst>
        </a:prstGeom>
        <a:solidFill>
          <a:schemeClr val="accent1">
            <a:shade val="50000"/>
            <a:hueOff val="8728"/>
            <a:satOff val="12317"/>
            <a:lumOff val="15495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3180" tIns="32385" rIns="43180" bIns="3238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dirty="0">
              <a:solidFill>
                <a:srgbClr val="000000"/>
              </a:solidFill>
            </a:rPr>
            <a:t>Refer victims to integrated services  </a:t>
          </a:r>
        </a:p>
      </dsp:txBody>
      <dsp:txXfrm>
        <a:off x="307129" y="3582537"/>
        <a:ext cx="2126309" cy="613795"/>
      </dsp:txXfrm>
    </dsp:sp>
    <dsp:sp modelId="{6C45FF5E-5CA7-314F-B787-4FDDE84B1ABD}">
      <dsp:nvSpPr>
        <dsp:cNvPr id="0" name=""/>
        <dsp:cNvSpPr/>
      </dsp:nvSpPr>
      <dsp:spPr>
        <a:xfrm>
          <a:off x="2944899" y="0"/>
          <a:ext cx="2738461" cy="4438228"/>
        </a:xfrm>
        <a:prstGeom prst="roundRect">
          <a:avLst>
            <a:gd name="adj" fmla="val 10000"/>
          </a:avLst>
        </a:prstGeom>
        <a:solidFill>
          <a:schemeClr val="accent1">
            <a:tint val="5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800" b="1" kern="1200" dirty="0">
              <a:solidFill>
                <a:srgbClr val="000000"/>
              </a:solidFill>
            </a:rPr>
            <a:t>Contingency plan</a:t>
          </a:r>
        </a:p>
      </dsp:txBody>
      <dsp:txXfrm>
        <a:off x="2944899" y="0"/>
        <a:ext cx="2738461" cy="1331468"/>
      </dsp:txXfrm>
    </dsp:sp>
    <dsp:sp modelId="{66DF2294-5C10-074D-9E77-EEF19DE87B81}">
      <dsp:nvSpPr>
        <dsp:cNvPr id="0" name=""/>
        <dsp:cNvSpPr/>
      </dsp:nvSpPr>
      <dsp:spPr>
        <a:xfrm>
          <a:off x="3240357" y="1332243"/>
          <a:ext cx="2147545" cy="1303503"/>
        </a:xfrm>
        <a:prstGeom prst="roundRect">
          <a:avLst>
            <a:gd name="adj" fmla="val 10000"/>
          </a:avLst>
        </a:prstGeom>
        <a:solidFill>
          <a:schemeClr val="accent1">
            <a:shade val="50000"/>
            <a:hueOff val="13092"/>
            <a:satOff val="18475"/>
            <a:lumOff val="23243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3180" tIns="32385" rIns="43180" bIns="3238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dirty="0">
              <a:solidFill>
                <a:srgbClr val="000000"/>
              </a:solidFill>
            </a:rPr>
            <a:t>Provide CARSV victims with 24/7 number to contact in case of emergency</a:t>
          </a:r>
        </a:p>
      </dsp:txBody>
      <dsp:txXfrm>
        <a:off x="3278535" y="1370421"/>
        <a:ext cx="2071189" cy="1227147"/>
      </dsp:txXfrm>
    </dsp:sp>
    <dsp:sp modelId="{B233B757-2DE9-B440-98B2-DE7AE9605929}">
      <dsp:nvSpPr>
        <dsp:cNvPr id="0" name=""/>
        <dsp:cNvSpPr/>
      </dsp:nvSpPr>
      <dsp:spPr>
        <a:xfrm>
          <a:off x="3240357" y="2783110"/>
          <a:ext cx="2147545" cy="1432431"/>
        </a:xfrm>
        <a:prstGeom prst="roundRect">
          <a:avLst>
            <a:gd name="adj" fmla="val 10000"/>
          </a:avLst>
        </a:prstGeom>
        <a:solidFill>
          <a:schemeClr val="accent1">
            <a:shade val="50000"/>
            <a:hueOff val="17456"/>
            <a:satOff val="24633"/>
            <a:lumOff val="30991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3180" tIns="32385" rIns="43180" bIns="3238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dirty="0">
              <a:solidFill>
                <a:srgbClr val="000000"/>
              </a:solidFill>
            </a:rPr>
            <a:t>Have sufficient funds and a contingency plan for CARSV victims/families</a:t>
          </a:r>
        </a:p>
      </dsp:txBody>
      <dsp:txXfrm>
        <a:off x="3282311" y="2825064"/>
        <a:ext cx="2063637" cy="1348523"/>
      </dsp:txXfrm>
    </dsp:sp>
    <dsp:sp modelId="{DE4C6B3B-2A10-B94E-AFFF-E095AEB55BEF}">
      <dsp:nvSpPr>
        <dsp:cNvPr id="0" name=""/>
        <dsp:cNvSpPr/>
      </dsp:nvSpPr>
      <dsp:spPr>
        <a:xfrm>
          <a:off x="5888745" y="0"/>
          <a:ext cx="2738461" cy="4438228"/>
        </a:xfrm>
        <a:prstGeom prst="roundRect">
          <a:avLst>
            <a:gd name="adj" fmla="val 10000"/>
          </a:avLst>
        </a:prstGeom>
        <a:solidFill>
          <a:schemeClr val="accent1">
            <a:tint val="5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800" b="1" kern="1200" dirty="0">
              <a:solidFill>
                <a:srgbClr val="000000"/>
              </a:solidFill>
            </a:rPr>
            <a:t>Protective measures</a:t>
          </a:r>
        </a:p>
      </dsp:txBody>
      <dsp:txXfrm>
        <a:off x="5888745" y="0"/>
        <a:ext cx="2738461" cy="1331468"/>
      </dsp:txXfrm>
    </dsp:sp>
    <dsp:sp modelId="{19C2A8A2-6A6C-ED40-9C95-4009A3315FF8}">
      <dsp:nvSpPr>
        <dsp:cNvPr id="0" name=""/>
        <dsp:cNvSpPr/>
      </dsp:nvSpPr>
      <dsp:spPr>
        <a:xfrm>
          <a:off x="6162591" y="1332676"/>
          <a:ext cx="2190769" cy="762061"/>
        </a:xfrm>
        <a:prstGeom prst="roundRect">
          <a:avLst>
            <a:gd name="adj" fmla="val 10000"/>
          </a:avLst>
        </a:prstGeom>
        <a:solidFill>
          <a:schemeClr val="accent1">
            <a:shade val="50000"/>
            <a:hueOff val="13092"/>
            <a:satOff val="18475"/>
            <a:lumOff val="23243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3180" tIns="32385" rIns="43180" bIns="3238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dirty="0">
              <a:solidFill>
                <a:srgbClr val="000000"/>
              </a:solidFill>
            </a:rPr>
            <a:t>Conduct regular emotional </a:t>
          </a:r>
          <a:r>
            <a:rPr lang="en-GB" sz="1700" kern="1200" dirty="0" smtClean="0">
              <a:solidFill>
                <a:srgbClr val="000000"/>
              </a:solidFill>
            </a:rPr>
            <a:t>checks </a:t>
          </a:r>
          <a:r>
            <a:rPr lang="en-GB" sz="1700" kern="1200" dirty="0">
              <a:solidFill>
                <a:srgbClr val="000000"/>
              </a:solidFill>
            </a:rPr>
            <a:t>after interviews</a:t>
          </a:r>
        </a:p>
      </dsp:txBody>
      <dsp:txXfrm>
        <a:off x="6184911" y="1354996"/>
        <a:ext cx="2146129" cy="717421"/>
      </dsp:txXfrm>
    </dsp:sp>
    <dsp:sp modelId="{A15C0AB7-92AD-2448-A83D-2EE0BE70F947}">
      <dsp:nvSpPr>
        <dsp:cNvPr id="0" name=""/>
        <dsp:cNvSpPr/>
      </dsp:nvSpPr>
      <dsp:spPr>
        <a:xfrm>
          <a:off x="6192692" y="2211978"/>
          <a:ext cx="2130566" cy="969304"/>
        </a:xfrm>
        <a:prstGeom prst="roundRect">
          <a:avLst>
            <a:gd name="adj" fmla="val 10000"/>
          </a:avLst>
        </a:prstGeom>
        <a:solidFill>
          <a:schemeClr val="accent1">
            <a:shade val="50000"/>
            <a:hueOff val="8728"/>
            <a:satOff val="12317"/>
            <a:lumOff val="15495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3180" tIns="32385" rIns="43180" bIns="3238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dirty="0">
              <a:solidFill>
                <a:srgbClr val="000000"/>
              </a:solidFill>
            </a:rPr>
            <a:t>Keep personal details separate from interview notes using coding system</a:t>
          </a:r>
        </a:p>
      </dsp:txBody>
      <dsp:txXfrm>
        <a:off x="6221082" y="2240368"/>
        <a:ext cx="2073786" cy="912524"/>
      </dsp:txXfrm>
    </dsp:sp>
    <dsp:sp modelId="{1F6D422C-CF65-C34A-A219-30DF7917C9C9}">
      <dsp:nvSpPr>
        <dsp:cNvPr id="0" name=""/>
        <dsp:cNvSpPr/>
      </dsp:nvSpPr>
      <dsp:spPr>
        <a:xfrm>
          <a:off x="6192692" y="3298523"/>
          <a:ext cx="2130566" cy="916585"/>
        </a:xfrm>
        <a:prstGeom prst="roundRect">
          <a:avLst>
            <a:gd name="adj" fmla="val 10000"/>
          </a:avLst>
        </a:prstGeom>
        <a:solidFill>
          <a:schemeClr val="accent1">
            <a:shade val="50000"/>
            <a:hueOff val="4364"/>
            <a:satOff val="6158"/>
            <a:lumOff val="7748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3180" tIns="32385" rIns="43180" bIns="3238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dirty="0">
              <a:solidFill>
                <a:srgbClr val="000000"/>
              </a:solidFill>
            </a:rPr>
            <a:t>Avoid engaging with courts/institutions that do not protect witnesses</a:t>
          </a:r>
        </a:p>
      </dsp:txBody>
      <dsp:txXfrm>
        <a:off x="6219538" y="3325369"/>
        <a:ext cx="2076874" cy="86289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76B349-0D04-4A55-87A7-8EE6A2546915}" type="datetimeFigureOut">
              <a:rPr lang="en-GB" smtClean="0"/>
              <a:t>10/05/2018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798620-1EF3-4191-AEC8-D929003C80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81107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AEF07B-50B5-4C8B-AC36-E951F36C46CB}" type="datetimeFigureOut">
              <a:rPr lang="en-GB" smtClean="0"/>
              <a:pPr/>
              <a:t>10/05/2018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58BC9C-E1D3-4ACB-B9E9-3EAC7A2BB13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3294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/>
              <a:buChar char="•"/>
            </a:pPr>
            <a:r>
              <a:rPr lang="en-GB" dirty="0"/>
              <a:t>Mitigating risks to practitioners, International Protocol Chapter</a:t>
            </a:r>
            <a:r>
              <a:rPr lang="en-GB" baseline="0" dirty="0"/>
              <a:t> 8, Box 3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/>
              <a:buChar char="•"/>
            </a:pPr>
            <a:r>
              <a:rPr lang="en-GB" dirty="0"/>
              <a:t>Issues to consider when choosing digital</a:t>
            </a:r>
            <a:r>
              <a:rPr lang="en-GB" baseline="0" dirty="0"/>
              <a:t> evidence collection tools, International Protocol Chapter 10, Box 5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/>
              <a:buChar char="•"/>
            </a:pPr>
            <a:r>
              <a:rPr lang="en-GB" dirty="0"/>
              <a:t>Mitigating risks to </a:t>
            </a:r>
            <a:r>
              <a:rPr lang="en-GB" dirty="0" smtClean="0"/>
              <a:t>information, </a:t>
            </a:r>
            <a:r>
              <a:rPr lang="en-GB" dirty="0"/>
              <a:t>International Protocol Chapter</a:t>
            </a:r>
            <a:r>
              <a:rPr lang="en-GB" baseline="0" dirty="0"/>
              <a:t> 8, Box </a:t>
            </a:r>
            <a:r>
              <a:rPr lang="en-GB" baseline="0" dirty="0" smtClean="0"/>
              <a:t>4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/>
              <a:buChar char="•"/>
            </a:pPr>
            <a:r>
              <a:rPr lang="en-GB" dirty="0"/>
              <a:t>Mitigating risks to </a:t>
            </a:r>
            <a:r>
              <a:rPr lang="en-GB" dirty="0" smtClean="0"/>
              <a:t>information, </a:t>
            </a:r>
            <a:r>
              <a:rPr lang="en-GB" dirty="0"/>
              <a:t>International Protocol Chapter</a:t>
            </a:r>
            <a:r>
              <a:rPr lang="en-GB" baseline="0" dirty="0"/>
              <a:t> 8, Box </a:t>
            </a:r>
            <a:r>
              <a:rPr lang="en-GB" baseline="0" dirty="0" smtClean="0"/>
              <a:t>4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/>
              <a:buChar char="•"/>
            </a:pPr>
            <a:r>
              <a:rPr lang="en-GB" dirty="0"/>
              <a:t>Impact of Sexual Violence, International</a:t>
            </a:r>
            <a:r>
              <a:rPr lang="en-GB" baseline="0" dirty="0"/>
              <a:t> Protocol Chapter 2, Box 6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/>
              <a:buChar char="•"/>
            </a:pPr>
            <a:r>
              <a:rPr lang="en-GB" dirty="0"/>
              <a:t>Mitigating risks to </a:t>
            </a:r>
            <a:r>
              <a:rPr lang="en-GB" dirty="0" smtClean="0"/>
              <a:t>victims</a:t>
            </a:r>
            <a:r>
              <a:rPr lang="en-GB" baseline="0" dirty="0" smtClean="0"/>
              <a:t> and witnesses</a:t>
            </a:r>
            <a:r>
              <a:rPr lang="en-GB" dirty="0" smtClean="0"/>
              <a:t>, </a:t>
            </a:r>
            <a:r>
              <a:rPr lang="en-GB" dirty="0"/>
              <a:t>International Protocol Chapter</a:t>
            </a:r>
            <a:r>
              <a:rPr lang="en-GB" baseline="0" dirty="0"/>
              <a:t> 8, Box 5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/>
              <a:buChar char="•"/>
            </a:pPr>
            <a:r>
              <a:rPr lang="en-GB" dirty="0"/>
              <a:t>Security and safety</a:t>
            </a:r>
            <a:r>
              <a:rPr lang="en-GB" baseline="0" dirty="0"/>
              <a:t> key points, International Protocol Chapter 8, Box 1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/>
              <a:buChar char="•"/>
            </a:pPr>
            <a:r>
              <a:rPr lang="en-GB" dirty="0"/>
              <a:t>Mitigating risks to practitioners, International Protocol Chapter</a:t>
            </a:r>
            <a:r>
              <a:rPr lang="en-GB" baseline="0" dirty="0"/>
              <a:t> 8, Box 3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Institute for International Criminal Investigations 2018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8785F5-D578-4209-9C8B-389B5D841D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Institute for International Criminal Investigations 2018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C6D92E-0C8B-4F02-8284-4395A801B0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32575" y="306388"/>
            <a:ext cx="2054225" cy="58197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68313" y="306388"/>
            <a:ext cx="6011862" cy="58197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Institute for International Criminal Investigations 2018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1F35A6-4095-407B-9C65-0BDF28A077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Institute for International Criminal Investigations 2018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B6D6E2-DCB7-42FD-84B7-70AFD2F29F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Institute for International Criminal Investigations 2018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EF261C-7A5B-4C9D-B00A-2BF5D71093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8313" y="1600200"/>
            <a:ext cx="40322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2963" y="1600200"/>
            <a:ext cx="4033837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Institute for International Criminal Investigations 2018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54F189-5F6D-4788-A5F7-1E803692A1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Institute for International Criminal Investigations 2018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A95A16-9601-4F2C-A04D-66DD3A1BF3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Institute for International Criminal Investigations 2018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986E02-976C-4FE5-8405-714D966872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Institute for International Criminal Investigations 2018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96C70F-1444-45A9-933C-38F7042C03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Institute for International Criminal Investigations 2018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3A9F39-84E1-4DD6-884A-86701C12A4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Institute for International Criminal Investigations 2018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6CFB45-369B-4359-8167-A30B0863B6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124075" y="306388"/>
            <a:ext cx="65627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600200"/>
            <a:ext cx="8218487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r>
              <a:rPr lang="en-US"/>
              <a:t>© Institute for International Criminal Investigations 2018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F3A968B5-16D9-426E-98D5-FBAE49ABA9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26" name="Picture 2" descr="C:\Users\IICI\Pictures\20logo no title.png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598" y="251954"/>
            <a:ext cx="830263" cy="854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Line 7"/>
          <p:cNvSpPr>
            <a:spLocks noChangeShapeType="1"/>
          </p:cNvSpPr>
          <p:nvPr userDrawn="1"/>
        </p:nvSpPr>
        <p:spPr bwMode="auto">
          <a:xfrm flipH="1">
            <a:off x="481598" y="1349152"/>
            <a:ext cx="8194089" cy="0"/>
          </a:xfrm>
          <a:prstGeom prst="line">
            <a:avLst/>
          </a:prstGeom>
          <a:noFill/>
          <a:ln w="31750">
            <a:solidFill>
              <a:schemeClr val="accent2">
                <a:lumMod val="50000"/>
              </a:schemeClr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  <p:sldLayoutId id="2147483660" r:id="rId8"/>
    <p:sldLayoutId id="2147483661" r:id="rId9"/>
    <p:sldLayoutId id="2147483662" r:id="rId10"/>
    <p:sldLayoutId id="2147483663" r:id="rId11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9.xml"/><Relationship Id="rId5" Type="http://schemas.openxmlformats.org/officeDocument/2006/relationships/diagramQuickStyle" Target="../diagrams/quickStyle9.xml"/><Relationship Id="rId4" Type="http://schemas.openxmlformats.org/officeDocument/2006/relationships/diagramLayout" Target="../diagrams/layout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1560" y="2708920"/>
            <a:ext cx="7560840" cy="3240360"/>
          </a:xfrm>
        </p:spPr>
        <p:txBody>
          <a:bodyPr anchor="ctr"/>
          <a:lstStyle/>
          <a:p>
            <a:pPr algn="l"/>
            <a:endParaRPr lang="en-GB" sz="5400" b="1" dirty="0"/>
          </a:p>
          <a:p>
            <a:pPr algn="l"/>
            <a:r>
              <a:rPr lang="en-GB" sz="4800" b="1" dirty="0">
                <a:latin typeface="Arial (Headings)"/>
                <a:cs typeface="Arial (Headings)"/>
              </a:rPr>
              <a:t>Safety and Security</a:t>
            </a:r>
          </a:p>
          <a:p>
            <a:pPr algn="l"/>
            <a:endParaRPr lang="en-GB" sz="2000" b="1" dirty="0">
              <a:latin typeface="Arial (Headings)"/>
              <a:cs typeface="Arial (Headings)"/>
            </a:endParaRPr>
          </a:p>
          <a:p>
            <a:pPr algn="l"/>
            <a:r>
              <a:rPr lang="en-GB" sz="2000" b="1" dirty="0">
                <a:solidFill>
                  <a:srgbClr val="7F7F7F"/>
                </a:solidFill>
                <a:latin typeface="Arial (Headings)"/>
                <a:cs typeface="Arial (Headings)"/>
              </a:rPr>
              <a:t>INTERNATIONAL </a:t>
            </a:r>
            <a:r>
              <a:rPr lang="en-GB" sz="2000" b="1" dirty="0" smtClean="0">
                <a:solidFill>
                  <a:srgbClr val="7F7F7F"/>
                </a:solidFill>
                <a:latin typeface="Arial (Headings)"/>
                <a:cs typeface="Arial (Headings)"/>
              </a:rPr>
              <a:t>PROTOCOL</a:t>
            </a:r>
          </a:p>
          <a:p>
            <a:pPr algn="l"/>
            <a:r>
              <a:rPr lang="en-GB" sz="2000" b="1" dirty="0" smtClean="0">
                <a:solidFill>
                  <a:srgbClr val="7F7F7F"/>
                </a:solidFill>
                <a:latin typeface="Arial (Headings)"/>
                <a:cs typeface="Arial (Headings)"/>
              </a:rPr>
              <a:t>PART IV </a:t>
            </a:r>
            <a:r>
              <a:rPr lang="mr-IN" sz="2000" b="1" dirty="0" smtClean="0">
                <a:solidFill>
                  <a:srgbClr val="7F7F7F"/>
                </a:solidFill>
                <a:latin typeface="Arial (Headings)"/>
                <a:cs typeface="Arial (Headings)"/>
              </a:rPr>
              <a:t>–</a:t>
            </a:r>
            <a:r>
              <a:rPr lang="en-GB" sz="2000" b="1" dirty="0" smtClean="0">
                <a:solidFill>
                  <a:srgbClr val="7F7F7F"/>
                </a:solidFill>
                <a:latin typeface="Arial (Headings)"/>
                <a:cs typeface="Arial (Headings)"/>
              </a:rPr>
              <a:t> DOCUMENTATION IN PRACTICE: PREPARATION</a:t>
            </a:r>
            <a:endParaRPr lang="en-GB" sz="2000" b="1" dirty="0">
              <a:solidFill>
                <a:srgbClr val="7F7F7F"/>
              </a:solidFill>
              <a:latin typeface="Arial (Headings)"/>
              <a:cs typeface="Arial (Headings)"/>
            </a:endParaRPr>
          </a:p>
          <a:p>
            <a:pPr algn="l"/>
            <a:r>
              <a:rPr lang="en-GB" sz="2000" b="1" dirty="0">
                <a:solidFill>
                  <a:srgbClr val="7F7F7F"/>
                </a:solidFill>
                <a:latin typeface="Arial (Headings)"/>
                <a:cs typeface="Arial (Headings)"/>
              </a:rPr>
              <a:t>PAGES 104-117</a:t>
            </a:r>
          </a:p>
          <a:p>
            <a:pPr algn="l"/>
            <a:endParaRPr lang="en-GB" sz="4000" b="1" dirty="0"/>
          </a:p>
          <a:p>
            <a:endParaRPr lang="en-GB" sz="4000" b="1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Training Materials on the International Protocol</a:t>
            </a:r>
          </a:p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© Institute for International Criminal Investigations 2018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399650" y="793788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11560" y="1696286"/>
            <a:ext cx="7772400" cy="830997"/>
          </a:xfrm>
        </p:spPr>
        <p:txBody>
          <a:bodyPr/>
          <a:lstStyle/>
          <a:p>
            <a:pPr algn="l"/>
            <a:r>
              <a:rPr lang="en-US" sz="4800" b="1" dirty="0"/>
              <a:t>Module 8</a:t>
            </a:r>
          </a:p>
        </p:txBody>
      </p:sp>
    </p:spTree>
    <p:extLst>
      <p:ext uri="{BB962C8B-B14F-4D97-AF65-F5344CB8AC3E}">
        <p14:creationId xmlns:p14="http://schemas.microsoft.com/office/powerpoint/2010/main" val="10436782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9512" y="1484784"/>
            <a:ext cx="8964488" cy="864096"/>
          </a:xfrm>
        </p:spPr>
        <p:txBody>
          <a:bodyPr anchor="ctr"/>
          <a:lstStyle/>
          <a:p>
            <a:pPr algn="l"/>
            <a:endParaRPr lang="en-GB" sz="2400" dirty="0"/>
          </a:p>
          <a:p>
            <a:pPr marL="342900" indent="-342900" algn="l">
              <a:buFont typeface="Arial"/>
              <a:buChar char="•"/>
            </a:pPr>
            <a:endParaRPr lang="en-GB" sz="2400" dirty="0"/>
          </a:p>
          <a:p>
            <a:pPr marL="342900" indent="-342900" algn="l">
              <a:buFont typeface="Arial"/>
              <a:buChar char="•"/>
            </a:pPr>
            <a:endParaRPr lang="en-GB" sz="2400" dirty="0"/>
          </a:p>
          <a:p>
            <a:pPr marL="342900" indent="-342900" algn="l">
              <a:buFont typeface="Arial"/>
              <a:buChar char="•"/>
            </a:pPr>
            <a:endParaRPr lang="en-GB" sz="2400" dirty="0"/>
          </a:p>
          <a:p>
            <a:pPr algn="l"/>
            <a:endParaRPr lang="en-GB" sz="2200" dirty="0">
              <a:solidFill>
                <a:srgbClr val="0000FF"/>
              </a:solidFill>
            </a:endParaRPr>
          </a:p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FF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endParaRPr lang="en-US" i="1" dirty="0">
              <a:latin typeface="Candara" panose="020E0502030303020204" pitchFamily="34" charset="0"/>
            </a:endParaRPr>
          </a:p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© Institute for International Criminal Investigations 2018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259632" y="332656"/>
            <a:ext cx="75608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A. Managing risks to practitioners 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660232" y="6309320"/>
            <a:ext cx="2339280" cy="476250"/>
          </a:xfrm>
        </p:spPr>
        <p:txBody>
          <a:bodyPr/>
          <a:lstStyle/>
          <a:p>
            <a:pPr>
              <a:defRPr/>
            </a:pPr>
            <a:r>
              <a:rPr lang="en-US" sz="1800" b="1" dirty="0">
                <a:latin typeface="+mj-lt"/>
              </a:rPr>
              <a:t> 	</a:t>
            </a: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10</a:t>
            </a:fld>
            <a:endParaRPr lang="en-US" sz="1800" b="1" dirty="0">
              <a:latin typeface="+mj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79512" y="2276872"/>
            <a:ext cx="878497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/>
              <a:buChar char="•"/>
            </a:pPr>
            <a:endParaRPr lang="en-GB" sz="2200" dirty="0"/>
          </a:p>
          <a:p>
            <a:pPr marL="285750" indent="-285750" algn="just">
              <a:buFont typeface="Arial"/>
              <a:buChar char="•"/>
            </a:pPr>
            <a:endParaRPr lang="en-GB" sz="2200" dirty="0"/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1870182769"/>
              </p:ext>
            </p:extLst>
          </p:nvPr>
        </p:nvGraphicFramePr>
        <p:xfrm>
          <a:off x="251520" y="1943100"/>
          <a:ext cx="8628260" cy="44382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467544" y="1412776"/>
            <a:ext cx="820891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dirty="0"/>
              <a:t>Some of the measures that you should consider </a:t>
            </a:r>
            <a:r>
              <a:rPr lang="en-GB" sz="2200" dirty="0" smtClean="0"/>
              <a:t>include:</a:t>
            </a:r>
            <a:endParaRPr lang="en-GB" sz="2200" dirty="0"/>
          </a:p>
        </p:txBody>
      </p:sp>
    </p:spTree>
    <p:extLst>
      <p:ext uri="{BB962C8B-B14F-4D97-AF65-F5344CB8AC3E}">
        <p14:creationId xmlns:p14="http://schemas.microsoft.com/office/powerpoint/2010/main" val="15224866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9512" y="1484784"/>
            <a:ext cx="8964488" cy="864096"/>
          </a:xfrm>
        </p:spPr>
        <p:txBody>
          <a:bodyPr anchor="ctr"/>
          <a:lstStyle/>
          <a:p>
            <a:pPr algn="l"/>
            <a:endParaRPr lang="en-GB" sz="2400" dirty="0"/>
          </a:p>
          <a:p>
            <a:pPr marL="342900" indent="-342900" algn="l">
              <a:buFont typeface="Arial"/>
              <a:buChar char="•"/>
            </a:pPr>
            <a:endParaRPr lang="en-GB" sz="2400" dirty="0"/>
          </a:p>
          <a:p>
            <a:pPr marL="342900" indent="-342900" algn="l">
              <a:buFont typeface="Arial"/>
              <a:buChar char="•"/>
            </a:pPr>
            <a:endParaRPr lang="en-GB" sz="2400" dirty="0"/>
          </a:p>
          <a:p>
            <a:pPr marL="342900" indent="-342900" algn="l">
              <a:buFont typeface="Arial"/>
              <a:buChar char="•"/>
            </a:pPr>
            <a:endParaRPr lang="en-GB" sz="2400" dirty="0"/>
          </a:p>
          <a:p>
            <a:pPr algn="l"/>
            <a:endParaRPr lang="en-GB" sz="2200" dirty="0">
              <a:solidFill>
                <a:srgbClr val="0000FF"/>
              </a:solidFill>
            </a:endParaRPr>
          </a:p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FF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endParaRPr lang="en-US" i="1" dirty="0">
              <a:latin typeface="Candara" panose="020E0502030303020204" pitchFamily="34" charset="0"/>
            </a:endParaRPr>
          </a:p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© Institute for International Criminal Investigations 2018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259632" y="332656"/>
            <a:ext cx="75608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A. Managing risks to practitioners 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660232" y="6309320"/>
            <a:ext cx="2339280" cy="476250"/>
          </a:xfrm>
        </p:spPr>
        <p:txBody>
          <a:bodyPr/>
          <a:lstStyle/>
          <a:p>
            <a:pPr>
              <a:defRPr/>
            </a:pPr>
            <a:r>
              <a:rPr lang="en-US" sz="1800" b="1" dirty="0">
                <a:latin typeface="+mj-lt"/>
              </a:rPr>
              <a:t> 	</a:t>
            </a: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11</a:t>
            </a:fld>
            <a:endParaRPr lang="en-US" sz="1800" b="1" dirty="0">
              <a:latin typeface="+mj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79512" y="2276872"/>
            <a:ext cx="878497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/>
              <a:buChar char="•"/>
            </a:pPr>
            <a:endParaRPr lang="en-GB" sz="2200" dirty="0"/>
          </a:p>
          <a:p>
            <a:pPr marL="285750" indent="-285750" algn="just">
              <a:buFont typeface="Arial"/>
              <a:buChar char="•"/>
            </a:pPr>
            <a:endParaRPr lang="en-GB" sz="2200" dirty="0"/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4140866692"/>
              </p:ext>
            </p:extLst>
          </p:nvPr>
        </p:nvGraphicFramePr>
        <p:xfrm>
          <a:off x="251520" y="1943100"/>
          <a:ext cx="8628260" cy="44382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467544" y="1412776"/>
            <a:ext cx="820891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dirty="0"/>
              <a:t>Some of the measures that you should consider </a:t>
            </a:r>
            <a:r>
              <a:rPr lang="en-GB" sz="2200" dirty="0" smtClean="0"/>
              <a:t>include:</a:t>
            </a:r>
            <a:endParaRPr lang="en-GB" sz="2200" dirty="0"/>
          </a:p>
        </p:txBody>
      </p:sp>
    </p:spTree>
    <p:extLst>
      <p:ext uri="{BB962C8B-B14F-4D97-AF65-F5344CB8AC3E}">
        <p14:creationId xmlns:p14="http://schemas.microsoft.com/office/powerpoint/2010/main" val="14452555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9512" y="1484784"/>
            <a:ext cx="8964488" cy="864096"/>
          </a:xfrm>
        </p:spPr>
        <p:txBody>
          <a:bodyPr anchor="ctr"/>
          <a:lstStyle/>
          <a:p>
            <a:pPr algn="l"/>
            <a:endParaRPr lang="en-GB" sz="2400" dirty="0"/>
          </a:p>
          <a:p>
            <a:pPr marL="342900" indent="-342900" algn="l">
              <a:buFont typeface="Arial"/>
              <a:buChar char="•"/>
            </a:pPr>
            <a:endParaRPr lang="en-GB" sz="2400" dirty="0"/>
          </a:p>
          <a:p>
            <a:pPr marL="342900" indent="-342900" algn="l">
              <a:buFont typeface="Arial"/>
              <a:buChar char="•"/>
            </a:pPr>
            <a:endParaRPr lang="en-GB" sz="2400" dirty="0"/>
          </a:p>
          <a:p>
            <a:pPr marL="342900" indent="-342900" algn="l">
              <a:buFont typeface="Arial"/>
              <a:buChar char="•"/>
            </a:pPr>
            <a:endParaRPr lang="en-GB" sz="2400" dirty="0"/>
          </a:p>
          <a:p>
            <a:pPr algn="l"/>
            <a:endParaRPr lang="en-GB" sz="2200" dirty="0">
              <a:solidFill>
                <a:srgbClr val="0000FF"/>
              </a:solidFill>
            </a:endParaRPr>
          </a:p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FF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Training Materials on the International </a:t>
            </a:r>
            <a:r>
              <a:rPr lang="en-US" i="1" dirty="0" smtClean="0">
                <a:latin typeface="Candara" panose="020E0502030303020204" pitchFamily="34" charset="0"/>
              </a:rPr>
              <a:t>Protocol</a:t>
            </a:r>
            <a:endParaRPr lang="en-US" i="1" dirty="0">
              <a:latin typeface="Candara" panose="020E0502030303020204" pitchFamily="34" charset="0"/>
            </a:endParaRPr>
          </a:p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© Institute for International Criminal Investigations 2018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259632" y="332656"/>
            <a:ext cx="75608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B. Managing risks to information 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660232" y="6309320"/>
            <a:ext cx="2339280" cy="476250"/>
          </a:xfrm>
        </p:spPr>
        <p:txBody>
          <a:bodyPr/>
          <a:lstStyle/>
          <a:p>
            <a:pPr>
              <a:defRPr/>
            </a:pPr>
            <a:r>
              <a:rPr lang="en-US" sz="1800" b="1" dirty="0">
                <a:latin typeface="+mj-lt"/>
              </a:rPr>
              <a:t> 	</a:t>
            </a: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12</a:t>
            </a:fld>
            <a:endParaRPr lang="en-US" sz="1800" b="1" dirty="0">
              <a:latin typeface="+mj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39552" y="1412776"/>
            <a:ext cx="81369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International </a:t>
            </a:r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Protocol, 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pages 111-115 </a:t>
            </a:r>
          </a:p>
          <a:p>
            <a:pPr algn="ctr"/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Module 9 </a:t>
            </a:r>
            <a:r>
              <a:rPr lang="mr-IN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Planning and Module 13 </a:t>
            </a:r>
            <a:r>
              <a:rPr lang="mr-IN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Storing and Handling Information</a:t>
            </a:r>
          </a:p>
          <a:p>
            <a:pPr algn="ctr"/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Annex 5 </a:t>
            </a:r>
            <a:r>
              <a:rPr lang="mr-IN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Organisational Security Good Practices Checklist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79512" y="3068960"/>
            <a:ext cx="8712968" cy="3273647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 marL="342900" indent="-342900" algn="just">
              <a:buFont typeface="Arial"/>
              <a:buChar char="•"/>
            </a:pPr>
            <a:endParaRPr lang="en-GB" sz="2200" dirty="0"/>
          </a:p>
          <a:p>
            <a:pPr marL="342900" indent="-342900" algn="just">
              <a:buFont typeface="Arial"/>
              <a:buChar char="•"/>
            </a:pPr>
            <a:r>
              <a:rPr lang="en-GB" sz="2200" dirty="0">
                <a:solidFill>
                  <a:srgbClr val="0000FF"/>
                </a:solidFill>
              </a:rPr>
              <a:t>C</a:t>
            </a:r>
            <a:r>
              <a:rPr lang="en-GB" sz="2200" dirty="0" smtClean="0">
                <a:solidFill>
                  <a:srgbClr val="0000FF"/>
                </a:solidFill>
              </a:rPr>
              <a:t>onfidentiality </a:t>
            </a:r>
            <a:r>
              <a:rPr lang="en-GB" sz="2200" dirty="0">
                <a:solidFill>
                  <a:srgbClr val="0000FF"/>
                </a:solidFill>
              </a:rPr>
              <a:t>breaches </a:t>
            </a:r>
            <a:r>
              <a:rPr lang="en-GB" sz="2200" dirty="0"/>
              <a:t>which may put the personal safety of </a:t>
            </a:r>
            <a:r>
              <a:rPr lang="en-GB" sz="2200" dirty="0" smtClean="0"/>
              <a:t>practitioners</a:t>
            </a:r>
            <a:r>
              <a:rPr lang="en-GB" sz="2200" dirty="0" smtClean="0">
                <a:solidFill>
                  <a:srgbClr val="000000"/>
                </a:solidFill>
              </a:rPr>
              <a:t>, </a:t>
            </a:r>
            <a:r>
              <a:rPr lang="en-GB" sz="2200" dirty="0" smtClean="0"/>
              <a:t>victims/witnesses and others at </a:t>
            </a:r>
            <a:r>
              <a:rPr lang="en-GB" sz="2200" dirty="0"/>
              <a:t>risk</a:t>
            </a:r>
          </a:p>
          <a:p>
            <a:pPr marL="342900" indent="-342900" algn="just">
              <a:buFont typeface="Arial"/>
              <a:buChar char="•"/>
            </a:pPr>
            <a:endParaRPr lang="en-GB" sz="2200" dirty="0"/>
          </a:p>
          <a:p>
            <a:pPr marL="342900" indent="-342900" algn="just">
              <a:buFont typeface="Arial"/>
              <a:buChar char="•"/>
            </a:pPr>
            <a:r>
              <a:rPr lang="en-GB" sz="2200" dirty="0"/>
              <a:t>Threats may be </a:t>
            </a:r>
            <a:r>
              <a:rPr lang="en-GB" sz="2200" dirty="0">
                <a:solidFill>
                  <a:srgbClr val="0000FF"/>
                </a:solidFill>
              </a:rPr>
              <a:t>external </a:t>
            </a:r>
            <a:r>
              <a:rPr lang="en-GB" sz="2200" dirty="0"/>
              <a:t>(e.g. hacking) or </a:t>
            </a:r>
            <a:r>
              <a:rPr lang="en-GB" sz="2200" dirty="0">
                <a:solidFill>
                  <a:srgbClr val="0000FF"/>
                </a:solidFill>
              </a:rPr>
              <a:t>internal</a:t>
            </a:r>
            <a:r>
              <a:rPr lang="en-GB" sz="2200" dirty="0"/>
              <a:t>, whether </a:t>
            </a:r>
            <a:r>
              <a:rPr lang="en-GB" sz="2200" dirty="0">
                <a:solidFill>
                  <a:srgbClr val="0000FF"/>
                </a:solidFill>
              </a:rPr>
              <a:t>malicious or not</a:t>
            </a:r>
            <a:r>
              <a:rPr lang="en-GB" sz="2200" dirty="0"/>
              <a:t> (e.g. accidental disclosure, unauthorised access)</a:t>
            </a:r>
          </a:p>
          <a:p>
            <a:pPr marL="342900" indent="-342900" algn="just">
              <a:buFont typeface="Arial"/>
              <a:buChar char="•"/>
            </a:pPr>
            <a:endParaRPr lang="en-GB" sz="2200" dirty="0"/>
          </a:p>
          <a:p>
            <a:pPr marL="342900" indent="-342900" algn="just">
              <a:buFont typeface="Arial"/>
              <a:buChar char="•"/>
            </a:pPr>
            <a:r>
              <a:rPr lang="en-GB" sz="2200" dirty="0"/>
              <a:t>Mitigating measures to protect information should cover both </a:t>
            </a:r>
            <a:r>
              <a:rPr lang="en-GB" sz="2200" dirty="0">
                <a:solidFill>
                  <a:srgbClr val="0000FF"/>
                </a:solidFill>
              </a:rPr>
              <a:t>information “in transit” </a:t>
            </a:r>
            <a:r>
              <a:rPr lang="en-GB" sz="2200" dirty="0" smtClean="0"/>
              <a:t>and </a:t>
            </a:r>
            <a:r>
              <a:rPr lang="en-GB" sz="2200" dirty="0">
                <a:solidFill>
                  <a:srgbClr val="0000FF"/>
                </a:solidFill>
              </a:rPr>
              <a:t>information “at rest</a:t>
            </a:r>
            <a:r>
              <a:rPr lang="en-GB" sz="2200" dirty="0" smtClean="0">
                <a:solidFill>
                  <a:srgbClr val="0000FF"/>
                </a:solidFill>
              </a:rPr>
              <a:t>”</a:t>
            </a:r>
            <a:endParaRPr lang="en-GB" sz="2200" dirty="0">
              <a:solidFill>
                <a:srgbClr val="000000"/>
              </a:solidFill>
            </a:endParaRPr>
          </a:p>
        </p:txBody>
      </p:sp>
      <p:sp>
        <p:nvSpPr>
          <p:cNvPr id="12" name="Flowchart: Alternate Process 22"/>
          <p:cNvSpPr/>
          <p:nvPr/>
        </p:nvSpPr>
        <p:spPr>
          <a:xfrm>
            <a:off x="179512" y="2492896"/>
            <a:ext cx="8856984" cy="648072"/>
          </a:xfrm>
          <a:prstGeom prst="flowChartAlternateProcess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200" dirty="0">
                <a:solidFill>
                  <a:schemeClr val="tx1"/>
                </a:solidFill>
              </a:rPr>
              <a:t>Information management/security is a key aspect of any security plan</a:t>
            </a:r>
          </a:p>
        </p:txBody>
      </p:sp>
    </p:spTree>
    <p:extLst>
      <p:ext uri="{BB962C8B-B14F-4D97-AF65-F5344CB8AC3E}">
        <p14:creationId xmlns:p14="http://schemas.microsoft.com/office/powerpoint/2010/main" val="12267570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9512" y="1484784"/>
            <a:ext cx="8964488" cy="864096"/>
          </a:xfrm>
        </p:spPr>
        <p:txBody>
          <a:bodyPr anchor="ctr"/>
          <a:lstStyle/>
          <a:p>
            <a:pPr algn="l"/>
            <a:endParaRPr lang="en-GB" sz="2400" dirty="0"/>
          </a:p>
          <a:p>
            <a:pPr marL="342900" indent="-342900" algn="l">
              <a:buFont typeface="Arial"/>
              <a:buChar char="•"/>
            </a:pPr>
            <a:endParaRPr lang="en-GB" sz="2400" dirty="0"/>
          </a:p>
          <a:p>
            <a:pPr marL="342900" indent="-342900" algn="l">
              <a:buFont typeface="Arial"/>
              <a:buChar char="•"/>
            </a:pPr>
            <a:endParaRPr lang="en-GB" sz="2400" dirty="0"/>
          </a:p>
          <a:p>
            <a:pPr marL="342900" indent="-342900" algn="l">
              <a:buFont typeface="Arial"/>
              <a:buChar char="•"/>
            </a:pPr>
            <a:endParaRPr lang="en-GB" sz="2400" dirty="0"/>
          </a:p>
          <a:p>
            <a:pPr algn="l"/>
            <a:endParaRPr lang="en-GB" sz="2200" dirty="0">
              <a:solidFill>
                <a:srgbClr val="0000FF"/>
              </a:solidFill>
            </a:endParaRPr>
          </a:p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FF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endParaRPr lang="en-US" i="1" dirty="0">
              <a:latin typeface="Candara" panose="020E0502030303020204" pitchFamily="34" charset="0"/>
            </a:endParaRPr>
          </a:p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© Institute for International Criminal Investigations 2018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259632" y="332656"/>
            <a:ext cx="75608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B. Managing risks to information 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660232" y="6309320"/>
            <a:ext cx="2339280" cy="476250"/>
          </a:xfrm>
        </p:spPr>
        <p:txBody>
          <a:bodyPr/>
          <a:lstStyle/>
          <a:p>
            <a:pPr>
              <a:defRPr/>
            </a:pPr>
            <a:r>
              <a:rPr lang="en-US" sz="1800" b="1" dirty="0">
                <a:latin typeface="+mj-lt"/>
              </a:rPr>
              <a:t> 	</a:t>
            </a: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13</a:t>
            </a:fld>
            <a:endParaRPr lang="en-US" sz="1800" b="1" dirty="0">
              <a:latin typeface="+mj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07504" y="1412776"/>
            <a:ext cx="89289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International </a:t>
            </a:r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Protocol, 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pages 111-115 and Module 9 </a:t>
            </a:r>
            <a:r>
              <a:rPr lang="mr-IN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Planning</a:t>
            </a:r>
          </a:p>
          <a:p>
            <a:pPr algn="ctr"/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Module 10 </a:t>
            </a:r>
            <a:r>
              <a:rPr lang="mr-IN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Types of Evidence and Module 13 </a:t>
            </a:r>
            <a:r>
              <a:rPr lang="mr-IN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Storing and Handling Information</a:t>
            </a:r>
          </a:p>
          <a:p>
            <a:pPr algn="ctr"/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Annex 5 </a:t>
            </a:r>
            <a:r>
              <a:rPr lang="mr-IN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Organisational Security Good Practices Checklist </a:t>
            </a:r>
          </a:p>
          <a:p>
            <a:pPr algn="ctr"/>
            <a:endParaRPr lang="en-GB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07504" y="2420888"/>
            <a:ext cx="892899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288" indent="0" algn="ctr">
              <a:buNone/>
            </a:pPr>
            <a:r>
              <a:rPr lang="en-IE" sz="2200" dirty="0"/>
              <a:t>The following factors may be relevant when planning how to store and manage your evidence or </a:t>
            </a:r>
            <a:r>
              <a:rPr lang="en-IE" sz="2200" dirty="0" smtClean="0"/>
              <a:t>information:</a:t>
            </a:r>
            <a:endParaRPr lang="en-IE" sz="2200" dirty="0"/>
          </a:p>
        </p:txBody>
      </p:sp>
      <p:grpSp>
        <p:nvGrpSpPr>
          <p:cNvPr id="23" name="Group 22"/>
          <p:cNvGrpSpPr/>
          <p:nvPr/>
        </p:nvGrpSpPr>
        <p:grpSpPr>
          <a:xfrm>
            <a:off x="467544" y="3356992"/>
            <a:ext cx="8208912" cy="2426037"/>
            <a:chOff x="1331651" y="3501008"/>
            <a:chExt cx="6624730" cy="2576301"/>
          </a:xfrm>
          <a:solidFill>
            <a:schemeClr val="accent1">
              <a:lumMod val="90000"/>
            </a:schemeClr>
          </a:solidFill>
        </p:grpSpPr>
        <p:sp>
          <p:nvSpPr>
            <p:cNvPr id="24" name="Freeform 23"/>
            <p:cNvSpPr/>
            <p:nvPr/>
          </p:nvSpPr>
          <p:spPr>
            <a:xfrm>
              <a:off x="1331651" y="3501008"/>
              <a:ext cx="6624730" cy="589606"/>
            </a:xfrm>
            <a:custGeom>
              <a:avLst/>
              <a:gdLst>
                <a:gd name="connsiteX0" fmla="*/ 0 w 6624730"/>
                <a:gd name="connsiteY0" fmla="*/ 0 h 589606"/>
                <a:gd name="connsiteX1" fmla="*/ 6624730 w 6624730"/>
                <a:gd name="connsiteY1" fmla="*/ 0 h 589606"/>
                <a:gd name="connsiteX2" fmla="*/ 6624730 w 6624730"/>
                <a:gd name="connsiteY2" fmla="*/ 589606 h 589606"/>
                <a:gd name="connsiteX3" fmla="*/ 0 w 6624730"/>
                <a:gd name="connsiteY3" fmla="*/ 589606 h 589606"/>
                <a:gd name="connsiteX4" fmla="*/ 0 w 6624730"/>
                <a:gd name="connsiteY4" fmla="*/ 0 h 5896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624730" h="589606">
                  <a:moveTo>
                    <a:pt x="0" y="0"/>
                  </a:moveTo>
                  <a:lnTo>
                    <a:pt x="6624730" y="0"/>
                  </a:lnTo>
                  <a:lnTo>
                    <a:pt x="6624730" y="589606"/>
                  </a:lnTo>
                  <a:lnTo>
                    <a:pt x="0" y="589606"/>
                  </a:lnTo>
                  <a:lnTo>
                    <a:pt x="0" y="0"/>
                  </a:lnTo>
                  <a:close/>
                </a:path>
              </a:pathLst>
            </a:custGeom>
            <a:grpFill/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0"/>
                <a:satOff val="0"/>
                <a:lumOff val="0"/>
                <a:alphaOff val="0"/>
              </a:schemeClr>
            </a:fillRef>
            <a:effectRef idx="3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83820" tIns="83820" rIns="83820" bIns="83820" numCol="1" spcCol="1270" anchor="ctr" anchorCtr="0">
              <a:noAutofit/>
            </a:bodyPr>
            <a:lstStyle/>
            <a:p>
              <a:pPr lvl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sz="2400" kern="1200" dirty="0">
                  <a:solidFill>
                    <a:srgbClr val="000000"/>
                  </a:solidFill>
                </a:rPr>
                <a:t>Confidentiality and control of information</a:t>
              </a:r>
              <a:endParaRPr lang="nl-NL" sz="2400" kern="1200" dirty="0">
                <a:solidFill>
                  <a:srgbClr val="000000"/>
                </a:solidFill>
              </a:endParaRPr>
            </a:p>
          </p:txBody>
        </p:sp>
        <p:sp>
          <p:nvSpPr>
            <p:cNvPr id="25" name="Freeform 24"/>
            <p:cNvSpPr/>
            <p:nvPr/>
          </p:nvSpPr>
          <p:spPr>
            <a:xfrm>
              <a:off x="1465524" y="4135775"/>
              <a:ext cx="6385191" cy="588721"/>
            </a:xfrm>
            <a:custGeom>
              <a:avLst/>
              <a:gdLst>
                <a:gd name="connsiteX0" fmla="*/ 0 w 6385191"/>
                <a:gd name="connsiteY0" fmla="*/ 0 h 588721"/>
                <a:gd name="connsiteX1" fmla="*/ 6385191 w 6385191"/>
                <a:gd name="connsiteY1" fmla="*/ 0 h 588721"/>
                <a:gd name="connsiteX2" fmla="*/ 6385191 w 6385191"/>
                <a:gd name="connsiteY2" fmla="*/ 588721 h 588721"/>
                <a:gd name="connsiteX3" fmla="*/ 0 w 6385191"/>
                <a:gd name="connsiteY3" fmla="*/ 588721 h 588721"/>
                <a:gd name="connsiteX4" fmla="*/ 0 w 6385191"/>
                <a:gd name="connsiteY4" fmla="*/ 0 h 5887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385191" h="588721">
                  <a:moveTo>
                    <a:pt x="0" y="0"/>
                  </a:moveTo>
                  <a:lnTo>
                    <a:pt x="6385191" y="0"/>
                  </a:lnTo>
                  <a:lnTo>
                    <a:pt x="6385191" y="588721"/>
                  </a:lnTo>
                  <a:lnTo>
                    <a:pt x="0" y="58872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-685719"/>
                <a:satOff val="-1897"/>
                <a:lumOff val="1177"/>
                <a:alphaOff val="0"/>
              </a:schemeClr>
            </a:fillRef>
            <a:effectRef idx="3">
              <a:schemeClr val="accent4">
                <a:hueOff val="-685719"/>
                <a:satOff val="-1897"/>
                <a:lumOff val="1177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83820" tIns="83820" rIns="83820" bIns="83820" numCol="1" spcCol="1270" anchor="ctr" anchorCtr="0">
              <a:noAutofit/>
            </a:bodyPr>
            <a:lstStyle/>
            <a:p>
              <a:pPr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sz="2400" dirty="0">
                  <a:solidFill>
                    <a:srgbClr val="000000"/>
                  </a:solidFill>
                </a:rPr>
                <a:t>Manual or digital support of information</a:t>
              </a:r>
              <a:endParaRPr lang="nl-NL" sz="2400" dirty="0">
                <a:solidFill>
                  <a:srgbClr val="000000"/>
                </a:solidFill>
              </a:endParaRPr>
            </a:p>
          </p:txBody>
        </p:sp>
        <p:sp>
          <p:nvSpPr>
            <p:cNvPr id="26" name="Freeform 25"/>
            <p:cNvSpPr/>
            <p:nvPr/>
          </p:nvSpPr>
          <p:spPr>
            <a:xfrm>
              <a:off x="1682249" y="5489177"/>
              <a:ext cx="5846136" cy="588132"/>
            </a:xfrm>
            <a:custGeom>
              <a:avLst/>
              <a:gdLst>
                <a:gd name="connsiteX0" fmla="*/ 0 w 5846136"/>
                <a:gd name="connsiteY0" fmla="*/ 0 h 588132"/>
                <a:gd name="connsiteX1" fmla="*/ 5846136 w 5846136"/>
                <a:gd name="connsiteY1" fmla="*/ 0 h 588132"/>
                <a:gd name="connsiteX2" fmla="*/ 5846136 w 5846136"/>
                <a:gd name="connsiteY2" fmla="*/ 588132 h 588132"/>
                <a:gd name="connsiteX3" fmla="*/ 0 w 5846136"/>
                <a:gd name="connsiteY3" fmla="*/ 588132 h 588132"/>
                <a:gd name="connsiteX4" fmla="*/ 0 w 5846136"/>
                <a:gd name="connsiteY4" fmla="*/ 0 h 5881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846136" h="588132">
                  <a:moveTo>
                    <a:pt x="0" y="0"/>
                  </a:moveTo>
                  <a:lnTo>
                    <a:pt x="5846136" y="0"/>
                  </a:lnTo>
                  <a:lnTo>
                    <a:pt x="5846136" y="588132"/>
                  </a:lnTo>
                  <a:lnTo>
                    <a:pt x="0" y="5881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688D1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-1371437"/>
                <a:satOff val="-3793"/>
                <a:lumOff val="2353"/>
                <a:alphaOff val="0"/>
              </a:schemeClr>
            </a:fillRef>
            <a:effectRef idx="3">
              <a:schemeClr val="accent4">
                <a:hueOff val="-1371437"/>
                <a:satOff val="-3793"/>
                <a:lumOff val="2353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83820" tIns="83820" rIns="83820" bIns="83820" numCol="1" spcCol="1270" anchor="ctr" anchorCtr="0">
              <a:noAutofit/>
            </a:bodyPr>
            <a:lstStyle/>
            <a:p>
              <a:pPr lvl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sz="2400" dirty="0">
                  <a:solidFill>
                    <a:srgbClr val="000000"/>
                  </a:solidFill>
                </a:rPr>
                <a:t>Ability to collect &amp; transport information</a:t>
              </a:r>
              <a:endParaRPr lang="nl-NL" sz="2400" dirty="0">
                <a:solidFill>
                  <a:srgbClr val="000000"/>
                </a:solidFill>
              </a:endParaRPr>
            </a:p>
          </p:txBody>
        </p:sp>
        <p:sp>
          <p:nvSpPr>
            <p:cNvPr id="27" name="Freeform 26"/>
            <p:cNvSpPr/>
            <p:nvPr/>
          </p:nvSpPr>
          <p:spPr>
            <a:xfrm>
              <a:off x="1610011" y="4823987"/>
              <a:ext cx="6090712" cy="588721"/>
            </a:xfrm>
            <a:custGeom>
              <a:avLst/>
              <a:gdLst>
                <a:gd name="connsiteX0" fmla="*/ 0 w 6090712"/>
                <a:gd name="connsiteY0" fmla="*/ 0 h 588721"/>
                <a:gd name="connsiteX1" fmla="*/ 6090712 w 6090712"/>
                <a:gd name="connsiteY1" fmla="*/ 0 h 588721"/>
                <a:gd name="connsiteX2" fmla="*/ 6090712 w 6090712"/>
                <a:gd name="connsiteY2" fmla="*/ 588721 h 588721"/>
                <a:gd name="connsiteX3" fmla="*/ 0 w 6090712"/>
                <a:gd name="connsiteY3" fmla="*/ 588721 h 588721"/>
                <a:gd name="connsiteX4" fmla="*/ 0 w 6090712"/>
                <a:gd name="connsiteY4" fmla="*/ 0 h 5887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90712" h="588721">
                  <a:moveTo>
                    <a:pt x="0" y="0"/>
                  </a:moveTo>
                  <a:lnTo>
                    <a:pt x="6090712" y="0"/>
                  </a:lnTo>
                  <a:lnTo>
                    <a:pt x="6090712" y="588721"/>
                  </a:lnTo>
                  <a:lnTo>
                    <a:pt x="0" y="58872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B9AD7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-2057156"/>
                <a:satOff val="-5690"/>
                <a:lumOff val="3530"/>
                <a:alphaOff val="0"/>
              </a:schemeClr>
            </a:fillRef>
            <a:effectRef idx="3">
              <a:schemeClr val="accent4">
                <a:hueOff val="-2057156"/>
                <a:satOff val="-5690"/>
                <a:lumOff val="353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83820" tIns="83820" rIns="83820" bIns="83820" numCol="1" spcCol="1270" anchor="ctr" anchorCtr="0">
              <a:noAutofit/>
            </a:bodyPr>
            <a:lstStyle/>
            <a:p>
              <a:pPr lvl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sz="2400" dirty="0">
                  <a:solidFill>
                    <a:srgbClr val="000000"/>
                  </a:solidFill>
                </a:rPr>
                <a:t>Security/capacity of storage facilities</a:t>
              </a:r>
              <a:endParaRPr lang="nl-NL" sz="2400" dirty="0">
                <a:solidFill>
                  <a:srgbClr val="000000"/>
                </a:solidFill>
              </a:endParaRPr>
            </a:p>
          </p:txBody>
        </p:sp>
      </p:grpSp>
      <p:sp>
        <p:nvSpPr>
          <p:cNvPr id="28" name="Freeform 27"/>
          <p:cNvSpPr/>
          <p:nvPr/>
        </p:nvSpPr>
        <p:spPr>
          <a:xfrm>
            <a:off x="1115616" y="5877272"/>
            <a:ext cx="6768752" cy="553829"/>
          </a:xfrm>
          <a:custGeom>
            <a:avLst/>
            <a:gdLst>
              <a:gd name="connsiteX0" fmla="*/ 0 w 5846136"/>
              <a:gd name="connsiteY0" fmla="*/ 0 h 588132"/>
              <a:gd name="connsiteX1" fmla="*/ 5846136 w 5846136"/>
              <a:gd name="connsiteY1" fmla="*/ 0 h 588132"/>
              <a:gd name="connsiteX2" fmla="*/ 5846136 w 5846136"/>
              <a:gd name="connsiteY2" fmla="*/ 588132 h 588132"/>
              <a:gd name="connsiteX3" fmla="*/ 0 w 5846136"/>
              <a:gd name="connsiteY3" fmla="*/ 588132 h 588132"/>
              <a:gd name="connsiteX4" fmla="*/ 0 w 5846136"/>
              <a:gd name="connsiteY4" fmla="*/ 0 h 5881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846136" h="588132">
                <a:moveTo>
                  <a:pt x="0" y="0"/>
                </a:moveTo>
                <a:lnTo>
                  <a:pt x="5846136" y="0"/>
                </a:lnTo>
                <a:lnTo>
                  <a:pt x="5846136" y="588132"/>
                </a:lnTo>
                <a:lnTo>
                  <a:pt x="0" y="588132"/>
                </a:lnTo>
                <a:lnTo>
                  <a:pt x="0" y="0"/>
                </a:lnTo>
                <a:close/>
              </a:path>
            </a:pathLst>
          </a:custGeom>
          <a:solidFill>
            <a:srgbClr val="A989AD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spcFirstLastPara="0" vert="horz" wrap="square" lIns="83820" tIns="83820" rIns="83820" bIns="83820" numCol="1" spcCol="1270" anchor="ctr" anchorCtr="0">
            <a:noAutofit/>
          </a:bodyPr>
          <a:lstStyle/>
          <a:p>
            <a:pPr lvl="0" algn="ctr" defTabSz="9779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IE" sz="2400" dirty="0">
                <a:solidFill>
                  <a:srgbClr val="000000"/>
                </a:solidFill>
              </a:rPr>
              <a:t>Maintaining the chain of custody</a:t>
            </a:r>
            <a:endParaRPr lang="nl-NL" sz="2400" kern="12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45211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9512" y="1484784"/>
            <a:ext cx="8964488" cy="864096"/>
          </a:xfrm>
        </p:spPr>
        <p:txBody>
          <a:bodyPr anchor="ctr"/>
          <a:lstStyle/>
          <a:p>
            <a:pPr algn="l"/>
            <a:endParaRPr lang="en-GB" sz="2400" dirty="0"/>
          </a:p>
          <a:p>
            <a:pPr marL="342900" indent="-342900" algn="l">
              <a:buFont typeface="Arial"/>
              <a:buChar char="•"/>
            </a:pPr>
            <a:endParaRPr lang="en-GB" sz="2400" dirty="0"/>
          </a:p>
          <a:p>
            <a:pPr marL="342900" indent="-342900" algn="l">
              <a:buFont typeface="Arial"/>
              <a:buChar char="•"/>
            </a:pPr>
            <a:endParaRPr lang="en-GB" sz="2400" dirty="0"/>
          </a:p>
          <a:p>
            <a:pPr marL="342900" indent="-342900" algn="l">
              <a:buFont typeface="Arial"/>
              <a:buChar char="•"/>
            </a:pPr>
            <a:endParaRPr lang="en-GB" sz="2400" dirty="0"/>
          </a:p>
          <a:p>
            <a:pPr algn="l"/>
            <a:endParaRPr lang="en-GB" sz="2200" dirty="0">
              <a:solidFill>
                <a:srgbClr val="0000FF"/>
              </a:solidFill>
            </a:endParaRPr>
          </a:p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FF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endParaRPr lang="en-US" i="1" dirty="0">
              <a:latin typeface="Candara" panose="020E0502030303020204" pitchFamily="34" charset="0"/>
            </a:endParaRPr>
          </a:p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© Institute for International Criminal Investigations 2018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259632" y="332656"/>
            <a:ext cx="75608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B. Managing risks to information 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660232" y="6309320"/>
            <a:ext cx="2339280" cy="476250"/>
          </a:xfrm>
        </p:spPr>
        <p:txBody>
          <a:bodyPr/>
          <a:lstStyle/>
          <a:p>
            <a:pPr>
              <a:defRPr/>
            </a:pPr>
            <a:r>
              <a:rPr lang="en-US" sz="1800" b="1" dirty="0">
                <a:latin typeface="+mj-lt"/>
              </a:rPr>
              <a:t> 	</a:t>
            </a: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14</a:t>
            </a:fld>
            <a:endParaRPr lang="en-US" sz="1800" b="1" dirty="0">
              <a:latin typeface="+mj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79512" y="2276872"/>
            <a:ext cx="878497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/>
              <a:buChar char="•"/>
            </a:pPr>
            <a:endParaRPr lang="en-GB" sz="2200" dirty="0"/>
          </a:p>
          <a:p>
            <a:pPr marL="285750" indent="-285750" algn="just">
              <a:buFont typeface="Arial"/>
              <a:buChar char="•"/>
            </a:pPr>
            <a:endParaRPr lang="en-GB" sz="2200" dirty="0"/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3673954438"/>
              </p:ext>
            </p:extLst>
          </p:nvPr>
        </p:nvGraphicFramePr>
        <p:xfrm>
          <a:off x="251520" y="1943100"/>
          <a:ext cx="8628260" cy="44382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467544" y="1412776"/>
            <a:ext cx="820891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dirty="0"/>
              <a:t>Some of the measures that you should consider </a:t>
            </a:r>
            <a:r>
              <a:rPr lang="en-GB" sz="2200" dirty="0" smtClean="0"/>
              <a:t>include:</a:t>
            </a:r>
            <a:endParaRPr lang="en-GB" sz="2200" dirty="0"/>
          </a:p>
        </p:txBody>
      </p:sp>
    </p:spTree>
    <p:extLst>
      <p:ext uri="{BB962C8B-B14F-4D97-AF65-F5344CB8AC3E}">
        <p14:creationId xmlns:p14="http://schemas.microsoft.com/office/powerpoint/2010/main" val="12526733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9512" y="1484784"/>
            <a:ext cx="8964488" cy="864096"/>
          </a:xfrm>
        </p:spPr>
        <p:txBody>
          <a:bodyPr anchor="ctr"/>
          <a:lstStyle/>
          <a:p>
            <a:pPr algn="l"/>
            <a:endParaRPr lang="en-GB" sz="2400" dirty="0"/>
          </a:p>
          <a:p>
            <a:pPr marL="342900" indent="-342900" algn="l">
              <a:buFont typeface="Arial"/>
              <a:buChar char="•"/>
            </a:pPr>
            <a:endParaRPr lang="en-GB" sz="2400" dirty="0"/>
          </a:p>
          <a:p>
            <a:pPr marL="342900" indent="-342900" algn="l">
              <a:buFont typeface="Arial"/>
              <a:buChar char="•"/>
            </a:pPr>
            <a:endParaRPr lang="en-GB" sz="2400" dirty="0"/>
          </a:p>
          <a:p>
            <a:pPr marL="342900" indent="-342900" algn="l">
              <a:buFont typeface="Arial"/>
              <a:buChar char="•"/>
            </a:pPr>
            <a:endParaRPr lang="en-GB" sz="2400" dirty="0"/>
          </a:p>
          <a:p>
            <a:pPr algn="l"/>
            <a:endParaRPr lang="en-GB" sz="2200" dirty="0">
              <a:solidFill>
                <a:srgbClr val="0000FF"/>
              </a:solidFill>
            </a:endParaRPr>
          </a:p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FF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endParaRPr lang="en-US" i="1" dirty="0">
              <a:latin typeface="Candara" panose="020E0502030303020204" pitchFamily="34" charset="0"/>
            </a:endParaRPr>
          </a:p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© Institute for International Criminal Investigations 2018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259632" y="332656"/>
            <a:ext cx="75608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B. Managing risks to information 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660232" y="6309320"/>
            <a:ext cx="2339280" cy="476250"/>
          </a:xfrm>
        </p:spPr>
        <p:txBody>
          <a:bodyPr/>
          <a:lstStyle/>
          <a:p>
            <a:pPr>
              <a:defRPr/>
            </a:pPr>
            <a:r>
              <a:rPr lang="en-US" sz="1800" b="1" dirty="0">
                <a:latin typeface="+mj-lt"/>
              </a:rPr>
              <a:t> 	</a:t>
            </a: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15</a:t>
            </a:fld>
            <a:endParaRPr lang="en-US" sz="1800" b="1" dirty="0">
              <a:latin typeface="+mj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79512" y="2276872"/>
            <a:ext cx="878497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/>
              <a:buChar char="•"/>
            </a:pPr>
            <a:endParaRPr lang="en-GB" sz="2200" dirty="0"/>
          </a:p>
          <a:p>
            <a:pPr marL="285750" indent="-285750" algn="just">
              <a:buFont typeface="Arial"/>
              <a:buChar char="•"/>
            </a:pPr>
            <a:endParaRPr lang="en-GB" sz="2200" dirty="0"/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1962678839"/>
              </p:ext>
            </p:extLst>
          </p:nvPr>
        </p:nvGraphicFramePr>
        <p:xfrm>
          <a:off x="251520" y="1943100"/>
          <a:ext cx="8628260" cy="44382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467544" y="1412776"/>
            <a:ext cx="820891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dirty="0"/>
              <a:t>Some of the measures that you should consider </a:t>
            </a:r>
            <a:r>
              <a:rPr lang="en-GB" sz="2200" dirty="0" smtClean="0"/>
              <a:t>include:</a:t>
            </a:r>
            <a:endParaRPr lang="en-GB" sz="2200" dirty="0"/>
          </a:p>
        </p:txBody>
      </p:sp>
    </p:spTree>
    <p:extLst>
      <p:ext uri="{BB962C8B-B14F-4D97-AF65-F5344CB8AC3E}">
        <p14:creationId xmlns:p14="http://schemas.microsoft.com/office/powerpoint/2010/main" val="26388319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9512" y="1484784"/>
            <a:ext cx="8964488" cy="864096"/>
          </a:xfrm>
        </p:spPr>
        <p:txBody>
          <a:bodyPr anchor="ctr"/>
          <a:lstStyle/>
          <a:p>
            <a:pPr algn="l"/>
            <a:endParaRPr lang="en-GB" sz="2400" dirty="0"/>
          </a:p>
          <a:p>
            <a:pPr marL="342900" indent="-342900" algn="l">
              <a:buFont typeface="Arial"/>
              <a:buChar char="•"/>
            </a:pPr>
            <a:endParaRPr lang="en-GB" sz="2400" dirty="0"/>
          </a:p>
          <a:p>
            <a:pPr marL="342900" indent="-342900" algn="l">
              <a:buFont typeface="Arial"/>
              <a:buChar char="•"/>
            </a:pPr>
            <a:endParaRPr lang="en-GB" sz="2400" dirty="0"/>
          </a:p>
          <a:p>
            <a:pPr marL="342900" indent="-342900" algn="l">
              <a:buFont typeface="Arial"/>
              <a:buChar char="•"/>
            </a:pPr>
            <a:endParaRPr lang="en-GB" sz="2400" dirty="0"/>
          </a:p>
          <a:p>
            <a:pPr algn="l"/>
            <a:endParaRPr lang="en-GB" sz="2200" dirty="0">
              <a:solidFill>
                <a:srgbClr val="0000FF"/>
              </a:solidFill>
            </a:endParaRPr>
          </a:p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FF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Training Materials on the International Protocol</a:t>
            </a:r>
          </a:p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© Institute for International Criminal Investigations 2018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259632" y="27856"/>
            <a:ext cx="75608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C. Managing risks to victims </a:t>
            </a:r>
          </a:p>
          <a:p>
            <a:pPr algn="ctr"/>
            <a:r>
              <a:rPr lang="en-US" sz="3600" b="1" dirty="0"/>
              <a:t>and witnesses 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660232" y="6309320"/>
            <a:ext cx="2339280" cy="476250"/>
          </a:xfrm>
        </p:spPr>
        <p:txBody>
          <a:bodyPr/>
          <a:lstStyle/>
          <a:p>
            <a:pPr>
              <a:defRPr/>
            </a:pPr>
            <a:r>
              <a:rPr lang="en-US" sz="1800" b="1" dirty="0">
                <a:latin typeface="+mj-lt"/>
              </a:rPr>
              <a:t> 	</a:t>
            </a: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16</a:t>
            </a:fld>
            <a:endParaRPr lang="en-US" sz="1800" b="1" dirty="0">
              <a:latin typeface="+mj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39552" y="1412776"/>
            <a:ext cx="81369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International Protocol, pages 115-117 </a:t>
            </a:r>
          </a:p>
          <a:p>
            <a:pPr algn="ctr"/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Module 2 </a:t>
            </a:r>
            <a:r>
              <a:rPr lang="mr-IN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Understanding Sexual Violence and Module 7 </a:t>
            </a:r>
            <a:r>
              <a:rPr lang="mr-IN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Do No Harm, </a:t>
            </a:r>
          </a:p>
          <a:p>
            <a:pPr algn="ctr"/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Module 9 </a:t>
            </a:r>
            <a:r>
              <a:rPr lang="mr-IN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Planning, Module 1</a:t>
            </a:r>
            <a:r>
              <a:rPr lang="fr-CH" dirty="0">
                <a:solidFill>
                  <a:schemeClr val="bg1">
                    <a:lumMod val="50000"/>
                  </a:schemeClr>
                </a:solidFill>
              </a:rPr>
              <a:t>1 </a:t>
            </a:r>
            <a:r>
              <a:rPr lang="mr-IN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fr-CH" dirty="0">
                <a:solidFill>
                  <a:schemeClr val="bg1">
                    <a:lumMod val="50000"/>
                  </a:schemeClr>
                </a:solidFill>
              </a:rPr>
              <a:t> Interviewing and Module 15 - Trauma</a:t>
            </a:r>
            <a:endParaRPr lang="en-GB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53356" y="4005064"/>
            <a:ext cx="8639124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/>
              <a:buChar char="•"/>
            </a:pPr>
            <a:r>
              <a:rPr lang="en-GB" sz="2200" dirty="0">
                <a:solidFill>
                  <a:srgbClr val="000000"/>
                </a:solidFill>
              </a:rPr>
              <a:t>Victims and witnesses of CARSV are exposed to </a:t>
            </a:r>
            <a:r>
              <a:rPr lang="en-GB" sz="2200" dirty="0">
                <a:solidFill>
                  <a:srgbClr val="0000FF"/>
                </a:solidFill>
              </a:rPr>
              <a:t>unique threats and risks </a:t>
            </a:r>
            <a:r>
              <a:rPr lang="en-GB" sz="2200" dirty="0">
                <a:solidFill>
                  <a:srgbClr val="000000"/>
                </a:solidFill>
              </a:rPr>
              <a:t>to their physical and emotional health and </a:t>
            </a:r>
            <a:r>
              <a:rPr lang="en-GB" sz="2200" dirty="0" smtClean="0">
                <a:solidFill>
                  <a:srgbClr val="000000"/>
                </a:solidFill>
              </a:rPr>
              <a:t>well-being </a:t>
            </a:r>
            <a:r>
              <a:rPr lang="en-GB" sz="2200" dirty="0">
                <a:solidFill>
                  <a:srgbClr val="000000"/>
                </a:solidFill>
              </a:rPr>
              <a:t>in addition to those experienced by victims of other crimes</a:t>
            </a:r>
          </a:p>
          <a:p>
            <a:pPr marL="342900" indent="-342900" algn="just">
              <a:buFont typeface="Arial"/>
              <a:buChar char="•"/>
            </a:pPr>
            <a:endParaRPr lang="en-GB" sz="2200" dirty="0">
              <a:solidFill>
                <a:srgbClr val="000000"/>
              </a:solidFill>
            </a:endParaRPr>
          </a:p>
          <a:p>
            <a:pPr marL="342900" indent="-342900" algn="just">
              <a:buFont typeface="Arial"/>
              <a:buChar char="•"/>
            </a:pPr>
            <a:r>
              <a:rPr lang="en-GB" sz="2200" dirty="0">
                <a:solidFill>
                  <a:srgbClr val="000000"/>
                </a:solidFill>
              </a:rPr>
              <a:t>Their mere participation in the documentation process may put them, their </a:t>
            </a:r>
            <a:r>
              <a:rPr lang="en-GB" sz="2200" dirty="0" smtClean="0">
                <a:solidFill>
                  <a:srgbClr val="000000"/>
                </a:solidFill>
              </a:rPr>
              <a:t>families/friends </a:t>
            </a:r>
            <a:r>
              <a:rPr lang="en-GB" sz="2200" dirty="0">
                <a:solidFill>
                  <a:srgbClr val="000000"/>
                </a:solidFill>
              </a:rPr>
              <a:t>and communities at tremendous risk</a:t>
            </a:r>
          </a:p>
        </p:txBody>
      </p:sp>
      <p:sp>
        <p:nvSpPr>
          <p:cNvPr id="12" name="Flowchart: Alternate Process 22"/>
          <p:cNvSpPr/>
          <p:nvPr/>
        </p:nvSpPr>
        <p:spPr>
          <a:xfrm>
            <a:off x="539552" y="2564904"/>
            <a:ext cx="8136904" cy="1152128"/>
          </a:xfrm>
          <a:prstGeom prst="flowChartAlternateProcess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200" dirty="0">
                <a:solidFill>
                  <a:schemeClr val="tx1"/>
                </a:solidFill>
              </a:rPr>
              <a:t>CARSV victims and witnesses should be consulted about </a:t>
            </a:r>
            <a:r>
              <a:rPr lang="en-GB" sz="2200" b="1" dirty="0">
                <a:solidFill>
                  <a:schemeClr val="tx1"/>
                </a:solidFill>
              </a:rPr>
              <a:t>individual, local or community specific risks</a:t>
            </a:r>
            <a:r>
              <a:rPr lang="en-GB" sz="2200" dirty="0">
                <a:solidFill>
                  <a:schemeClr val="tx1"/>
                </a:solidFill>
              </a:rPr>
              <a:t> at the planning stage and throughout the documentation process</a:t>
            </a:r>
          </a:p>
        </p:txBody>
      </p:sp>
    </p:spTree>
    <p:extLst>
      <p:ext uri="{BB962C8B-B14F-4D97-AF65-F5344CB8AC3E}">
        <p14:creationId xmlns:p14="http://schemas.microsoft.com/office/powerpoint/2010/main" val="128076835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9512" y="1484784"/>
            <a:ext cx="8964488" cy="864096"/>
          </a:xfrm>
        </p:spPr>
        <p:txBody>
          <a:bodyPr anchor="ctr"/>
          <a:lstStyle/>
          <a:p>
            <a:pPr algn="l"/>
            <a:endParaRPr lang="en-GB" sz="2400" dirty="0"/>
          </a:p>
          <a:p>
            <a:pPr marL="342900" indent="-342900" algn="l">
              <a:buFont typeface="Arial"/>
              <a:buChar char="•"/>
            </a:pPr>
            <a:endParaRPr lang="en-GB" sz="2400" dirty="0"/>
          </a:p>
          <a:p>
            <a:pPr marL="342900" indent="-342900" algn="l">
              <a:buFont typeface="Arial"/>
              <a:buChar char="•"/>
            </a:pPr>
            <a:endParaRPr lang="en-GB" sz="2400" dirty="0"/>
          </a:p>
          <a:p>
            <a:pPr marL="342900" indent="-342900" algn="l">
              <a:buFont typeface="Arial"/>
              <a:buChar char="•"/>
            </a:pPr>
            <a:endParaRPr lang="en-GB" sz="2400" dirty="0"/>
          </a:p>
          <a:p>
            <a:pPr algn="l"/>
            <a:endParaRPr lang="en-GB" sz="2200" dirty="0">
              <a:solidFill>
                <a:srgbClr val="0000FF"/>
              </a:solidFill>
            </a:endParaRPr>
          </a:p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FF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Training Materials on the International Protocol</a:t>
            </a:r>
          </a:p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© Institute for International Criminal Investigations 2018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259632" y="27856"/>
            <a:ext cx="75608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C. Managing risks to victims </a:t>
            </a:r>
          </a:p>
          <a:p>
            <a:pPr algn="ctr"/>
            <a:r>
              <a:rPr lang="en-US" sz="3600" b="1" dirty="0"/>
              <a:t>and witnesses 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660232" y="6309320"/>
            <a:ext cx="2339280" cy="476250"/>
          </a:xfrm>
        </p:spPr>
        <p:txBody>
          <a:bodyPr/>
          <a:lstStyle/>
          <a:p>
            <a:pPr>
              <a:defRPr/>
            </a:pPr>
            <a:r>
              <a:rPr lang="en-US" sz="1800" b="1" dirty="0">
                <a:latin typeface="+mj-lt"/>
              </a:rPr>
              <a:t> 	</a:t>
            </a: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17</a:t>
            </a:fld>
            <a:endParaRPr lang="en-US" sz="1800" b="1" dirty="0">
              <a:latin typeface="+mj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39552" y="1412776"/>
            <a:ext cx="81369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International Protocol, pages 115-117 </a:t>
            </a:r>
          </a:p>
          <a:p>
            <a:pPr algn="ctr"/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Module 2 </a:t>
            </a:r>
            <a:r>
              <a:rPr lang="mr-IN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Understanding Sexual Violence and Module 7 </a:t>
            </a:r>
            <a:r>
              <a:rPr lang="mr-IN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Do No Harm, </a:t>
            </a:r>
          </a:p>
          <a:p>
            <a:pPr algn="ctr"/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Module 9 </a:t>
            </a:r>
            <a:r>
              <a:rPr lang="mr-IN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Planning, Module 1</a:t>
            </a:r>
            <a:r>
              <a:rPr lang="fr-CH" dirty="0">
                <a:solidFill>
                  <a:schemeClr val="bg1">
                    <a:lumMod val="50000"/>
                  </a:schemeClr>
                </a:solidFill>
              </a:rPr>
              <a:t>1 </a:t>
            </a:r>
            <a:r>
              <a:rPr lang="mr-IN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fr-CH" dirty="0">
                <a:solidFill>
                  <a:schemeClr val="bg1">
                    <a:lumMod val="50000"/>
                  </a:schemeClr>
                </a:solidFill>
              </a:rPr>
              <a:t> Interviewing and Module 15 - Trauma</a:t>
            </a:r>
            <a:endParaRPr lang="en-GB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07504" y="2420888"/>
            <a:ext cx="892899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288" indent="0" algn="ctr">
              <a:buNone/>
            </a:pPr>
            <a:r>
              <a:rPr lang="en-IE" sz="2200" dirty="0"/>
              <a:t>For each of these issues, you should assess the </a:t>
            </a:r>
            <a:r>
              <a:rPr lang="en-IE" sz="2200" dirty="0">
                <a:solidFill>
                  <a:srgbClr val="0000FF"/>
                </a:solidFill>
              </a:rPr>
              <a:t>severity of the potential harm</a:t>
            </a:r>
            <a:r>
              <a:rPr lang="en-IE" sz="2200" dirty="0"/>
              <a:t>, identify </a:t>
            </a:r>
            <a:r>
              <a:rPr lang="en-IE" sz="2200" dirty="0">
                <a:solidFill>
                  <a:srgbClr val="0000FF"/>
                </a:solidFill>
              </a:rPr>
              <a:t>individual vulnerability</a:t>
            </a:r>
            <a:r>
              <a:rPr lang="en-IE" sz="2200" dirty="0"/>
              <a:t>, analyse the </a:t>
            </a:r>
            <a:r>
              <a:rPr lang="en-IE" sz="2200" dirty="0">
                <a:solidFill>
                  <a:srgbClr val="0000FF"/>
                </a:solidFill>
              </a:rPr>
              <a:t>risk or likelihood</a:t>
            </a:r>
            <a:r>
              <a:rPr lang="en-IE" sz="2200" dirty="0"/>
              <a:t> of them occurring and look for potential </a:t>
            </a:r>
            <a:r>
              <a:rPr lang="en-IE" sz="2200" dirty="0">
                <a:solidFill>
                  <a:srgbClr val="0000FF"/>
                </a:solidFill>
              </a:rPr>
              <a:t>mitigating factors 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395536" y="3717032"/>
            <a:ext cx="8280000" cy="2448000"/>
            <a:chOff x="398366" y="3873063"/>
            <a:chExt cx="8275259" cy="1992192"/>
          </a:xfrm>
        </p:grpSpPr>
        <p:sp>
          <p:nvSpPr>
            <p:cNvPr id="14" name="Freeform 13"/>
            <p:cNvSpPr/>
            <p:nvPr/>
          </p:nvSpPr>
          <p:spPr>
            <a:xfrm>
              <a:off x="398366" y="3873063"/>
              <a:ext cx="1532455" cy="919473"/>
            </a:xfrm>
            <a:custGeom>
              <a:avLst/>
              <a:gdLst>
                <a:gd name="connsiteX0" fmla="*/ 0 w 1532455"/>
                <a:gd name="connsiteY0" fmla="*/ 0 h 919473"/>
                <a:gd name="connsiteX1" fmla="*/ 1532455 w 1532455"/>
                <a:gd name="connsiteY1" fmla="*/ 0 h 919473"/>
                <a:gd name="connsiteX2" fmla="*/ 1532455 w 1532455"/>
                <a:gd name="connsiteY2" fmla="*/ 919473 h 919473"/>
                <a:gd name="connsiteX3" fmla="*/ 0 w 1532455"/>
                <a:gd name="connsiteY3" fmla="*/ 919473 h 919473"/>
                <a:gd name="connsiteX4" fmla="*/ 0 w 1532455"/>
                <a:gd name="connsiteY4" fmla="*/ 0 h 9194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32455" h="919473">
                  <a:moveTo>
                    <a:pt x="0" y="0"/>
                  </a:moveTo>
                  <a:lnTo>
                    <a:pt x="1532455" y="0"/>
                  </a:lnTo>
                  <a:lnTo>
                    <a:pt x="1532455" y="919473"/>
                  </a:lnTo>
                  <a:lnTo>
                    <a:pt x="0" y="91947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90000"/>
              </a:schemeClr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0"/>
                <a:satOff val="0"/>
                <a:lumOff val="0"/>
                <a:alphaOff val="0"/>
              </a:schemeClr>
            </a:fillRef>
            <a:effectRef idx="3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4770" tIns="64770" rIns="64770" bIns="64770" numCol="1" spcCol="1270" anchor="ctr" anchorCtr="0">
              <a:noAutofit/>
            </a:bodyPr>
            <a:lstStyle/>
            <a:p>
              <a:pPr lvl="0" algn="ctr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kern="1200" dirty="0">
                  <a:solidFill>
                    <a:srgbClr val="000000"/>
                  </a:solidFill>
                </a:rPr>
                <a:t>Violence &amp; retaliation from </a:t>
              </a:r>
              <a:r>
                <a:rPr lang="en-IE" dirty="0">
                  <a:solidFill>
                    <a:srgbClr val="000000"/>
                  </a:solidFill>
                </a:rPr>
                <a:t>perpetrators</a:t>
              </a:r>
              <a:endParaRPr lang="nl-NL" kern="1200" dirty="0">
                <a:solidFill>
                  <a:srgbClr val="000000"/>
                </a:solidFill>
              </a:endParaRPr>
            </a:p>
          </p:txBody>
        </p:sp>
        <p:sp>
          <p:nvSpPr>
            <p:cNvPr id="15" name="Freeform 14"/>
            <p:cNvSpPr/>
            <p:nvPr/>
          </p:nvSpPr>
          <p:spPr>
            <a:xfrm>
              <a:off x="2084067" y="3873063"/>
              <a:ext cx="1532455" cy="919473"/>
            </a:xfrm>
            <a:custGeom>
              <a:avLst/>
              <a:gdLst>
                <a:gd name="connsiteX0" fmla="*/ 0 w 1532455"/>
                <a:gd name="connsiteY0" fmla="*/ 0 h 919473"/>
                <a:gd name="connsiteX1" fmla="*/ 1532455 w 1532455"/>
                <a:gd name="connsiteY1" fmla="*/ 0 h 919473"/>
                <a:gd name="connsiteX2" fmla="*/ 1532455 w 1532455"/>
                <a:gd name="connsiteY2" fmla="*/ 919473 h 919473"/>
                <a:gd name="connsiteX3" fmla="*/ 0 w 1532455"/>
                <a:gd name="connsiteY3" fmla="*/ 919473 h 919473"/>
                <a:gd name="connsiteX4" fmla="*/ 0 w 1532455"/>
                <a:gd name="connsiteY4" fmla="*/ 0 h 9194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32455" h="919473">
                  <a:moveTo>
                    <a:pt x="0" y="0"/>
                  </a:moveTo>
                  <a:lnTo>
                    <a:pt x="1532455" y="0"/>
                  </a:lnTo>
                  <a:lnTo>
                    <a:pt x="1532455" y="919473"/>
                  </a:lnTo>
                  <a:lnTo>
                    <a:pt x="0" y="91947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CFFCC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3">
                <a:hueOff val="0"/>
                <a:satOff val="0"/>
                <a:lumOff val="0"/>
                <a:alphaOff val="0"/>
              </a:schemeClr>
            </a:fillRef>
            <a:effectRef idx="3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4770" tIns="64770" rIns="64770" bIns="64770" numCol="1" spcCol="1270" anchor="ctr" anchorCtr="0">
              <a:noAutofit/>
            </a:bodyPr>
            <a:lstStyle/>
            <a:p>
              <a:pPr lvl="0" algn="ctr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kern="1200" dirty="0">
                  <a:solidFill>
                    <a:schemeClr val="tx1"/>
                  </a:solidFill>
                </a:rPr>
                <a:t>Reviving trauma</a:t>
              </a:r>
              <a:endParaRPr lang="nl-NL" kern="1200" dirty="0">
                <a:solidFill>
                  <a:schemeClr val="tx1"/>
                </a:solidFill>
              </a:endParaRPr>
            </a:p>
          </p:txBody>
        </p:sp>
        <p:sp>
          <p:nvSpPr>
            <p:cNvPr id="16" name="Freeform 15"/>
            <p:cNvSpPr/>
            <p:nvPr/>
          </p:nvSpPr>
          <p:spPr>
            <a:xfrm>
              <a:off x="3769768" y="3873063"/>
              <a:ext cx="1532455" cy="919473"/>
            </a:xfrm>
            <a:custGeom>
              <a:avLst/>
              <a:gdLst>
                <a:gd name="connsiteX0" fmla="*/ 0 w 1532455"/>
                <a:gd name="connsiteY0" fmla="*/ 0 h 919473"/>
                <a:gd name="connsiteX1" fmla="*/ 1532455 w 1532455"/>
                <a:gd name="connsiteY1" fmla="*/ 0 h 919473"/>
                <a:gd name="connsiteX2" fmla="*/ 1532455 w 1532455"/>
                <a:gd name="connsiteY2" fmla="*/ 919473 h 919473"/>
                <a:gd name="connsiteX3" fmla="*/ 0 w 1532455"/>
                <a:gd name="connsiteY3" fmla="*/ 919473 h 919473"/>
                <a:gd name="connsiteX4" fmla="*/ 0 w 1532455"/>
                <a:gd name="connsiteY4" fmla="*/ 0 h 9194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32455" h="919473">
                  <a:moveTo>
                    <a:pt x="0" y="0"/>
                  </a:moveTo>
                  <a:lnTo>
                    <a:pt x="1532455" y="0"/>
                  </a:lnTo>
                  <a:lnTo>
                    <a:pt x="1532455" y="919473"/>
                  </a:lnTo>
                  <a:lnTo>
                    <a:pt x="0" y="919473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0">
                  <a:schemeClr val="accent5">
                    <a:lumMod val="75000"/>
                  </a:schemeClr>
                </a:gs>
                <a:gs pos="100000">
                  <a:schemeClr val="accent5">
                    <a:hueOff val="0"/>
                    <a:satOff val="0"/>
                    <a:lumOff val="0"/>
                    <a:alphaOff val="0"/>
                    <a:shade val="48000"/>
                    <a:satMod val="180000"/>
                    <a:lumMod val="94000"/>
                  </a:schemeClr>
                </a:gs>
                <a:gs pos="100000">
                  <a:schemeClr val="accent5">
                    <a:hueOff val="0"/>
                    <a:satOff val="0"/>
                    <a:lumOff val="0"/>
                    <a:alphaOff val="0"/>
                    <a:shade val="48000"/>
                    <a:satMod val="180000"/>
                    <a:lumMod val="94000"/>
                  </a:schemeClr>
                </a:gs>
              </a:gsLst>
              <a:lin ang="4140000" scaled="1"/>
            </a:gra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0"/>
                <a:satOff val="0"/>
                <a:lumOff val="0"/>
                <a:alphaOff val="0"/>
              </a:schemeClr>
            </a:fillRef>
            <a:effectRef idx="3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4770" tIns="64770" rIns="64770" bIns="64770" numCol="1" spcCol="1270" anchor="ctr" anchorCtr="0">
              <a:noAutofit/>
            </a:bodyPr>
            <a:lstStyle/>
            <a:p>
              <a:pPr lvl="0" algn="ctr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kern="1200" dirty="0">
                  <a:solidFill>
                    <a:srgbClr val="000000"/>
                  </a:solidFill>
                </a:rPr>
                <a:t>Coercion or pressure from family</a:t>
              </a:r>
              <a:endParaRPr lang="nl-NL" kern="1200" dirty="0">
                <a:solidFill>
                  <a:srgbClr val="000000"/>
                </a:solidFill>
              </a:endParaRPr>
            </a:p>
          </p:txBody>
        </p:sp>
        <p:sp>
          <p:nvSpPr>
            <p:cNvPr id="17" name="Freeform 16"/>
            <p:cNvSpPr/>
            <p:nvPr/>
          </p:nvSpPr>
          <p:spPr>
            <a:xfrm>
              <a:off x="5455469" y="3873063"/>
              <a:ext cx="1532455" cy="919473"/>
            </a:xfrm>
            <a:custGeom>
              <a:avLst/>
              <a:gdLst>
                <a:gd name="connsiteX0" fmla="*/ 0 w 1532455"/>
                <a:gd name="connsiteY0" fmla="*/ 0 h 919473"/>
                <a:gd name="connsiteX1" fmla="*/ 1532455 w 1532455"/>
                <a:gd name="connsiteY1" fmla="*/ 0 h 919473"/>
                <a:gd name="connsiteX2" fmla="*/ 1532455 w 1532455"/>
                <a:gd name="connsiteY2" fmla="*/ 919473 h 919473"/>
                <a:gd name="connsiteX3" fmla="*/ 0 w 1532455"/>
                <a:gd name="connsiteY3" fmla="*/ 919473 h 919473"/>
                <a:gd name="connsiteX4" fmla="*/ 0 w 1532455"/>
                <a:gd name="connsiteY4" fmla="*/ 0 h 9194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32455" h="919473">
                  <a:moveTo>
                    <a:pt x="0" y="0"/>
                  </a:moveTo>
                  <a:lnTo>
                    <a:pt x="1532455" y="0"/>
                  </a:lnTo>
                  <a:lnTo>
                    <a:pt x="1532455" y="919473"/>
                  </a:lnTo>
                  <a:lnTo>
                    <a:pt x="0" y="91947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FAFDB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0"/>
                <a:satOff val="0"/>
                <a:lumOff val="0"/>
                <a:alphaOff val="0"/>
              </a:schemeClr>
            </a:fillRef>
            <a:effectRef idx="3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4770" tIns="64770" rIns="64770" bIns="64770" numCol="1" spcCol="1270" anchor="ctr" anchorCtr="0">
              <a:noAutofit/>
            </a:bodyPr>
            <a:lstStyle/>
            <a:p>
              <a:pPr lvl="0" algn="ctr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kern="1200" dirty="0">
                  <a:solidFill>
                    <a:srgbClr val="000000"/>
                  </a:solidFill>
                </a:rPr>
                <a:t>Denial of access to services</a:t>
              </a:r>
              <a:endParaRPr lang="nl-NL" kern="1200" dirty="0">
                <a:solidFill>
                  <a:srgbClr val="000000"/>
                </a:solidFill>
              </a:endParaRPr>
            </a:p>
          </p:txBody>
        </p:sp>
        <p:sp>
          <p:nvSpPr>
            <p:cNvPr id="18" name="Freeform 17"/>
            <p:cNvSpPr/>
            <p:nvPr/>
          </p:nvSpPr>
          <p:spPr>
            <a:xfrm>
              <a:off x="7141170" y="3873063"/>
              <a:ext cx="1532455" cy="919473"/>
            </a:xfrm>
            <a:custGeom>
              <a:avLst/>
              <a:gdLst>
                <a:gd name="connsiteX0" fmla="*/ 0 w 1532455"/>
                <a:gd name="connsiteY0" fmla="*/ 0 h 919473"/>
                <a:gd name="connsiteX1" fmla="*/ 1532455 w 1532455"/>
                <a:gd name="connsiteY1" fmla="*/ 0 h 919473"/>
                <a:gd name="connsiteX2" fmla="*/ 1532455 w 1532455"/>
                <a:gd name="connsiteY2" fmla="*/ 919473 h 919473"/>
                <a:gd name="connsiteX3" fmla="*/ 0 w 1532455"/>
                <a:gd name="connsiteY3" fmla="*/ 919473 h 919473"/>
                <a:gd name="connsiteX4" fmla="*/ 0 w 1532455"/>
                <a:gd name="connsiteY4" fmla="*/ 0 h 9194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32455" h="919473">
                  <a:moveTo>
                    <a:pt x="0" y="0"/>
                  </a:moveTo>
                  <a:lnTo>
                    <a:pt x="1532455" y="0"/>
                  </a:lnTo>
                  <a:lnTo>
                    <a:pt x="1532455" y="919473"/>
                  </a:lnTo>
                  <a:lnTo>
                    <a:pt x="0" y="91947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2C6E1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6">
                <a:hueOff val="0"/>
                <a:satOff val="0"/>
                <a:lumOff val="0"/>
                <a:alphaOff val="0"/>
              </a:schemeClr>
            </a:fillRef>
            <a:effectRef idx="3">
              <a:schemeClr val="accent6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4770" tIns="64770" rIns="64770" bIns="64770" numCol="1" spcCol="1270" anchor="ctr" anchorCtr="0">
              <a:noAutofit/>
            </a:bodyPr>
            <a:lstStyle/>
            <a:p>
              <a:pPr lvl="0" algn="ctr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dirty="0">
                  <a:solidFill>
                    <a:srgbClr val="000000"/>
                  </a:solidFill>
                </a:rPr>
                <a:t>I</a:t>
              </a:r>
              <a:r>
                <a:rPr lang="en-IE" kern="1200" dirty="0">
                  <a:solidFill>
                    <a:srgbClr val="000000"/>
                  </a:solidFill>
                </a:rPr>
                <a:t>mpact on family &amp; relationships</a:t>
              </a:r>
              <a:endParaRPr lang="nl-NL" kern="1200" dirty="0">
                <a:solidFill>
                  <a:srgbClr val="000000"/>
                </a:solidFill>
              </a:endParaRPr>
            </a:p>
          </p:txBody>
        </p:sp>
        <p:sp>
          <p:nvSpPr>
            <p:cNvPr id="19" name="Freeform 18"/>
            <p:cNvSpPr/>
            <p:nvPr/>
          </p:nvSpPr>
          <p:spPr>
            <a:xfrm>
              <a:off x="1241216" y="4945782"/>
              <a:ext cx="1532455" cy="919473"/>
            </a:xfrm>
            <a:custGeom>
              <a:avLst/>
              <a:gdLst>
                <a:gd name="connsiteX0" fmla="*/ 0 w 1532455"/>
                <a:gd name="connsiteY0" fmla="*/ 0 h 919473"/>
                <a:gd name="connsiteX1" fmla="*/ 1532455 w 1532455"/>
                <a:gd name="connsiteY1" fmla="*/ 0 h 919473"/>
                <a:gd name="connsiteX2" fmla="*/ 1532455 w 1532455"/>
                <a:gd name="connsiteY2" fmla="*/ 919473 h 919473"/>
                <a:gd name="connsiteX3" fmla="*/ 0 w 1532455"/>
                <a:gd name="connsiteY3" fmla="*/ 919473 h 919473"/>
                <a:gd name="connsiteX4" fmla="*/ 0 w 1532455"/>
                <a:gd name="connsiteY4" fmla="*/ 0 h 9194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32455" h="919473">
                  <a:moveTo>
                    <a:pt x="0" y="0"/>
                  </a:moveTo>
                  <a:lnTo>
                    <a:pt x="1532455" y="0"/>
                  </a:lnTo>
                  <a:lnTo>
                    <a:pt x="1532455" y="919473"/>
                  </a:lnTo>
                  <a:lnTo>
                    <a:pt x="0" y="91947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B9AD7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0"/>
                <a:satOff val="0"/>
                <a:lumOff val="0"/>
                <a:alphaOff val="0"/>
              </a:schemeClr>
            </a:fillRef>
            <a:effectRef idx="3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4770" tIns="64770" rIns="64770" bIns="64770" numCol="1" spcCol="1270" anchor="ctr" anchorCtr="0">
              <a:noAutofit/>
            </a:bodyPr>
            <a:lstStyle/>
            <a:p>
              <a:pPr lvl="0" algn="ctr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kern="1200" dirty="0">
                  <a:solidFill>
                    <a:srgbClr val="000000"/>
                  </a:solidFill>
                </a:rPr>
                <a:t>Stigma or social rejection</a:t>
              </a:r>
              <a:endParaRPr lang="nl-NL" kern="1200" dirty="0">
                <a:solidFill>
                  <a:srgbClr val="000000"/>
                </a:solidFill>
              </a:endParaRPr>
            </a:p>
          </p:txBody>
        </p:sp>
        <p:sp>
          <p:nvSpPr>
            <p:cNvPr id="20" name="Freeform 19"/>
            <p:cNvSpPr/>
            <p:nvPr/>
          </p:nvSpPr>
          <p:spPr>
            <a:xfrm>
              <a:off x="2926917" y="4945782"/>
              <a:ext cx="1532455" cy="919473"/>
            </a:xfrm>
            <a:custGeom>
              <a:avLst/>
              <a:gdLst>
                <a:gd name="connsiteX0" fmla="*/ 0 w 1532455"/>
                <a:gd name="connsiteY0" fmla="*/ 0 h 919473"/>
                <a:gd name="connsiteX1" fmla="*/ 1532455 w 1532455"/>
                <a:gd name="connsiteY1" fmla="*/ 0 h 919473"/>
                <a:gd name="connsiteX2" fmla="*/ 1532455 w 1532455"/>
                <a:gd name="connsiteY2" fmla="*/ 919473 h 919473"/>
                <a:gd name="connsiteX3" fmla="*/ 0 w 1532455"/>
                <a:gd name="connsiteY3" fmla="*/ 919473 h 919473"/>
                <a:gd name="connsiteX4" fmla="*/ 0 w 1532455"/>
                <a:gd name="connsiteY4" fmla="*/ 0 h 9194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32455" h="919473">
                  <a:moveTo>
                    <a:pt x="0" y="0"/>
                  </a:moveTo>
                  <a:lnTo>
                    <a:pt x="1532455" y="0"/>
                  </a:lnTo>
                  <a:lnTo>
                    <a:pt x="1532455" y="919473"/>
                  </a:lnTo>
                  <a:lnTo>
                    <a:pt x="0" y="91947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688D1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3">
                <a:hueOff val="0"/>
                <a:satOff val="0"/>
                <a:lumOff val="0"/>
                <a:alphaOff val="0"/>
              </a:schemeClr>
            </a:fillRef>
            <a:effectRef idx="3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4770" tIns="64770" rIns="64770" bIns="64770" numCol="1" spcCol="1270" anchor="ctr" anchorCtr="0">
              <a:noAutofit/>
            </a:bodyPr>
            <a:lstStyle/>
            <a:p>
              <a:pPr lvl="0" algn="ctr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dirty="0">
                  <a:solidFill>
                    <a:srgbClr val="000000"/>
                  </a:solidFill>
                </a:rPr>
                <a:t>Honour killing /p</a:t>
              </a:r>
              <a:r>
                <a:rPr lang="en-IE" kern="1200" dirty="0">
                  <a:solidFill>
                    <a:srgbClr val="000000"/>
                  </a:solidFill>
                </a:rPr>
                <a:t>unishment by family</a:t>
              </a:r>
              <a:endParaRPr lang="nl-NL" kern="1200" dirty="0">
                <a:solidFill>
                  <a:srgbClr val="000000"/>
                </a:solidFill>
              </a:endParaRPr>
            </a:p>
          </p:txBody>
        </p:sp>
        <p:sp>
          <p:nvSpPr>
            <p:cNvPr id="21" name="Freeform 20"/>
            <p:cNvSpPr/>
            <p:nvPr/>
          </p:nvSpPr>
          <p:spPr>
            <a:xfrm>
              <a:off x="4612618" y="4945782"/>
              <a:ext cx="1532455" cy="919473"/>
            </a:xfrm>
            <a:custGeom>
              <a:avLst/>
              <a:gdLst>
                <a:gd name="connsiteX0" fmla="*/ 0 w 1532455"/>
                <a:gd name="connsiteY0" fmla="*/ 0 h 919473"/>
                <a:gd name="connsiteX1" fmla="*/ 1532455 w 1532455"/>
                <a:gd name="connsiteY1" fmla="*/ 0 h 919473"/>
                <a:gd name="connsiteX2" fmla="*/ 1532455 w 1532455"/>
                <a:gd name="connsiteY2" fmla="*/ 919473 h 919473"/>
                <a:gd name="connsiteX3" fmla="*/ 0 w 1532455"/>
                <a:gd name="connsiteY3" fmla="*/ 919473 h 919473"/>
                <a:gd name="connsiteX4" fmla="*/ 0 w 1532455"/>
                <a:gd name="connsiteY4" fmla="*/ 0 h 9194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32455" h="919473">
                  <a:moveTo>
                    <a:pt x="0" y="0"/>
                  </a:moveTo>
                  <a:lnTo>
                    <a:pt x="1532455" y="0"/>
                  </a:lnTo>
                  <a:lnTo>
                    <a:pt x="1532455" y="919473"/>
                  </a:lnTo>
                  <a:lnTo>
                    <a:pt x="0" y="91947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385D5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0"/>
                <a:satOff val="0"/>
                <a:lumOff val="0"/>
                <a:alphaOff val="0"/>
              </a:schemeClr>
            </a:fillRef>
            <a:effectRef idx="3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4770" tIns="64770" rIns="64770" bIns="64770" numCol="1" spcCol="1270" anchor="ctr" anchorCtr="0">
              <a:noAutofit/>
            </a:bodyPr>
            <a:lstStyle/>
            <a:p>
              <a:pPr lvl="0" algn="ctr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kern="1200" dirty="0">
                  <a:solidFill>
                    <a:srgbClr val="000000"/>
                  </a:solidFill>
                </a:rPr>
                <a:t>Arrest or legal penalty for complaint</a:t>
              </a:r>
              <a:endParaRPr lang="nl-NL" kern="1200" dirty="0">
                <a:solidFill>
                  <a:srgbClr val="000000"/>
                </a:solidFill>
              </a:endParaRPr>
            </a:p>
          </p:txBody>
        </p:sp>
        <p:sp>
          <p:nvSpPr>
            <p:cNvPr id="22" name="Freeform 21"/>
            <p:cNvSpPr/>
            <p:nvPr/>
          </p:nvSpPr>
          <p:spPr>
            <a:xfrm>
              <a:off x="6298319" y="4945782"/>
              <a:ext cx="1532455" cy="919473"/>
            </a:xfrm>
            <a:custGeom>
              <a:avLst/>
              <a:gdLst>
                <a:gd name="connsiteX0" fmla="*/ 0 w 1532455"/>
                <a:gd name="connsiteY0" fmla="*/ 0 h 919473"/>
                <a:gd name="connsiteX1" fmla="*/ 1532455 w 1532455"/>
                <a:gd name="connsiteY1" fmla="*/ 0 h 919473"/>
                <a:gd name="connsiteX2" fmla="*/ 1532455 w 1532455"/>
                <a:gd name="connsiteY2" fmla="*/ 919473 h 919473"/>
                <a:gd name="connsiteX3" fmla="*/ 0 w 1532455"/>
                <a:gd name="connsiteY3" fmla="*/ 919473 h 919473"/>
                <a:gd name="connsiteX4" fmla="*/ 0 w 1532455"/>
                <a:gd name="connsiteY4" fmla="*/ 0 h 9194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32455" h="919473">
                  <a:moveTo>
                    <a:pt x="0" y="0"/>
                  </a:moveTo>
                  <a:lnTo>
                    <a:pt x="1532455" y="0"/>
                  </a:lnTo>
                  <a:lnTo>
                    <a:pt x="1532455" y="919473"/>
                  </a:lnTo>
                  <a:lnTo>
                    <a:pt x="0" y="91947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063C6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0"/>
                <a:satOff val="0"/>
                <a:lumOff val="0"/>
                <a:alphaOff val="0"/>
              </a:schemeClr>
            </a:fillRef>
            <a:effectRef idx="3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4770" tIns="64770" rIns="64770" bIns="64770" numCol="1" spcCol="1270" anchor="ctr" anchorCtr="0">
              <a:noAutofit/>
            </a:bodyPr>
            <a:lstStyle/>
            <a:p>
              <a:pPr lvl="0" algn="ctr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kern="1200" dirty="0">
                  <a:solidFill>
                    <a:srgbClr val="000000"/>
                  </a:solidFill>
                </a:rPr>
                <a:t>Loss of job or position in society</a:t>
              </a:r>
              <a:endParaRPr lang="nl-NL" kern="1200" dirty="0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599600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9512" y="1484784"/>
            <a:ext cx="8964488" cy="864096"/>
          </a:xfrm>
        </p:spPr>
        <p:txBody>
          <a:bodyPr anchor="ctr"/>
          <a:lstStyle/>
          <a:p>
            <a:pPr algn="l"/>
            <a:endParaRPr lang="en-GB" sz="2400" dirty="0"/>
          </a:p>
          <a:p>
            <a:pPr marL="342900" indent="-342900" algn="l">
              <a:buFont typeface="Arial"/>
              <a:buChar char="•"/>
            </a:pPr>
            <a:endParaRPr lang="en-GB" sz="2400" dirty="0"/>
          </a:p>
          <a:p>
            <a:pPr marL="342900" indent="-342900" algn="l">
              <a:buFont typeface="Arial"/>
              <a:buChar char="•"/>
            </a:pPr>
            <a:endParaRPr lang="en-GB" sz="2400" dirty="0"/>
          </a:p>
          <a:p>
            <a:pPr marL="342900" indent="-342900" algn="l">
              <a:buFont typeface="Arial"/>
              <a:buChar char="•"/>
            </a:pPr>
            <a:endParaRPr lang="en-GB" sz="2400" dirty="0"/>
          </a:p>
          <a:p>
            <a:pPr algn="l"/>
            <a:endParaRPr lang="en-GB" sz="2200" dirty="0">
              <a:solidFill>
                <a:srgbClr val="0000FF"/>
              </a:solidFill>
            </a:endParaRPr>
          </a:p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FF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endParaRPr lang="en-US" i="1" dirty="0">
              <a:latin typeface="Candara" panose="020E0502030303020204" pitchFamily="34" charset="0"/>
            </a:endParaRPr>
          </a:p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© Institute for International Criminal Investigations 2018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259632" y="27856"/>
            <a:ext cx="75608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C. Managing risks to victims </a:t>
            </a:r>
          </a:p>
          <a:p>
            <a:pPr algn="ctr"/>
            <a:r>
              <a:rPr lang="en-US" sz="3600" b="1" dirty="0"/>
              <a:t>and witnesses 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660232" y="6309320"/>
            <a:ext cx="2339280" cy="476250"/>
          </a:xfrm>
        </p:spPr>
        <p:txBody>
          <a:bodyPr/>
          <a:lstStyle/>
          <a:p>
            <a:pPr>
              <a:defRPr/>
            </a:pPr>
            <a:r>
              <a:rPr lang="en-US" sz="1800" b="1" dirty="0">
                <a:latin typeface="+mj-lt"/>
              </a:rPr>
              <a:t> 	</a:t>
            </a: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18</a:t>
            </a:fld>
            <a:endParaRPr lang="en-US" sz="1800" b="1" dirty="0">
              <a:latin typeface="+mj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39552" y="1412776"/>
            <a:ext cx="81369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International Protocol, pages 115-117 </a:t>
            </a:r>
          </a:p>
          <a:p>
            <a:pPr algn="ctr"/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Module 2 </a:t>
            </a:r>
            <a:r>
              <a:rPr lang="mr-IN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Understanding Sexual Violence and Module 7 </a:t>
            </a:r>
            <a:r>
              <a:rPr lang="mr-IN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Do No Harm, </a:t>
            </a:r>
          </a:p>
          <a:p>
            <a:pPr algn="ctr"/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Module 9 </a:t>
            </a:r>
            <a:r>
              <a:rPr lang="mr-IN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Planning, Module 1</a:t>
            </a:r>
            <a:r>
              <a:rPr lang="fr-CH" dirty="0">
                <a:solidFill>
                  <a:schemeClr val="bg1">
                    <a:lumMod val="50000"/>
                  </a:schemeClr>
                </a:solidFill>
              </a:rPr>
              <a:t>1 </a:t>
            </a:r>
            <a:r>
              <a:rPr lang="mr-IN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fr-CH" dirty="0">
                <a:solidFill>
                  <a:schemeClr val="bg1">
                    <a:lumMod val="50000"/>
                  </a:schemeClr>
                </a:solidFill>
              </a:rPr>
              <a:t> Interviewing and Module 15 - Trauma</a:t>
            </a:r>
            <a:endParaRPr lang="en-GB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07504" y="2420888"/>
            <a:ext cx="892899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288" indent="0" algn="ctr">
              <a:buNone/>
            </a:pPr>
            <a:r>
              <a:rPr lang="en-IE" sz="2200" dirty="0"/>
              <a:t>The following factors may be relevant when assessing risks </a:t>
            </a:r>
          </a:p>
          <a:p>
            <a:pPr marL="18288" indent="0" algn="ctr">
              <a:buNone/>
            </a:pPr>
            <a:r>
              <a:rPr lang="en-IE" sz="2200" dirty="0"/>
              <a:t>to victims and </a:t>
            </a:r>
            <a:r>
              <a:rPr lang="en-IE" sz="2200" dirty="0" smtClean="0"/>
              <a:t>witnesses: </a:t>
            </a:r>
            <a:endParaRPr lang="en-IE" sz="2200" dirty="0"/>
          </a:p>
        </p:txBody>
      </p:sp>
      <p:grpSp>
        <p:nvGrpSpPr>
          <p:cNvPr id="23" name="Group 22"/>
          <p:cNvGrpSpPr/>
          <p:nvPr/>
        </p:nvGrpSpPr>
        <p:grpSpPr>
          <a:xfrm>
            <a:off x="467544" y="3356992"/>
            <a:ext cx="8208912" cy="2426037"/>
            <a:chOff x="1331651" y="3501008"/>
            <a:chExt cx="6624730" cy="2576301"/>
          </a:xfrm>
        </p:grpSpPr>
        <p:sp>
          <p:nvSpPr>
            <p:cNvPr id="24" name="Freeform 23"/>
            <p:cNvSpPr/>
            <p:nvPr/>
          </p:nvSpPr>
          <p:spPr>
            <a:xfrm>
              <a:off x="1331651" y="3501008"/>
              <a:ext cx="6624730" cy="589606"/>
            </a:xfrm>
            <a:custGeom>
              <a:avLst/>
              <a:gdLst>
                <a:gd name="connsiteX0" fmla="*/ 0 w 6624730"/>
                <a:gd name="connsiteY0" fmla="*/ 0 h 589606"/>
                <a:gd name="connsiteX1" fmla="*/ 6624730 w 6624730"/>
                <a:gd name="connsiteY1" fmla="*/ 0 h 589606"/>
                <a:gd name="connsiteX2" fmla="*/ 6624730 w 6624730"/>
                <a:gd name="connsiteY2" fmla="*/ 589606 h 589606"/>
                <a:gd name="connsiteX3" fmla="*/ 0 w 6624730"/>
                <a:gd name="connsiteY3" fmla="*/ 589606 h 589606"/>
                <a:gd name="connsiteX4" fmla="*/ 0 w 6624730"/>
                <a:gd name="connsiteY4" fmla="*/ 0 h 5896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624730" h="589606">
                  <a:moveTo>
                    <a:pt x="0" y="0"/>
                  </a:moveTo>
                  <a:lnTo>
                    <a:pt x="6624730" y="0"/>
                  </a:lnTo>
                  <a:lnTo>
                    <a:pt x="6624730" y="589606"/>
                  </a:lnTo>
                  <a:lnTo>
                    <a:pt x="0" y="58960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CFFCC"/>
            </a:solidFill>
            <a:ln>
              <a:solidFill>
                <a:srgbClr val="CCFFCC"/>
              </a:solidFill>
            </a:ln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0"/>
                <a:satOff val="0"/>
                <a:lumOff val="0"/>
                <a:alphaOff val="0"/>
              </a:schemeClr>
            </a:fillRef>
            <a:effectRef idx="3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83820" tIns="83820" rIns="83820" bIns="83820" numCol="1" spcCol="1270" anchor="ctr" anchorCtr="0">
              <a:noAutofit/>
            </a:bodyPr>
            <a:lstStyle/>
            <a:p>
              <a:pPr lvl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sz="2400" kern="1200" dirty="0">
                  <a:solidFill>
                    <a:srgbClr val="000000"/>
                  </a:solidFill>
                </a:rPr>
                <a:t>Current level of hostilities and location of perpetrators</a:t>
              </a:r>
              <a:endParaRPr lang="nl-NL" sz="2400" kern="1200" dirty="0">
                <a:solidFill>
                  <a:srgbClr val="000000"/>
                </a:solidFill>
              </a:endParaRPr>
            </a:p>
          </p:txBody>
        </p:sp>
        <p:sp>
          <p:nvSpPr>
            <p:cNvPr id="25" name="Freeform 24"/>
            <p:cNvSpPr/>
            <p:nvPr/>
          </p:nvSpPr>
          <p:spPr>
            <a:xfrm>
              <a:off x="1465524" y="4135775"/>
              <a:ext cx="6385191" cy="588721"/>
            </a:xfrm>
            <a:custGeom>
              <a:avLst/>
              <a:gdLst>
                <a:gd name="connsiteX0" fmla="*/ 0 w 6385191"/>
                <a:gd name="connsiteY0" fmla="*/ 0 h 588721"/>
                <a:gd name="connsiteX1" fmla="*/ 6385191 w 6385191"/>
                <a:gd name="connsiteY1" fmla="*/ 0 h 588721"/>
                <a:gd name="connsiteX2" fmla="*/ 6385191 w 6385191"/>
                <a:gd name="connsiteY2" fmla="*/ 588721 h 588721"/>
                <a:gd name="connsiteX3" fmla="*/ 0 w 6385191"/>
                <a:gd name="connsiteY3" fmla="*/ 588721 h 588721"/>
                <a:gd name="connsiteX4" fmla="*/ 0 w 6385191"/>
                <a:gd name="connsiteY4" fmla="*/ 0 h 5887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385191" h="588721">
                  <a:moveTo>
                    <a:pt x="0" y="0"/>
                  </a:moveTo>
                  <a:lnTo>
                    <a:pt x="6385191" y="0"/>
                  </a:lnTo>
                  <a:lnTo>
                    <a:pt x="6385191" y="588721"/>
                  </a:lnTo>
                  <a:lnTo>
                    <a:pt x="0" y="58872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solidFill>
                <a:srgbClr val="CCFFCC"/>
              </a:solidFill>
            </a:ln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-685719"/>
                <a:satOff val="-1897"/>
                <a:lumOff val="1177"/>
                <a:alphaOff val="0"/>
              </a:schemeClr>
            </a:fillRef>
            <a:effectRef idx="3">
              <a:schemeClr val="accent4">
                <a:hueOff val="-685719"/>
                <a:satOff val="-1897"/>
                <a:lumOff val="1177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83820" tIns="83820" rIns="83820" bIns="83820" numCol="1" spcCol="1270" anchor="ctr" anchorCtr="0">
              <a:noAutofit/>
            </a:bodyPr>
            <a:lstStyle/>
            <a:p>
              <a:pPr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sz="2400" dirty="0">
                  <a:solidFill>
                    <a:srgbClr val="000000"/>
                  </a:solidFill>
                </a:rPr>
                <a:t>Capacity of perpetrator/associates to carry out threats</a:t>
              </a:r>
              <a:endParaRPr lang="nl-NL" sz="2400" dirty="0">
                <a:solidFill>
                  <a:srgbClr val="000000"/>
                </a:solidFill>
              </a:endParaRPr>
            </a:p>
          </p:txBody>
        </p:sp>
        <p:sp>
          <p:nvSpPr>
            <p:cNvPr id="26" name="Freeform 25"/>
            <p:cNvSpPr/>
            <p:nvPr/>
          </p:nvSpPr>
          <p:spPr>
            <a:xfrm>
              <a:off x="1682249" y="5489177"/>
              <a:ext cx="5846136" cy="588132"/>
            </a:xfrm>
            <a:custGeom>
              <a:avLst/>
              <a:gdLst>
                <a:gd name="connsiteX0" fmla="*/ 0 w 5846136"/>
                <a:gd name="connsiteY0" fmla="*/ 0 h 588132"/>
                <a:gd name="connsiteX1" fmla="*/ 5846136 w 5846136"/>
                <a:gd name="connsiteY1" fmla="*/ 0 h 588132"/>
                <a:gd name="connsiteX2" fmla="*/ 5846136 w 5846136"/>
                <a:gd name="connsiteY2" fmla="*/ 588132 h 588132"/>
                <a:gd name="connsiteX3" fmla="*/ 0 w 5846136"/>
                <a:gd name="connsiteY3" fmla="*/ 588132 h 588132"/>
                <a:gd name="connsiteX4" fmla="*/ 0 w 5846136"/>
                <a:gd name="connsiteY4" fmla="*/ 0 h 5881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846136" h="588132">
                  <a:moveTo>
                    <a:pt x="0" y="0"/>
                  </a:moveTo>
                  <a:lnTo>
                    <a:pt x="5846136" y="0"/>
                  </a:lnTo>
                  <a:lnTo>
                    <a:pt x="5846136" y="588132"/>
                  </a:lnTo>
                  <a:lnTo>
                    <a:pt x="0" y="5881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B9AD7"/>
            </a:solidFill>
            <a:ln>
              <a:solidFill>
                <a:srgbClr val="CCFFCC"/>
              </a:solidFill>
            </a:ln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-1371437"/>
                <a:satOff val="-3793"/>
                <a:lumOff val="2353"/>
                <a:alphaOff val="0"/>
              </a:schemeClr>
            </a:fillRef>
            <a:effectRef idx="3">
              <a:schemeClr val="accent4">
                <a:hueOff val="-1371437"/>
                <a:satOff val="-3793"/>
                <a:lumOff val="2353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83820" tIns="83820" rIns="83820" bIns="83820" numCol="1" spcCol="1270" anchor="ctr" anchorCtr="0">
              <a:noAutofit/>
            </a:bodyPr>
            <a:lstStyle/>
            <a:p>
              <a:pPr lvl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sz="2400" dirty="0">
                  <a:solidFill>
                    <a:srgbClr val="000000"/>
                  </a:solidFill>
                </a:rPr>
                <a:t>Ability to identify/trace sources of information</a:t>
              </a:r>
              <a:endParaRPr lang="nl-NL" sz="2400" dirty="0">
                <a:solidFill>
                  <a:srgbClr val="000000"/>
                </a:solidFill>
              </a:endParaRPr>
            </a:p>
          </p:txBody>
        </p:sp>
        <p:sp>
          <p:nvSpPr>
            <p:cNvPr id="27" name="Freeform 26"/>
            <p:cNvSpPr/>
            <p:nvPr/>
          </p:nvSpPr>
          <p:spPr>
            <a:xfrm>
              <a:off x="1610011" y="4823987"/>
              <a:ext cx="6090712" cy="588721"/>
            </a:xfrm>
            <a:custGeom>
              <a:avLst/>
              <a:gdLst>
                <a:gd name="connsiteX0" fmla="*/ 0 w 6090712"/>
                <a:gd name="connsiteY0" fmla="*/ 0 h 588721"/>
                <a:gd name="connsiteX1" fmla="*/ 6090712 w 6090712"/>
                <a:gd name="connsiteY1" fmla="*/ 0 h 588721"/>
                <a:gd name="connsiteX2" fmla="*/ 6090712 w 6090712"/>
                <a:gd name="connsiteY2" fmla="*/ 588721 h 588721"/>
                <a:gd name="connsiteX3" fmla="*/ 0 w 6090712"/>
                <a:gd name="connsiteY3" fmla="*/ 588721 h 588721"/>
                <a:gd name="connsiteX4" fmla="*/ 0 w 6090712"/>
                <a:gd name="connsiteY4" fmla="*/ 0 h 5887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90712" h="588721">
                  <a:moveTo>
                    <a:pt x="0" y="0"/>
                  </a:moveTo>
                  <a:lnTo>
                    <a:pt x="6090712" y="0"/>
                  </a:lnTo>
                  <a:lnTo>
                    <a:pt x="6090712" y="588721"/>
                  </a:lnTo>
                  <a:lnTo>
                    <a:pt x="0" y="58872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2C6E1"/>
            </a:solidFill>
            <a:ln>
              <a:solidFill>
                <a:srgbClr val="CCFFCC"/>
              </a:solidFill>
            </a:ln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-2057156"/>
                <a:satOff val="-5690"/>
                <a:lumOff val="3530"/>
                <a:alphaOff val="0"/>
              </a:schemeClr>
            </a:fillRef>
            <a:effectRef idx="3">
              <a:schemeClr val="accent4">
                <a:hueOff val="-2057156"/>
                <a:satOff val="-5690"/>
                <a:lumOff val="353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83820" tIns="83820" rIns="83820" bIns="83820" numCol="1" spcCol="1270" anchor="ctr" anchorCtr="0">
              <a:noAutofit/>
            </a:bodyPr>
            <a:lstStyle/>
            <a:p>
              <a:pPr lvl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sz="2400" dirty="0">
                  <a:solidFill>
                    <a:srgbClr val="000000"/>
                  </a:solidFill>
                </a:rPr>
                <a:t>Specific concerns for certain groups (i.e. children)</a:t>
              </a:r>
              <a:endParaRPr lang="nl-NL" sz="2400" dirty="0">
                <a:solidFill>
                  <a:srgbClr val="000000"/>
                </a:solidFill>
              </a:endParaRPr>
            </a:p>
          </p:txBody>
        </p:sp>
      </p:grpSp>
      <p:sp>
        <p:nvSpPr>
          <p:cNvPr id="28" name="Freeform 27"/>
          <p:cNvSpPr/>
          <p:nvPr/>
        </p:nvSpPr>
        <p:spPr>
          <a:xfrm>
            <a:off x="1115616" y="5877272"/>
            <a:ext cx="6768752" cy="553829"/>
          </a:xfrm>
          <a:custGeom>
            <a:avLst/>
            <a:gdLst>
              <a:gd name="connsiteX0" fmla="*/ 0 w 5846136"/>
              <a:gd name="connsiteY0" fmla="*/ 0 h 588132"/>
              <a:gd name="connsiteX1" fmla="*/ 5846136 w 5846136"/>
              <a:gd name="connsiteY1" fmla="*/ 0 h 588132"/>
              <a:gd name="connsiteX2" fmla="*/ 5846136 w 5846136"/>
              <a:gd name="connsiteY2" fmla="*/ 588132 h 588132"/>
              <a:gd name="connsiteX3" fmla="*/ 0 w 5846136"/>
              <a:gd name="connsiteY3" fmla="*/ 588132 h 588132"/>
              <a:gd name="connsiteX4" fmla="*/ 0 w 5846136"/>
              <a:gd name="connsiteY4" fmla="*/ 0 h 5881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846136" h="588132">
                <a:moveTo>
                  <a:pt x="0" y="0"/>
                </a:moveTo>
                <a:lnTo>
                  <a:pt x="5846136" y="0"/>
                </a:lnTo>
                <a:lnTo>
                  <a:pt x="5846136" y="588132"/>
                </a:lnTo>
                <a:lnTo>
                  <a:pt x="0" y="588132"/>
                </a:lnTo>
                <a:lnTo>
                  <a:pt x="0" y="0"/>
                </a:lnTo>
                <a:close/>
              </a:path>
            </a:pathLst>
          </a:custGeom>
          <a:solidFill>
            <a:srgbClr val="A385D5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spcFirstLastPara="0" vert="horz" wrap="square" lIns="83820" tIns="83820" rIns="83820" bIns="83820" numCol="1" spcCol="1270" anchor="ctr" anchorCtr="0">
            <a:noAutofit/>
          </a:bodyPr>
          <a:lstStyle/>
          <a:p>
            <a:pPr lvl="0" algn="ctr" defTabSz="9779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IE" sz="2400" kern="1200" dirty="0">
                <a:solidFill>
                  <a:srgbClr val="000000"/>
                </a:solidFill>
              </a:rPr>
              <a:t>Other &amp; safer means of accessing information</a:t>
            </a:r>
            <a:endParaRPr lang="nl-NL" sz="2400" kern="12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127798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9512" y="1484784"/>
            <a:ext cx="8964488" cy="864096"/>
          </a:xfrm>
        </p:spPr>
        <p:txBody>
          <a:bodyPr anchor="ctr"/>
          <a:lstStyle/>
          <a:p>
            <a:pPr algn="l"/>
            <a:endParaRPr lang="en-GB" sz="2400" dirty="0"/>
          </a:p>
          <a:p>
            <a:pPr marL="342900" indent="-342900" algn="l">
              <a:buFont typeface="Arial"/>
              <a:buChar char="•"/>
            </a:pPr>
            <a:endParaRPr lang="en-GB" sz="2400" dirty="0"/>
          </a:p>
          <a:p>
            <a:pPr marL="342900" indent="-342900" algn="l">
              <a:buFont typeface="Arial"/>
              <a:buChar char="•"/>
            </a:pPr>
            <a:endParaRPr lang="en-GB" sz="2400" dirty="0"/>
          </a:p>
          <a:p>
            <a:pPr marL="342900" indent="-342900" algn="l">
              <a:buFont typeface="Arial"/>
              <a:buChar char="•"/>
            </a:pPr>
            <a:endParaRPr lang="en-GB" sz="2400" dirty="0"/>
          </a:p>
          <a:p>
            <a:pPr algn="l"/>
            <a:endParaRPr lang="en-GB" sz="2200" dirty="0">
              <a:solidFill>
                <a:srgbClr val="0000FF"/>
              </a:solidFill>
            </a:endParaRPr>
          </a:p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FF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endParaRPr lang="en-US" i="1" dirty="0">
              <a:latin typeface="Candara" panose="020E0502030303020204" pitchFamily="34" charset="0"/>
            </a:endParaRPr>
          </a:p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© Institute for International Criminal Investigations 2018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259632" y="116632"/>
            <a:ext cx="75608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C. Managing risks to victims and witnesses 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660232" y="6309320"/>
            <a:ext cx="2339280" cy="476250"/>
          </a:xfrm>
        </p:spPr>
        <p:txBody>
          <a:bodyPr/>
          <a:lstStyle/>
          <a:p>
            <a:pPr>
              <a:defRPr/>
            </a:pPr>
            <a:r>
              <a:rPr lang="en-US" sz="1800" b="1" dirty="0">
                <a:latin typeface="+mj-lt"/>
              </a:rPr>
              <a:t> 	</a:t>
            </a: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19</a:t>
            </a:fld>
            <a:endParaRPr lang="en-US" sz="1800" b="1" dirty="0">
              <a:latin typeface="+mj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79512" y="2276872"/>
            <a:ext cx="878497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/>
              <a:buChar char="•"/>
            </a:pPr>
            <a:endParaRPr lang="en-GB" sz="2200" dirty="0"/>
          </a:p>
          <a:p>
            <a:pPr marL="285750" indent="-285750" algn="just">
              <a:buFont typeface="Arial"/>
              <a:buChar char="•"/>
            </a:pPr>
            <a:endParaRPr lang="en-GB" sz="2200" dirty="0"/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1415186100"/>
              </p:ext>
            </p:extLst>
          </p:nvPr>
        </p:nvGraphicFramePr>
        <p:xfrm>
          <a:off x="251520" y="1943100"/>
          <a:ext cx="8628260" cy="44382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467544" y="1412776"/>
            <a:ext cx="820891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dirty="0"/>
              <a:t>Some of the steps that you should take </a:t>
            </a:r>
            <a:r>
              <a:rPr lang="en-GB" sz="2200" dirty="0" smtClean="0"/>
              <a:t>include:</a:t>
            </a:r>
            <a:endParaRPr lang="en-GB" sz="2200" dirty="0"/>
          </a:p>
        </p:txBody>
      </p:sp>
    </p:spTree>
    <p:extLst>
      <p:ext uri="{BB962C8B-B14F-4D97-AF65-F5344CB8AC3E}">
        <p14:creationId xmlns:p14="http://schemas.microsoft.com/office/powerpoint/2010/main" val="7043856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1685516465"/>
              </p:ext>
            </p:extLst>
          </p:nvPr>
        </p:nvGraphicFramePr>
        <p:xfrm>
          <a:off x="467544" y="1628800"/>
          <a:ext cx="8136904" cy="45365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Training Materials on the International Protocol</a:t>
            </a:r>
          </a:p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© Institute for International Criminal Investigations 2018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403648" y="260648"/>
            <a:ext cx="71287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latin typeface="+mj-lt"/>
              </a:rPr>
              <a:t>Session objectives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2</a:t>
            </a:fld>
            <a:endParaRPr lang="en-US" sz="18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6658145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528" y="1556792"/>
            <a:ext cx="8424936" cy="4680520"/>
          </a:xfrm>
        </p:spPr>
        <p:txBody>
          <a:bodyPr anchor="ctr">
            <a:normAutofit fontScale="25000" lnSpcReduction="20000"/>
          </a:bodyPr>
          <a:lstStyle/>
          <a:p>
            <a:pPr algn="just"/>
            <a:endParaRPr lang="en-GB" sz="8800" dirty="0">
              <a:solidFill>
                <a:srgbClr val="000000"/>
              </a:solidFill>
            </a:endParaRPr>
          </a:p>
          <a:p>
            <a:pPr algn="just"/>
            <a:endParaRPr lang="en-GB" sz="9600" dirty="0">
              <a:solidFill>
                <a:srgbClr val="000000"/>
              </a:solidFill>
            </a:endParaRPr>
          </a:p>
          <a:p>
            <a:pPr algn="just"/>
            <a:endParaRPr lang="en-GB" sz="9600" dirty="0">
              <a:solidFill>
                <a:srgbClr val="000000"/>
              </a:solidFill>
            </a:endParaRPr>
          </a:p>
          <a:p>
            <a:pPr marL="342900" indent="-342900" algn="just">
              <a:buFont typeface="Arial"/>
              <a:buChar char="•"/>
            </a:pPr>
            <a:r>
              <a:rPr lang="en-GB" sz="9600" dirty="0" smtClean="0">
                <a:solidFill>
                  <a:srgbClr val="000000"/>
                </a:solidFill>
              </a:rPr>
              <a:t>Be </a:t>
            </a:r>
            <a:r>
              <a:rPr lang="en-GB" sz="9600" dirty="0">
                <a:solidFill>
                  <a:srgbClr val="000000"/>
                </a:solidFill>
              </a:rPr>
              <a:t>aware of the safety and security aspects of your work and risks which may arise for </a:t>
            </a:r>
            <a:r>
              <a:rPr lang="en-GB" sz="9600" dirty="0">
                <a:solidFill>
                  <a:srgbClr val="0000FF"/>
                </a:solidFill>
              </a:rPr>
              <a:t>you/your </a:t>
            </a:r>
            <a:r>
              <a:rPr lang="en-GB" sz="9600" dirty="0" smtClean="0">
                <a:solidFill>
                  <a:srgbClr val="0000FF"/>
                </a:solidFill>
              </a:rPr>
              <a:t>team (including intermediaries, interpreters, drivers), victims</a:t>
            </a:r>
            <a:r>
              <a:rPr lang="en-GB" sz="9600" dirty="0">
                <a:solidFill>
                  <a:srgbClr val="0000FF"/>
                </a:solidFill>
              </a:rPr>
              <a:t>/</a:t>
            </a:r>
            <a:r>
              <a:rPr lang="en-GB" sz="9600" dirty="0" smtClean="0">
                <a:solidFill>
                  <a:srgbClr val="0000FF"/>
                </a:solidFill>
              </a:rPr>
              <a:t>witnesses, their families/friends </a:t>
            </a:r>
            <a:r>
              <a:rPr lang="en-GB" sz="9600" dirty="0">
                <a:solidFill>
                  <a:srgbClr val="0000FF"/>
                </a:solidFill>
              </a:rPr>
              <a:t>and </a:t>
            </a:r>
            <a:r>
              <a:rPr lang="en-GB" sz="9600" dirty="0" smtClean="0">
                <a:solidFill>
                  <a:srgbClr val="0000FF"/>
                </a:solidFill>
              </a:rPr>
              <a:t>information</a:t>
            </a:r>
          </a:p>
          <a:p>
            <a:pPr lvl="1" algn="just"/>
            <a:endParaRPr lang="en-GB" sz="9600" dirty="0">
              <a:solidFill>
                <a:srgbClr val="000000"/>
              </a:solidFill>
            </a:endParaRPr>
          </a:p>
          <a:p>
            <a:pPr marL="342900" indent="-342900" algn="just">
              <a:buFont typeface="Arial"/>
              <a:buChar char="•"/>
            </a:pPr>
            <a:r>
              <a:rPr lang="en-GB" sz="9600" dirty="0">
                <a:solidFill>
                  <a:srgbClr val="000000"/>
                </a:solidFill>
              </a:rPr>
              <a:t>Safety and security considerations </a:t>
            </a:r>
            <a:r>
              <a:rPr lang="en-GB" sz="9600" dirty="0">
                <a:solidFill>
                  <a:srgbClr val="0000FF"/>
                </a:solidFill>
              </a:rPr>
              <a:t>should underpin any decision or action you take </a:t>
            </a:r>
            <a:r>
              <a:rPr lang="en-GB" sz="9600" dirty="0">
                <a:solidFill>
                  <a:srgbClr val="000000"/>
                </a:solidFill>
              </a:rPr>
              <a:t>throughout the documentation </a:t>
            </a:r>
            <a:r>
              <a:rPr lang="en-GB" sz="9600" dirty="0" smtClean="0">
                <a:solidFill>
                  <a:srgbClr val="000000"/>
                </a:solidFill>
              </a:rPr>
              <a:t>process</a:t>
            </a:r>
          </a:p>
          <a:p>
            <a:pPr marL="342900" indent="-342900" algn="just">
              <a:buFont typeface="Arial"/>
              <a:buChar char="•"/>
            </a:pPr>
            <a:endParaRPr lang="en-GB" sz="9600" dirty="0">
              <a:solidFill>
                <a:srgbClr val="000000"/>
              </a:solidFill>
            </a:endParaRPr>
          </a:p>
          <a:p>
            <a:pPr marL="342900" indent="-342900" algn="just">
              <a:buFont typeface="Arial"/>
              <a:buChar char="•"/>
            </a:pPr>
            <a:r>
              <a:rPr lang="en-GB" sz="9600" dirty="0" smtClean="0"/>
              <a:t>Thorough security </a:t>
            </a:r>
            <a:r>
              <a:rPr lang="en-GB" sz="9600" dirty="0"/>
              <a:t>risk management is not</a:t>
            </a:r>
            <a:r>
              <a:rPr lang="en-GB" sz="9600" dirty="0">
                <a:solidFill>
                  <a:srgbClr val="000000"/>
                </a:solidFill>
              </a:rPr>
              <a:t> only a </a:t>
            </a:r>
            <a:r>
              <a:rPr lang="en-GB" sz="9600" dirty="0">
                <a:solidFill>
                  <a:srgbClr val="0000FF"/>
                </a:solidFill>
              </a:rPr>
              <a:t>legal</a:t>
            </a:r>
            <a:r>
              <a:rPr lang="en-GB" sz="9600" dirty="0">
                <a:solidFill>
                  <a:srgbClr val="000000"/>
                </a:solidFill>
              </a:rPr>
              <a:t>, but an </a:t>
            </a:r>
            <a:r>
              <a:rPr lang="en-GB" sz="9600" dirty="0">
                <a:solidFill>
                  <a:srgbClr val="0000FF"/>
                </a:solidFill>
              </a:rPr>
              <a:t>ethical and operational obligation too </a:t>
            </a:r>
            <a:r>
              <a:rPr lang="en-GB" sz="9600" dirty="0"/>
              <a:t>-</a:t>
            </a:r>
            <a:r>
              <a:rPr lang="en-GB" sz="9600" dirty="0">
                <a:solidFill>
                  <a:srgbClr val="0000FF"/>
                </a:solidFill>
              </a:rPr>
              <a:t> </a:t>
            </a:r>
            <a:r>
              <a:rPr lang="en-GB" sz="9600" dirty="0">
                <a:solidFill>
                  <a:srgbClr val="000000"/>
                </a:solidFill>
              </a:rPr>
              <a:t>investigations undertaken without prior and </a:t>
            </a:r>
            <a:r>
              <a:rPr lang="en-GB" sz="9600" dirty="0" smtClean="0">
                <a:solidFill>
                  <a:srgbClr val="000000"/>
                </a:solidFill>
              </a:rPr>
              <a:t>robust </a:t>
            </a:r>
            <a:r>
              <a:rPr lang="en-GB" sz="9600" dirty="0">
                <a:solidFill>
                  <a:srgbClr val="000000"/>
                </a:solidFill>
              </a:rPr>
              <a:t>security planning are usually </a:t>
            </a:r>
            <a:r>
              <a:rPr lang="en-GB" sz="9600" dirty="0">
                <a:solidFill>
                  <a:srgbClr val="0000FF"/>
                </a:solidFill>
              </a:rPr>
              <a:t>doomed to failure and are likely to cause serious harm </a:t>
            </a:r>
            <a:endParaRPr lang="en-GB" sz="8800" dirty="0">
              <a:solidFill>
                <a:srgbClr val="000000"/>
              </a:solidFill>
            </a:endParaRPr>
          </a:p>
          <a:p>
            <a:pPr algn="l"/>
            <a:endParaRPr lang="en-GB" sz="8800" dirty="0">
              <a:solidFill>
                <a:srgbClr val="0000FF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8800" dirty="0">
              <a:solidFill>
                <a:srgbClr val="0000FF"/>
              </a:solidFill>
            </a:endParaRPr>
          </a:p>
          <a:p>
            <a:pPr algn="l"/>
            <a:endParaRPr lang="en-GB" sz="8800" dirty="0">
              <a:solidFill>
                <a:srgbClr val="0000FF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Training Materials on the International </a:t>
            </a:r>
            <a:r>
              <a:rPr lang="en-US" i="1" dirty="0" smtClean="0">
                <a:latin typeface="Candara" panose="020E0502030303020204" pitchFamily="34" charset="0"/>
              </a:rPr>
              <a:t>Protocol</a:t>
            </a:r>
            <a:endParaRPr lang="en-US" i="1" dirty="0">
              <a:latin typeface="Candara" panose="020E0502030303020204" pitchFamily="34" charset="0"/>
            </a:endParaRPr>
          </a:p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© Institute for International Criminal Investigations 2018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187624" y="11336"/>
            <a:ext cx="75608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What does safety and security planning mean?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660232" y="6309320"/>
            <a:ext cx="2339280" cy="476250"/>
          </a:xfrm>
        </p:spPr>
        <p:txBody>
          <a:bodyPr/>
          <a:lstStyle/>
          <a:p>
            <a:pPr>
              <a:defRPr/>
            </a:pPr>
            <a:r>
              <a:rPr lang="en-US" sz="1800" b="1" dirty="0">
                <a:latin typeface="+mj-lt"/>
              </a:rPr>
              <a:t> 	</a:t>
            </a: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3</a:t>
            </a:fld>
            <a:endParaRPr lang="en-US" sz="18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6829184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47664" y="56528"/>
            <a:ext cx="7056784" cy="1200329"/>
          </a:xfrm>
        </p:spPr>
        <p:txBody>
          <a:bodyPr/>
          <a:lstStyle/>
          <a:p>
            <a:r>
              <a:rPr lang="en-GB" b="1" dirty="0" smtClean="0"/>
              <a:t>What is the applicable legal framework?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484784"/>
            <a:ext cx="8568952" cy="4641379"/>
          </a:xfrm>
        </p:spPr>
        <p:txBody>
          <a:bodyPr/>
          <a:lstStyle/>
          <a:p>
            <a:pPr algn="just"/>
            <a:r>
              <a:rPr lang="en-GB" sz="2400" dirty="0"/>
              <a:t>You should research the law applicable to </a:t>
            </a:r>
            <a:r>
              <a:rPr lang="en-GB" sz="2400" dirty="0" smtClean="0">
                <a:solidFill>
                  <a:srgbClr val="0000FF"/>
                </a:solidFill>
              </a:rPr>
              <a:t>all </a:t>
            </a:r>
            <a:r>
              <a:rPr lang="en-GB" sz="2400" dirty="0">
                <a:solidFill>
                  <a:srgbClr val="0000FF"/>
                </a:solidFill>
              </a:rPr>
              <a:t>security dimensions of your documentation </a:t>
            </a:r>
            <a:r>
              <a:rPr lang="en-GB" sz="2400" dirty="0"/>
              <a:t>(physical security of individuals, information security, responses to victims of security incidents, etc.)</a:t>
            </a:r>
          </a:p>
          <a:p>
            <a:pPr marL="0" indent="0" algn="just">
              <a:buNone/>
            </a:pPr>
            <a:endParaRPr lang="en-GB" sz="2400" dirty="0">
              <a:solidFill>
                <a:srgbClr val="0000FF"/>
              </a:solidFill>
            </a:endParaRPr>
          </a:p>
          <a:p>
            <a:pPr algn="just"/>
            <a:r>
              <a:rPr lang="en-GB" sz="2400" dirty="0" smtClean="0">
                <a:solidFill>
                  <a:srgbClr val="0000FF"/>
                </a:solidFill>
              </a:rPr>
              <a:t>Duty </a:t>
            </a:r>
            <a:r>
              <a:rPr lang="en-GB" sz="2400" dirty="0">
                <a:solidFill>
                  <a:srgbClr val="0000FF"/>
                </a:solidFill>
              </a:rPr>
              <a:t>of care </a:t>
            </a:r>
            <a:r>
              <a:rPr lang="en-GB" sz="2400" dirty="0"/>
              <a:t>and </a:t>
            </a:r>
            <a:r>
              <a:rPr lang="en-GB" sz="2400" dirty="0">
                <a:solidFill>
                  <a:srgbClr val="0000FF"/>
                </a:solidFill>
              </a:rPr>
              <a:t>other security-related </a:t>
            </a:r>
            <a:r>
              <a:rPr lang="en-GB" sz="2400" dirty="0" smtClean="0">
                <a:solidFill>
                  <a:srgbClr val="0000FF"/>
                </a:solidFill>
              </a:rPr>
              <a:t>legal obligations </a:t>
            </a:r>
            <a:r>
              <a:rPr lang="en-GB" sz="2400" dirty="0" smtClean="0"/>
              <a:t>may be governed by international law and the</a:t>
            </a:r>
            <a:r>
              <a:rPr lang="en-GB" sz="2400" dirty="0" smtClean="0">
                <a:solidFill>
                  <a:srgbClr val="0000FF"/>
                </a:solidFill>
              </a:rPr>
              <a:t> laws of the countries </a:t>
            </a:r>
            <a:r>
              <a:rPr lang="en-GB" sz="2400" dirty="0" smtClean="0">
                <a:solidFill>
                  <a:srgbClr val="000000"/>
                </a:solidFill>
              </a:rPr>
              <a:t>where:</a:t>
            </a:r>
          </a:p>
          <a:p>
            <a:pPr marL="0" indent="0" algn="just">
              <a:buNone/>
            </a:pPr>
            <a:r>
              <a:rPr lang="en-GB" sz="2200" dirty="0" smtClean="0">
                <a:solidFill>
                  <a:srgbClr val="0000FF"/>
                </a:solidFill>
              </a:rPr>
              <a:t>	</a:t>
            </a:r>
            <a:r>
              <a:rPr lang="en-GB" sz="2200" dirty="0" smtClean="0">
                <a:solidFill>
                  <a:srgbClr val="000000"/>
                </a:solidFill>
              </a:rPr>
              <a:t>- the documentation takes place;</a:t>
            </a:r>
          </a:p>
          <a:p>
            <a:pPr marL="0" indent="0" algn="just">
              <a:buNone/>
            </a:pPr>
            <a:r>
              <a:rPr lang="en-GB" sz="2200" dirty="0">
                <a:solidFill>
                  <a:srgbClr val="000000"/>
                </a:solidFill>
              </a:rPr>
              <a:t>	</a:t>
            </a:r>
            <a:r>
              <a:rPr lang="en-GB" sz="2200" dirty="0" smtClean="0">
                <a:solidFill>
                  <a:srgbClr val="000000"/>
                </a:solidFill>
              </a:rPr>
              <a:t>- the organisation undertaking it is based; and/or</a:t>
            </a:r>
          </a:p>
          <a:p>
            <a:pPr marL="0" indent="0" algn="just">
              <a:buNone/>
            </a:pPr>
            <a:r>
              <a:rPr lang="en-GB" sz="2200" dirty="0" smtClean="0">
                <a:solidFill>
                  <a:srgbClr val="000000"/>
                </a:solidFill>
              </a:rPr>
              <a:t>	- the information/evidence is/will be held.</a:t>
            </a:r>
            <a:endParaRPr lang="en-GB" sz="2200" dirty="0" smtClean="0">
              <a:solidFill>
                <a:srgbClr val="0000FF"/>
              </a:solidFill>
            </a:endParaRPr>
          </a:p>
          <a:p>
            <a:pPr marL="0" indent="0" algn="just">
              <a:buNone/>
            </a:pPr>
            <a:endParaRPr lang="en-GB" sz="2400" dirty="0" smtClean="0">
              <a:solidFill>
                <a:srgbClr val="0000FF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907704" y="6237312"/>
            <a:ext cx="5544616" cy="352127"/>
          </a:xfrm>
        </p:spPr>
        <p:txBody>
          <a:bodyPr/>
          <a:lstStyle/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Training Materials on the International Protocol</a:t>
            </a:r>
          </a:p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© Institute for International Criminal Investigations 2018</a:t>
            </a:r>
          </a:p>
          <a:p>
            <a:pPr>
              <a:defRPr/>
            </a:pPr>
            <a:endParaRPr lang="en-US" i="1" dirty="0" smtClean="0">
              <a:latin typeface="Candara"/>
              <a:cs typeface="Candara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804248" y="6237312"/>
            <a:ext cx="2133600" cy="476250"/>
          </a:xfrm>
        </p:spPr>
        <p:txBody>
          <a:bodyPr/>
          <a:lstStyle/>
          <a:p>
            <a:pPr>
              <a:defRPr/>
            </a:pPr>
            <a:fld id="{3BB6D6E2-DCB7-42FD-84B7-70AFD2F29FBD}" type="slidenum">
              <a:rPr lang="en-US" sz="1800" b="1" smtClean="0"/>
              <a:pPr>
                <a:defRPr/>
              </a:pPr>
              <a:t>4</a:t>
            </a:fld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20160479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268760"/>
            <a:ext cx="9144000" cy="936104"/>
          </a:xfrm>
        </p:spPr>
        <p:txBody>
          <a:bodyPr anchor="ctr"/>
          <a:lstStyle/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/>
          </a:p>
          <a:p>
            <a:pPr marL="342900" indent="-342900" algn="l">
              <a:buFont typeface="Arial"/>
              <a:buChar char="•"/>
            </a:pPr>
            <a:endParaRPr lang="en-GB" sz="2400" dirty="0"/>
          </a:p>
          <a:p>
            <a:pPr marL="342900" indent="-342900" algn="l">
              <a:buFont typeface="Arial"/>
              <a:buChar char="•"/>
            </a:pPr>
            <a:endParaRPr lang="en-GB" sz="2400" dirty="0"/>
          </a:p>
          <a:p>
            <a:pPr marL="342900" indent="-342900" algn="l">
              <a:buFont typeface="Arial"/>
              <a:buChar char="•"/>
            </a:pPr>
            <a:endParaRPr lang="en-GB" sz="2400" dirty="0"/>
          </a:p>
          <a:p>
            <a:pPr algn="l"/>
            <a:endParaRPr lang="en-GB" sz="2200" dirty="0">
              <a:solidFill>
                <a:srgbClr val="0000FF"/>
              </a:solidFill>
            </a:endParaRPr>
          </a:p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FF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endParaRPr lang="en-US" i="1" dirty="0">
              <a:latin typeface="Candara" panose="020E0502030303020204" pitchFamily="34" charset="0"/>
            </a:endParaRPr>
          </a:p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© Institute for International Criminal Investigations 2018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331640" y="116632"/>
            <a:ext cx="75608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What are the different dimensions of security risk management?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660232" y="6309320"/>
            <a:ext cx="2339280" cy="476250"/>
          </a:xfrm>
        </p:spPr>
        <p:txBody>
          <a:bodyPr/>
          <a:lstStyle/>
          <a:p>
            <a:pPr>
              <a:defRPr/>
            </a:pPr>
            <a:r>
              <a:rPr lang="en-US" sz="1800" b="1" dirty="0">
                <a:latin typeface="+mj-lt"/>
              </a:rPr>
              <a:t> 	</a:t>
            </a: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5</a:t>
            </a:fld>
            <a:endParaRPr lang="en-US" sz="1800" b="1" dirty="0">
              <a:latin typeface="+mj-lt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23528" y="1412776"/>
            <a:ext cx="84249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International Protocol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pages,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106-107</a:t>
            </a:r>
          </a:p>
          <a:p>
            <a:pPr algn="ctr"/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Annex 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5 – Organisational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Security Good Practices Checklist</a:t>
            </a:r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217750317"/>
              </p:ext>
            </p:extLst>
          </p:nvPr>
        </p:nvGraphicFramePr>
        <p:xfrm>
          <a:off x="179512" y="3284984"/>
          <a:ext cx="8856984" cy="30963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251520" y="2060848"/>
            <a:ext cx="871296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dirty="0"/>
              <a:t>Organisations should develop a </a:t>
            </a:r>
            <a:r>
              <a:rPr lang="en-GB" sz="2200" dirty="0">
                <a:solidFill>
                  <a:srgbClr val="0000FF"/>
                </a:solidFill>
              </a:rPr>
              <a:t>holistic security strategy </a:t>
            </a:r>
            <a:r>
              <a:rPr lang="en-GB" sz="2200" dirty="0"/>
              <a:t>to mitigate overall risks to the documentation process and the organisation covering the following aspects </a:t>
            </a:r>
          </a:p>
        </p:txBody>
      </p:sp>
    </p:spTree>
    <p:extLst>
      <p:ext uri="{BB962C8B-B14F-4D97-AF65-F5344CB8AC3E}">
        <p14:creationId xmlns:p14="http://schemas.microsoft.com/office/powerpoint/2010/main" val="36264519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268760"/>
            <a:ext cx="9144000" cy="936104"/>
          </a:xfrm>
        </p:spPr>
        <p:txBody>
          <a:bodyPr anchor="ctr"/>
          <a:lstStyle/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/>
          </a:p>
          <a:p>
            <a:pPr marL="342900" indent="-342900" algn="l">
              <a:buFont typeface="Arial"/>
              <a:buChar char="•"/>
            </a:pPr>
            <a:endParaRPr lang="en-GB" sz="2400" dirty="0"/>
          </a:p>
          <a:p>
            <a:pPr marL="342900" indent="-342900" algn="l">
              <a:buFont typeface="Arial"/>
              <a:buChar char="•"/>
            </a:pPr>
            <a:endParaRPr lang="en-GB" sz="2400" dirty="0"/>
          </a:p>
          <a:p>
            <a:pPr marL="342900" indent="-342900" algn="l">
              <a:buFont typeface="Arial"/>
              <a:buChar char="•"/>
            </a:pPr>
            <a:endParaRPr lang="en-GB" sz="2400" dirty="0"/>
          </a:p>
          <a:p>
            <a:pPr algn="l"/>
            <a:endParaRPr lang="en-GB" sz="2200" dirty="0">
              <a:solidFill>
                <a:srgbClr val="0000FF"/>
              </a:solidFill>
            </a:endParaRPr>
          </a:p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FF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Training Materials on the International </a:t>
            </a:r>
            <a:r>
              <a:rPr lang="en-US" i="1" dirty="0" smtClean="0">
                <a:latin typeface="Candara" panose="020E0502030303020204" pitchFamily="34" charset="0"/>
              </a:rPr>
              <a:t>Protocol</a:t>
            </a:r>
            <a:endParaRPr lang="en-US" i="1" dirty="0">
              <a:latin typeface="Candara" panose="020E0502030303020204" pitchFamily="34" charset="0"/>
            </a:endParaRPr>
          </a:p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© Institute for International Criminal Investigations 2018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331640" y="116632"/>
            <a:ext cx="75608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What are the different dimensions of security risk management?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660232" y="6309320"/>
            <a:ext cx="2339280" cy="476250"/>
          </a:xfrm>
        </p:spPr>
        <p:txBody>
          <a:bodyPr/>
          <a:lstStyle/>
          <a:p>
            <a:pPr>
              <a:defRPr/>
            </a:pPr>
            <a:r>
              <a:rPr lang="en-US" sz="1800" b="1" dirty="0">
                <a:latin typeface="+mj-lt"/>
              </a:rPr>
              <a:t> 	</a:t>
            </a: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6</a:t>
            </a:fld>
            <a:endParaRPr lang="en-US" sz="1800" b="1" dirty="0"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07504" y="2060848"/>
            <a:ext cx="892899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dirty="0" smtClean="0">
                <a:solidFill>
                  <a:srgbClr val="0000FF"/>
                </a:solidFill>
              </a:rPr>
              <a:t>Security planning measures </a:t>
            </a:r>
            <a:r>
              <a:rPr lang="en-GB" sz="2200" dirty="0"/>
              <a:t>taken </a:t>
            </a:r>
            <a:r>
              <a:rPr lang="en-GB" sz="2200" dirty="0" smtClean="0"/>
              <a:t>at the </a:t>
            </a:r>
            <a:r>
              <a:rPr lang="en-GB" sz="2200" dirty="0" smtClean="0">
                <a:solidFill>
                  <a:srgbClr val="0000FF"/>
                </a:solidFill>
              </a:rPr>
              <a:t>organisational level </a:t>
            </a:r>
            <a:r>
              <a:rPr lang="en-GB" sz="2200" dirty="0" smtClean="0"/>
              <a:t>should not be isolated as safety and security management alone but instead </a:t>
            </a:r>
            <a:r>
              <a:rPr lang="en-GB" sz="2200" dirty="0">
                <a:solidFill>
                  <a:srgbClr val="0000FF"/>
                </a:solidFill>
              </a:rPr>
              <a:t>mainstreamed</a:t>
            </a:r>
            <a:r>
              <a:rPr lang="en-GB" sz="2200" dirty="0"/>
              <a:t> across </a:t>
            </a:r>
            <a:r>
              <a:rPr lang="en-GB" sz="2200" dirty="0" smtClean="0"/>
              <a:t>all </a:t>
            </a:r>
            <a:r>
              <a:rPr lang="en-GB" sz="2200" dirty="0"/>
              <a:t>the following </a:t>
            </a:r>
            <a:r>
              <a:rPr lang="en-GB" sz="2200" dirty="0" smtClean="0"/>
              <a:t>areas:</a:t>
            </a:r>
            <a:endParaRPr lang="en-GB" sz="2200" dirty="0"/>
          </a:p>
        </p:txBody>
      </p:sp>
      <p:sp>
        <p:nvSpPr>
          <p:cNvPr id="2" name="TextBox 1"/>
          <p:cNvSpPr txBox="1"/>
          <p:nvPr/>
        </p:nvSpPr>
        <p:spPr>
          <a:xfrm>
            <a:off x="467544" y="1412776"/>
            <a:ext cx="82809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International Protocol pages, 106-107</a:t>
            </a:r>
          </a:p>
          <a:p>
            <a:pPr algn="ctr"/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Annex 5 </a:t>
            </a:r>
            <a:r>
              <a:rPr lang="mr-IN" dirty="0" smtClean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 Organisational Security Good Practices Checklist </a:t>
            </a:r>
            <a:endParaRPr lang="en-GB" dirty="0">
              <a:solidFill>
                <a:schemeClr val="bg1">
                  <a:lumMod val="50000"/>
                </a:schemeClr>
              </a:solidFill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222309620"/>
              </p:ext>
            </p:extLst>
          </p:nvPr>
        </p:nvGraphicFramePr>
        <p:xfrm>
          <a:off x="467544" y="3140968"/>
          <a:ext cx="8136904" cy="30963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247154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917231857"/>
              </p:ext>
            </p:extLst>
          </p:nvPr>
        </p:nvGraphicFramePr>
        <p:xfrm>
          <a:off x="302320" y="1400076"/>
          <a:ext cx="8568952" cy="5040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l</a:t>
            </a:r>
          </a:p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© Institute for International Criminal Investigations 2018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187624" y="11336"/>
            <a:ext cx="75608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What are security risk management essentials?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660232" y="6309320"/>
            <a:ext cx="2339280" cy="476250"/>
          </a:xfrm>
        </p:spPr>
        <p:txBody>
          <a:bodyPr/>
          <a:lstStyle/>
          <a:p>
            <a:pPr>
              <a:defRPr/>
            </a:pPr>
            <a:r>
              <a:rPr lang="en-US" sz="1800" b="1" dirty="0">
                <a:latin typeface="+mj-lt"/>
              </a:rPr>
              <a:t> 	</a:t>
            </a: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7</a:t>
            </a:fld>
            <a:endParaRPr lang="en-US" sz="18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6319384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9512" y="1484784"/>
            <a:ext cx="8964488" cy="864096"/>
          </a:xfrm>
        </p:spPr>
        <p:txBody>
          <a:bodyPr anchor="ctr"/>
          <a:lstStyle/>
          <a:p>
            <a:pPr algn="l"/>
            <a:endParaRPr lang="en-GB" sz="2400" dirty="0"/>
          </a:p>
          <a:p>
            <a:pPr marL="342900" indent="-342900" algn="l">
              <a:buFont typeface="Arial"/>
              <a:buChar char="•"/>
            </a:pPr>
            <a:endParaRPr lang="en-GB" sz="2400" dirty="0"/>
          </a:p>
          <a:p>
            <a:pPr marL="342900" indent="-342900" algn="l">
              <a:buFont typeface="Arial"/>
              <a:buChar char="•"/>
            </a:pPr>
            <a:endParaRPr lang="en-GB" sz="2400" dirty="0"/>
          </a:p>
          <a:p>
            <a:pPr marL="342900" indent="-342900" algn="l">
              <a:buFont typeface="Arial"/>
              <a:buChar char="•"/>
            </a:pPr>
            <a:endParaRPr lang="en-GB" sz="2400" dirty="0"/>
          </a:p>
          <a:p>
            <a:pPr algn="l"/>
            <a:endParaRPr lang="en-GB" sz="2200" dirty="0">
              <a:solidFill>
                <a:srgbClr val="0000FF"/>
              </a:solidFill>
            </a:endParaRPr>
          </a:p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FF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endParaRPr lang="en-US" i="1" dirty="0">
              <a:latin typeface="Candara" panose="020E0502030303020204" pitchFamily="34" charset="0"/>
            </a:endParaRPr>
          </a:p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© Institute for International Criminal Investigations 2018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259632" y="332656"/>
            <a:ext cx="75608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A. Managing risks to practitioners 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660232" y="6309320"/>
            <a:ext cx="2339280" cy="476250"/>
          </a:xfrm>
        </p:spPr>
        <p:txBody>
          <a:bodyPr/>
          <a:lstStyle/>
          <a:p>
            <a:pPr>
              <a:defRPr/>
            </a:pPr>
            <a:r>
              <a:rPr lang="en-US" sz="1800" b="1" dirty="0">
                <a:latin typeface="+mj-lt"/>
              </a:rPr>
              <a:t> 	</a:t>
            </a: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8</a:t>
            </a:fld>
            <a:endParaRPr lang="en-US" sz="1800" b="1" dirty="0">
              <a:latin typeface="+mj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39552" y="1412776"/>
            <a:ext cx="81369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International Protocol, pages 108-109 and Module 9 </a:t>
            </a:r>
            <a:r>
              <a:rPr lang="mr-IN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Planning </a:t>
            </a:r>
          </a:p>
          <a:p>
            <a:pPr algn="ctr"/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Annex 5 </a:t>
            </a:r>
            <a:r>
              <a:rPr lang="mr-IN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Organisational Security Good Practices Checklist </a:t>
            </a:r>
          </a:p>
          <a:p>
            <a:pPr algn="ctr"/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Annex 6 </a:t>
            </a:r>
            <a:r>
              <a:rPr lang="mr-IN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Grab Bag Content</a:t>
            </a:r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179512" y="2276872"/>
            <a:ext cx="8784976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/>
              <a:buChar char="•"/>
            </a:pPr>
            <a:r>
              <a:rPr lang="en-GB" sz="2200" dirty="0"/>
              <a:t>Anyone documenting CARSV is exposed to threats and risks to his/her </a:t>
            </a:r>
            <a:r>
              <a:rPr lang="en-GB" sz="2200" dirty="0">
                <a:solidFill>
                  <a:srgbClr val="0000FF"/>
                </a:solidFill>
              </a:rPr>
              <a:t>physical and emotional health and </a:t>
            </a:r>
            <a:r>
              <a:rPr lang="en-GB" sz="2200" dirty="0" smtClean="0">
                <a:solidFill>
                  <a:srgbClr val="0000FF"/>
                </a:solidFill>
              </a:rPr>
              <a:t>well-being</a:t>
            </a:r>
            <a:r>
              <a:rPr lang="en-GB" sz="2200" dirty="0"/>
              <a:t> </a:t>
            </a:r>
            <a:r>
              <a:rPr lang="en-GB" sz="2200" dirty="0" smtClean="0"/>
              <a:t>(e.g. outbreaks </a:t>
            </a:r>
            <a:r>
              <a:rPr lang="en-GB" sz="2200" dirty="0"/>
              <a:t>of violence, specific targeting, kidnapping, IEDs, shelling, road traffic accidents, environmental risks, health hazards, stress, fatigue, vicarious trauma, PTSD</a:t>
            </a:r>
            <a:r>
              <a:rPr lang="en-GB" sz="2200" dirty="0">
                <a:solidFill>
                  <a:srgbClr val="000000"/>
                </a:solidFill>
              </a:rPr>
              <a:t>, </a:t>
            </a:r>
            <a:r>
              <a:rPr lang="en-GB" sz="2200" dirty="0" smtClean="0">
                <a:solidFill>
                  <a:srgbClr val="000000"/>
                </a:solidFill>
              </a:rPr>
              <a:t>theft, </a:t>
            </a:r>
            <a:r>
              <a:rPr lang="en-GB" sz="2200" dirty="0">
                <a:solidFill>
                  <a:srgbClr val="000000"/>
                </a:solidFill>
              </a:rPr>
              <a:t>etc</a:t>
            </a:r>
            <a:r>
              <a:rPr lang="en-GB" sz="2200" dirty="0" smtClean="0">
                <a:solidFill>
                  <a:srgbClr val="000000"/>
                </a:solidFill>
              </a:rPr>
              <a:t>.)</a:t>
            </a:r>
            <a:endParaRPr lang="en-GB" sz="2200" dirty="0">
              <a:solidFill>
                <a:srgbClr val="000000"/>
              </a:solidFill>
            </a:endParaRPr>
          </a:p>
          <a:p>
            <a:pPr marL="285750" indent="-285750" algn="just">
              <a:buFont typeface="Arial"/>
              <a:buChar char="•"/>
            </a:pPr>
            <a:endParaRPr lang="en-GB" sz="2200" dirty="0"/>
          </a:p>
          <a:p>
            <a:pPr marL="285750" indent="-285750" algn="just">
              <a:buFont typeface="Arial"/>
              <a:buChar char="•"/>
            </a:pPr>
            <a:r>
              <a:rPr lang="en-GB" sz="2200" dirty="0"/>
              <a:t>If you are documenting crimes allegedly committed by </a:t>
            </a:r>
            <a:r>
              <a:rPr lang="en-GB" sz="2200" dirty="0" smtClean="0"/>
              <a:t>police</a:t>
            </a:r>
            <a:r>
              <a:rPr lang="en-GB" sz="2200" dirty="0"/>
              <a:t>, armed </a:t>
            </a:r>
            <a:r>
              <a:rPr lang="en-GB" sz="2200" dirty="0" smtClean="0"/>
              <a:t>forces, other </a:t>
            </a:r>
            <a:r>
              <a:rPr lang="en-GB" sz="2200" dirty="0" smtClean="0">
                <a:solidFill>
                  <a:srgbClr val="0000FF"/>
                </a:solidFill>
              </a:rPr>
              <a:t>state officials </a:t>
            </a:r>
            <a:r>
              <a:rPr lang="en-GB" sz="2200" dirty="0" smtClean="0"/>
              <a:t>or </a:t>
            </a:r>
            <a:r>
              <a:rPr lang="en-GB" sz="2200" dirty="0" smtClean="0">
                <a:solidFill>
                  <a:srgbClr val="0000FF"/>
                </a:solidFill>
              </a:rPr>
              <a:t>powerful leaders</a:t>
            </a:r>
            <a:r>
              <a:rPr lang="en-GB" sz="2200" dirty="0" smtClean="0"/>
              <a:t>, </a:t>
            </a:r>
            <a:r>
              <a:rPr lang="en-GB" sz="2200" dirty="0"/>
              <a:t>you may face </a:t>
            </a:r>
            <a:r>
              <a:rPr lang="en-GB" sz="2200" dirty="0">
                <a:solidFill>
                  <a:srgbClr val="0000FF"/>
                </a:solidFill>
              </a:rPr>
              <a:t>additional </a:t>
            </a:r>
            <a:r>
              <a:rPr lang="en-GB" sz="2200" dirty="0" smtClean="0">
                <a:solidFill>
                  <a:srgbClr val="0000FF"/>
                </a:solidFill>
              </a:rPr>
              <a:t>threats</a:t>
            </a:r>
            <a:r>
              <a:rPr lang="en-GB" sz="2200" dirty="0"/>
              <a:t> </a:t>
            </a:r>
            <a:r>
              <a:rPr lang="en-GB" sz="2200" dirty="0" smtClean="0"/>
              <a:t>e.g. </a:t>
            </a:r>
            <a:r>
              <a:rPr lang="en-GB" sz="2200" dirty="0"/>
              <a:t>judicial harassment, arbitrary arrest/detention, office raid</a:t>
            </a:r>
            <a:r>
              <a:rPr lang="en-GB" sz="2200" dirty="0">
                <a:solidFill>
                  <a:srgbClr val="000000"/>
                </a:solidFill>
              </a:rPr>
              <a:t>, surveillance, </a:t>
            </a:r>
            <a:r>
              <a:rPr lang="en-GB" sz="2200" dirty="0" smtClean="0"/>
              <a:t>deregistration,</a:t>
            </a:r>
            <a:r>
              <a:rPr lang="en-GB" sz="2200" dirty="0"/>
              <a:t> </a:t>
            </a:r>
            <a:r>
              <a:rPr lang="en-GB" sz="2200" dirty="0" smtClean="0"/>
              <a:t>etc.</a:t>
            </a:r>
            <a:endParaRPr lang="en-GB" sz="2200" dirty="0"/>
          </a:p>
          <a:p>
            <a:pPr marL="285750" indent="-285750" algn="just">
              <a:buFont typeface="Arial"/>
              <a:buChar char="•"/>
            </a:pPr>
            <a:endParaRPr lang="en-GB" sz="2200" dirty="0"/>
          </a:p>
        </p:txBody>
      </p:sp>
      <p:sp>
        <p:nvSpPr>
          <p:cNvPr id="12" name="Flowchart: Alternate Process 22"/>
          <p:cNvSpPr/>
          <p:nvPr/>
        </p:nvSpPr>
        <p:spPr>
          <a:xfrm>
            <a:off x="323528" y="5805264"/>
            <a:ext cx="8568952" cy="576064"/>
          </a:xfrm>
          <a:prstGeom prst="flowChartAlternateProcess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200" dirty="0">
                <a:solidFill>
                  <a:schemeClr val="tx1"/>
                </a:solidFill>
              </a:rPr>
              <a:t>You should research specific threats relevant to you in your context</a:t>
            </a:r>
          </a:p>
        </p:txBody>
      </p:sp>
    </p:spTree>
    <p:extLst>
      <p:ext uri="{BB962C8B-B14F-4D97-AF65-F5344CB8AC3E}">
        <p14:creationId xmlns:p14="http://schemas.microsoft.com/office/powerpoint/2010/main" val="22536664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9512" y="1484784"/>
            <a:ext cx="8964488" cy="864096"/>
          </a:xfrm>
        </p:spPr>
        <p:txBody>
          <a:bodyPr anchor="ctr"/>
          <a:lstStyle/>
          <a:p>
            <a:pPr algn="l"/>
            <a:endParaRPr lang="en-GB" sz="2400" dirty="0"/>
          </a:p>
          <a:p>
            <a:pPr marL="342900" indent="-342900" algn="l">
              <a:buFont typeface="Arial"/>
              <a:buChar char="•"/>
            </a:pPr>
            <a:endParaRPr lang="en-GB" sz="2400" dirty="0"/>
          </a:p>
          <a:p>
            <a:pPr marL="342900" indent="-342900" algn="l">
              <a:buFont typeface="Arial"/>
              <a:buChar char="•"/>
            </a:pPr>
            <a:endParaRPr lang="en-GB" sz="2400" dirty="0"/>
          </a:p>
          <a:p>
            <a:pPr marL="342900" indent="-342900" algn="l">
              <a:buFont typeface="Arial"/>
              <a:buChar char="•"/>
            </a:pPr>
            <a:endParaRPr lang="en-GB" sz="2400" dirty="0"/>
          </a:p>
          <a:p>
            <a:pPr algn="l"/>
            <a:endParaRPr lang="en-GB" sz="2200" dirty="0">
              <a:solidFill>
                <a:srgbClr val="0000FF"/>
              </a:solidFill>
            </a:endParaRPr>
          </a:p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FF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Training Materials on the International Protocol</a:t>
            </a:r>
          </a:p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© Institute for International Criminal Investigations 2018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187624" y="332656"/>
            <a:ext cx="77768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 algn="ctr">
              <a:buAutoNum type="alphaUcPeriod"/>
            </a:pPr>
            <a:r>
              <a:rPr lang="en-US" sz="3600" b="1" dirty="0"/>
              <a:t>Managing risks to practitioners 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660232" y="6309320"/>
            <a:ext cx="2339280" cy="476250"/>
          </a:xfrm>
        </p:spPr>
        <p:txBody>
          <a:bodyPr/>
          <a:lstStyle/>
          <a:p>
            <a:pPr>
              <a:defRPr/>
            </a:pPr>
            <a:r>
              <a:rPr lang="en-US" sz="1800" b="1" dirty="0">
                <a:latin typeface="+mj-lt"/>
              </a:rPr>
              <a:t> 	</a:t>
            </a: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9</a:t>
            </a:fld>
            <a:endParaRPr lang="en-US" sz="1800" b="1" dirty="0">
              <a:latin typeface="+mj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39552" y="1412776"/>
            <a:ext cx="81369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International Protocol, pages 108-109 and Module 9 </a:t>
            </a:r>
            <a:r>
              <a:rPr lang="mr-IN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Planning </a:t>
            </a:r>
          </a:p>
          <a:p>
            <a:pPr algn="ctr"/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Annex 5 </a:t>
            </a:r>
            <a:r>
              <a:rPr lang="mr-IN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Organisational Security Good Practices Checklist </a:t>
            </a:r>
          </a:p>
          <a:p>
            <a:pPr algn="ctr"/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Annex 6 </a:t>
            </a:r>
            <a:r>
              <a:rPr lang="mr-IN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Grab Bag Content</a:t>
            </a:r>
            <a:endParaRPr lang="en-GB" dirty="0"/>
          </a:p>
          <a:p>
            <a:pPr algn="ctr"/>
            <a:endParaRPr lang="en-GB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07504" y="2420888"/>
            <a:ext cx="892899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288" indent="0" algn="ctr">
              <a:buNone/>
            </a:pPr>
            <a:r>
              <a:rPr lang="en-IE" sz="2200" dirty="0"/>
              <a:t>For each of these issues, you should assess the </a:t>
            </a:r>
            <a:r>
              <a:rPr lang="en-IE" sz="2200" dirty="0">
                <a:solidFill>
                  <a:srgbClr val="0000FF"/>
                </a:solidFill>
              </a:rPr>
              <a:t>severity of the potential harm</a:t>
            </a:r>
            <a:r>
              <a:rPr lang="en-IE" sz="2200" dirty="0"/>
              <a:t>, identify </a:t>
            </a:r>
            <a:r>
              <a:rPr lang="en-IE" sz="2200" dirty="0">
                <a:solidFill>
                  <a:srgbClr val="0000FF"/>
                </a:solidFill>
              </a:rPr>
              <a:t>individual vulnerability</a:t>
            </a:r>
            <a:r>
              <a:rPr lang="en-IE" sz="2200" dirty="0"/>
              <a:t>, analyse the </a:t>
            </a:r>
            <a:r>
              <a:rPr lang="en-IE" sz="2200" dirty="0">
                <a:solidFill>
                  <a:srgbClr val="0000FF"/>
                </a:solidFill>
              </a:rPr>
              <a:t>risk or likelihood</a:t>
            </a:r>
            <a:r>
              <a:rPr lang="en-IE" sz="2200" dirty="0"/>
              <a:t> of them occurring and look for potential </a:t>
            </a:r>
            <a:r>
              <a:rPr lang="en-IE" sz="2200" dirty="0">
                <a:solidFill>
                  <a:srgbClr val="0000FF"/>
                </a:solidFill>
              </a:rPr>
              <a:t>mitigating factors 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395536" y="3717032"/>
            <a:ext cx="8280000" cy="2448000"/>
            <a:chOff x="398366" y="3873063"/>
            <a:chExt cx="8275259" cy="1992192"/>
          </a:xfrm>
        </p:grpSpPr>
        <p:sp>
          <p:nvSpPr>
            <p:cNvPr id="14" name="Freeform 13"/>
            <p:cNvSpPr/>
            <p:nvPr/>
          </p:nvSpPr>
          <p:spPr>
            <a:xfrm>
              <a:off x="398366" y="3873063"/>
              <a:ext cx="1532455" cy="919473"/>
            </a:xfrm>
            <a:custGeom>
              <a:avLst/>
              <a:gdLst>
                <a:gd name="connsiteX0" fmla="*/ 0 w 1532455"/>
                <a:gd name="connsiteY0" fmla="*/ 0 h 919473"/>
                <a:gd name="connsiteX1" fmla="*/ 1532455 w 1532455"/>
                <a:gd name="connsiteY1" fmla="*/ 0 h 919473"/>
                <a:gd name="connsiteX2" fmla="*/ 1532455 w 1532455"/>
                <a:gd name="connsiteY2" fmla="*/ 919473 h 919473"/>
                <a:gd name="connsiteX3" fmla="*/ 0 w 1532455"/>
                <a:gd name="connsiteY3" fmla="*/ 919473 h 919473"/>
                <a:gd name="connsiteX4" fmla="*/ 0 w 1532455"/>
                <a:gd name="connsiteY4" fmla="*/ 0 h 9194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32455" h="919473">
                  <a:moveTo>
                    <a:pt x="0" y="0"/>
                  </a:moveTo>
                  <a:lnTo>
                    <a:pt x="1532455" y="0"/>
                  </a:lnTo>
                  <a:lnTo>
                    <a:pt x="1532455" y="919473"/>
                  </a:lnTo>
                  <a:lnTo>
                    <a:pt x="0" y="91947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90000"/>
              </a:schemeClr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0"/>
                <a:satOff val="0"/>
                <a:lumOff val="0"/>
                <a:alphaOff val="0"/>
              </a:schemeClr>
            </a:fillRef>
            <a:effectRef idx="3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4770" tIns="64770" rIns="64770" bIns="64770" numCol="1" spcCol="1270" anchor="ctr" anchorCtr="0">
              <a:noAutofit/>
            </a:bodyPr>
            <a:lstStyle/>
            <a:p>
              <a:pPr lvl="0" algn="ctr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dirty="0">
                  <a:solidFill>
                    <a:srgbClr val="000000"/>
                  </a:solidFill>
                </a:rPr>
                <a:t>Access to/travel within region</a:t>
              </a:r>
              <a:endParaRPr lang="nl-NL" kern="1200" dirty="0">
                <a:solidFill>
                  <a:srgbClr val="000000"/>
                </a:solidFill>
              </a:endParaRPr>
            </a:p>
          </p:txBody>
        </p:sp>
        <p:sp>
          <p:nvSpPr>
            <p:cNvPr id="15" name="Freeform 14"/>
            <p:cNvSpPr/>
            <p:nvPr/>
          </p:nvSpPr>
          <p:spPr>
            <a:xfrm>
              <a:off x="2084067" y="3873063"/>
              <a:ext cx="1532455" cy="919473"/>
            </a:xfrm>
            <a:custGeom>
              <a:avLst/>
              <a:gdLst>
                <a:gd name="connsiteX0" fmla="*/ 0 w 1532455"/>
                <a:gd name="connsiteY0" fmla="*/ 0 h 919473"/>
                <a:gd name="connsiteX1" fmla="*/ 1532455 w 1532455"/>
                <a:gd name="connsiteY1" fmla="*/ 0 h 919473"/>
                <a:gd name="connsiteX2" fmla="*/ 1532455 w 1532455"/>
                <a:gd name="connsiteY2" fmla="*/ 919473 h 919473"/>
                <a:gd name="connsiteX3" fmla="*/ 0 w 1532455"/>
                <a:gd name="connsiteY3" fmla="*/ 919473 h 919473"/>
                <a:gd name="connsiteX4" fmla="*/ 0 w 1532455"/>
                <a:gd name="connsiteY4" fmla="*/ 0 h 9194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32455" h="919473">
                  <a:moveTo>
                    <a:pt x="0" y="0"/>
                  </a:moveTo>
                  <a:lnTo>
                    <a:pt x="1532455" y="0"/>
                  </a:lnTo>
                  <a:lnTo>
                    <a:pt x="1532455" y="919473"/>
                  </a:lnTo>
                  <a:lnTo>
                    <a:pt x="0" y="91947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C8FBD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3">
                <a:hueOff val="0"/>
                <a:satOff val="0"/>
                <a:lumOff val="0"/>
                <a:alphaOff val="0"/>
              </a:schemeClr>
            </a:fillRef>
            <a:effectRef idx="3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4770" tIns="64770" rIns="64770" bIns="64770" numCol="1" spcCol="1270" anchor="ctr" anchorCtr="0">
              <a:noAutofit/>
            </a:bodyPr>
            <a:lstStyle/>
            <a:p>
              <a:pPr lvl="0" algn="ctr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dirty="0">
                  <a:solidFill>
                    <a:schemeClr val="tx1"/>
                  </a:solidFill>
                </a:rPr>
                <a:t>Kidnapping</a:t>
              </a:r>
              <a:r>
                <a:rPr lang="en-IE" dirty="0" smtClean="0">
                  <a:solidFill>
                    <a:schemeClr val="tx1"/>
                  </a:solidFill>
                </a:rPr>
                <a:t>/ abduction</a:t>
              </a:r>
              <a:endParaRPr lang="nl-NL" kern="1200" dirty="0">
                <a:solidFill>
                  <a:schemeClr val="tx1"/>
                </a:solidFill>
              </a:endParaRPr>
            </a:p>
          </p:txBody>
        </p:sp>
        <p:sp>
          <p:nvSpPr>
            <p:cNvPr id="16" name="Freeform 15"/>
            <p:cNvSpPr/>
            <p:nvPr/>
          </p:nvSpPr>
          <p:spPr>
            <a:xfrm>
              <a:off x="3769768" y="3873063"/>
              <a:ext cx="1532455" cy="919473"/>
            </a:xfrm>
            <a:custGeom>
              <a:avLst/>
              <a:gdLst>
                <a:gd name="connsiteX0" fmla="*/ 0 w 1532455"/>
                <a:gd name="connsiteY0" fmla="*/ 0 h 919473"/>
                <a:gd name="connsiteX1" fmla="*/ 1532455 w 1532455"/>
                <a:gd name="connsiteY1" fmla="*/ 0 h 919473"/>
                <a:gd name="connsiteX2" fmla="*/ 1532455 w 1532455"/>
                <a:gd name="connsiteY2" fmla="*/ 919473 h 919473"/>
                <a:gd name="connsiteX3" fmla="*/ 0 w 1532455"/>
                <a:gd name="connsiteY3" fmla="*/ 919473 h 919473"/>
                <a:gd name="connsiteX4" fmla="*/ 0 w 1532455"/>
                <a:gd name="connsiteY4" fmla="*/ 0 h 9194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32455" h="919473">
                  <a:moveTo>
                    <a:pt x="0" y="0"/>
                  </a:moveTo>
                  <a:lnTo>
                    <a:pt x="1532455" y="0"/>
                  </a:lnTo>
                  <a:lnTo>
                    <a:pt x="1532455" y="919473"/>
                  </a:lnTo>
                  <a:lnTo>
                    <a:pt x="0" y="91947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08ECD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0"/>
                <a:satOff val="0"/>
                <a:lumOff val="0"/>
                <a:alphaOff val="0"/>
              </a:schemeClr>
            </a:fillRef>
            <a:effectRef idx="3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4770" tIns="64770" rIns="64770" bIns="64770" numCol="1" spcCol="1270" anchor="ctr" anchorCtr="0">
              <a:noAutofit/>
            </a:bodyPr>
            <a:lstStyle/>
            <a:p>
              <a:pPr lvl="0" algn="ctr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dirty="0">
                  <a:solidFill>
                    <a:srgbClr val="000000"/>
                  </a:solidFill>
                </a:rPr>
                <a:t>Armed groups &amp; terrorist activity</a:t>
              </a:r>
              <a:endParaRPr lang="nl-NL" kern="1200" dirty="0">
                <a:solidFill>
                  <a:srgbClr val="000000"/>
                </a:solidFill>
              </a:endParaRPr>
            </a:p>
          </p:txBody>
        </p:sp>
        <p:sp>
          <p:nvSpPr>
            <p:cNvPr id="17" name="Freeform 16"/>
            <p:cNvSpPr/>
            <p:nvPr/>
          </p:nvSpPr>
          <p:spPr>
            <a:xfrm>
              <a:off x="5455469" y="3873063"/>
              <a:ext cx="1532455" cy="919473"/>
            </a:xfrm>
            <a:custGeom>
              <a:avLst/>
              <a:gdLst>
                <a:gd name="connsiteX0" fmla="*/ 0 w 1532455"/>
                <a:gd name="connsiteY0" fmla="*/ 0 h 919473"/>
                <a:gd name="connsiteX1" fmla="*/ 1532455 w 1532455"/>
                <a:gd name="connsiteY1" fmla="*/ 0 h 919473"/>
                <a:gd name="connsiteX2" fmla="*/ 1532455 w 1532455"/>
                <a:gd name="connsiteY2" fmla="*/ 919473 h 919473"/>
                <a:gd name="connsiteX3" fmla="*/ 0 w 1532455"/>
                <a:gd name="connsiteY3" fmla="*/ 919473 h 919473"/>
                <a:gd name="connsiteX4" fmla="*/ 0 w 1532455"/>
                <a:gd name="connsiteY4" fmla="*/ 0 h 9194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32455" h="919473">
                  <a:moveTo>
                    <a:pt x="0" y="0"/>
                  </a:moveTo>
                  <a:lnTo>
                    <a:pt x="1532455" y="0"/>
                  </a:lnTo>
                  <a:lnTo>
                    <a:pt x="1532455" y="919473"/>
                  </a:lnTo>
                  <a:lnTo>
                    <a:pt x="0" y="91947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0"/>
                <a:satOff val="0"/>
                <a:lumOff val="0"/>
                <a:alphaOff val="0"/>
              </a:schemeClr>
            </a:fillRef>
            <a:effectRef idx="3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4770" tIns="64770" rIns="64770" bIns="64770" numCol="1" spcCol="1270" anchor="ctr" anchorCtr="0">
              <a:noAutofit/>
            </a:bodyPr>
            <a:lstStyle/>
            <a:p>
              <a:pPr lvl="0" algn="ctr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dirty="0">
                  <a:solidFill>
                    <a:srgbClr val="000000"/>
                  </a:solidFill>
                </a:rPr>
                <a:t>Unexploded </a:t>
              </a:r>
              <a:r>
                <a:rPr lang="en-IE" dirty="0" smtClean="0">
                  <a:solidFill>
                    <a:srgbClr val="000000"/>
                  </a:solidFill>
                </a:rPr>
                <a:t>ordnance/war debris</a:t>
              </a:r>
              <a:endParaRPr lang="nl-NL" kern="1200" dirty="0">
                <a:solidFill>
                  <a:srgbClr val="000000"/>
                </a:solidFill>
              </a:endParaRPr>
            </a:p>
          </p:txBody>
        </p:sp>
        <p:sp>
          <p:nvSpPr>
            <p:cNvPr id="18" name="Freeform 17"/>
            <p:cNvSpPr/>
            <p:nvPr/>
          </p:nvSpPr>
          <p:spPr>
            <a:xfrm>
              <a:off x="7141170" y="3873063"/>
              <a:ext cx="1532455" cy="919473"/>
            </a:xfrm>
            <a:custGeom>
              <a:avLst/>
              <a:gdLst>
                <a:gd name="connsiteX0" fmla="*/ 0 w 1532455"/>
                <a:gd name="connsiteY0" fmla="*/ 0 h 919473"/>
                <a:gd name="connsiteX1" fmla="*/ 1532455 w 1532455"/>
                <a:gd name="connsiteY1" fmla="*/ 0 h 919473"/>
                <a:gd name="connsiteX2" fmla="*/ 1532455 w 1532455"/>
                <a:gd name="connsiteY2" fmla="*/ 919473 h 919473"/>
                <a:gd name="connsiteX3" fmla="*/ 0 w 1532455"/>
                <a:gd name="connsiteY3" fmla="*/ 919473 h 919473"/>
                <a:gd name="connsiteX4" fmla="*/ 0 w 1532455"/>
                <a:gd name="connsiteY4" fmla="*/ 0 h 9194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32455" h="919473">
                  <a:moveTo>
                    <a:pt x="0" y="0"/>
                  </a:moveTo>
                  <a:lnTo>
                    <a:pt x="1532455" y="0"/>
                  </a:lnTo>
                  <a:lnTo>
                    <a:pt x="1532455" y="919473"/>
                  </a:lnTo>
                  <a:lnTo>
                    <a:pt x="0" y="91947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08ECD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6">
                <a:hueOff val="0"/>
                <a:satOff val="0"/>
                <a:lumOff val="0"/>
                <a:alphaOff val="0"/>
              </a:schemeClr>
            </a:fillRef>
            <a:effectRef idx="3">
              <a:schemeClr val="accent6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4770" tIns="64770" rIns="64770" bIns="64770" numCol="1" spcCol="1270" anchor="ctr" anchorCtr="0">
              <a:noAutofit/>
            </a:bodyPr>
            <a:lstStyle/>
            <a:p>
              <a:pPr lvl="0" algn="ctr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dirty="0">
                  <a:solidFill>
                    <a:srgbClr val="000000"/>
                  </a:solidFill>
                </a:rPr>
                <a:t>Specific targeting of investigators</a:t>
              </a:r>
              <a:endParaRPr lang="nl-NL" kern="1200" dirty="0">
                <a:solidFill>
                  <a:srgbClr val="000000"/>
                </a:solidFill>
              </a:endParaRPr>
            </a:p>
          </p:txBody>
        </p:sp>
        <p:sp>
          <p:nvSpPr>
            <p:cNvPr id="19" name="Freeform 18"/>
            <p:cNvSpPr/>
            <p:nvPr/>
          </p:nvSpPr>
          <p:spPr>
            <a:xfrm>
              <a:off x="1241216" y="4945782"/>
              <a:ext cx="1532455" cy="919473"/>
            </a:xfrm>
            <a:custGeom>
              <a:avLst/>
              <a:gdLst>
                <a:gd name="connsiteX0" fmla="*/ 0 w 1532455"/>
                <a:gd name="connsiteY0" fmla="*/ 0 h 919473"/>
                <a:gd name="connsiteX1" fmla="*/ 1532455 w 1532455"/>
                <a:gd name="connsiteY1" fmla="*/ 0 h 919473"/>
                <a:gd name="connsiteX2" fmla="*/ 1532455 w 1532455"/>
                <a:gd name="connsiteY2" fmla="*/ 919473 h 919473"/>
                <a:gd name="connsiteX3" fmla="*/ 0 w 1532455"/>
                <a:gd name="connsiteY3" fmla="*/ 919473 h 919473"/>
                <a:gd name="connsiteX4" fmla="*/ 0 w 1532455"/>
                <a:gd name="connsiteY4" fmla="*/ 0 h 9194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32455" h="919473">
                  <a:moveTo>
                    <a:pt x="0" y="0"/>
                  </a:moveTo>
                  <a:lnTo>
                    <a:pt x="1532455" y="0"/>
                  </a:lnTo>
                  <a:lnTo>
                    <a:pt x="1532455" y="919473"/>
                  </a:lnTo>
                  <a:lnTo>
                    <a:pt x="0" y="91947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>
                <a:lumMod val="20000"/>
                <a:lumOff val="80000"/>
              </a:schemeClr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0"/>
                <a:satOff val="0"/>
                <a:lumOff val="0"/>
                <a:alphaOff val="0"/>
              </a:schemeClr>
            </a:fillRef>
            <a:effectRef idx="3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4770" tIns="64770" rIns="64770" bIns="64770" numCol="1" spcCol="1270" anchor="ctr" anchorCtr="0">
              <a:noAutofit/>
            </a:bodyPr>
            <a:lstStyle/>
            <a:p>
              <a:pPr lvl="0" algn="ctr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dirty="0">
                  <a:solidFill>
                    <a:srgbClr val="000000"/>
                  </a:solidFill>
                </a:rPr>
                <a:t>Local or ethnic team members</a:t>
              </a:r>
              <a:endParaRPr lang="nl-NL" kern="1200" dirty="0">
                <a:solidFill>
                  <a:srgbClr val="000000"/>
                </a:solidFill>
              </a:endParaRPr>
            </a:p>
          </p:txBody>
        </p:sp>
        <p:sp>
          <p:nvSpPr>
            <p:cNvPr id="20" name="Freeform 19"/>
            <p:cNvSpPr/>
            <p:nvPr/>
          </p:nvSpPr>
          <p:spPr>
            <a:xfrm>
              <a:off x="2926917" y="4945782"/>
              <a:ext cx="1532455" cy="919473"/>
            </a:xfrm>
            <a:custGeom>
              <a:avLst/>
              <a:gdLst>
                <a:gd name="connsiteX0" fmla="*/ 0 w 1532455"/>
                <a:gd name="connsiteY0" fmla="*/ 0 h 919473"/>
                <a:gd name="connsiteX1" fmla="*/ 1532455 w 1532455"/>
                <a:gd name="connsiteY1" fmla="*/ 0 h 919473"/>
                <a:gd name="connsiteX2" fmla="*/ 1532455 w 1532455"/>
                <a:gd name="connsiteY2" fmla="*/ 919473 h 919473"/>
                <a:gd name="connsiteX3" fmla="*/ 0 w 1532455"/>
                <a:gd name="connsiteY3" fmla="*/ 919473 h 919473"/>
                <a:gd name="connsiteX4" fmla="*/ 0 w 1532455"/>
                <a:gd name="connsiteY4" fmla="*/ 0 h 9194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32455" h="919473">
                  <a:moveTo>
                    <a:pt x="0" y="0"/>
                  </a:moveTo>
                  <a:lnTo>
                    <a:pt x="1532455" y="0"/>
                  </a:lnTo>
                  <a:lnTo>
                    <a:pt x="1532455" y="919473"/>
                  </a:lnTo>
                  <a:lnTo>
                    <a:pt x="0" y="91947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688D1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3">
                <a:hueOff val="0"/>
                <a:satOff val="0"/>
                <a:lumOff val="0"/>
                <a:alphaOff val="0"/>
              </a:schemeClr>
            </a:fillRef>
            <a:effectRef idx="3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4770" tIns="64770" rIns="64770" bIns="64770" numCol="1" spcCol="1270" anchor="ctr" anchorCtr="0">
              <a:noAutofit/>
            </a:bodyPr>
            <a:lstStyle/>
            <a:p>
              <a:pPr lvl="0" algn="ctr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dirty="0">
                  <a:solidFill>
                    <a:srgbClr val="000000"/>
                  </a:solidFill>
                </a:rPr>
                <a:t>Dangers from environment</a:t>
              </a:r>
              <a:endParaRPr lang="nl-NL" kern="1200" dirty="0">
                <a:solidFill>
                  <a:srgbClr val="000000"/>
                </a:solidFill>
              </a:endParaRPr>
            </a:p>
          </p:txBody>
        </p:sp>
        <p:sp>
          <p:nvSpPr>
            <p:cNvPr id="21" name="Freeform 20"/>
            <p:cNvSpPr/>
            <p:nvPr/>
          </p:nvSpPr>
          <p:spPr>
            <a:xfrm>
              <a:off x="4612618" y="4945782"/>
              <a:ext cx="1532455" cy="919473"/>
            </a:xfrm>
            <a:custGeom>
              <a:avLst/>
              <a:gdLst>
                <a:gd name="connsiteX0" fmla="*/ 0 w 1532455"/>
                <a:gd name="connsiteY0" fmla="*/ 0 h 919473"/>
                <a:gd name="connsiteX1" fmla="*/ 1532455 w 1532455"/>
                <a:gd name="connsiteY1" fmla="*/ 0 h 919473"/>
                <a:gd name="connsiteX2" fmla="*/ 1532455 w 1532455"/>
                <a:gd name="connsiteY2" fmla="*/ 919473 h 919473"/>
                <a:gd name="connsiteX3" fmla="*/ 0 w 1532455"/>
                <a:gd name="connsiteY3" fmla="*/ 919473 h 919473"/>
                <a:gd name="connsiteX4" fmla="*/ 0 w 1532455"/>
                <a:gd name="connsiteY4" fmla="*/ 0 h 9194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32455" h="919473">
                  <a:moveTo>
                    <a:pt x="0" y="0"/>
                  </a:moveTo>
                  <a:lnTo>
                    <a:pt x="1532455" y="0"/>
                  </a:lnTo>
                  <a:lnTo>
                    <a:pt x="1532455" y="919473"/>
                  </a:lnTo>
                  <a:lnTo>
                    <a:pt x="0" y="91947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16DD7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0"/>
                <a:satOff val="0"/>
                <a:lumOff val="0"/>
                <a:alphaOff val="0"/>
              </a:schemeClr>
            </a:fillRef>
            <a:effectRef idx="3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4770" tIns="64770" rIns="64770" bIns="64770" numCol="1" spcCol="1270" anchor="ctr" anchorCtr="0">
              <a:noAutofit/>
            </a:bodyPr>
            <a:lstStyle/>
            <a:p>
              <a:pPr lvl="0" algn="ctr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dirty="0">
                  <a:solidFill>
                    <a:srgbClr val="000000"/>
                  </a:solidFill>
                </a:rPr>
                <a:t>Judicial harrassment/</a:t>
              </a:r>
              <a:r>
                <a:rPr lang="en-IE" dirty="0" smtClean="0">
                  <a:solidFill>
                    <a:srgbClr val="000000"/>
                  </a:solidFill>
                </a:rPr>
                <a:t>arbitrary arrest</a:t>
              </a:r>
              <a:endParaRPr lang="nl-NL" kern="1200" dirty="0">
                <a:solidFill>
                  <a:srgbClr val="000000"/>
                </a:solidFill>
              </a:endParaRPr>
            </a:p>
          </p:txBody>
        </p:sp>
        <p:sp>
          <p:nvSpPr>
            <p:cNvPr id="22" name="Freeform 21"/>
            <p:cNvSpPr/>
            <p:nvPr/>
          </p:nvSpPr>
          <p:spPr>
            <a:xfrm>
              <a:off x="6298319" y="4945782"/>
              <a:ext cx="1532455" cy="919473"/>
            </a:xfrm>
            <a:custGeom>
              <a:avLst/>
              <a:gdLst>
                <a:gd name="connsiteX0" fmla="*/ 0 w 1532455"/>
                <a:gd name="connsiteY0" fmla="*/ 0 h 919473"/>
                <a:gd name="connsiteX1" fmla="*/ 1532455 w 1532455"/>
                <a:gd name="connsiteY1" fmla="*/ 0 h 919473"/>
                <a:gd name="connsiteX2" fmla="*/ 1532455 w 1532455"/>
                <a:gd name="connsiteY2" fmla="*/ 919473 h 919473"/>
                <a:gd name="connsiteX3" fmla="*/ 0 w 1532455"/>
                <a:gd name="connsiteY3" fmla="*/ 919473 h 919473"/>
                <a:gd name="connsiteX4" fmla="*/ 0 w 1532455"/>
                <a:gd name="connsiteY4" fmla="*/ 0 h 9194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32455" h="919473">
                  <a:moveTo>
                    <a:pt x="0" y="0"/>
                  </a:moveTo>
                  <a:lnTo>
                    <a:pt x="1532455" y="0"/>
                  </a:lnTo>
                  <a:lnTo>
                    <a:pt x="1532455" y="919473"/>
                  </a:lnTo>
                  <a:lnTo>
                    <a:pt x="0" y="91947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B9AD7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0"/>
                <a:satOff val="0"/>
                <a:lumOff val="0"/>
                <a:alphaOff val="0"/>
              </a:schemeClr>
            </a:fillRef>
            <a:effectRef idx="3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4770" tIns="64770" rIns="64770" bIns="64770" numCol="1" spcCol="1270" anchor="ctr" anchorCtr="0">
              <a:noAutofit/>
            </a:bodyPr>
            <a:lstStyle/>
            <a:p>
              <a:pPr lvl="0" algn="ctr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dirty="0">
                  <a:solidFill>
                    <a:srgbClr val="000000"/>
                  </a:solidFill>
                </a:rPr>
                <a:t>Vicarious trauma</a:t>
              </a:r>
              <a:endParaRPr lang="nl-NL" kern="1200" dirty="0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32872588"/>
      </p:ext>
    </p:extLst>
  </p:cSld>
  <p:clrMapOvr>
    <a:masterClrMapping/>
  </p:clrMapOvr>
</p:sld>
</file>

<file path=ppt/theme/theme1.xml><?xml version="1.0" encoding="utf-8"?>
<a:theme xmlns:a="http://schemas.openxmlformats.org/drawingml/2006/main" name="IICI Powerpoint template">
  <a:themeElements>
    <a:clrScheme name="IICI tes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IICI tes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ICI tes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ICI tes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ICI tes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ICI tes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ICI tes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ICI tes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ICI tes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ICI tes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ICI tes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ICI tes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ICI tes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IICI Powerpoint template</Template>
  <TotalTime>53843</TotalTime>
  <Words>2073</Words>
  <PresentationFormat>On-screen Show (4:3)</PresentationFormat>
  <Paragraphs>428</Paragraphs>
  <Slides>19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Arial</vt:lpstr>
      <vt:lpstr>Arial (Headings)</vt:lpstr>
      <vt:lpstr>Calibri</vt:lpstr>
      <vt:lpstr>Candara</vt:lpstr>
      <vt:lpstr>Mangal</vt:lpstr>
      <vt:lpstr>IICI Powerpoint template</vt:lpstr>
      <vt:lpstr>Module 8</vt:lpstr>
      <vt:lpstr>PowerPoint Presentation</vt:lpstr>
      <vt:lpstr>PowerPoint Presentation</vt:lpstr>
      <vt:lpstr>What is the applicable legal framework?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IICI</dc:creator>
  <cp:lastPrinted>2018-02-19T14:53:36Z</cp:lastPrinted>
  <dcterms:created xsi:type="dcterms:W3CDTF">2012-04-10T06:25:38Z</dcterms:created>
  <dcterms:modified xsi:type="dcterms:W3CDTF">2018-05-10T07:54:19Z</dcterms:modified>
</cp:coreProperties>
</file>