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5"/>
  </p:notesMasterIdLst>
  <p:handoutMasterIdLst>
    <p:handoutMasterId r:id="rId36"/>
  </p:handoutMasterIdLst>
  <p:sldIdLst>
    <p:sldId id="281" r:id="rId2"/>
    <p:sldId id="303" r:id="rId3"/>
    <p:sldId id="403" r:id="rId4"/>
    <p:sldId id="404" r:id="rId5"/>
    <p:sldId id="405" r:id="rId6"/>
    <p:sldId id="406" r:id="rId7"/>
    <p:sldId id="407" r:id="rId8"/>
    <p:sldId id="408" r:id="rId9"/>
    <p:sldId id="388" r:id="rId10"/>
    <p:sldId id="410" r:id="rId11"/>
    <p:sldId id="411" r:id="rId12"/>
    <p:sldId id="412" r:id="rId13"/>
    <p:sldId id="413" r:id="rId14"/>
    <p:sldId id="414" r:id="rId15"/>
    <p:sldId id="415" r:id="rId16"/>
    <p:sldId id="417" r:id="rId17"/>
    <p:sldId id="418" r:id="rId18"/>
    <p:sldId id="419" r:id="rId19"/>
    <p:sldId id="433" r:id="rId20"/>
    <p:sldId id="427" r:id="rId21"/>
    <p:sldId id="429" r:id="rId22"/>
    <p:sldId id="428" r:id="rId23"/>
    <p:sldId id="431" r:id="rId24"/>
    <p:sldId id="432" r:id="rId25"/>
    <p:sldId id="420" r:id="rId26"/>
    <p:sldId id="422" r:id="rId27"/>
    <p:sldId id="421" r:id="rId28"/>
    <p:sldId id="423" r:id="rId29"/>
    <p:sldId id="424" r:id="rId30"/>
    <p:sldId id="425" r:id="rId31"/>
    <p:sldId id="426" r:id="rId32"/>
    <p:sldId id="394" r:id="rId33"/>
    <p:sldId id="402" r:id="rId3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38D6"/>
    <a:srgbClr val="64A6D7"/>
    <a:srgbClr val="93ADEF"/>
    <a:srgbClr val="5A9BB5"/>
    <a:srgbClr val="7BAFB7"/>
    <a:srgbClr val="8866D6"/>
    <a:srgbClr val="B24CD6"/>
    <a:srgbClr val="5E00D6"/>
    <a:srgbClr val="9D6FBA"/>
    <a:srgbClr val="7F7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9286" autoAdjust="0"/>
  </p:normalViewPr>
  <p:slideViewPr>
    <p:cSldViewPr>
      <p:cViewPr varScale="1">
        <p:scale>
          <a:sx n="49" d="100"/>
          <a:sy n="49" d="100"/>
        </p:scale>
        <p:origin x="177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GB" sz="3200" noProof="0" dirty="0"/>
            <a:t>Recognise the strategic advantages of careful and dynamic planning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CBDC5A21-356D-7445-A39E-7C443F582D15}">
      <dgm:prSet phldrT="[Text]" custT="1"/>
      <dgm:spPr/>
      <dgm:t>
        <a:bodyPr/>
        <a:lstStyle/>
        <a:p>
          <a:r>
            <a:rPr lang="en-GB" sz="3200" noProof="0" dirty="0"/>
            <a:t>Identify the best way to store, organise and analyse information </a:t>
          </a:r>
        </a:p>
      </dgm:t>
    </dgm:pt>
    <dgm:pt modelId="{1E1FA121-165E-324C-A201-7CA4DAAE62E1}" type="parTrans" cxnId="{7B5E05B2-AD62-BD45-B960-D4DB4E53DC31}">
      <dgm:prSet/>
      <dgm:spPr/>
      <dgm:t>
        <a:bodyPr/>
        <a:lstStyle/>
        <a:p>
          <a:endParaRPr lang="en-GB"/>
        </a:p>
      </dgm:t>
    </dgm:pt>
    <dgm:pt modelId="{6BF0A404-A417-A94A-90B2-287DDF6259F5}" type="sibTrans" cxnId="{7B5E05B2-AD62-BD45-B960-D4DB4E53DC31}">
      <dgm:prSet/>
      <dgm:spPr/>
      <dgm:t>
        <a:bodyPr/>
        <a:lstStyle/>
        <a:p>
          <a:endParaRPr lang="en-GB"/>
        </a:p>
      </dgm:t>
    </dgm:pt>
    <dgm:pt modelId="{7F0F372D-0340-D94A-923A-761ECDC7C4AD}">
      <dgm:prSet phldrT="[Text]" custT="1"/>
      <dgm:spPr/>
      <dgm:t>
        <a:bodyPr/>
        <a:lstStyle/>
        <a:p>
          <a:r>
            <a:rPr lang="en-US" sz="3200" dirty="0"/>
            <a:t>Consider relevant factors to select the right interpreters </a:t>
          </a:r>
          <a:r>
            <a:rPr lang="en-US" sz="3200" dirty="0">
              <a:solidFill>
                <a:schemeClr val="tx1"/>
              </a:solidFill>
            </a:rPr>
            <a:t>and </a:t>
          </a:r>
          <a:r>
            <a:rPr lang="en-US" sz="3200" dirty="0"/>
            <a:t>intermediaries and manage their activities </a:t>
          </a:r>
        </a:p>
      </dgm:t>
    </dgm:pt>
    <dgm:pt modelId="{D744AF1D-6998-7A40-BBF5-4DE7D19DF837}" type="parTrans" cxnId="{4BE4D943-A6DF-F64E-BA04-A98C95E1CDE9}">
      <dgm:prSet/>
      <dgm:spPr/>
      <dgm:t>
        <a:bodyPr/>
        <a:lstStyle/>
        <a:p>
          <a:endParaRPr lang="en-GB"/>
        </a:p>
      </dgm:t>
    </dgm:pt>
    <dgm:pt modelId="{AD284AAA-E435-104B-93FE-A38A9E87EDAA}" type="sibTrans" cxnId="{4BE4D943-A6DF-F64E-BA04-A98C95E1CDE9}">
      <dgm:prSet/>
      <dgm:spPr/>
      <dgm:t>
        <a:bodyPr/>
        <a:lstStyle/>
        <a:p>
          <a:endParaRPr lang="en-GB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1DBEF75B-A78C-AA41-A3B6-A082DF1A9A91}" type="pres">
      <dgm:prSet presAssocID="{7F0F372D-0340-D94A-923A-761ECDC7C4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9B2CE5-3DE9-DC4C-95B3-CCBB599270E2}" type="pres">
      <dgm:prSet presAssocID="{AD284AAA-E435-104B-93FE-A38A9E87EDAA}" presName="spacer" presStyleCnt="0"/>
      <dgm:spPr/>
    </dgm:pt>
    <dgm:pt modelId="{1BDB3A8F-9747-144C-891B-1BB53422AFAE}" type="pres">
      <dgm:prSet presAssocID="{CBDC5A21-356D-7445-A39E-7C443F582D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B5E05B2-AD62-BD45-B960-D4DB4E53DC31}" srcId="{AF58B104-90D0-7C4E-88F3-3C91887B0204}" destId="{CBDC5A21-356D-7445-A39E-7C443F582D15}" srcOrd="2" destOrd="0" parTransId="{1E1FA121-165E-324C-A201-7CA4DAAE62E1}" sibTransId="{6BF0A404-A417-A94A-90B2-287DDF6259F5}"/>
    <dgm:cxn modelId="{4BE4D943-A6DF-F64E-BA04-A98C95E1CDE9}" srcId="{AF58B104-90D0-7C4E-88F3-3C91887B0204}" destId="{7F0F372D-0340-D94A-923A-761ECDC7C4AD}" srcOrd="1" destOrd="0" parTransId="{D744AF1D-6998-7A40-BBF5-4DE7D19DF837}" sibTransId="{AD284AAA-E435-104B-93FE-A38A9E87EDAA}"/>
    <dgm:cxn modelId="{C7444C80-9548-884D-9934-5B1CD0D83923}" type="presOf" srcId="{CBDC5A21-356D-7445-A39E-7C443F582D15}" destId="{1BDB3A8F-9747-144C-891B-1BB53422AFAE}" srcOrd="0" destOrd="0" presId="urn:microsoft.com/office/officeart/2005/8/layout/vList2"/>
    <dgm:cxn modelId="{9CFA75F6-E322-8843-8A9E-1D493668D3B5}" type="presOf" srcId="{AF58B104-90D0-7C4E-88F3-3C91887B0204}" destId="{7D1A884F-0458-884B-9AC6-061EA8E16002}" srcOrd="0" destOrd="0" presId="urn:microsoft.com/office/officeart/2005/8/layout/vList2"/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2B7FBE27-85F4-C04E-B99D-1DF448AB71A2}" type="presOf" srcId="{7F0F372D-0340-D94A-923A-761ECDC7C4AD}" destId="{1DBEF75B-A78C-AA41-A3B6-A082DF1A9A91}" srcOrd="0" destOrd="0" presId="urn:microsoft.com/office/officeart/2005/8/layout/vList2"/>
    <dgm:cxn modelId="{6DEEBB87-4F7D-7A44-9392-01220B39CB1D}" type="presOf" srcId="{8A1DAD83-92A2-F44F-BB49-8CE29989EBFD}" destId="{8A31ACF3-DDD7-3642-8380-07A79243BF07}" srcOrd="0" destOrd="0" presId="urn:microsoft.com/office/officeart/2005/8/layout/vList2"/>
    <dgm:cxn modelId="{620176F9-6584-144B-8DAD-BD7CF3748B00}" type="presParOf" srcId="{7D1A884F-0458-884B-9AC6-061EA8E16002}" destId="{8A31ACF3-DDD7-3642-8380-07A79243BF07}" srcOrd="0" destOrd="0" presId="urn:microsoft.com/office/officeart/2005/8/layout/vList2"/>
    <dgm:cxn modelId="{BBC6875D-4B17-C947-9201-5AA353355BA5}" type="presParOf" srcId="{7D1A884F-0458-884B-9AC6-061EA8E16002}" destId="{F6032BB9-B179-3E4F-8540-A7EDA6589A6E}" srcOrd="1" destOrd="0" presId="urn:microsoft.com/office/officeart/2005/8/layout/vList2"/>
    <dgm:cxn modelId="{904B1DDB-53C6-644D-8099-385907DBADD5}" type="presParOf" srcId="{7D1A884F-0458-884B-9AC6-061EA8E16002}" destId="{1DBEF75B-A78C-AA41-A3B6-A082DF1A9A91}" srcOrd="2" destOrd="0" presId="urn:microsoft.com/office/officeart/2005/8/layout/vList2"/>
    <dgm:cxn modelId="{1B3F03FC-F505-BB4E-B439-3CFD0A79904B}" type="presParOf" srcId="{7D1A884F-0458-884B-9AC6-061EA8E16002}" destId="{C59B2CE5-3DE9-DC4C-95B3-CCBB599270E2}" srcOrd="3" destOrd="0" presId="urn:microsoft.com/office/officeart/2005/8/layout/vList2"/>
    <dgm:cxn modelId="{CC2802A6-6847-CC47-8E51-ECCCCF175623}" type="presParOf" srcId="{7D1A884F-0458-884B-9AC6-061EA8E16002}" destId="{1BDB3A8F-9747-144C-891B-1BB53422AF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716897-FED8-564D-B8FE-59303E81E9ED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030698-39D5-A745-AE06-B8BE6F575964}">
      <dgm:prSet phldrT="[Text]" custT="1"/>
      <dgm:spPr/>
      <dgm:t>
        <a:bodyPr/>
        <a:lstStyle/>
        <a:p>
          <a:r>
            <a:rPr lang="en-GB" sz="1900" b="1" dirty="0">
              <a:solidFill>
                <a:schemeClr val="tx1"/>
              </a:solidFill>
            </a:rPr>
            <a:t>Preliminary</a:t>
          </a:r>
          <a:r>
            <a:rPr lang="en-GB" sz="1900" b="1" baseline="0" dirty="0">
              <a:solidFill>
                <a:schemeClr val="tx1"/>
              </a:solidFill>
            </a:rPr>
            <a:t> research</a:t>
          </a:r>
          <a:endParaRPr lang="en-GB" sz="1900" b="1" dirty="0">
            <a:solidFill>
              <a:schemeClr val="tx1"/>
            </a:solidFill>
          </a:endParaRPr>
        </a:p>
      </dgm:t>
    </dgm:pt>
    <dgm:pt modelId="{D6FE8CA4-BF73-7C4D-ADD2-37342F946C7E}" type="parTrans" cxnId="{CFB9D717-1121-9B40-A1C5-249D8997D2F0}">
      <dgm:prSet/>
      <dgm:spPr/>
      <dgm:t>
        <a:bodyPr/>
        <a:lstStyle/>
        <a:p>
          <a:endParaRPr lang="en-GB"/>
        </a:p>
      </dgm:t>
    </dgm:pt>
    <dgm:pt modelId="{58987BCE-D84D-6547-B729-79CBA668B38E}" type="sibTrans" cxnId="{CFB9D717-1121-9B40-A1C5-249D8997D2F0}">
      <dgm:prSet/>
      <dgm:spPr/>
      <dgm:t>
        <a:bodyPr/>
        <a:lstStyle/>
        <a:p>
          <a:endParaRPr lang="en-GB"/>
        </a:p>
      </dgm:t>
    </dgm:pt>
    <dgm:pt modelId="{37099AF7-B4CB-4048-B991-B3F551BE1C5E}">
      <dgm:prSet phldrT="[Text]" custT="1"/>
      <dgm:spPr/>
      <dgm:t>
        <a:bodyPr/>
        <a:lstStyle/>
        <a:p>
          <a:r>
            <a:rPr lang="en-GB" sz="1700" dirty="0"/>
            <a:t>What have you found during your </a:t>
          </a:r>
          <a:r>
            <a:rPr lang="en-GB" sz="1700" b="1" dirty="0"/>
            <a:t>research and analysis</a:t>
          </a:r>
          <a:r>
            <a:rPr lang="en-GB" sz="1700" dirty="0"/>
            <a:t> phase?</a:t>
          </a:r>
        </a:p>
      </dgm:t>
    </dgm:pt>
    <dgm:pt modelId="{AE509E3D-F4E5-3347-BCB5-FF26568C4922}" type="parTrans" cxnId="{3F061C34-C84D-1243-9984-292C9A66EA48}">
      <dgm:prSet/>
      <dgm:spPr/>
      <dgm:t>
        <a:bodyPr/>
        <a:lstStyle/>
        <a:p>
          <a:endParaRPr lang="en-GB"/>
        </a:p>
      </dgm:t>
    </dgm:pt>
    <dgm:pt modelId="{0DBD43B1-B46B-1044-9BD5-F3DDF6FBAA84}" type="sibTrans" cxnId="{3F061C34-C84D-1243-9984-292C9A66EA48}">
      <dgm:prSet/>
      <dgm:spPr/>
      <dgm:t>
        <a:bodyPr/>
        <a:lstStyle/>
        <a:p>
          <a:endParaRPr lang="en-GB"/>
        </a:p>
      </dgm:t>
    </dgm:pt>
    <dgm:pt modelId="{374339C4-CD11-3849-BF1C-8FAC3272721E}">
      <dgm:prSet phldrT="[Text]" custT="1"/>
      <dgm:spPr/>
      <dgm:t>
        <a:bodyPr/>
        <a:lstStyle/>
        <a:p>
          <a:r>
            <a:rPr lang="en-GB" sz="1900" b="1" dirty="0">
              <a:solidFill>
                <a:srgbClr val="000000"/>
              </a:solidFill>
            </a:rPr>
            <a:t>Information collection strategy</a:t>
          </a:r>
        </a:p>
      </dgm:t>
    </dgm:pt>
    <dgm:pt modelId="{12B05C5B-D95A-2C47-857F-A79DEB369759}" type="parTrans" cxnId="{0EB6E7C1-51F6-5641-A984-3B3E8A4AA781}">
      <dgm:prSet/>
      <dgm:spPr/>
      <dgm:t>
        <a:bodyPr/>
        <a:lstStyle/>
        <a:p>
          <a:endParaRPr lang="en-GB"/>
        </a:p>
      </dgm:t>
    </dgm:pt>
    <dgm:pt modelId="{3A846A5F-83C9-5143-A0B2-E4EFA7728073}" type="sibTrans" cxnId="{0EB6E7C1-51F6-5641-A984-3B3E8A4AA781}">
      <dgm:prSet/>
      <dgm:spPr/>
      <dgm:t>
        <a:bodyPr/>
        <a:lstStyle/>
        <a:p>
          <a:endParaRPr lang="en-GB"/>
        </a:p>
      </dgm:t>
    </dgm:pt>
    <dgm:pt modelId="{7564C25C-9880-8347-81E4-19F627A2583D}">
      <dgm:prSet phldrT="[Text]" custT="1"/>
      <dgm:spPr/>
      <dgm:t>
        <a:bodyPr/>
        <a:lstStyle/>
        <a:p>
          <a:r>
            <a:rPr lang="en-GB" sz="1900" b="1" dirty="0">
              <a:solidFill>
                <a:srgbClr val="000000"/>
              </a:solidFill>
            </a:rPr>
            <a:t>Procedures</a:t>
          </a:r>
        </a:p>
      </dgm:t>
    </dgm:pt>
    <dgm:pt modelId="{1B5E21C1-8FE1-D345-85AF-4F5C0330CF05}" type="parTrans" cxnId="{E9FFDC0A-A02E-5E40-A064-4D342C2332B0}">
      <dgm:prSet/>
      <dgm:spPr/>
      <dgm:t>
        <a:bodyPr/>
        <a:lstStyle/>
        <a:p>
          <a:endParaRPr lang="en-GB"/>
        </a:p>
      </dgm:t>
    </dgm:pt>
    <dgm:pt modelId="{87A00590-1F62-9549-812C-A937A00F3EE4}" type="sibTrans" cxnId="{E9FFDC0A-A02E-5E40-A064-4D342C2332B0}">
      <dgm:prSet/>
      <dgm:spPr/>
      <dgm:t>
        <a:bodyPr/>
        <a:lstStyle/>
        <a:p>
          <a:endParaRPr lang="en-GB"/>
        </a:p>
      </dgm:t>
    </dgm:pt>
    <dgm:pt modelId="{5D243474-05DB-904A-90A7-678CA4161DF1}">
      <dgm:prSet phldrT="[Text]" custT="1"/>
      <dgm:spPr/>
      <dgm:t>
        <a:bodyPr/>
        <a:lstStyle/>
        <a:p>
          <a:r>
            <a:rPr lang="en-GB" sz="1700" dirty="0"/>
            <a:t>What are the </a:t>
          </a:r>
          <a:r>
            <a:rPr lang="en-GB" sz="1700" b="1" dirty="0"/>
            <a:t>reporting arrangements</a:t>
          </a:r>
          <a:r>
            <a:rPr lang="en-GB" sz="1700" dirty="0"/>
            <a:t>?</a:t>
          </a:r>
        </a:p>
      </dgm:t>
    </dgm:pt>
    <dgm:pt modelId="{9FD2E5A6-9F6E-0C42-8CB8-7746D036021B}" type="parTrans" cxnId="{F9867DA2-CEAC-DB4D-8452-421A202C01B0}">
      <dgm:prSet/>
      <dgm:spPr/>
      <dgm:t>
        <a:bodyPr/>
        <a:lstStyle/>
        <a:p>
          <a:endParaRPr lang="en-GB"/>
        </a:p>
      </dgm:t>
    </dgm:pt>
    <dgm:pt modelId="{FB5E7A41-0F41-5A44-A185-3F5024F2D291}" type="sibTrans" cxnId="{F9867DA2-CEAC-DB4D-8452-421A202C01B0}">
      <dgm:prSet/>
      <dgm:spPr/>
      <dgm:t>
        <a:bodyPr/>
        <a:lstStyle/>
        <a:p>
          <a:endParaRPr lang="en-GB"/>
        </a:p>
      </dgm:t>
    </dgm:pt>
    <dgm:pt modelId="{F8E74971-3D2D-EF4B-8525-4B5476454791}">
      <dgm:prSet phldrT="[Text]" custT="1"/>
      <dgm:spPr/>
      <dgm:t>
        <a:bodyPr/>
        <a:lstStyle/>
        <a:p>
          <a:r>
            <a:rPr lang="en-GB" sz="1700" dirty="0"/>
            <a:t>What is your </a:t>
          </a:r>
          <a:r>
            <a:rPr lang="en-GB" sz="1700" b="1" dirty="0"/>
            <a:t>objective</a:t>
          </a:r>
          <a:r>
            <a:rPr lang="en-GB" sz="1700" dirty="0"/>
            <a:t>?</a:t>
          </a:r>
        </a:p>
      </dgm:t>
    </dgm:pt>
    <dgm:pt modelId="{2F8ED63E-4419-A647-AC51-534C35F2F8B7}" type="parTrans" cxnId="{1A1EABA6-E030-4E43-9B0A-1182BD51CA7A}">
      <dgm:prSet/>
      <dgm:spPr/>
      <dgm:t>
        <a:bodyPr/>
        <a:lstStyle/>
        <a:p>
          <a:endParaRPr lang="en-GB"/>
        </a:p>
      </dgm:t>
    </dgm:pt>
    <dgm:pt modelId="{40FE8E9E-8211-4C44-AB83-A6187CF232DE}" type="sibTrans" cxnId="{1A1EABA6-E030-4E43-9B0A-1182BD51CA7A}">
      <dgm:prSet/>
      <dgm:spPr/>
      <dgm:t>
        <a:bodyPr/>
        <a:lstStyle/>
        <a:p>
          <a:endParaRPr lang="en-GB"/>
        </a:p>
      </dgm:t>
    </dgm:pt>
    <dgm:pt modelId="{3358CB0A-AE59-6146-8806-321E31B220E4}">
      <dgm:prSet phldrT="[Text]" custT="1"/>
      <dgm:spPr/>
      <dgm:t>
        <a:bodyPr/>
        <a:lstStyle/>
        <a:p>
          <a:r>
            <a:rPr lang="en-GB" sz="1700" dirty="0"/>
            <a:t>What is the </a:t>
          </a:r>
          <a:r>
            <a:rPr lang="en-GB" sz="1700" b="1" dirty="0"/>
            <a:t>scope</a:t>
          </a:r>
          <a:r>
            <a:rPr lang="en-GB" sz="1700" dirty="0"/>
            <a:t> of </a:t>
          </a:r>
          <a:r>
            <a:rPr lang="en-GB" sz="1700" dirty="0">
              <a:solidFill>
                <a:srgbClr val="000000"/>
              </a:solidFill>
            </a:rPr>
            <a:t>y</a:t>
          </a:r>
          <a:r>
            <a:rPr lang="en-GB" sz="1700" dirty="0"/>
            <a:t>our inquiry?</a:t>
          </a:r>
        </a:p>
      </dgm:t>
    </dgm:pt>
    <dgm:pt modelId="{85799902-7759-1C4B-BCAA-82A9A1FC816C}" type="parTrans" cxnId="{913B6E1F-0682-8A4B-B4E7-0521AE4987C7}">
      <dgm:prSet/>
      <dgm:spPr/>
      <dgm:t>
        <a:bodyPr/>
        <a:lstStyle/>
        <a:p>
          <a:endParaRPr lang="en-GB"/>
        </a:p>
      </dgm:t>
    </dgm:pt>
    <dgm:pt modelId="{7CA1D4E6-FC09-404A-B957-F0C32601F709}" type="sibTrans" cxnId="{913B6E1F-0682-8A4B-B4E7-0521AE4987C7}">
      <dgm:prSet/>
      <dgm:spPr/>
      <dgm:t>
        <a:bodyPr/>
        <a:lstStyle/>
        <a:p>
          <a:endParaRPr lang="en-GB"/>
        </a:p>
      </dgm:t>
    </dgm:pt>
    <dgm:pt modelId="{825EC3AB-27F2-F04D-87A4-BF32A55E6CE8}">
      <dgm:prSet phldrT="[Text]" custT="1"/>
      <dgm:spPr/>
      <dgm:t>
        <a:bodyPr/>
        <a:lstStyle/>
        <a:p>
          <a:r>
            <a:rPr lang="en-GB" sz="1700" dirty="0"/>
            <a:t>What are the </a:t>
          </a:r>
          <a:r>
            <a:rPr lang="en-GB" sz="1700" b="1" dirty="0"/>
            <a:t>risks</a:t>
          </a:r>
          <a:r>
            <a:rPr lang="en-GB" sz="1700" dirty="0"/>
            <a:t>?</a:t>
          </a:r>
        </a:p>
      </dgm:t>
    </dgm:pt>
    <dgm:pt modelId="{663CCA4C-FEF1-DF41-A633-9077AA8948BA}" type="parTrans" cxnId="{CD771400-9CEA-024E-B3AC-19CC1B03E561}">
      <dgm:prSet/>
      <dgm:spPr/>
      <dgm:t>
        <a:bodyPr/>
        <a:lstStyle/>
        <a:p>
          <a:endParaRPr lang="en-GB"/>
        </a:p>
      </dgm:t>
    </dgm:pt>
    <dgm:pt modelId="{D373B4B1-FA10-424C-8D33-E69A0ED622CB}" type="sibTrans" cxnId="{CD771400-9CEA-024E-B3AC-19CC1B03E561}">
      <dgm:prSet/>
      <dgm:spPr/>
      <dgm:t>
        <a:bodyPr/>
        <a:lstStyle/>
        <a:p>
          <a:endParaRPr lang="en-GB"/>
        </a:p>
      </dgm:t>
    </dgm:pt>
    <dgm:pt modelId="{2BF9083B-6D9B-DA45-8E05-F6D1AC4A053D}">
      <dgm:prSet phldrT="[Text]" custT="1"/>
      <dgm:spPr/>
      <dgm:t>
        <a:bodyPr/>
        <a:lstStyle/>
        <a:p>
          <a:r>
            <a:rPr lang="en-GB" sz="1700" dirty="0"/>
            <a:t>What </a:t>
          </a:r>
          <a:r>
            <a:rPr lang="en-GB" sz="1700" b="1" dirty="0"/>
            <a:t>resources</a:t>
          </a:r>
          <a:r>
            <a:rPr lang="en-GB" sz="1700" dirty="0"/>
            <a:t> do you need and what will they </a:t>
          </a:r>
          <a:r>
            <a:rPr lang="en-GB" sz="1700" b="1" dirty="0"/>
            <a:t>cost</a:t>
          </a:r>
          <a:r>
            <a:rPr lang="en-GB" sz="1700" dirty="0"/>
            <a:t>?</a:t>
          </a:r>
        </a:p>
      </dgm:t>
    </dgm:pt>
    <dgm:pt modelId="{A2CB0C25-7C41-2F43-A7A1-11F53E104734}" type="parTrans" cxnId="{327C3086-86AE-1B47-AB82-D68DB6E4DF67}">
      <dgm:prSet/>
      <dgm:spPr/>
      <dgm:t>
        <a:bodyPr/>
        <a:lstStyle/>
        <a:p>
          <a:endParaRPr lang="en-GB"/>
        </a:p>
      </dgm:t>
    </dgm:pt>
    <dgm:pt modelId="{3C452EAD-836F-FF47-84B8-8474C1DFDF59}" type="sibTrans" cxnId="{327C3086-86AE-1B47-AB82-D68DB6E4DF67}">
      <dgm:prSet/>
      <dgm:spPr/>
      <dgm:t>
        <a:bodyPr/>
        <a:lstStyle/>
        <a:p>
          <a:endParaRPr lang="en-GB"/>
        </a:p>
      </dgm:t>
    </dgm:pt>
    <dgm:pt modelId="{68AF6AD5-57D4-0046-8FE9-0B60BFCA71B0}">
      <dgm:prSet phldrT="[Text]" custT="1"/>
      <dgm:spPr/>
      <dgm:t>
        <a:bodyPr/>
        <a:lstStyle/>
        <a:p>
          <a:r>
            <a:rPr lang="en-GB" sz="1700" dirty="0"/>
            <a:t>What</a:t>
          </a:r>
          <a:r>
            <a:rPr lang="en-GB" sz="1700" b="1" dirty="0"/>
            <a:t> acts </a:t>
          </a:r>
          <a:r>
            <a:rPr lang="en-GB" sz="1700" dirty="0"/>
            <a:t>are you investigating?</a:t>
          </a:r>
        </a:p>
      </dgm:t>
    </dgm:pt>
    <dgm:pt modelId="{A18794AF-F7A0-9B4F-9A9B-9A7FCB7EB79D}" type="parTrans" cxnId="{692667D5-BEAF-AD46-AE84-2D5CE866DBC4}">
      <dgm:prSet/>
      <dgm:spPr/>
      <dgm:t>
        <a:bodyPr/>
        <a:lstStyle/>
        <a:p>
          <a:endParaRPr lang="en-GB"/>
        </a:p>
      </dgm:t>
    </dgm:pt>
    <dgm:pt modelId="{C78BD170-906D-D543-8621-D3215830BDBC}" type="sibTrans" cxnId="{692667D5-BEAF-AD46-AE84-2D5CE866DBC4}">
      <dgm:prSet/>
      <dgm:spPr/>
      <dgm:t>
        <a:bodyPr/>
        <a:lstStyle/>
        <a:p>
          <a:endParaRPr lang="en-GB"/>
        </a:p>
      </dgm:t>
    </dgm:pt>
    <dgm:pt modelId="{48F91CE9-1683-3547-8510-9AB4FF028962}">
      <dgm:prSet phldrT="[Text]" custT="1"/>
      <dgm:spPr/>
      <dgm:t>
        <a:bodyPr/>
        <a:lstStyle/>
        <a:p>
          <a:r>
            <a:rPr lang="en-GB" sz="1700" dirty="0"/>
            <a:t>How will you review </a:t>
          </a:r>
          <a:r>
            <a:rPr lang="en-GB" sz="1700" b="1" dirty="0"/>
            <a:t>procedures</a:t>
          </a:r>
          <a:r>
            <a:rPr lang="en-GB" sz="1700" dirty="0"/>
            <a:t>?</a:t>
          </a:r>
        </a:p>
      </dgm:t>
    </dgm:pt>
    <dgm:pt modelId="{19C10B9E-5D4D-7840-8F6C-AFD8E11254DD}" type="parTrans" cxnId="{A2B07894-295F-6244-B5E4-09F0A33F9C0B}">
      <dgm:prSet/>
      <dgm:spPr/>
      <dgm:t>
        <a:bodyPr/>
        <a:lstStyle/>
        <a:p>
          <a:endParaRPr lang="en-GB"/>
        </a:p>
      </dgm:t>
    </dgm:pt>
    <dgm:pt modelId="{A274984A-969C-BE44-A37E-FC8D0DEFDA72}" type="sibTrans" cxnId="{A2B07894-295F-6244-B5E4-09F0A33F9C0B}">
      <dgm:prSet/>
      <dgm:spPr/>
      <dgm:t>
        <a:bodyPr/>
        <a:lstStyle/>
        <a:p>
          <a:endParaRPr lang="en-GB"/>
        </a:p>
      </dgm:t>
    </dgm:pt>
    <dgm:pt modelId="{31577567-621A-8740-BC77-000AAF49B068}">
      <dgm:prSet phldrT="[Text]" custT="1"/>
      <dgm:spPr/>
      <dgm:t>
        <a:bodyPr/>
        <a:lstStyle/>
        <a:p>
          <a:r>
            <a:rPr lang="en-GB" sz="1700" dirty="0"/>
            <a:t>What are your </a:t>
          </a:r>
          <a:r>
            <a:rPr lang="en-GB" sz="1700" b="1" dirty="0"/>
            <a:t>codes of conduct</a:t>
          </a:r>
          <a:r>
            <a:rPr lang="en-GB" sz="1700" dirty="0"/>
            <a:t>?</a:t>
          </a:r>
        </a:p>
      </dgm:t>
    </dgm:pt>
    <dgm:pt modelId="{C08D3EEC-1ED4-0647-A60C-ABF09438BDFF}" type="parTrans" cxnId="{790A6F34-DE28-7D44-9CDC-C3E0E0173F3E}">
      <dgm:prSet/>
      <dgm:spPr/>
      <dgm:t>
        <a:bodyPr/>
        <a:lstStyle/>
        <a:p>
          <a:endParaRPr lang="en-GB"/>
        </a:p>
      </dgm:t>
    </dgm:pt>
    <dgm:pt modelId="{D53E5F43-EFBC-8145-A1B2-2B566F772279}" type="sibTrans" cxnId="{790A6F34-DE28-7D44-9CDC-C3E0E0173F3E}">
      <dgm:prSet/>
      <dgm:spPr/>
      <dgm:t>
        <a:bodyPr/>
        <a:lstStyle/>
        <a:p>
          <a:endParaRPr lang="en-GB"/>
        </a:p>
      </dgm:t>
    </dgm:pt>
    <dgm:pt modelId="{77443D99-DC3D-AF4C-A8CC-2888C5F39ECA}">
      <dgm:prSet phldrT="[Text]" custT="1"/>
      <dgm:spPr/>
      <dgm:t>
        <a:bodyPr/>
        <a:lstStyle/>
        <a:p>
          <a:r>
            <a:rPr lang="en-GB" sz="1700" dirty="0"/>
            <a:t>What are your </a:t>
          </a:r>
          <a:r>
            <a:rPr lang="en-GB" sz="1700" b="1" dirty="0"/>
            <a:t>SO</a:t>
          </a:r>
          <a:r>
            <a:rPr lang="en-GB" sz="1700" b="1" dirty="0">
              <a:solidFill>
                <a:srgbClr val="000000"/>
              </a:solidFill>
            </a:rPr>
            <a:t>Ps</a:t>
          </a:r>
          <a:r>
            <a:rPr lang="en-GB" sz="1700" dirty="0"/>
            <a:t>?</a:t>
          </a:r>
        </a:p>
      </dgm:t>
    </dgm:pt>
    <dgm:pt modelId="{7657B607-FB41-3D44-B3A1-2C512AE6033A}" type="parTrans" cxnId="{DCE7F467-6405-ED45-B71D-6743F936E4F0}">
      <dgm:prSet/>
      <dgm:spPr/>
      <dgm:t>
        <a:bodyPr/>
        <a:lstStyle/>
        <a:p>
          <a:endParaRPr lang="en-GB"/>
        </a:p>
      </dgm:t>
    </dgm:pt>
    <dgm:pt modelId="{69F2CE18-EB01-CF41-8F7D-714AECEDEBBF}" type="sibTrans" cxnId="{DCE7F467-6405-ED45-B71D-6743F936E4F0}">
      <dgm:prSet/>
      <dgm:spPr/>
      <dgm:t>
        <a:bodyPr/>
        <a:lstStyle/>
        <a:p>
          <a:endParaRPr lang="en-GB"/>
        </a:p>
      </dgm:t>
    </dgm:pt>
    <dgm:pt modelId="{0A346E1A-D6D0-C249-A371-1F3751069BD0}">
      <dgm:prSet phldrT="[Text]" custT="1"/>
      <dgm:spPr/>
      <dgm:t>
        <a:bodyPr/>
        <a:lstStyle/>
        <a:p>
          <a:r>
            <a:rPr lang="en-GB" sz="1700" dirty="0"/>
            <a:t>How will you </a:t>
          </a:r>
          <a:r>
            <a:rPr lang="en-GB" sz="1700" b="1" dirty="0"/>
            <a:t>self-care</a:t>
          </a:r>
          <a:r>
            <a:rPr lang="en-GB" sz="1700" dirty="0"/>
            <a:t>?</a:t>
          </a:r>
        </a:p>
      </dgm:t>
    </dgm:pt>
    <dgm:pt modelId="{5BE4C9F5-BA1F-4043-9C19-4527945B9BFF}" type="parTrans" cxnId="{B75F515A-9E6B-9547-9F4F-15F1F411194F}">
      <dgm:prSet/>
      <dgm:spPr/>
      <dgm:t>
        <a:bodyPr/>
        <a:lstStyle/>
        <a:p>
          <a:endParaRPr lang="en-GB"/>
        </a:p>
      </dgm:t>
    </dgm:pt>
    <dgm:pt modelId="{00DAC50A-6C40-634B-A66D-5B4C41FCFED0}" type="sibTrans" cxnId="{B75F515A-9E6B-9547-9F4F-15F1F411194F}">
      <dgm:prSet/>
      <dgm:spPr/>
      <dgm:t>
        <a:bodyPr/>
        <a:lstStyle/>
        <a:p>
          <a:endParaRPr lang="en-GB"/>
        </a:p>
      </dgm:t>
    </dgm:pt>
    <dgm:pt modelId="{4EA8A622-3E61-0640-B5F1-7E259A7D2AF3}">
      <dgm:prSet phldrT="[Text]" custT="1"/>
      <dgm:spPr/>
      <dgm:t>
        <a:bodyPr/>
        <a:lstStyle/>
        <a:p>
          <a:r>
            <a:rPr lang="en-GB" sz="1700" dirty="0"/>
            <a:t>How will you </a:t>
          </a:r>
          <a:r>
            <a:rPr lang="en-GB" sz="1700" b="1" dirty="0"/>
            <a:t>organise </a:t>
          </a:r>
          <a:r>
            <a:rPr lang="en-GB" sz="1700" dirty="0"/>
            <a:t>it?</a:t>
          </a:r>
        </a:p>
      </dgm:t>
    </dgm:pt>
    <dgm:pt modelId="{6C3C827E-8D57-2649-990C-38484A6CCBBC}" type="sibTrans" cxnId="{29D12EDC-A338-6C44-B66C-6040E791B27A}">
      <dgm:prSet/>
      <dgm:spPr/>
      <dgm:t>
        <a:bodyPr/>
        <a:lstStyle/>
        <a:p>
          <a:endParaRPr lang="en-GB"/>
        </a:p>
      </dgm:t>
    </dgm:pt>
    <dgm:pt modelId="{CBEDCC50-6266-4349-8553-EF9FCB8D329F}" type="parTrans" cxnId="{29D12EDC-A338-6C44-B66C-6040E791B27A}">
      <dgm:prSet/>
      <dgm:spPr/>
      <dgm:t>
        <a:bodyPr/>
        <a:lstStyle/>
        <a:p>
          <a:endParaRPr lang="en-GB"/>
        </a:p>
      </dgm:t>
    </dgm:pt>
    <dgm:pt modelId="{B6D22EA0-9A33-E542-B638-9EBB6CD58F53}">
      <dgm:prSet phldrT="[Text]" custT="1"/>
      <dgm:spPr/>
      <dgm:t>
        <a:bodyPr/>
        <a:lstStyle/>
        <a:p>
          <a:r>
            <a:rPr lang="en-GB" sz="1700" dirty="0"/>
            <a:t>How will you </a:t>
          </a:r>
          <a:r>
            <a:rPr lang="en-GB" sz="1700" b="1" dirty="0"/>
            <a:t>store and transport</a:t>
          </a:r>
          <a:r>
            <a:rPr lang="en-GB" sz="1700" dirty="0"/>
            <a:t> it?</a:t>
          </a:r>
        </a:p>
      </dgm:t>
    </dgm:pt>
    <dgm:pt modelId="{2AC9FEEE-14AB-5E4B-8B5B-E3F7738450B3}" type="sibTrans" cxnId="{85C55B31-CBFA-1B40-A378-CDFDDDDF776F}">
      <dgm:prSet/>
      <dgm:spPr/>
      <dgm:t>
        <a:bodyPr/>
        <a:lstStyle/>
        <a:p>
          <a:endParaRPr lang="en-GB"/>
        </a:p>
      </dgm:t>
    </dgm:pt>
    <dgm:pt modelId="{3E9366D5-F682-B642-8789-B27677F29DCA}" type="parTrans" cxnId="{85C55B31-CBFA-1B40-A378-CDFDDDDF776F}">
      <dgm:prSet/>
      <dgm:spPr/>
      <dgm:t>
        <a:bodyPr/>
        <a:lstStyle/>
        <a:p>
          <a:endParaRPr lang="en-GB"/>
        </a:p>
      </dgm:t>
    </dgm:pt>
    <dgm:pt modelId="{0122F2C4-7CA7-2F4B-B0C1-533AFCE09EDD}">
      <dgm:prSet phldrT="[Text]" custT="1"/>
      <dgm:spPr/>
      <dgm:t>
        <a:bodyPr/>
        <a:lstStyle/>
        <a:p>
          <a:r>
            <a:rPr lang="en-GB" sz="1700" dirty="0"/>
            <a:t>How will you </a:t>
          </a:r>
          <a:r>
            <a:rPr lang="en-GB" sz="1700" b="1" dirty="0"/>
            <a:t>gather</a:t>
          </a:r>
          <a:r>
            <a:rPr lang="en-GB" sz="1700" dirty="0"/>
            <a:t> it?</a:t>
          </a:r>
        </a:p>
      </dgm:t>
    </dgm:pt>
    <dgm:pt modelId="{2E1A5295-48B5-2840-B1B7-545C3ACE01A4}" type="sibTrans" cxnId="{2488B723-3634-C14D-B079-81F267BB7A5D}">
      <dgm:prSet/>
      <dgm:spPr/>
      <dgm:t>
        <a:bodyPr/>
        <a:lstStyle/>
        <a:p>
          <a:endParaRPr lang="en-GB"/>
        </a:p>
      </dgm:t>
    </dgm:pt>
    <dgm:pt modelId="{455B560C-99FA-5040-A921-FC9164728DBB}" type="parTrans" cxnId="{2488B723-3634-C14D-B079-81F267BB7A5D}">
      <dgm:prSet/>
      <dgm:spPr/>
      <dgm:t>
        <a:bodyPr/>
        <a:lstStyle/>
        <a:p>
          <a:endParaRPr lang="en-GB"/>
        </a:p>
      </dgm:t>
    </dgm:pt>
    <dgm:pt modelId="{9F258E79-5B4C-3543-9A55-1E1E9880DA18}">
      <dgm:prSet phldrT="[Text]" custT="1"/>
      <dgm:spPr/>
      <dgm:t>
        <a:bodyPr/>
        <a:lstStyle/>
        <a:p>
          <a:r>
            <a:rPr lang="en-GB" sz="1700" b="1" dirty="0"/>
            <a:t>Where</a:t>
          </a:r>
          <a:r>
            <a:rPr lang="en-GB" sz="1700" dirty="0"/>
            <a:t> will you get the information?</a:t>
          </a:r>
        </a:p>
      </dgm:t>
    </dgm:pt>
    <dgm:pt modelId="{4B4388E0-C6DA-FB43-81C6-EC4363A0F50C}" type="sibTrans" cxnId="{73CA66CB-F8AC-1748-A67A-417921D37FA0}">
      <dgm:prSet/>
      <dgm:spPr/>
      <dgm:t>
        <a:bodyPr/>
        <a:lstStyle/>
        <a:p>
          <a:endParaRPr lang="en-GB"/>
        </a:p>
      </dgm:t>
    </dgm:pt>
    <dgm:pt modelId="{A7088EDC-CDF8-1544-B1CC-EAE4DB9E02FB}" type="parTrans" cxnId="{73CA66CB-F8AC-1748-A67A-417921D37FA0}">
      <dgm:prSet/>
      <dgm:spPr/>
      <dgm:t>
        <a:bodyPr/>
        <a:lstStyle/>
        <a:p>
          <a:endParaRPr lang="en-GB"/>
        </a:p>
      </dgm:t>
    </dgm:pt>
    <dgm:pt modelId="{1C201ADF-9B70-6748-A580-A5AD3C01AF12}">
      <dgm:prSet phldrT="[Text]" custT="1"/>
      <dgm:spPr/>
      <dgm:t>
        <a:bodyPr/>
        <a:lstStyle/>
        <a:p>
          <a:r>
            <a:rPr lang="en-GB" sz="1700" dirty="0"/>
            <a:t>What are your information </a:t>
          </a:r>
          <a:r>
            <a:rPr lang="en-GB" sz="1700" b="1" dirty="0"/>
            <a:t>gaps</a:t>
          </a:r>
          <a:r>
            <a:rPr lang="en-GB" sz="1700" dirty="0"/>
            <a:t>?</a:t>
          </a:r>
        </a:p>
      </dgm:t>
    </dgm:pt>
    <dgm:pt modelId="{FB8C9811-0CD1-7E4D-A8B4-802B1C74C810}" type="sibTrans" cxnId="{7BCB4DD8-FB98-C645-82C9-D3505C186823}">
      <dgm:prSet/>
      <dgm:spPr/>
      <dgm:t>
        <a:bodyPr/>
        <a:lstStyle/>
        <a:p>
          <a:endParaRPr lang="en-GB"/>
        </a:p>
      </dgm:t>
    </dgm:pt>
    <dgm:pt modelId="{11DC25FE-837D-214E-BDB8-F078E99CE9DF}" type="parTrans" cxnId="{7BCB4DD8-FB98-C645-82C9-D3505C186823}">
      <dgm:prSet/>
      <dgm:spPr/>
      <dgm:t>
        <a:bodyPr/>
        <a:lstStyle/>
        <a:p>
          <a:endParaRPr lang="en-GB"/>
        </a:p>
      </dgm:t>
    </dgm:pt>
    <dgm:pt modelId="{29C50847-22C1-0E41-9B74-8DACDA72FA29}">
      <dgm:prSet phldrT="[Text]" custT="1"/>
      <dgm:spPr/>
      <dgm:t>
        <a:bodyPr/>
        <a:lstStyle/>
        <a:p>
          <a:r>
            <a:rPr lang="en-GB" sz="1700" dirty="0"/>
            <a:t>What information is required?</a:t>
          </a:r>
        </a:p>
      </dgm:t>
    </dgm:pt>
    <dgm:pt modelId="{EE2DD3B7-9C9E-2B4C-8C3E-AC86B4CB0F99}" type="sibTrans" cxnId="{EF9F9F57-B093-8044-BBF6-E7CB91342FC9}">
      <dgm:prSet/>
      <dgm:spPr/>
      <dgm:t>
        <a:bodyPr/>
        <a:lstStyle/>
        <a:p>
          <a:endParaRPr lang="en-GB"/>
        </a:p>
      </dgm:t>
    </dgm:pt>
    <dgm:pt modelId="{BFCB5230-0A8B-424A-B374-2D27CE82F124}" type="parTrans" cxnId="{EF9F9F57-B093-8044-BBF6-E7CB91342FC9}">
      <dgm:prSet/>
      <dgm:spPr/>
      <dgm:t>
        <a:bodyPr/>
        <a:lstStyle/>
        <a:p>
          <a:endParaRPr lang="en-GB"/>
        </a:p>
      </dgm:t>
    </dgm:pt>
    <dgm:pt modelId="{E09FA37D-33D4-41D1-809A-882CDBCF957F}">
      <dgm:prSet phldrT="[Text]" custT="1"/>
      <dgm:spPr/>
      <dgm:t>
        <a:bodyPr/>
        <a:lstStyle/>
        <a:p>
          <a:r>
            <a:rPr lang="en-US" sz="1700" dirty="0">
              <a:solidFill>
                <a:srgbClr val="000000"/>
              </a:solidFill>
            </a:rPr>
            <a:t>What are your </a:t>
          </a:r>
          <a:r>
            <a:rPr lang="en-US" sz="1700" b="1" dirty="0">
              <a:solidFill>
                <a:srgbClr val="000000"/>
              </a:solidFill>
            </a:rPr>
            <a:t>insurance</a:t>
          </a:r>
          <a:r>
            <a:rPr lang="en-US" sz="1700" dirty="0">
              <a:solidFill>
                <a:srgbClr val="000000"/>
              </a:solidFill>
            </a:rPr>
            <a:t> arrangements?</a:t>
          </a:r>
          <a:endParaRPr lang="en-GB" sz="1700" dirty="0">
            <a:solidFill>
              <a:srgbClr val="000000"/>
            </a:solidFill>
          </a:endParaRPr>
        </a:p>
      </dgm:t>
    </dgm:pt>
    <dgm:pt modelId="{8DA0FE40-6DE2-443B-8420-8620D7B35C8E}" type="parTrans" cxnId="{5F3096B7-C691-4AD3-9680-C4C88F82622F}">
      <dgm:prSet/>
      <dgm:spPr/>
      <dgm:t>
        <a:bodyPr/>
        <a:lstStyle/>
        <a:p>
          <a:endParaRPr lang="en-GB"/>
        </a:p>
      </dgm:t>
    </dgm:pt>
    <dgm:pt modelId="{F2F31D1B-D45D-40E9-BA82-C5E4DA6785AC}" type="sibTrans" cxnId="{5F3096B7-C691-4AD3-9680-C4C88F82622F}">
      <dgm:prSet/>
      <dgm:spPr/>
      <dgm:t>
        <a:bodyPr/>
        <a:lstStyle/>
        <a:p>
          <a:endParaRPr lang="en-GB"/>
        </a:p>
      </dgm:t>
    </dgm:pt>
    <dgm:pt modelId="{0D6D1D9C-3F26-5045-AFD1-1DE10C050EEC}" type="pres">
      <dgm:prSet presAssocID="{BC716897-FED8-564D-B8FE-59303E81E9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F76D32A-B79D-D443-89D0-C3F13A43A95E}" type="pres">
      <dgm:prSet presAssocID="{56030698-39D5-A745-AE06-B8BE6F575964}" presName="composite" presStyleCnt="0"/>
      <dgm:spPr/>
    </dgm:pt>
    <dgm:pt modelId="{3D019D01-500F-784D-B6D6-4DFD4612FC6C}" type="pres">
      <dgm:prSet presAssocID="{56030698-39D5-A745-AE06-B8BE6F57596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F873E0-0A26-0448-9AA0-A0019B2ED951}" type="pres">
      <dgm:prSet presAssocID="{56030698-39D5-A745-AE06-B8BE6F57596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A4A03B-A1C5-9049-8D75-0CFDE0A841DB}" type="pres">
      <dgm:prSet presAssocID="{58987BCE-D84D-6547-B729-79CBA668B38E}" presName="space" presStyleCnt="0"/>
      <dgm:spPr/>
    </dgm:pt>
    <dgm:pt modelId="{A8FD0F82-D5C0-0447-9B32-5E2939F3717F}" type="pres">
      <dgm:prSet presAssocID="{374339C4-CD11-3849-BF1C-8FAC3272721E}" presName="composite" presStyleCnt="0"/>
      <dgm:spPr/>
    </dgm:pt>
    <dgm:pt modelId="{F1FAD5D0-4B55-124E-AD0D-C5F001479F1B}" type="pres">
      <dgm:prSet presAssocID="{374339C4-CD11-3849-BF1C-8FAC3272721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716035-0FC0-2F49-951D-4BF10A709007}" type="pres">
      <dgm:prSet presAssocID="{374339C4-CD11-3849-BF1C-8FAC3272721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E5B30C-507D-BA42-A8BB-EB84E01ECC1D}" type="pres">
      <dgm:prSet presAssocID="{3A846A5F-83C9-5143-A0B2-E4EFA7728073}" presName="space" presStyleCnt="0"/>
      <dgm:spPr/>
    </dgm:pt>
    <dgm:pt modelId="{5D8A5559-633A-414A-BF98-EA5AFBFD0AFC}" type="pres">
      <dgm:prSet presAssocID="{7564C25C-9880-8347-81E4-19F627A2583D}" presName="composite" presStyleCnt="0"/>
      <dgm:spPr/>
    </dgm:pt>
    <dgm:pt modelId="{706BF83A-E16A-454A-92DD-4B12D941FF5B}" type="pres">
      <dgm:prSet presAssocID="{7564C25C-9880-8347-81E4-19F627A2583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10DCE8-D4EC-3C48-B225-F208EDE49FD2}" type="pres">
      <dgm:prSet presAssocID="{7564C25C-9880-8347-81E4-19F627A2583D}" presName="desTx" presStyleLbl="alignAccFollowNode1" presStyleIdx="2" presStyleCnt="3" custLinFactNeighborX="-1494" custLinFactNeighborY="20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13B6E1F-0682-8A4B-B4E7-0521AE4987C7}" srcId="{56030698-39D5-A745-AE06-B8BE6F575964}" destId="{3358CB0A-AE59-6146-8806-321E31B220E4}" srcOrd="3" destOrd="0" parTransId="{85799902-7759-1C4B-BCAA-82A9A1FC816C}" sibTransId="{7CA1D4E6-FC09-404A-B957-F0C32601F709}"/>
    <dgm:cxn modelId="{327C3086-86AE-1B47-AB82-D68DB6E4DF67}" srcId="{56030698-39D5-A745-AE06-B8BE6F575964}" destId="{2BF9083B-6D9B-DA45-8E05-F6D1AC4A053D}" srcOrd="5" destOrd="0" parTransId="{A2CB0C25-7C41-2F43-A7A1-11F53E104734}" sibTransId="{3C452EAD-836F-FF47-84B8-8474C1DFDF59}"/>
    <dgm:cxn modelId="{5F3096B7-C691-4AD3-9680-C4C88F82622F}" srcId="{7564C25C-9880-8347-81E4-19F627A2583D}" destId="{E09FA37D-33D4-41D1-809A-882CDBCF957F}" srcOrd="5" destOrd="0" parTransId="{8DA0FE40-6DE2-443B-8420-8620D7B35C8E}" sibTransId="{F2F31D1B-D45D-40E9-BA82-C5E4DA6785AC}"/>
    <dgm:cxn modelId="{F9867DA2-CEAC-DB4D-8452-421A202C01B0}" srcId="{7564C25C-9880-8347-81E4-19F627A2583D}" destId="{5D243474-05DB-904A-90A7-678CA4161DF1}" srcOrd="0" destOrd="0" parTransId="{9FD2E5A6-9F6E-0C42-8CB8-7746D036021B}" sibTransId="{FB5E7A41-0F41-5A44-A185-3F5024F2D291}"/>
    <dgm:cxn modelId="{EC96372D-00FE-9244-A416-C408D461E64F}" type="presOf" srcId="{F8E74971-3D2D-EF4B-8525-4B5476454791}" destId="{61F873E0-0A26-0448-9AA0-A0019B2ED951}" srcOrd="0" destOrd="1" presId="urn:microsoft.com/office/officeart/2005/8/layout/hList1"/>
    <dgm:cxn modelId="{8E908E48-178F-C646-BED0-E84DCB3322B6}" type="presOf" srcId="{0A346E1A-D6D0-C249-A371-1F3751069BD0}" destId="{1B10DCE8-D4EC-3C48-B225-F208EDE49FD2}" srcOrd="0" destOrd="4" presId="urn:microsoft.com/office/officeart/2005/8/layout/hList1"/>
    <dgm:cxn modelId="{73CA66CB-F8AC-1748-A67A-417921D37FA0}" srcId="{374339C4-CD11-3849-BF1C-8FAC3272721E}" destId="{9F258E79-5B4C-3543-9A55-1E1E9880DA18}" srcOrd="2" destOrd="0" parTransId="{A7088EDC-CDF8-1544-B1CC-EAE4DB9E02FB}" sibTransId="{4B4388E0-C6DA-FB43-81C6-EC4363A0F50C}"/>
    <dgm:cxn modelId="{5E2D52C9-3FC9-534F-9C04-A82B53CB7B12}" type="presOf" srcId="{2BF9083B-6D9B-DA45-8E05-F6D1AC4A053D}" destId="{61F873E0-0A26-0448-9AA0-A0019B2ED951}" srcOrd="0" destOrd="5" presId="urn:microsoft.com/office/officeart/2005/8/layout/hList1"/>
    <dgm:cxn modelId="{790A6F34-DE28-7D44-9CDC-C3E0E0173F3E}" srcId="{7564C25C-9880-8347-81E4-19F627A2583D}" destId="{31577567-621A-8740-BC77-000AAF49B068}" srcOrd="2" destOrd="0" parTransId="{C08D3EEC-1ED4-0647-A60C-ABF09438BDFF}" sibTransId="{D53E5F43-EFBC-8145-A1B2-2B566F772279}"/>
    <dgm:cxn modelId="{6DBBB417-5631-1247-A811-A1E9298E91D5}" type="presOf" srcId="{9F258E79-5B4C-3543-9A55-1E1E9880DA18}" destId="{A8716035-0FC0-2F49-951D-4BF10A709007}" srcOrd="0" destOrd="2" presId="urn:microsoft.com/office/officeart/2005/8/layout/hList1"/>
    <dgm:cxn modelId="{29D12EDC-A338-6C44-B66C-6040E791B27A}" srcId="{374339C4-CD11-3849-BF1C-8FAC3272721E}" destId="{4EA8A622-3E61-0640-B5F1-7E259A7D2AF3}" srcOrd="5" destOrd="0" parTransId="{CBEDCC50-6266-4349-8553-EF9FCB8D329F}" sibTransId="{6C3C827E-8D57-2649-990C-38484A6CCBBC}"/>
    <dgm:cxn modelId="{F8B75CA0-5C4A-8A4A-BF45-1B61DF1C9B35}" type="presOf" srcId="{B6D22EA0-9A33-E542-B638-9EBB6CD58F53}" destId="{A8716035-0FC0-2F49-951D-4BF10A709007}" srcOrd="0" destOrd="4" presId="urn:microsoft.com/office/officeart/2005/8/layout/hList1"/>
    <dgm:cxn modelId="{A2B21CB3-D74C-4E4D-A0EE-1D8FC6B3B777}" type="presOf" srcId="{56030698-39D5-A745-AE06-B8BE6F575964}" destId="{3D019D01-500F-784D-B6D6-4DFD4612FC6C}" srcOrd="0" destOrd="0" presId="urn:microsoft.com/office/officeart/2005/8/layout/hList1"/>
    <dgm:cxn modelId="{A96B8F0C-49E8-0D42-ACA5-3EB004700375}" type="presOf" srcId="{7564C25C-9880-8347-81E4-19F627A2583D}" destId="{706BF83A-E16A-454A-92DD-4B12D941FF5B}" srcOrd="0" destOrd="0" presId="urn:microsoft.com/office/officeart/2005/8/layout/hList1"/>
    <dgm:cxn modelId="{CC56E6C5-1E12-AA4F-A8C0-A19B1F19AE91}" type="presOf" srcId="{31577567-621A-8740-BC77-000AAF49B068}" destId="{1B10DCE8-D4EC-3C48-B225-F208EDE49FD2}" srcOrd="0" destOrd="2" presId="urn:microsoft.com/office/officeart/2005/8/layout/hList1"/>
    <dgm:cxn modelId="{3F061C34-C84D-1243-9984-292C9A66EA48}" srcId="{56030698-39D5-A745-AE06-B8BE6F575964}" destId="{37099AF7-B4CB-4048-B991-B3F551BE1C5E}" srcOrd="0" destOrd="0" parTransId="{AE509E3D-F4E5-3347-BCB5-FF26568C4922}" sibTransId="{0DBD43B1-B46B-1044-9BD5-F3DDF6FBAA84}"/>
    <dgm:cxn modelId="{1A1EABA6-E030-4E43-9B0A-1182BD51CA7A}" srcId="{56030698-39D5-A745-AE06-B8BE6F575964}" destId="{F8E74971-3D2D-EF4B-8525-4B5476454791}" srcOrd="1" destOrd="0" parTransId="{2F8ED63E-4419-A647-AC51-534C35F2F8B7}" sibTransId="{40FE8E9E-8211-4C44-AB83-A6187CF232DE}"/>
    <dgm:cxn modelId="{CFB9D717-1121-9B40-A1C5-249D8997D2F0}" srcId="{BC716897-FED8-564D-B8FE-59303E81E9ED}" destId="{56030698-39D5-A745-AE06-B8BE6F575964}" srcOrd="0" destOrd="0" parTransId="{D6FE8CA4-BF73-7C4D-ADD2-37342F946C7E}" sibTransId="{58987BCE-D84D-6547-B729-79CBA668B38E}"/>
    <dgm:cxn modelId="{BDCFECAA-E394-6B4E-86DC-1618060E8D6B}" type="presOf" srcId="{374339C4-CD11-3849-BF1C-8FAC3272721E}" destId="{F1FAD5D0-4B55-124E-AD0D-C5F001479F1B}" srcOrd="0" destOrd="0" presId="urn:microsoft.com/office/officeart/2005/8/layout/hList1"/>
    <dgm:cxn modelId="{2488B723-3634-C14D-B079-81F267BB7A5D}" srcId="{374339C4-CD11-3849-BF1C-8FAC3272721E}" destId="{0122F2C4-7CA7-2F4B-B0C1-533AFCE09EDD}" srcOrd="3" destOrd="0" parTransId="{455B560C-99FA-5040-A921-FC9164728DBB}" sibTransId="{2E1A5295-48B5-2840-B1B7-545C3ACE01A4}"/>
    <dgm:cxn modelId="{EF9F9F57-B093-8044-BBF6-E7CB91342FC9}" srcId="{374339C4-CD11-3849-BF1C-8FAC3272721E}" destId="{29C50847-22C1-0E41-9B74-8DACDA72FA29}" srcOrd="0" destOrd="0" parTransId="{BFCB5230-0A8B-424A-B374-2D27CE82F124}" sibTransId="{EE2DD3B7-9C9E-2B4C-8C3E-AC86B4CB0F99}"/>
    <dgm:cxn modelId="{8EC626DC-CA83-6143-B782-424B4E5DDAEA}" type="presOf" srcId="{29C50847-22C1-0E41-9B74-8DACDA72FA29}" destId="{A8716035-0FC0-2F49-951D-4BF10A709007}" srcOrd="0" destOrd="0" presId="urn:microsoft.com/office/officeart/2005/8/layout/hList1"/>
    <dgm:cxn modelId="{613C1165-3CA9-844C-8E5F-1B2A90A4B14A}" type="presOf" srcId="{5D243474-05DB-904A-90A7-678CA4161DF1}" destId="{1B10DCE8-D4EC-3C48-B225-F208EDE49FD2}" srcOrd="0" destOrd="0" presId="urn:microsoft.com/office/officeart/2005/8/layout/hList1"/>
    <dgm:cxn modelId="{E9FFDC0A-A02E-5E40-A064-4D342C2332B0}" srcId="{BC716897-FED8-564D-B8FE-59303E81E9ED}" destId="{7564C25C-9880-8347-81E4-19F627A2583D}" srcOrd="2" destOrd="0" parTransId="{1B5E21C1-8FE1-D345-85AF-4F5C0330CF05}" sibTransId="{87A00590-1F62-9549-812C-A937A00F3EE4}"/>
    <dgm:cxn modelId="{C4D3EF34-AE25-9641-A4D8-C4B3F7E8454E}" type="presOf" srcId="{68AF6AD5-57D4-0046-8FE9-0B60BFCA71B0}" destId="{61F873E0-0A26-0448-9AA0-A0019B2ED951}" srcOrd="0" destOrd="2" presId="urn:microsoft.com/office/officeart/2005/8/layout/hList1"/>
    <dgm:cxn modelId="{B2AD6D7F-F4C3-DC4E-827A-2F9987585F00}" type="presOf" srcId="{37099AF7-B4CB-4048-B991-B3F551BE1C5E}" destId="{61F873E0-0A26-0448-9AA0-A0019B2ED951}" srcOrd="0" destOrd="0" presId="urn:microsoft.com/office/officeart/2005/8/layout/hList1"/>
    <dgm:cxn modelId="{A2B07894-295F-6244-B5E4-09F0A33F9C0B}" srcId="{7564C25C-9880-8347-81E4-19F627A2583D}" destId="{48F91CE9-1683-3547-8510-9AB4FF028962}" srcOrd="1" destOrd="0" parTransId="{19C10B9E-5D4D-7840-8F6C-AFD8E11254DD}" sibTransId="{A274984A-969C-BE44-A37E-FC8D0DEFDA72}"/>
    <dgm:cxn modelId="{5DE6D6E7-6AED-8240-A3A1-AF0E25F90991}" type="presOf" srcId="{BC716897-FED8-564D-B8FE-59303E81E9ED}" destId="{0D6D1D9C-3F26-5045-AFD1-1DE10C050EEC}" srcOrd="0" destOrd="0" presId="urn:microsoft.com/office/officeart/2005/8/layout/hList1"/>
    <dgm:cxn modelId="{F433207B-E0DB-FC40-AD17-8E096E1F0E83}" type="presOf" srcId="{825EC3AB-27F2-F04D-87A4-BF32A55E6CE8}" destId="{61F873E0-0A26-0448-9AA0-A0019B2ED951}" srcOrd="0" destOrd="4" presId="urn:microsoft.com/office/officeart/2005/8/layout/hList1"/>
    <dgm:cxn modelId="{CD771400-9CEA-024E-B3AC-19CC1B03E561}" srcId="{56030698-39D5-A745-AE06-B8BE6F575964}" destId="{825EC3AB-27F2-F04D-87A4-BF32A55E6CE8}" srcOrd="4" destOrd="0" parTransId="{663CCA4C-FEF1-DF41-A633-9077AA8948BA}" sibTransId="{D373B4B1-FA10-424C-8D33-E69A0ED622CB}"/>
    <dgm:cxn modelId="{68CC6116-3F7F-5944-B7F0-415F07EA29C7}" type="presOf" srcId="{1C201ADF-9B70-6748-A580-A5AD3C01AF12}" destId="{A8716035-0FC0-2F49-951D-4BF10A709007}" srcOrd="0" destOrd="1" presId="urn:microsoft.com/office/officeart/2005/8/layout/hList1"/>
    <dgm:cxn modelId="{DCE7F467-6405-ED45-B71D-6743F936E4F0}" srcId="{7564C25C-9880-8347-81E4-19F627A2583D}" destId="{77443D99-DC3D-AF4C-A8CC-2888C5F39ECA}" srcOrd="3" destOrd="0" parTransId="{7657B607-FB41-3D44-B3A1-2C512AE6033A}" sibTransId="{69F2CE18-EB01-CF41-8F7D-714AECEDEBBF}"/>
    <dgm:cxn modelId="{7BCB4DD8-FB98-C645-82C9-D3505C186823}" srcId="{374339C4-CD11-3849-BF1C-8FAC3272721E}" destId="{1C201ADF-9B70-6748-A580-A5AD3C01AF12}" srcOrd="1" destOrd="0" parTransId="{11DC25FE-837D-214E-BDB8-F078E99CE9DF}" sibTransId="{FB8C9811-0CD1-7E4D-A8B4-802B1C74C810}"/>
    <dgm:cxn modelId="{0EB6E7C1-51F6-5641-A984-3B3E8A4AA781}" srcId="{BC716897-FED8-564D-B8FE-59303E81E9ED}" destId="{374339C4-CD11-3849-BF1C-8FAC3272721E}" srcOrd="1" destOrd="0" parTransId="{12B05C5B-D95A-2C47-857F-A79DEB369759}" sibTransId="{3A846A5F-83C9-5143-A0B2-E4EFA7728073}"/>
    <dgm:cxn modelId="{D8A97440-DCEB-004D-9760-573434BBEB39}" type="presOf" srcId="{3358CB0A-AE59-6146-8806-321E31B220E4}" destId="{61F873E0-0A26-0448-9AA0-A0019B2ED951}" srcOrd="0" destOrd="3" presId="urn:microsoft.com/office/officeart/2005/8/layout/hList1"/>
    <dgm:cxn modelId="{74A127FD-9C74-484C-B77E-CD928075AEDC}" type="presOf" srcId="{4EA8A622-3E61-0640-B5F1-7E259A7D2AF3}" destId="{A8716035-0FC0-2F49-951D-4BF10A709007}" srcOrd="0" destOrd="5" presId="urn:microsoft.com/office/officeart/2005/8/layout/hList1"/>
    <dgm:cxn modelId="{72CE96DB-F89F-634F-A286-0F0E9B6F5A20}" type="presOf" srcId="{48F91CE9-1683-3547-8510-9AB4FF028962}" destId="{1B10DCE8-D4EC-3C48-B225-F208EDE49FD2}" srcOrd="0" destOrd="1" presId="urn:microsoft.com/office/officeart/2005/8/layout/hList1"/>
    <dgm:cxn modelId="{692667D5-BEAF-AD46-AE84-2D5CE866DBC4}" srcId="{56030698-39D5-A745-AE06-B8BE6F575964}" destId="{68AF6AD5-57D4-0046-8FE9-0B60BFCA71B0}" srcOrd="2" destOrd="0" parTransId="{A18794AF-F7A0-9B4F-9A9B-9A7FCB7EB79D}" sibTransId="{C78BD170-906D-D543-8621-D3215830BDBC}"/>
    <dgm:cxn modelId="{85C55B31-CBFA-1B40-A378-CDFDDDDF776F}" srcId="{374339C4-CD11-3849-BF1C-8FAC3272721E}" destId="{B6D22EA0-9A33-E542-B638-9EBB6CD58F53}" srcOrd="4" destOrd="0" parTransId="{3E9366D5-F682-B642-8789-B27677F29DCA}" sibTransId="{2AC9FEEE-14AB-5E4B-8B5B-E3F7738450B3}"/>
    <dgm:cxn modelId="{452497F5-4A01-294F-A755-FCD6A476C55A}" type="presOf" srcId="{0122F2C4-7CA7-2F4B-B0C1-533AFCE09EDD}" destId="{A8716035-0FC0-2F49-951D-4BF10A709007}" srcOrd="0" destOrd="3" presId="urn:microsoft.com/office/officeart/2005/8/layout/hList1"/>
    <dgm:cxn modelId="{AADFBBA1-BDAA-4A6F-AB80-5375D008DB73}" type="presOf" srcId="{E09FA37D-33D4-41D1-809A-882CDBCF957F}" destId="{1B10DCE8-D4EC-3C48-B225-F208EDE49FD2}" srcOrd="0" destOrd="5" presId="urn:microsoft.com/office/officeart/2005/8/layout/hList1"/>
    <dgm:cxn modelId="{B75F515A-9E6B-9547-9F4F-15F1F411194F}" srcId="{7564C25C-9880-8347-81E4-19F627A2583D}" destId="{0A346E1A-D6D0-C249-A371-1F3751069BD0}" srcOrd="4" destOrd="0" parTransId="{5BE4C9F5-BA1F-4043-9C19-4527945B9BFF}" sibTransId="{00DAC50A-6C40-634B-A66D-5B4C41FCFED0}"/>
    <dgm:cxn modelId="{D56A7A2C-E0CC-3540-A204-2DDE9DA82661}" type="presOf" srcId="{77443D99-DC3D-AF4C-A8CC-2888C5F39ECA}" destId="{1B10DCE8-D4EC-3C48-B225-F208EDE49FD2}" srcOrd="0" destOrd="3" presId="urn:microsoft.com/office/officeart/2005/8/layout/hList1"/>
    <dgm:cxn modelId="{E7DE0BA2-3AB7-3244-A53E-58EC61F7EDAE}" type="presParOf" srcId="{0D6D1D9C-3F26-5045-AFD1-1DE10C050EEC}" destId="{3F76D32A-B79D-D443-89D0-C3F13A43A95E}" srcOrd="0" destOrd="0" presId="urn:microsoft.com/office/officeart/2005/8/layout/hList1"/>
    <dgm:cxn modelId="{FC8B79C3-349B-7848-BB30-9A1A1CD57194}" type="presParOf" srcId="{3F76D32A-B79D-D443-89D0-C3F13A43A95E}" destId="{3D019D01-500F-784D-B6D6-4DFD4612FC6C}" srcOrd="0" destOrd="0" presId="urn:microsoft.com/office/officeart/2005/8/layout/hList1"/>
    <dgm:cxn modelId="{2825EC17-6C08-C44B-B59E-AC4FC07ABE0A}" type="presParOf" srcId="{3F76D32A-B79D-D443-89D0-C3F13A43A95E}" destId="{61F873E0-0A26-0448-9AA0-A0019B2ED951}" srcOrd="1" destOrd="0" presId="urn:microsoft.com/office/officeart/2005/8/layout/hList1"/>
    <dgm:cxn modelId="{A1F9F8AF-4C65-4B48-B4F3-C9CD7257869E}" type="presParOf" srcId="{0D6D1D9C-3F26-5045-AFD1-1DE10C050EEC}" destId="{F9A4A03B-A1C5-9049-8D75-0CFDE0A841DB}" srcOrd="1" destOrd="0" presId="urn:microsoft.com/office/officeart/2005/8/layout/hList1"/>
    <dgm:cxn modelId="{7CF15DFC-24C7-094E-B5A8-7F3103506544}" type="presParOf" srcId="{0D6D1D9C-3F26-5045-AFD1-1DE10C050EEC}" destId="{A8FD0F82-D5C0-0447-9B32-5E2939F3717F}" srcOrd="2" destOrd="0" presId="urn:microsoft.com/office/officeart/2005/8/layout/hList1"/>
    <dgm:cxn modelId="{67E17A6B-CE72-B44F-8049-CCE21F6962FF}" type="presParOf" srcId="{A8FD0F82-D5C0-0447-9B32-5E2939F3717F}" destId="{F1FAD5D0-4B55-124E-AD0D-C5F001479F1B}" srcOrd="0" destOrd="0" presId="urn:microsoft.com/office/officeart/2005/8/layout/hList1"/>
    <dgm:cxn modelId="{5451EB13-309D-D847-BDBB-8619EC137BA6}" type="presParOf" srcId="{A8FD0F82-D5C0-0447-9B32-5E2939F3717F}" destId="{A8716035-0FC0-2F49-951D-4BF10A709007}" srcOrd="1" destOrd="0" presId="urn:microsoft.com/office/officeart/2005/8/layout/hList1"/>
    <dgm:cxn modelId="{5D508AB8-F392-3C4D-A9BE-BA4193223322}" type="presParOf" srcId="{0D6D1D9C-3F26-5045-AFD1-1DE10C050EEC}" destId="{F0E5B30C-507D-BA42-A8BB-EB84E01ECC1D}" srcOrd="3" destOrd="0" presId="urn:microsoft.com/office/officeart/2005/8/layout/hList1"/>
    <dgm:cxn modelId="{0C21A19C-DAC1-0543-94AC-C8B6EA784557}" type="presParOf" srcId="{0D6D1D9C-3F26-5045-AFD1-1DE10C050EEC}" destId="{5D8A5559-633A-414A-BF98-EA5AFBFD0AFC}" srcOrd="4" destOrd="0" presId="urn:microsoft.com/office/officeart/2005/8/layout/hList1"/>
    <dgm:cxn modelId="{8A3E9328-E2A7-914D-A38C-19E0FB78AADC}" type="presParOf" srcId="{5D8A5559-633A-414A-BF98-EA5AFBFD0AFC}" destId="{706BF83A-E16A-454A-92DD-4B12D941FF5B}" srcOrd="0" destOrd="0" presId="urn:microsoft.com/office/officeart/2005/8/layout/hList1"/>
    <dgm:cxn modelId="{5400623E-C8D0-FC48-92C7-00A0A44933FD}" type="presParOf" srcId="{5D8A5559-633A-414A-BF98-EA5AFBFD0AFC}" destId="{1B10DCE8-D4EC-3C48-B225-F208EDE49FD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A3B792-F155-2E4A-AED8-9FDB26BC65ED}" type="doc">
      <dgm:prSet loTypeId="urn:microsoft.com/office/officeart/2005/8/layout/default" loCatId="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GB"/>
        </a:p>
      </dgm:t>
    </dgm:pt>
    <dgm:pt modelId="{8AA57FD3-A160-EA4D-9AE3-B6C62355CE54}">
      <dgm:prSet phldrT="[Text]" custT="1"/>
      <dgm:spPr/>
      <dgm:t>
        <a:bodyPr/>
        <a:lstStyle/>
        <a:p>
          <a:r>
            <a:rPr lang="en-GB" sz="1900" b="1" dirty="0">
              <a:solidFill>
                <a:srgbClr val="000000"/>
              </a:solidFill>
            </a:rPr>
            <a:t>What</a:t>
          </a:r>
          <a:r>
            <a:rPr lang="en-GB" sz="1900" dirty="0">
              <a:solidFill>
                <a:srgbClr val="000000"/>
              </a:solidFill>
            </a:rPr>
            <a:t> </a:t>
          </a:r>
          <a:r>
            <a:rPr lang="en-GB" sz="1900" b="1" dirty="0">
              <a:solidFill>
                <a:srgbClr val="000000"/>
              </a:solidFill>
            </a:rPr>
            <a:t>information</a:t>
          </a:r>
          <a:r>
            <a:rPr lang="en-GB" sz="1900" dirty="0">
              <a:solidFill>
                <a:srgbClr val="000000"/>
              </a:solidFill>
            </a:rPr>
            <a:t> is needed to </a:t>
          </a:r>
          <a:r>
            <a:rPr lang="en-GB" sz="1900" b="0" dirty="0">
              <a:solidFill>
                <a:srgbClr val="000000"/>
              </a:solidFill>
            </a:rPr>
            <a:t>satisfy </a:t>
          </a:r>
          <a:r>
            <a:rPr lang="en-GB" sz="1900" dirty="0">
              <a:solidFill>
                <a:srgbClr val="000000"/>
              </a:solidFill>
            </a:rPr>
            <a:t>the legal elements of the crimes/violations </a:t>
          </a:r>
        </a:p>
      </dgm:t>
    </dgm:pt>
    <dgm:pt modelId="{4821437B-105B-9F46-A7DD-F77EA1644EA9}" type="parTrans" cxnId="{F7DE77E3-8E8E-D04A-BB35-DFA05E0C191F}">
      <dgm:prSet/>
      <dgm:spPr/>
      <dgm:t>
        <a:bodyPr/>
        <a:lstStyle/>
        <a:p>
          <a:endParaRPr lang="en-GB"/>
        </a:p>
      </dgm:t>
    </dgm:pt>
    <dgm:pt modelId="{620F2BC9-B9C4-9547-A665-0B971565B4E0}" type="sibTrans" cxnId="{F7DE77E3-8E8E-D04A-BB35-DFA05E0C191F}">
      <dgm:prSet/>
      <dgm:spPr/>
      <dgm:t>
        <a:bodyPr/>
        <a:lstStyle/>
        <a:p>
          <a:endParaRPr lang="en-GB"/>
        </a:p>
      </dgm:t>
    </dgm:pt>
    <dgm:pt modelId="{153E1BDE-9449-E44F-B072-4851C3B4AAE2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What</a:t>
          </a:r>
          <a:r>
            <a:rPr lang="en-GB" sz="2000" dirty="0">
              <a:solidFill>
                <a:srgbClr val="000000"/>
              </a:solidFill>
            </a:rPr>
            <a:t> are the </a:t>
          </a:r>
          <a:r>
            <a:rPr lang="en-GB" sz="2000" b="1" dirty="0">
              <a:solidFill>
                <a:srgbClr val="000000"/>
              </a:solidFill>
            </a:rPr>
            <a:t>gaps</a:t>
          </a:r>
          <a:r>
            <a:rPr lang="en-GB" sz="2000" dirty="0">
              <a:solidFill>
                <a:srgbClr val="000000"/>
              </a:solidFill>
            </a:rPr>
            <a:t> &amp; </a:t>
          </a:r>
          <a:r>
            <a:rPr lang="en-GB" sz="2000" b="1" dirty="0">
              <a:solidFill>
                <a:srgbClr val="000000"/>
              </a:solidFill>
            </a:rPr>
            <a:t>where</a:t>
          </a:r>
          <a:r>
            <a:rPr lang="en-GB" sz="2000" dirty="0">
              <a:solidFill>
                <a:srgbClr val="000000"/>
              </a:solidFill>
            </a:rPr>
            <a:t> to obtain additional information</a:t>
          </a:r>
        </a:p>
      </dgm:t>
    </dgm:pt>
    <dgm:pt modelId="{BEFBC4D7-185F-D248-A142-8DE41B5A4671}" type="parTrans" cxnId="{0C0BE22C-2A4C-0749-BE7A-9C3FAEA408B0}">
      <dgm:prSet/>
      <dgm:spPr/>
      <dgm:t>
        <a:bodyPr/>
        <a:lstStyle/>
        <a:p>
          <a:endParaRPr lang="en-GB"/>
        </a:p>
      </dgm:t>
    </dgm:pt>
    <dgm:pt modelId="{B8A49DF2-FD52-A542-971D-D01971B9CED7}" type="sibTrans" cxnId="{0C0BE22C-2A4C-0749-BE7A-9C3FAEA408B0}">
      <dgm:prSet/>
      <dgm:spPr/>
      <dgm:t>
        <a:bodyPr/>
        <a:lstStyle/>
        <a:p>
          <a:endParaRPr lang="en-GB"/>
        </a:p>
      </dgm:t>
    </dgm:pt>
    <dgm:pt modelId="{28D81487-09D7-D747-AC93-717E155967D0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How</a:t>
          </a:r>
          <a:r>
            <a:rPr lang="en-GB" sz="2000" dirty="0">
              <a:solidFill>
                <a:srgbClr val="000000"/>
              </a:solidFill>
            </a:rPr>
            <a:t> to </a:t>
          </a:r>
          <a:r>
            <a:rPr lang="en-GB" sz="2000" b="1" dirty="0">
              <a:solidFill>
                <a:srgbClr val="000000"/>
              </a:solidFill>
            </a:rPr>
            <a:t>identify</a:t>
          </a:r>
          <a:r>
            <a:rPr lang="en-GB" sz="2000" b="0" dirty="0">
              <a:solidFill>
                <a:srgbClr val="000000"/>
              </a:solidFill>
            </a:rPr>
            <a:t>/</a:t>
          </a:r>
          <a:r>
            <a:rPr lang="en-GB" sz="2000" dirty="0">
              <a:solidFill>
                <a:srgbClr val="000000"/>
              </a:solidFill>
            </a:rPr>
            <a:t>approach witnesses &amp; collect other CARSV information</a:t>
          </a:r>
        </a:p>
      </dgm:t>
    </dgm:pt>
    <dgm:pt modelId="{AD7AE24B-D38F-6849-8A8F-212A9114B10A}" type="parTrans" cxnId="{3647D045-F4D1-FA44-BF1C-247AD3635F41}">
      <dgm:prSet/>
      <dgm:spPr/>
      <dgm:t>
        <a:bodyPr/>
        <a:lstStyle/>
        <a:p>
          <a:endParaRPr lang="en-GB"/>
        </a:p>
      </dgm:t>
    </dgm:pt>
    <dgm:pt modelId="{F9DEFB9E-1510-8942-ADF2-111C4BE4D531}" type="sibTrans" cxnId="{3647D045-F4D1-FA44-BF1C-247AD3635F41}">
      <dgm:prSet/>
      <dgm:spPr/>
      <dgm:t>
        <a:bodyPr/>
        <a:lstStyle/>
        <a:p>
          <a:endParaRPr lang="en-GB"/>
        </a:p>
      </dgm:t>
    </dgm:pt>
    <dgm:pt modelId="{C47BFE29-DF7B-8948-81AF-BEB9EADE7D3A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How</a:t>
          </a:r>
          <a:r>
            <a:rPr lang="en-GB" sz="2000" dirty="0">
              <a:solidFill>
                <a:srgbClr val="000000"/>
              </a:solidFill>
            </a:rPr>
            <a:t> to </a:t>
          </a:r>
          <a:r>
            <a:rPr lang="en-GB" sz="2000" b="1" dirty="0">
              <a:solidFill>
                <a:srgbClr val="000000"/>
              </a:solidFill>
            </a:rPr>
            <a:t>store and transport </a:t>
          </a:r>
          <a:r>
            <a:rPr lang="en-GB" sz="2000" dirty="0">
              <a:solidFill>
                <a:srgbClr val="000000"/>
              </a:solidFill>
            </a:rPr>
            <a:t>CARSV information</a:t>
          </a:r>
        </a:p>
      </dgm:t>
    </dgm:pt>
    <dgm:pt modelId="{948FF28A-D830-0746-BBD1-66E0B0FC06EC}" type="parTrans" cxnId="{84F4D6A8-0AA2-F247-916C-803338216A42}">
      <dgm:prSet/>
      <dgm:spPr/>
      <dgm:t>
        <a:bodyPr/>
        <a:lstStyle/>
        <a:p>
          <a:endParaRPr lang="en-GB"/>
        </a:p>
      </dgm:t>
    </dgm:pt>
    <dgm:pt modelId="{7D200012-9C7A-2D4F-8BD0-B993D254A8FD}" type="sibTrans" cxnId="{84F4D6A8-0AA2-F247-916C-803338216A42}">
      <dgm:prSet/>
      <dgm:spPr/>
      <dgm:t>
        <a:bodyPr/>
        <a:lstStyle/>
        <a:p>
          <a:endParaRPr lang="en-GB"/>
        </a:p>
      </dgm:t>
    </dgm:pt>
    <dgm:pt modelId="{8B905D27-DE79-734C-8A0F-47E1675BF132}">
      <dgm:prSet phldrT="[Text]" custT="1"/>
      <dgm:spPr/>
      <dgm:t>
        <a:bodyPr/>
        <a:lstStyle/>
        <a:p>
          <a:r>
            <a:rPr lang="en-GB" sz="2000" b="1" dirty="0">
              <a:solidFill>
                <a:srgbClr val="000000"/>
              </a:solidFill>
            </a:rPr>
            <a:t>How</a:t>
          </a:r>
          <a:r>
            <a:rPr lang="en-GB" sz="2000" dirty="0">
              <a:solidFill>
                <a:srgbClr val="000000"/>
              </a:solidFill>
            </a:rPr>
            <a:t> to </a:t>
          </a:r>
          <a:r>
            <a:rPr lang="en-GB" sz="2000" b="1" dirty="0">
              <a:solidFill>
                <a:srgbClr val="000000"/>
              </a:solidFill>
            </a:rPr>
            <a:t>organise</a:t>
          </a:r>
          <a:r>
            <a:rPr lang="en-GB" sz="2000" dirty="0">
              <a:solidFill>
                <a:srgbClr val="000000"/>
              </a:solidFill>
            </a:rPr>
            <a:t> </a:t>
          </a:r>
          <a:r>
            <a:rPr lang="en-GB" sz="2000" dirty="0">
              <a:solidFill>
                <a:schemeClr val="tx1"/>
              </a:solidFill>
            </a:rPr>
            <a:t>information</a:t>
          </a:r>
          <a:r>
            <a:rPr lang="en-GB" sz="2000" dirty="0" smtClean="0">
              <a:solidFill>
                <a:schemeClr val="tx1"/>
              </a:solidFill>
            </a:rPr>
            <a:t>/ systems/tools</a:t>
          </a:r>
          <a:endParaRPr lang="en-GB" sz="2000" dirty="0">
            <a:solidFill>
              <a:schemeClr val="tx1"/>
            </a:solidFill>
          </a:endParaRPr>
        </a:p>
      </dgm:t>
    </dgm:pt>
    <dgm:pt modelId="{375ABA58-A6BA-4F4C-8710-18F69117771E}" type="parTrans" cxnId="{FFD8EEA7-1719-2B41-A4C3-B850B872B7D8}">
      <dgm:prSet/>
      <dgm:spPr/>
      <dgm:t>
        <a:bodyPr/>
        <a:lstStyle/>
        <a:p>
          <a:endParaRPr lang="en-GB"/>
        </a:p>
      </dgm:t>
    </dgm:pt>
    <dgm:pt modelId="{C22BA193-460D-3042-8CC8-E1F1D4F9A61B}" type="sibTrans" cxnId="{FFD8EEA7-1719-2B41-A4C3-B850B872B7D8}">
      <dgm:prSet/>
      <dgm:spPr/>
      <dgm:t>
        <a:bodyPr/>
        <a:lstStyle/>
        <a:p>
          <a:endParaRPr lang="en-GB"/>
        </a:p>
      </dgm:t>
    </dgm:pt>
    <dgm:pt modelId="{CDFE41F0-57BF-3D4C-AE9E-0D38529601B6}" type="pres">
      <dgm:prSet presAssocID="{8EA3B792-F155-2E4A-AED8-9FDB26BC65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5C67C1D-CA1F-B047-A35D-CD5216D7F2D0}" type="pres">
      <dgm:prSet presAssocID="{8AA57FD3-A160-EA4D-9AE3-B6C62355CE5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618C48-ABB0-D245-88A5-1B7A165B2AD1}" type="pres">
      <dgm:prSet presAssocID="{620F2BC9-B9C4-9547-A665-0B971565B4E0}" presName="sibTrans" presStyleCnt="0"/>
      <dgm:spPr/>
    </dgm:pt>
    <dgm:pt modelId="{A3311941-E7B7-5343-8500-9804EEDDE41E}" type="pres">
      <dgm:prSet presAssocID="{153E1BDE-9449-E44F-B072-4851C3B4AAE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14C930-97AE-4541-ACBA-4AB5AFD20E28}" type="pres">
      <dgm:prSet presAssocID="{B8A49DF2-FD52-A542-971D-D01971B9CED7}" presName="sibTrans" presStyleCnt="0"/>
      <dgm:spPr/>
    </dgm:pt>
    <dgm:pt modelId="{06B4506B-5DDF-C249-9131-5848D352A5AF}" type="pres">
      <dgm:prSet presAssocID="{28D81487-09D7-D747-AC93-717E155967D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2956BE-B42B-1947-B6FA-B5662D8E1030}" type="pres">
      <dgm:prSet presAssocID="{F9DEFB9E-1510-8942-ADF2-111C4BE4D531}" presName="sibTrans" presStyleCnt="0"/>
      <dgm:spPr/>
    </dgm:pt>
    <dgm:pt modelId="{BC7D348B-FA7C-F145-9632-6699BA617441}" type="pres">
      <dgm:prSet presAssocID="{C47BFE29-DF7B-8948-81AF-BEB9EADE7D3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C3B9EA-05C3-CD4B-A54A-2D2D2F50DE64}" type="pres">
      <dgm:prSet presAssocID="{7D200012-9C7A-2D4F-8BD0-B993D254A8FD}" presName="sibTrans" presStyleCnt="0"/>
      <dgm:spPr/>
    </dgm:pt>
    <dgm:pt modelId="{C8A74745-13A7-714E-BE93-B47C92B5BA1B}" type="pres">
      <dgm:prSet presAssocID="{8B905D27-DE79-734C-8A0F-47E1675BF13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FE358CB-24CA-5B45-89DB-9F7F20888161}" type="presOf" srcId="{153E1BDE-9449-E44F-B072-4851C3B4AAE2}" destId="{A3311941-E7B7-5343-8500-9804EEDDE41E}" srcOrd="0" destOrd="0" presId="urn:microsoft.com/office/officeart/2005/8/layout/default"/>
    <dgm:cxn modelId="{E31C961E-A2A0-FA4D-B556-ADD23799F5FB}" type="presOf" srcId="{8AA57FD3-A160-EA4D-9AE3-B6C62355CE54}" destId="{E5C67C1D-CA1F-B047-A35D-CD5216D7F2D0}" srcOrd="0" destOrd="0" presId="urn:microsoft.com/office/officeart/2005/8/layout/default"/>
    <dgm:cxn modelId="{84F4D6A8-0AA2-F247-916C-803338216A42}" srcId="{8EA3B792-F155-2E4A-AED8-9FDB26BC65ED}" destId="{C47BFE29-DF7B-8948-81AF-BEB9EADE7D3A}" srcOrd="3" destOrd="0" parTransId="{948FF28A-D830-0746-BBD1-66E0B0FC06EC}" sibTransId="{7D200012-9C7A-2D4F-8BD0-B993D254A8FD}"/>
    <dgm:cxn modelId="{807D3F0A-09C0-C746-99C1-0DD855920487}" type="presOf" srcId="{8B905D27-DE79-734C-8A0F-47E1675BF132}" destId="{C8A74745-13A7-714E-BE93-B47C92B5BA1B}" srcOrd="0" destOrd="0" presId="urn:microsoft.com/office/officeart/2005/8/layout/default"/>
    <dgm:cxn modelId="{0C0BE22C-2A4C-0749-BE7A-9C3FAEA408B0}" srcId="{8EA3B792-F155-2E4A-AED8-9FDB26BC65ED}" destId="{153E1BDE-9449-E44F-B072-4851C3B4AAE2}" srcOrd="1" destOrd="0" parTransId="{BEFBC4D7-185F-D248-A142-8DE41B5A4671}" sibTransId="{B8A49DF2-FD52-A542-971D-D01971B9CED7}"/>
    <dgm:cxn modelId="{F039D7CA-B110-024D-BC14-F63C53D4EA63}" type="presOf" srcId="{C47BFE29-DF7B-8948-81AF-BEB9EADE7D3A}" destId="{BC7D348B-FA7C-F145-9632-6699BA617441}" srcOrd="0" destOrd="0" presId="urn:microsoft.com/office/officeart/2005/8/layout/default"/>
    <dgm:cxn modelId="{F7DE77E3-8E8E-D04A-BB35-DFA05E0C191F}" srcId="{8EA3B792-F155-2E4A-AED8-9FDB26BC65ED}" destId="{8AA57FD3-A160-EA4D-9AE3-B6C62355CE54}" srcOrd="0" destOrd="0" parTransId="{4821437B-105B-9F46-A7DD-F77EA1644EA9}" sibTransId="{620F2BC9-B9C4-9547-A665-0B971565B4E0}"/>
    <dgm:cxn modelId="{FFD8EEA7-1719-2B41-A4C3-B850B872B7D8}" srcId="{8EA3B792-F155-2E4A-AED8-9FDB26BC65ED}" destId="{8B905D27-DE79-734C-8A0F-47E1675BF132}" srcOrd="4" destOrd="0" parTransId="{375ABA58-A6BA-4F4C-8710-18F69117771E}" sibTransId="{C22BA193-460D-3042-8CC8-E1F1D4F9A61B}"/>
    <dgm:cxn modelId="{3647D045-F4D1-FA44-BF1C-247AD3635F41}" srcId="{8EA3B792-F155-2E4A-AED8-9FDB26BC65ED}" destId="{28D81487-09D7-D747-AC93-717E155967D0}" srcOrd="2" destOrd="0" parTransId="{AD7AE24B-D38F-6849-8A8F-212A9114B10A}" sibTransId="{F9DEFB9E-1510-8942-ADF2-111C4BE4D531}"/>
    <dgm:cxn modelId="{B5280A87-3F85-8049-968A-D99571E429FC}" type="presOf" srcId="{8EA3B792-F155-2E4A-AED8-9FDB26BC65ED}" destId="{CDFE41F0-57BF-3D4C-AE9E-0D38529601B6}" srcOrd="0" destOrd="0" presId="urn:microsoft.com/office/officeart/2005/8/layout/default"/>
    <dgm:cxn modelId="{BB2354E4-2339-F74F-B61C-F4372969392D}" type="presOf" srcId="{28D81487-09D7-D747-AC93-717E155967D0}" destId="{06B4506B-5DDF-C249-9131-5848D352A5AF}" srcOrd="0" destOrd="0" presId="urn:microsoft.com/office/officeart/2005/8/layout/default"/>
    <dgm:cxn modelId="{E03B5601-4460-AC48-BE02-FE8D1E236E06}" type="presParOf" srcId="{CDFE41F0-57BF-3D4C-AE9E-0D38529601B6}" destId="{E5C67C1D-CA1F-B047-A35D-CD5216D7F2D0}" srcOrd="0" destOrd="0" presId="urn:microsoft.com/office/officeart/2005/8/layout/default"/>
    <dgm:cxn modelId="{5FD9AAFD-57E0-6C4B-AC3B-2042104628B5}" type="presParOf" srcId="{CDFE41F0-57BF-3D4C-AE9E-0D38529601B6}" destId="{F4618C48-ABB0-D245-88A5-1B7A165B2AD1}" srcOrd="1" destOrd="0" presId="urn:microsoft.com/office/officeart/2005/8/layout/default"/>
    <dgm:cxn modelId="{FFD79345-BFCB-A449-A052-4CF882A519D8}" type="presParOf" srcId="{CDFE41F0-57BF-3D4C-AE9E-0D38529601B6}" destId="{A3311941-E7B7-5343-8500-9804EEDDE41E}" srcOrd="2" destOrd="0" presId="urn:microsoft.com/office/officeart/2005/8/layout/default"/>
    <dgm:cxn modelId="{DC61D72A-0458-D841-A5A4-D83C0A1CF9E8}" type="presParOf" srcId="{CDFE41F0-57BF-3D4C-AE9E-0D38529601B6}" destId="{A314C930-97AE-4541-ACBA-4AB5AFD20E28}" srcOrd="3" destOrd="0" presId="urn:microsoft.com/office/officeart/2005/8/layout/default"/>
    <dgm:cxn modelId="{5BBF1CF2-54B4-ED4B-B850-D02AA6E64BE1}" type="presParOf" srcId="{CDFE41F0-57BF-3D4C-AE9E-0D38529601B6}" destId="{06B4506B-5DDF-C249-9131-5848D352A5AF}" srcOrd="4" destOrd="0" presId="urn:microsoft.com/office/officeart/2005/8/layout/default"/>
    <dgm:cxn modelId="{4D2DD4C1-CD44-BB41-948F-D5C850D1C9A0}" type="presParOf" srcId="{CDFE41F0-57BF-3D4C-AE9E-0D38529601B6}" destId="{AE2956BE-B42B-1947-B6FA-B5662D8E1030}" srcOrd="5" destOrd="0" presId="urn:microsoft.com/office/officeart/2005/8/layout/default"/>
    <dgm:cxn modelId="{6517D69A-FD77-FD48-B50D-75C25A857240}" type="presParOf" srcId="{CDFE41F0-57BF-3D4C-AE9E-0D38529601B6}" destId="{BC7D348B-FA7C-F145-9632-6699BA617441}" srcOrd="6" destOrd="0" presId="urn:microsoft.com/office/officeart/2005/8/layout/default"/>
    <dgm:cxn modelId="{10436338-BDAD-9A40-99AE-EFAB41E0B6FE}" type="presParOf" srcId="{CDFE41F0-57BF-3D4C-AE9E-0D38529601B6}" destId="{50C3B9EA-05C3-CD4B-A54A-2D2D2F50DE64}" srcOrd="7" destOrd="0" presId="urn:microsoft.com/office/officeart/2005/8/layout/default"/>
    <dgm:cxn modelId="{95A00EF7-3569-B742-BCE3-BFEF3E4BACD0}" type="presParOf" srcId="{CDFE41F0-57BF-3D4C-AE9E-0D38529601B6}" destId="{C8A74745-13A7-714E-BE93-B47C92B5BA1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34FB0D-3EC3-4EB5-B8C8-6708A051BF37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nl-NL"/>
        </a:p>
      </dgm:t>
    </dgm:pt>
    <dgm:pt modelId="{99789F2D-7284-4B0B-A45B-2893DE64AD36}">
      <dgm:prSet phldrT="[Text]"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Financial cost vs. professional value</a:t>
          </a:r>
          <a:endParaRPr lang="nl-NL" sz="2000" b="0" dirty="0">
            <a:solidFill>
              <a:schemeClr val="tx1"/>
            </a:solidFill>
            <a:effectLst/>
          </a:endParaRPr>
        </a:p>
      </dgm:t>
    </dgm:pt>
    <dgm:pt modelId="{2B94DCB3-6594-47B8-A5FB-94048C7E5A1E}" type="parTrans" cxnId="{B3AF2441-7E30-466D-B8AB-58E36D2ADFCF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6BA1DF-A8E6-4930-A530-A4B9EEF9DF9F}" type="sibTrans" cxnId="{B3AF2441-7E30-466D-B8AB-58E36D2ADFCF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92D3EE-03C3-4D64-A7D9-CB19BBC86EA2}">
      <dgm:prSet phldrT="[Text]"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Impartiality &amp; background check</a:t>
          </a:r>
          <a:endParaRPr lang="nl-NL" sz="2000" b="0" dirty="0">
            <a:solidFill>
              <a:schemeClr val="tx1"/>
            </a:solidFill>
            <a:effectLst/>
          </a:endParaRPr>
        </a:p>
      </dgm:t>
    </dgm:pt>
    <dgm:pt modelId="{4546F3B7-2BD7-4EE0-AF62-A48FD5306537}" type="parTrans" cxnId="{BDC3847C-99B2-4543-BB41-22F0C1C3FF1C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65EA4F-4727-4151-ABC1-40F84E34E448}" type="sibTrans" cxnId="{BDC3847C-99B2-4543-BB41-22F0C1C3FF1C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FF87FF-9AEB-414E-956F-F3C511D932F8}">
      <dgm:prSet phldrT="[Text]"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Trust issues for witnesses (cultural/political groups)</a:t>
          </a:r>
          <a:endParaRPr lang="nl-NL" sz="2000" b="0" dirty="0">
            <a:solidFill>
              <a:schemeClr val="tx1"/>
            </a:solidFill>
            <a:effectLst/>
          </a:endParaRPr>
        </a:p>
      </dgm:t>
    </dgm:pt>
    <dgm:pt modelId="{370DE6BF-8CCC-4471-A588-E4BA80BD1533}" type="parTrans" cxnId="{E3DDECA8-9778-4F59-9F29-5DF502DB31AC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533C04-6E22-4316-9934-8B9D7054AAD5}" type="sibTrans" cxnId="{E3DDECA8-9778-4F59-9F29-5DF502DB31AC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892360-AC11-4C57-AA49-75303F6E39C6}">
      <dgm:prSet phldrT="[Text]"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Need for male </a:t>
          </a:r>
          <a:r>
            <a:rPr lang="en-IE" sz="2000" b="0" i="0" dirty="0">
              <a:solidFill>
                <a:schemeClr val="tx1"/>
              </a:solidFill>
              <a:effectLst/>
            </a:rPr>
            <a:t>and</a:t>
          </a:r>
          <a:r>
            <a:rPr lang="en-IE" sz="2000" b="0" dirty="0">
              <a:solidFill>
                <a:schemeClr val="tx1"/>
              </a:solidFill>
              <a:effectLst/>
            </a:rPr>
            <a:t> female interpreters</a:t>
          </a:r>
          <a:endParaRPr lang="nl-NL" sz="2000" b="0" dirty="0">
            <a:solidFill>
              <a:schemeClr val="tx1"/>
            </a:solidFill>
            <a:effectLst/>
          </a:endParaRPr>
        </a:p>
      </dgm:t>
    </dgm:pt>
    <dgm:pt modelId="{77E159F2-5913-4CA4-BA47-A3D5FF0B0A25}" type="parTrans" cxnId="{D65FC484-B4C4-4B0D-B250-29C2893C09EA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849EB8-816B-4CB4-B3A3-77A35F134AFC}" type="sibTrans" cxnId="{D65FC484-B4C4-4B0D-B250-29C2893C09EA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A3D53E-7FED-4CE1-BC47-50EC00D6E6F3}">
      <dgm:prSet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Personal views on sexual violence (also against men</a:t>
          </a:r>
          <a:r>
            <a:rPr lang="en-IE" sz="20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nl-NL" sz="2000" b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B8B9C8-EDCC-45D5-BC3A-191E9955F5B7}" type="parTrans" cxnId="{53759A20-13D8-43A7-B812-F157D28362E6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4D5573-7A8F-49FF-8DEB-D5C3E0DB9D70}" type="sibTrans" cxnId="{53759A20-13D8-43A7-B812-F157D28362E6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7266B4-3550-4B86-8252-60EC5566362E}">
      <dgm:prSet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Training/ experience working with children</a:t>
          </a:r>
          <a:endParaRPr lang="nl-NL" sz="2000" b="0" dirty="0">
            <a:solidFill>
              <a:schemeClr val="tx1"/>
            </a:solidFill>
            <a:effectLst/>
          </a:endParaRPr>
        </a:p>
      </dgm:t>
    </dgm:pt>
    <dgm:pt modelId="{13A0B49A-6182-49A5-B64D-80A77DE5A29D}" type="parTrans" cxnId="{033AABCD-613A-4D40-8C1C-6DABE6A1B4DE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B48556-A37B-4A51-B39E-4DDBC477CC40}" type="sibTrans" cxnId="{033AABCD-613A-4D40-8C1C-6DABE6A1B4DE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7E0D9B-1B0D-4025-A89F-5DF5BB0F294C}">
      <dgm:prSet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Confidentiality &amp; security concerns</a:t>
          </a:r>
          <a:endParaRPr lang="nl-NL" sz="2000" b="0" dirty="0">
            <a:solidFill>
              <a:schemeClr val="tx1"/>
            </a:solidFill>
            <a:effectLst/>
          </a:endParaRPr>
        </a:p>
      </dgm:t>
    </dgm:pt>
    <dgm:pt modelId="{B049B424-761A-4CB6-AB84-E1DA9389579C}" type="parTrans" cxnId="{2C93D4DD-3369-4FA1-9484-F82921A9C2AF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4B55F3-2E96-42F3-8043-63F1C698BD9C}" type="sibTrans" cxnId="{2C93D4DD-3369-4FA1-9484-F82921A9C2AF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DFFFBC-7B39-4262-B819-92FA6B88F32D}">
      <dgm:prSet custT="1"/>
      <dgm:spPr/>
      <dgm:t>
        <a:bodyPr/>
        <a:lstStyle/>
        <a:p>
          <a:r>
            <a:rPr lang="en-IE" sz="2000" b="0" dirty="0">
              <a:solidFill>
                <a:schemeClr val="tx1"/>
              </a:solidFill>
              <a:effectLst/>
            </a:rPr>
            <a:t>Profile (age, ethnicity, sex) – risk assessment</a:t>
          </a:r>
          <a:endParaRPr lang="nl-NL" sz="2000" b="0" dirty="0">
            <a:solidFill>
              <a:schemeClr val="tx1"/>
            </a:solidFill>
            <a:effectLst/>
          </a:endParaRPr>
        </a:p>
      </dgm:t>
    </dgm:pt>
    <dgm:pt modelId="{F224C4EC-5A62-4C47-BB9B-191CA05EA20E}" type="parTrans" cxnId="{A47CB795-9D78-4C05-8898-ABD09A21B398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856DA5-6DAE-4A00-8E5D-26A86A97CA19}" type="sibTrans" cxnId="{A47CB795-9D78-4C05-8898-ABD09A21B398}">
      <dgm:prSet/>
      <dgm:spPr/>
      <dgm:t>
        <a:bodyPr/>
        <a:lstStyle/>
        <a:p>
          <a:endParaRPr lang="nl-NL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C5C52B-63AA-4847-8F2A-A2655D9B6E87}" type="pres">
      <dgm:prSet presAssocID="{F934FB0D-3EC3-4EB5-B8C8-6708A051BF3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7DF0396-F2F2-4511-A0F5-2E94BA9BBAEF}" type="pres">
      <dgm:prSet presAssocID="{99789F2D-7284-4B0B-A45B-2893DE64AD36}" presName="node" presStyleLbl="node1" presStyleIdx="0" presStyleCnt="8" custLinFactNeighborY="-59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9AB2A1-2C1C-4249-854F-46B1670EB38F}" type="pres">
      <dgm:prSet presAssocID="{D36BA1DF-A8E6-4930-A530-A4B9EEF9DF9F}" presName="sibTrans" presStyleCnt="0"/>
      <dgm:spPr/>
      <dgm:t>
        <a:bodyPr/>
        <a:lstStyle/>
        <a:p>
          <a:endParaRPr lang="en-GB"/>
        </a:p>
      </dgm:t>
    </dgm:pt>
    <dgm:pt modelId="{65D8B566-B06B-4F5F-BB4C-D12B9D5E4E8E}" type="pres">
      <dgm:prSet presAssocID="{CFA3D53E-7FED-4CE1-BC47-50EC00D6E6F3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C0547A-DF5E-4C84-B5F8-6D24B69F5265}" type="pres">
      <dgm:prSet presAssocID="{E24D5573-7A8F-49FF-8DEB-D5C3E0DB9D70}" presName="sibTrans" presStyleCnt="0"/>
      <dgm:spPr/>
      <dgm:t>
        <a:bodyPr/>
        <a:lstStyle/>
        <a:p>
          <a:endParaRPr lang="en-GB"/>
        </a:p>
      </dgm:t>
    </dgm:pt>
    <dgm:pt modelId="{D9AA23B5-4FFB-43C7-80AE-3350D96AFD4E}" type="pres">
      <dgm:prSet presAssocID="{747266B4-3550-4B86-8252-60EC5566362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4F8BAB-B626-49BE-ABE1-010EFFA0AC16}" type="pres">
      <dgm:prSet presAssocID="{97B48556-A37B-4A51-B39E-4DDBC477CC40}" presName="sibTrans" presStyleCnt="0"/>
      <dgm:spPr/>
      <dgm:t>
        <a:bodyPr/>
        <a:lstStyle/>
        <a:p>
          <a:endParaRPr lang="en-GB"/>
        </a:p>
      </dgm:t>
    </dgm:pt>
    <dgm:pt modelId="{DE0C9478-F183-4C79-9D1B-2590D0BF77D5}" type="pres">
      <dgm:prSet presAssocID="{0FDFFFBC-7B39-4262-B819-92FA6B88F32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D1A794-34F2-44EA-99F4-0021D372624E}" type="pres">
      <dgm:prSet presAssocID="{93856DA5-6DAE-4A00-8E5D-26A86A97CA19}" presName="sibTrans" presStyleCnt="0"/>
      <dgm:spPr/>
      <dgm:t>
        <a:bodyPr/>
        <a:lstStyle/>
        <a:p>
          <a:endParaRPr lang="en-GB"/>
        </a:p>
      </dgm:t>
    </dgm:pt>
    <dgm:pt modelId="{A83C7056-BC12-4CFA-8F8C-1D8ACE6AE372}" type="pres">
      <dgm:prSet presAssocID="{EA7E0D9B-1B0D-4025-A89F-5DF5BB0F294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06275E-ADB9-4041-A8F0-DCDA9048DED9}" type="pres">
      <dgm:prSet presAssocID="{8F4B55F3-2E96-42F3-8043-63F1C698BD9C}" presName="sibTrans" presStyleCnt="0"/>
      <dgm:spPr/>
      <dgm:t>
        <a:bodyPr/>
        <a:lstStyle/>
        <a:p>
          <a:endParaRPr lang="en-GB"/>
        </a:p>
      </dgm:t>
    </dgm:pt>
    <dgm:pt modelId="{7E05DAF1-54A5-46F2-AA3C-F6D35F0499DB}" type="pres">
      <dgm:prSet presAssocID="{7592D3EE-03C3-4D64-A7D9-CB19BBC86EA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6A1089-8347-4999-9837-AAB4590AE2BB}" type="pres">
      <dgm:prSet presAssocID="{F965EA4F-4727-4151-ABC1-40F84E34E448}" presName="sibTrans" presStyleCnt="0"/>
      <dgm:spPr/>
      <dgm:t>
        <a:bodyPr/>
        <a:lstStyle/>
        <a:p>
          <a:endParaRPr lang="en-GB"/>
        </a:p>
      </dgm:t>
    </dgm:pt>
    <dgm:pt modelId="{29F1CDC2-9FBE-4735-8EA9-2FBCED892D21}" type="pres">
      <dgm:prSet presAssocID="{FAFF87FF-9AEB-414E-956F-F3C511D932F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F70808-8308-4A7C-BD83-EE341398E7A9}" type="pres">
      <dgm:prSet presAssocID="{D2533C04-6E22-4316-9934-8B9D7054AAD5}" presName="sibTrans" presStyleCnt="0"/>
      <dgm:spPr/>
      <dgm:t>
        <a:bodyPr/>
        <a:lstStyle/>
        <a:p>
          <a:endParaRPr lang="en-GB"/>
        </a:p>
      </dgm:t>
    </dgm:pt>
    <dgm:pt modelId="{67D22B74-C5EE-41AB-B48F-3CDF2A39CF2D}" type="pres">
      <dgm:prSet presAssocID="{F0892360-AC11-4C57-AA49-75303F6E39C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3759A20-13D8-43A7-B812-F157D28362E6}" srcId="{F934FB0D-3EC3-4EB5-B8C8-6708A051BF37}" destId="{CFA3D53E-7FED-4CE1-BC47-50EC00D6E6F3}" srcOrd="1" destOrd="0" parTransId="{DCB8B9C8-EDCC-45D5-BC3A-191E9955F5B7}" sibTransId="{E24D5573-7A8F-49FF-8DEB-D5C3E0DB9D70}"/>
    <dgm:cxn modelId="{82D79D9B-54F5-284C-A9CD-6B028BD4B3B5}" type="presOf" srcId="{0FDFFFBC-7B39-4262-B819-92FA6B88F32D}" destId="{DE0C9478-F183-4C79-9D1B-2590D0BF77D5}" srcOrd="0" destOrd="0" presId="urn:microsoft.com/office/officeart/2005/8/layout/default"/>
    <dgm:cxn modelId="{2A06C068-19E8-2B4E-A50B-1AFB0C295CF1}" type="presOf" srcId="{FAFF87FF-9AEB-414E-956F-F3C511D932F8}" destId="{29F1CDC2-9FBE-4735-8EA9-2FBCED892D21}" srcOrd="0" destOrd="0" presId="urn:microsoft.com/office/officeart/2005/8/layout/default"/>
    <dgm:cxn modelId="{E3DDECA8-9778-4F59-9F29-5DF502DB31AC}" srcId="{F934FB0D-3EC3-4EB5-B8C8-6708A051BF37}" destId="{FAFF87FF-9AEB-414E-956F-F3C511D932F8}" srcOrd="6" destOrd="0" parTransId="{370DE6BF-8CCC-4471-A588-E4BA80BD1533}" sibTransId="{D2533C04-6E22-4316-9934-8B9D7054AAD5}"/>
    <dgm:cxn modelId="{9221298F-6E11-1340-A6EE-B26184E372D7}" type="presOf" srcId="{747266B4-3550-4B86-8252-60EC5566362E}" destId="{D9AA23B5-4FFB-43C7-80AE-3350D96AFD4E}" srcOrd="0" destOrd="0" presId="urn:microsoft.com/office/officeart/2005/8/layout/default"/>
    <dgm:cxn modelId="{C919B557-B751-8042-8700-D94211342380}" type="presOf" srcId="{F934FB0D-3EC3-4EB5-B8C8-6708A051BF37}" destId="{84C5C52B-63AA-4847-8F2A-A2655D9B6E87}" srcOrd="0" destOrd="0" presId="urn:microsoft.com/office/officeart/2005/8/layout/default"/>
    <dgm:cxn modelId="{55BFA058-33B2-D14A-BF7A-FB485AD3B0E6}" type="presOf" srcId="{CFA3D53E-7FED-4CE1-BC47-50EC00D6E6F3}" destId="{65D8B566-B06B-4F5F-BB4C-D12B9D5E4E8E}" srcOrd="0" destOrd="0" presId="urn:microsoft.com/office/officeart/2005/8/layout/default"/>
    <dgm:cxn modelId="{5C4D4BD9-A531-B742-AFF8-10653BA454CF}" type="presOf" srcId="{99789F2D-7284-4B0B-A45B-2893DE64AD36}" destId="{D7DF0396-F2F2-4511-A0F5-2E94BA9BBAEF}" srcOrd="0" destOrd="0" presId="urn:microsoft.com/office/officeart/2005/8/layout/default"/>
    <dgm:cxn modelId="{033AABCD-613A-4D40-8C1C-6DABE6A1B4DE}" srcId="{F934FB0D-3EC3-4EB5-B8C8-6708A051BF37}" destId="{747266B4-3550-4B86-8252-60EC5566362E}" srcOrd="2" destOrd="0" parTransId="{13A0B49A-6182-49A5-B64D-80A77DE5A29D}" sibTransId="{97B48556-A37B-4A51-B39E-4DDBC477CC40}"/>
    <dgm:cxn modelId="{BDC3847C-99B2-4543-BB41-22F0C1C3FF1C}" srcId="{F934FB0D-3EC3-4EB5-B8C8-6708A051BF37}" destId="{7592D3EE-03C3-4D64-A7D9-CB19BBC86EA2}" srcOrd="5" destOrd="0" parTransId="{4546F3B7-2BD7-4EE0-AF62-A48FD5306537}" sibTransId="{F965EA4F-4727-4151-ABC1-40F84E34E448}"/>
    <dgm:cxn modelId="{826101D5-41CD-D740-9A8B-CBDA5FA3E1FA}" type="presOf" srcId="{F0892360-AC11-4C57-AA49-75303F6E39C6}" destId="{67D22B74-C5EE-41AB-B48F-3CDF2A39CF2D}" srcOrd="0" destOrd="0" presId="urn:microsoft.com/office/officeart/2005/8/layout/default"/>
    <dgm:cxn modelId="{2C93D4DD-3369-4FA1-9484-F82921A9C2AF}" srcId="{F934FB0D-3EC3-4EB5-B8C8-6708A051BF37}" destId="{EA7E0D9B-1B0D-4025-A89F-5DF5BB0F294C}" srcOrd="4" destOrd="0" parTransId="{B049B424-761A-4CB6-AB84-E1DA9389579C}" sibTransId="{8F4B55F3-2E96-42F3-8043-63F1C698BD9C}"/>
    <dgm:cxn modelId="{C0C412DC-4879-6B43-BD0B-4506EFD6D28D}" type="presOf" srcId="{EA7E0D9B-1B0D-4025-A89F-5DF5BB0F294C}" destId="{A83C7056-BC12-4CFA-8F8C-1D8ACE6AE372}" srcOrd="0" destOrd="0" presId="urn:microsoft.com/office/officeart/2005/8/layout/default"/>
    <dgm:cxn modelId="{B3AF2441-7E30-466D-B8AB-58E36D2ADFCF}" srcId="{F934FB0D-3EC3-4EB5-B8C8-6708A051BF37}" destId="{99789F2D-7284-4B0B-A45B-2893DE64AD36}" srcOrd="0" destOrd="0" parTransId="{2B94DCB3-6594-47B8-A5FB-94048C7E5A1E}" sibTransId="{D36BA1DF-A8E6-4930-A530-A4B9EEF9DF9F}"/>
    <dgm:cxn modelId="{8E858937-823F-9E43-88F3-4CCE5F46608C}" type="presOf" srcId="{7592D3EE-03C3-4D64-A7D9-CB19BBC86EA2}" destId="{7E05DAF1-54A5-46F2-AA3C-F6D35F0499DB}" srcOrd="0" destOrd="0" presId="urn:microsoft.com/office/officeart/2005/8/layout/default"/>
    <dgm:cxn modelId="{D65FC484-B4C4-4B0D-B250-29C2893C09EA}" srcId="{F934FB0D-3EC3-4EB5-B8C8-6708A051BF37}" destId="{F0892360-AC11-4C57-AA49-75303F6E39C6}" srcOrd="7" destOrd="0" parTransId="{77E159F2-5913-4CA4-BA47-A3D5FF0B0A25}" sibTransId="{FC849EB8-816B-4CB4-B3A3-77A35F134AFC}"/>
    <dgm:cxn modelId="{A47CB795-9D78-4C05-8898-ABD09A21B398}" srcId="{F934FB0D-3EC3-4EB5-B8C8-6708A051BF37}" destId="{0FDFFFBC-7B39-4262-B819-92FA6B88F32D}" srcOrd="3" destOrd="0" parTransId="{F224C4EC-5A62-4C47-BB9B-191CA05EA20E}" sibTransId="{93856DA5-6DAE-4A00-8E5D-26A86A97CA19}"/>
    <dgm:cxn modelId="{D493660E-2E93-264C-9EEE-060C2D47A0FC}" type="presParOf" srcId="{84C5C52B-63AA-4847-8F2A-A2655D9B6E87}" destId="{D7DF0396-F2F2-4511-A0F5-2E94BA9BBAEF}" srcOrd="0" destOrd="0" presId="urn:microsoft.com/office/officeart/2005/8/layout/default"/>
    <dgm:cxn modelId="{7D54BFB5-A2AA-CB49-B3BA-5494AA627EF3}" type="presParOf" srcId="{84C5C52B-63AA-4847-8F2A-A2655D9B6E87}" destId="{3F9AB2A1-2C1C-4249-854F-46B1670EB38F}" srcOrd="1" destOrd="0" presId="urn:microsoft.com/office/officeart/2005/8/layout/default"/>
    <dgm:cxn modelId="{309D13AB-0AEB-894A-918B-E40FC9AA2DD7}" type="presParOf" srcId="{84C5C52B-63AA-4847-8F2A-A2655D9B6E87}" destId="{65D8B566-B06B-4F5F-BB4C-D12B9D5E4E8E}" srcOrd="2" destOrd="0" presId="urn:microsoft.com/office/officeart/2005/8/layout/default"/>
    <dgm:cxn modelId="{832CD32A-A891-F044-9568-7B517BAA9C2E}" type="presParOf" srcId="{84C5C52B-63AA-4847-8F2A-A2655D9B6E87}" destId="{5BC0547A-DF5E-4C84-B5F8-6D24B69F5265}" srcOrd="3" destOrd="0" presId="urn:microsoft.com/office/officeart/2005/8/layout/default"/>
    <dgm:cxn modelId="{A8040943-D68D-3343-AE7E-321A5DC6376C}" type="presParOf" srcId="{84C5C52B-63AA-4847-8F2A-A2655D9B6E87}" destId="{D9AA23B5-4FFB-43C7-80AE-3350D96AFD4E}" srcOrd="4" destOrd="0" presId="urn:microsoft.com/office/officeart/2005/8/layout/default"/>
    <dgm:cxn modelId="{C82B7957-CD13-DB49-86C1-AD4B9EE76AF1}" type="presParOf" srcId="{84C5C52B-63AA-4847-8F2A-A2655D9B6E87}" destId="{4D4F8BAB-B626-49BE-ABE1-010EFFA0AC16}" srcOrd="5" destOrd="0" presId="urn:microsoft.com/office/officeart/2005/8/layout/default"/>
    <dgm:cxn modelId="{65E5B9DD-8844-224A-8FCA-501DE4BB33C7}" type="presParOf" srcId="{84C5C52B-63AA-4847-8F2A-A2655D9B6E87}" destId="{DE0C9478-F183-4C79-9D1B-2590D0BF77D5}" srcOrd="6" destOrd="0" presId="urn:microsoft.com/office/officeart/2005/8/layout/default"/>
    <dgm:cxn modelId="{008BD32A-27CD-9241-B491-EE407321A859}" type="presParOf" srcId="{84C5C52B-63AA-4847-8F2A-A2655D9B6E87}" destId="{69D1A794-34F2-44EA-99F4-0021D372624E}" srcOrd="7" destOrd="0" presId="urn:microsoft.com/office/officeart/2005/8/layout/default"/>
    <dgm:cxn modelId="{8D30724F-8C51-BA4F-BCD2-56725230BE9F}" type="presParOf" srcId="{84C5C52B-63AA-4847-8F2A-A2655D9B6E87}" destId="{A83C7056-BC12-4CFA-8F8C-1D8ACE6AE372}" srcOrd="8" destOrd="0" presId="urn:microsoft.com/office/officeart/2005/8/layout/default"/>
    <dgm:cxn modelId="{B63A720D-A7EB-564B-BAC2-C6C4807A9156}" type="presParOf" srcId="{84C5C52B-63AA-4847-8F2A-A2655D9B6E87}" destId="{8106275E-ADB9-4041-A8F0-DCDA9048DED9}" srcOrd="9" destOrd="0" presId="urn:microsoft.com/office/officeart/2005/8/layout/default"/>
    <dgm:cxn modelId="{9AAE182D-D4E7-5D4B-89E6-A0EE72043476}" type="presParOf" srcId="{84C5C52B-63AA-4847-8F2A-A2655D9B6E87}" destId="{7E05DAF1-54A5-46F2-AA3C-F6D35F0499DB}" srcOrd="10" destOrd="0" presId="urn:microsoft.com/office/officeart/2005/8/layout/default"/>
    <dgm:cxn modelId="{E7D1EC1C-0F0C-DF46-AA71-B8F80A19B2DA}" type="presParOf" srcId="{84C5C52B-63AA-4847-8F2A-A2655D9B6E87}" destId="{C66A1089-8347-4999-9837-AAB4590AE2BB}" srcOrd="11" destOrd="0" presId="urn:microsoft.com/office/officeart/2005/8/layout/default"/>
    <dgm:cxn modelId="{11DF7C8D-1B2E-3C47-9D3A-E19D2CC0867F}" type="presParOf" srcId="{84C5C52B-63AA-4847-8F2A-A2655D9B6E87}" destId="{29F1CDC2-9FBE-4735-8EA9-2FBCED892D21}" srcOrd="12" destOrd="0" presId="urn:microsoft.com/office/officeart/2005/8/layout/default"/>
    <dgm:cxn modelId="{F6A75568-1C76-954F-9F1B-EF14E3359C52}" type="presParOf" srcId="{84C5C52B-63AA-4847-8F2A-A2655D9B6E87}" destId="{93F70808-8308-4A7C-BD83-EE341398E7A9}" srcOrd="13" destOrd="0" presId="urn:microsoft.com/office/officeart/2005/8/layout/default"/>
    <dgm:cxn modelId="{797D3F5E-8914-804E-B71B-C877CF46B3D8}" type="presParOf" srcId="{84C5C52B-63AA-4847-8F2A-A2655D9B6E87}" destId="{67D22B74-C5EE-41AB-B48F-3CDF2A39CF2D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64F81E-2659-5847-8D9A-B24FBC79BDCA}" type="doc">
      <dgm:prSet loTypeId="urn:microsoft.com/office/officeart/2005/8/layout/lProcess2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84B726B0-6D18-684E-937A-4DF3D8B7F55E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Codes of Conduct</a:t>
          </a:r>
          <a:r>
            <a:rPr lang="en-GB" sz="1700" b="1" dirty="0">
              <a:solidFill>
                <a:srgbClr val="000000"/>
              </a:solidFill>
            </a:rPr>
            <a:t> </a:t>
          </a:r>
        </a:p>
      </dgm:t>
    </dgm:pt>
    <dgm:pt modelId="{95A70123-3F79-A141-AC54-4F8E912DEFD5}" type="parTrans" cxnId="{4793A568-AA51-1949-A1FA-959972912B0D}">
      <dgm:prSet/>
      <dgm:spPr/>
      <dgm:t>
        <a:bodyPr/>
        <a:lstStyle/>
        <a:p>
          <a:endParaRPr lang="en-GB"/>
        </a:p>
      </dgm:t>
    </dgm:pt>
    <dgm:pt modelId="{260FC33F-B7B9-F047-ACB7-137CE660AA90}" type="sibTrans" cxnId="{4793A568-AA51-1949-A1FA-959972912B0D}">
      <dgm:prSet/>
      <dgm:spPr/>
      <dgm:t>
        <a:bodyPr/>
        <a:lstStyle/>
        <a:p>
          <a:endParaRPr lang="en-GB"/>
        </a:p>
      </dgm:t>
    </dgm:pt>
    <dgm:pt modelId="{54039572-DED5-B84E-A347-B1090847B9AD}">
      <dgm:prSet phldrT="[Text]" custT="1"/>
      <dgm:spPr/>
      <dgm:t>
        <a:bodyPr/>
        <a:lstStyle/>
        <a:p>
          <a:r>
            <a:rPr lang="en-GB" sz="1700" b="0" dirty="0">
              <a:solidFill>
                <a:srgbClr val="000000"/>
              </a:solidFill>
            </a:rPr>
            <a:t>Obligation to behave </a:t>
          </a:r>
          <a:r>
            <a:rPr lang="en-GB" sz="1700" b="0" dirty="0" smtClean="0">
              <a:solidFill>
                <a:srgbClr val="000000"/>
              </a:solidFill>
            </a:rPr>
            <a:t>lawfully, professionally and respect </a:t>
          </a:r>
          <a:r>
            <a:rPr lang="en-GB" sz="1700" b="0" dirty="0">
              <a:solidFill>
                <a:srgbClr val="000000"/>
              </a:solidFill>
            </a:rPr>
            <a:t>key </a:t>
          </a:r>
          <a:r>
            <a:rPr lang="en-GB" sz="1700" b="1" dirty="0">
              <a:solidFill>
                <a:srgbClr val="000000"/>
              </a:solidFill>
            </a:rPr>
            <a:t>ethical principles </a:t>
          </a:r>
        </a:p>
      </dgm:t>
    </dgm:pt>
    <dgm:pt modelId="{AF1076D1-234E-D046-A1F5-B8B35A196B35}" type="parTrans" cxnId="{28F7444E-0CA6-084D-B359-BBD040FA3135}">
      <dgm:prSet/>
      <dgm:spPr/>
      <dgm:t>
        <a:bodyPr/>
        <a:lstStyle/>
        <a:p>
          <a:endParaRPr lang="en-GB"/>
        </a:p>
      </dgm:t>
    </dgm:pt>
    <dgm:pt modelId="{7E02BCE8-10D8-0049-900A-74784AC878B3}" type="sibTrans" cxnId="{28F7444E-0CA6-084D-B359-BBD040FA3135}">
      <dgm:prSet/>
      <dgm:spPr/>
      <dgm:t>
        <a:bodyPr/>
        <a:lstStyle/>
        <a:p>
          <a:endParaRPr lang="en-GB"/>
        </a:p>
      </dgm:t>
    </dgm:pt>
    <dgm:pt modelId="{1AC98C76-03BB-E546-B79E-9F8256F3ABB8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Standard Operating Procedures</a:t>
          </a:r>
        </a:p>
      </dgm:t>
    </dgm:pt>
    <dgm:pt modelId="{DC196968-85D4-A047-89D9-0BF4B2B8F467}" type="parTrans" cxnId="{E41B6A5E-B2D0-634A-AB18-428006E96547}">
      <dgm:prSet/>
      <dgm:spPr/>
      <dgm:t>
        <a:bodyPr/>
        <a:lstStyle/>
        <a:p>
          <a:endParaRPr lang="en-GB"/>
        </a:p>
      </dgm:t>
    </dgm:pt>
    <dgm:pt modelId="{EFC3854C-D60C-A941-BE13-8CC71EAA8EA2}" type="sibTrans" cxnId="{E41B6A5E-B2D0-634A-AB18-428006E96547}">
      <dgm:prSet/>
      <dgm:spPr/>
      <dgm:t>
        <a:bodyPr/>
        <a:lstStyle/>
        <a:p>
          <a:endParaRPr lang="en-GB"/>
        </a:p>
      </dgm:t>
    </dgm:pt>
    <dgm:pt modelId="{CCAB4A94-4672-C649-ADD1-39C1DE47C843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Protocols on digital security, confidentiality, access to sensitive information and evidence handling</a:t>
          </a:r>
        </a:p>
      </dgm:t>
    </dgm:pt>
    <dgm:pt modelId="{DC384011-3FD9-6048-94CB-EA8056DA14D6}" type="parTrans" cxnId="{FC8F5063-6584-E943-9AA0-78B02DACBBB2}">
      <dgm:prSet/>
      <dgm:spPr/>
      <dgm:t>
        <a:bodyPr/>
        <a:lstStyle/>
        <a:p>
          <a:endParaRPr lang="en-GB"/>
        </a:p>
      </dgm:t>
    </dgm:pt>
    <dgm:pt modelId="{F15A6ECD-9F75-A44D-8D0A-FF95E4DDE59B}" type="sibTrans" cxnId="{FC8F5063-6584-E943-9AA0-78B02DACBBB2}">
      <dgm:prSet/>
      <dgm:spPr/>
      <dgm:t>
        <a:bodyPr/>
        <a:lstStyle/>
        <a:p>
          <a:endParaRPr lang="en-GB"/>
        </a:p>
      </dgm:t>
    </dgm:pt>
    <dgm:pt modelId="{76BEE51D-9D1A-6545-B99C-5809B762F57F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Procedures on witness handling, referrals, manner of documentation &amp; communication </a:t>
          </a:r>
        </a:p>
      </dgm:t>
    </dgm:pt>
    <dgm:pt modelId="{AF0B715E-4E3E-6D46-BAF1-85F61BEF25DA}" type="parTrans" cxnId="{E78271C6-EBE2-7B4F-A1DB-C0CA2F156C9E}">
      <dgm:prSet/>
      <dgm:spPr/>
      <dgm:t>
        <a:bodyPr/>
        <a:lstStyle/>
        <a:p>
          <a:endParaRPr lang="en-GB"/>
        </a:p>
      </dgm:t>
    </dgm:pt>
    <dgm:pt modelId="{9B488D14-DB01-644C-9258-D8440522F4E5}" type="sibTrans" cxnId="{E78271C6-EBE2-7B4F-A1DB-C0CA2F156C9E}">
      <dgm:prSet/>
      <dgm:spPr/>
      <dgm:t>
        <a:bodyPr/>
        <a:lstStyle/>
        <a:p>
          <a:endParaRPr lang="en-GB"/>
        </a:p>
      </dgm:t>
    </dgm:pt>
    <dgm:pt modelId="{F1E098CD-AB0D-6843-95B4-7580A6F1FC60}">
      <dgm:prSet phldrT="[Text]" custT="1"/>
      <dgm:spPr/>
      <dgm:t>
        <a:bodyPr/>
        <a:lstStyle/>
        <a:p>
          <a:r>
            <a:rPr lang="en-GB" sz="2800" b="1" dirty="0">
              <a:solidFill>
                <a:srgbClr val="000000"/>
              </a:solidFill>
            </a:rPr>
            <a:t>Self-Care Procedures</a:t>
          </a:r>
        </a:p>
      </dgm:t>
    </dgm:pt>
    <dgm:pt modelId="{60135518-EAAA-464D-AB20-5EF54BEC262F}" type="parTrans" cxnId="{DEDBCE26-BE40-5B47-9AE0-2045F1D1489E}">
      <dgm:prSet/>
      <dgm:spPr/>
      <dgm:t>
        <a:bodyPr/>
        <a:lstStyle/>
        <a:p>
          <a:endParaRPr lang="en-GB"/>
        </a:p>
      </dgm:t>
    </dgm:pt>
    <dgm:pt modelId="{97A98DF5-314B-254E-BAB5-A82F8C03ABD6}" type="sibTrans" cxnId="{DEDBCE26-BE40-5B47-9AE0-2045F1D1489E}">
      <dgm:prSet/>
      <dgm:spPr/>
      <dgm:t>
        <a:bodyPr/>
        <a:lstStyle/>
        <a:p>
          <a:endParaRPr lang="en-GB"/>
        </a:p>
      </dgm:t>
    </dgm:pt>
    <dgm:pt modelId="{67507AB0-2CBF-7049-9D31-85C87E8D3768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Rotation of staff for emotionally intense work, breaks and time for self-care activities</a:t>
          </a:r>
        </a:p>
      </dgm:t>
    </dgm:pt>
    <dgm:pt modelId="{39F58144-9A97-334C-86D9-16999AAA8880}" type="parTrans" cxnId="{BFEF16FE-6A8E-8C41-810F-C0F1042569B4}">
      <dgm:prSet/>
      <dgm:spPr/>
      <dgm:t>
        <a:bodyPr/>
        <a:lstStyle/>
        <a:p>
          <a:endParaRPr lang="en-GB"/>
        </a:p>
      </dgm:t>
    </dgm:pt>
    <dgm:pt modelId="{2569D436-FE3C-3D47-9972-9A7719FD7BDC}" type="sibTrans" cxnId="{BFEF16FE-6A8E-8C41-810F-C0F1042569B4}">
      <dgm:prSet/>
      <dgm:spPr/>
      <dgm:t>
        <a:bodyPr/>
        <a:lstStyle/>
        <a:p>
          <a:endParaRPr lang="en-GB"/>
        </a:p>
      </dgm:t>
    </dgm:pt>
    <dgm:pt modelId="{F84428B0-37DD-8349-993B-4C7AAF12933A}">
      <dgm:prSet phldrT="[Text]" custT="1"/>
      <dgm:spPr/>
      <dgm:t>
        <a:bodyPr/>
        <a:lstStyle/>
        <a:p>
          <a:r>
            <a:rPr lang="en-GB" sz="1700" dirty="0">
              <a:solidFill>
                <a:srgbClr val="000000"/>
              </a:solidFill>
            </a:rPr>
            <a:t>Procedures for </a:t>
          </a:r>
          <a:r>
            <a:rPr lang="en-GB" sz="1700" b="1" dirty="0">
              <a:solidFill>
                <a:srgbClr val="000000"/>
              </a:solidFill>
            </a:rPr>
            <a:t>mandatory reporting</a:t>
          </a:r>
          <a:r>
            <a:rPr lang="en-GB" sz="1700" b="0" dirty="0">
              <a:solidFill>
                <a:srgbClr val="000000"/>
              </a:solidFill>
            </a:rPr>
            <a:t> </a:t>
          </a:r>
          <a:r>
            <a:rPr lang="mr-IN" sz="1700" b="0" dirty="0">
              <a:solidFill>
                <a:srgbClr val="000000"/>
              </a:solidFill>
            </a:rPr>
            <a:t>–</a:t>
          </a:r>
          <a:r>
            <a:rPr lang="en-GB" sz="1700" b="0" dirty="0">
              <a:solidFill>
                <a:srgbClr val="000000"/>
              </a:solidFill>
            </a:rPr>
            <a:t> sexual violence against </a:t>
          </a:r>
          <a:r>
            <a:rPr lang="en-GB" sz="1700" dirty="0">
              <a:solidFill>
                <a:srgbClr val="000000"/>
              </a:solidFill>
            </a:rPr>
            <a:t>children</a:t>
          </a:r>
        </a:p>
      </dgm:t>
    </dgm:pt>
    <dgm:pt modelId="{A7C85510-E3E7-164D-A0C3-13A4059BF6E2}" type="parTrans" cxnId="{7979E548-FAA2-C749-83C8-2609E55614AC}">
      <dgm:prSet/>
      <dgm:spPr/>
      <dgm:t>
        <a:bodyPr/>
        <a:lstStyle/>
        <a:p>
          <a:endParaRPr lang="en-GB"/>
        </a:p>
      </dgm:t>
    </dgm:pt>
    <dgm:pt modelId="{4B574309-20E2-4945-B2BD-0C297D57DC46}" type="sibTrans" cxnId="{7979E548-FAA2-C749-83C8-2609E55614AC}">
      <dgm:prSet/>
      <dgm:spPr/>
      <dgm:t>
        <a:bodyPr/>
        <a:lstStyle/>
        <a:p>
          <a:endParaRPr lang="en-GB"/>
        </a:p>
      </dgm:t>
    </dgm:pt>
    <dgm:pt modelId="{3E43B110-2506-9642-B4B9-7E50DE1BE15D}">
      <dgm:prSet phldrT="[Text]"/>
      <dgm:spPr/>
      <dgm:t>
        <a:bodyPr/>
        <a:lstStyle/>
        <a:p>
          <a:r>
            <a:rPr lang="en-GB" dirty="0">
              <a:solidFill>
                <a:srgbClr val="000000"/>
              </a:solidFill>
            </a:rPr>
            <a:t>Assessment of individual resilience, training to recognise signs of vicarious trauma &amp; counselling</a:t>
          </a:r>
        </a:p>
      </dgm:t>
    </dgm:pt>
    <dgm:pt modelId="{71E9F56C-B083-2C4B-B915-541DA2CD1275}" type="parTrans" cxnId="{43729EA1-9AA9-E54A-BAE7-0306AB142EE2}">
      <dgm:prSet/>
      <dgm:spPr/>
    </dgm:pt>
    <dgm:pt modelId="{95E34A0D-C465-F247-A9CE-9AF1476C5D17}" type="sibTrans" cxnId="{43729EA1-9AA9-E54A-BAE7-0306AB142EE2}">
      <dgm:prSet/>
      <dgm:spPr/>
    </dgm:pt>
    <dgm:pt modelId="{76445DE3-658D-4442-AF57-563C2384C490}" type="pres">
      <dgm:prSet presAssocID="{A464F81E-2659-5847-8D9A-B24FBC79BDC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F8D4EB-E371-9745-BD4A-A029547BA480}" type="pres">
      <dgm:prSet presAssocID="{84B726B0-6D18-684E-937A-4DF3D8B7F55E}" presName="compNode" presStyleCnt="0"/>
      <dgm:spPr/>
    </dgm:pt>
    <dgm:pt modelId="{725788B9-04D8-F343-9785-3C7AF21601DF}" type="pres">
      <dgm:prSet presAssocID="{84B726B0-6D18-684E-937A-4DF3D8B7F55E}" presName="aNode" presStyleLbl="bgShp" presStyleIdx="0" presStyleCnt="3" custLinFactNeighborX="-2537" custLinFactNeighborY="3932"/>
      <dgm:spPr/>
      <dgm:t>
        <a:bodyPr/>
        <a:lstStyle/>
        <a:p>
          <a:endParaRPr lang="en-GB"/>
        </a:p>
      </dgm:t>
    </dgm:pt>
    <dgm:pt modelId="{C4C6B702-1F1A-CD47-8715-A589B8D44192}" type="pres">
      <dgm:prSet presAssocID="{84B726B0-6D18-684E-937A-4DF3D8B7F55E}" presName="textNode" presStyleLbl="bgShp" presStyleIdx="0" presStyleCnt="3"/>
      <dgm:spPr/>
      <dgm:t>
        <a:bodyPr/>
        <a:lstStyle/>
        <a:p>
          <a:endParaRPr lang="en-GB"/>
        </a:p>
      </dgm:t>
    </dgm:pt>
    <dgm:pt modelId="{506FB8D6-A882-6B4C-97E1-8C7A32631D2F}" type="pres">
      <dgm:prSet presAssocID="{84B726B0-6D18-684E-937A-4DF3D8B7F55E}" presName="compChildNode" presStyleCnt="0"/>
      <dgm:spPr/>
    </dgm:pt>
    <dgm:pt modelId="{F458B5A7-9F2E-A445-A5D3-08BE6D366035}" type="pres">
      <dgm:prSet presAssocID="{84B726B0-6D18-684E-937A-4DF3D8B7F55E}" presName="theInnerList" presStyleCnt="0"/>
      <dgm:spPr/>
    </dgm:pt>
    <dgm:pt modelId="{E90C7A46-84C4-CC44-8904-AC8D941AFDE4}" type="pres">
      <dgm:prSet presAssocID="{54039572-DED5-B84E-A347-B1090847B9AD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E5BFFB-9924-5A41-9A00-3CB15B799BD7}" type="pres">
      <dgm:prSet presAssocID="{54039572-DED5-B84E-A347-B1090847B9AD}" presName="aSpace2" presStyleCnt="0"/>
      <dgm:spPr/>
    </dgm:pt>
    <dgm:pt modelId="{3B318B2C-2B3D-324A-8BD1-ADD9977F08E3}" type="pres">
      <dgm:prSet presAssocID="{F84428B0-37DD-8349-993B-4C7AAF12933A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B2ADEA-E750-4B41-8179-67A75D39BA82}" type="pres">
      <dgm:prSet presAssocID="{84B726B0-6D18-684E-937A-4DF3D8B7F55E}" presName="aSpace" presStyleCnt="0"/>
      <dgm:spPr/>
    </dgm:pt>
    <dgm:pt modelId="{186CB7E5-81B0-744B-81E5-62E98E41EC10}" type="pres">
      <dgm:prSet presAssocID="{1AC98C76-03BB-E546-B79E-9F8256F3ABB8}" presName="compNode" presStyleCnt="0"/>
      <dgm:spPr/>
    </dgm:pt>
    <dgm:pt modelId="{6C45FF5E-5CA7-314F-B787-4FDDE84B1ABD}" type="pres">
      <dgm:prSet presAssocID="{1AC98C76-03BB-E546-B79E-9F8256F3ABB8}" presName="aNode" presStyleLbl="bgShp" presStyleIdx="1" presStyleCnt="3"/>
      <dgm:spPr/>
      <dgm:t>
        <a:bodyPr/>
        <a:lstStyle/>
        <a:p>
          <a:endParaRPr lang="en-GB"/>
        </a:p>
      </dgm:t>
    </dgm:pt>
    <dgm:pt modelId="{68A4774D-F283-564E-BA24-0F0D3FB409D6}" type="pres">
      <dgm:prSet presAssocID="{1AC98C76-03BB-E546-B79E-9F8256F3ABB8}" presName="textNode" presStyleLbl="bgShp" presStyleIdx="1" presStyleCnt="3"/>
      <dgm:spPr/>
      <dgm:t>
        <a:bodyPr/>
        <a:lstStyle/>
        <a:p>
          <a:endParaRPr lang="en-GB"/>
        </a:p>
      </dgm:t>
    </dgm:pt>
    <dgm:pt modelId="{F070DE91-09FE-994C-9201-95167A470F4F}" type="pres">
      <dgm:prSet presAssocID="{1AC98C76-03BB-E546-B79E-9F8256F3ABB8}" presName="compChildNode" presStyleCnt="0"/>
      <dgm:spPr/>
    </dgm:pt>
    <dgm:pt modelId="{8718633D-7D37-5145-843B-A7CC56C37464}" type="pres">
      <dgm:prSet presAssocID="{1AC98C76-03BB-E546-B79E-9F8256F3ABB8}" presName="theInnerList" presStyleCnt="0"/>
      <dgm:spPr/>
    </dgm:pt>
    <dgm:pt modelId="{66DF2294-5C10-074D-9E77-EEF19DE87B81}" type="pres">
      <dgm:prSet presAssocID="{CCAB4A94-4672-C649-ADD1-39C1DE47C843}" presName="childNode" presStyleLbl="node1" presStyleIdx="2" presStyleCnt="6" custScaleX="98027" custScaleY="1360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2F5518-82E4-654B-AC6D-E03ACCF6B547}" type="pres">
      <dgm:prSet presAssocID="{CCAB4A94-4672-C649-ADD1-39C1DE47C843}" presName="aSpace2" presStyleCnt="0"/>
      <dgm:spPr/>
    </dgm:pt>
    <dgm:pt modelId="{B233B757-2DE9-B440-98B2-DE7AE9605929}" type="pres">
      <dgm:prSet presAssocID="{76BEE51D-9D1A-6545-B99C-5809B762F57F}" presName="childNode" presStyleLbl="node1" presStyleIdx="3" presStyleCnt="6" custScaleX="98027" custScaleY="1250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5729A-D479-B544-BADD-BB52D3E1D47C}" type="pres">
      <dgm:prSet presAssocID="{1AC98C76-03BB-E546-B79E-9F8256F3ABB8}" presName="aSpace" presStyleCnt="0"/>
      <dgm:spPr/>
    </dgm:pt>
    <dgm:pt modelId="{CF1A9527-87D7-D945-A4E2-7D2602DAF741}" type="pres">
      <dgm:prSet presAssocID="{F1E098CD-AB0D-6843-95B4-7580A6F1FC60}" presName="compNode" presStyleCnt="0"/>
      <dgm:spPr/>
    </dgm:pt>
    <dgm:pt modelId="{DE4C6B3B-2A10-B94E-AFFF-E095AEB55BEF}" type="pres">
      <dgm:prSet presAssocID="{F1E098CD-AB0D-6843-95B4-7580A6F1FC60}" presName="aNode" presStyleLbl="bgShp" presStyleIdx="2" presStyleCnt="3"/>
      <dgm:spPr/>
      <dgm:t>
        <a:bodyPr/>
        <a:lstStyle/>
        <a:p>
          <a:endParaRPr lang="en-GB"/>
        </a:p>
      </dgm:t>
    </dgm:pt>
    <dgm:pt modelId="{3A3CF2D4-283F-124F-8D75-6724EF0B6445}" type="pres">
      <dgm:prSet presAssocID="{F1E098CD-AB0D-6843-95B4-7580A6F1FC60}" presName="textNode" presStyleLbl="bgShp" presStyleIdx="2" presStyleCnt="3"/>
      <dgm:spPr/>
      <dgm:t>
        <a:bodyPr/>
        <a:lstStyle/>
        <a:p>
          <a:endParaRPr lang="en-GB"/>
        </a:p>
      </dgm:t>
    </dgm:pt>
    <dgm:pt modelId="{2DFD6A4E-4BE7-F749-8028-7833643B1CA2}" type="pres">
      <dgm:prSet presAssocID="{F1E098CD-AB0D-6843-95B4-7580A6F1FC60}" presName="compChildNode" presStyleCnt="0"/>
      <dgm:spPr/>
    </dgm:pt>
    <dgm:pt modelId="{B7E2F3D6-DC8F-7647-8130-8449DC5F8151}" type="pres">
      <dgm:prSet presAssocID="{F1E098CD-AB0D-6843-95B4-7580A6F1FC60}" presName="theInnerList" presStyleCnt="0"/>
      <dgm:spPr/>
    </dgm:pt>
    <dgm:pt modelId="{39360DA5-0D14-C546-B0D6-617AD577D0FF}" type="pres">
      <dgm:prSet presAssocID="{3E43B110-2506-9642-B4B9-7E50DE1BE15D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EDB55B-3BE5-D840-A804-D0D1C886CB84}" type="pres">
      <dgm:prSet presAssocID="{3E43B110-2506-9642-B4B9-7E50DE1BE15D}" presName="aSpace2" presStyleCnt="0"/>
      <dgm:spPr/>
    </dgm:pt>
    <dgm:pt modelId="{19C2A8A2-6A6C-ED40-9C95-4009A3315FF8}" type="pres">
      <dgm:prSet presAssocID="{67507AB0-2CBF-7049-9D31-85C87E8D3768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FEF16FE-6A8E-8C41-810F-C0F1042569B4}" srcId="{F1E098CD-AB0D-6843-95B4-7580A6F1FC60}" destId="{67507AB0-2CBF-7049-9D31-85C87E8D3768}" srcOrd="1" destOrd="0" parTransId="{39F58144-9A97-334C-86D9-16999AAA8880}" sibTransId="{2569D436-FE3C-3D47-9972-9A7719FD7BDC}"/>
    <dgm:cxn modelId="{1BA3965C-85F7-3B4C-9553-CF3F7AA28487}" type="presOf" srcId="{84B726B0-6D18-684E-937A-4DF3D8B7F55E}" destId="{725788B9-04D8-F343-9785-3C7AF21601DF}" srcOrd="0" destOrd="0" presId="urn:microsoft.com/office/officeart/2005/8/layout/lProcess2"/>
    <dgm:cxn modelId="{0B1B1A62-0FDC-104F-A7E1-6CB372373C37}" type="presOf" srcId="{84B726B0-6D18-684E-937A-4DF3D8B7F55E}" destId="{C4C6B702-1F1A-CD47-8715-A589B8D44192}" srcOrd="1" destOrd="0" presId="urn:microsoft.com/office/officeart/2005/8/layout/lProcess2"/>
    <dgm:cxn modelId="{4EFD1244-F68F-8A46-AC31-C223600BAD94}" type="presOf" srcId="{F84428B0-37DD-8349-993B-4C7AAF12933A}" destId="{3B318B2C-2B3D-324A-8BD1-ADD9977F08E3}" srcOrd="0" destOrd="0" presId="urn:microsoft.com/office/officeart/2005/8/layout/lProcess2"/>
    <dgm:cxn modelId="{9176263E-C37E-0146-AEE6-AB24C376F086}" type="presOf" srcId="{76BEE51D-9D1A-6545-B99C-5809B762F57F}" destId="{B233B757-2DE9-B440-98B2-DE7AE9605929}" srcOrd="0" destOrd="0" presId="urn:microsoft.com/office/officeart/2005/8/layout/lProcess2"/>
    <dgm:cxn modelId="{28F7444E-0CA6-084D-B359-BBD040FA3135}" srcId="{84B726B0-6D18-684E-937A-4DF3D8B7F55E}" destId="{54039572-DED5-B84E-A347-B1090847B9AD}" srcOrd="0" destOrd="0" parTransId="{AF1076D1-234E-D046-A1F5-B8B35A196B35}" sibTransId="{7E02BCE8-10D8-0049-900A-74784AC878B3}"/>
    <dgm:cxn modelId="{965C077D-3A16-A240-A93C-D1C77F636C77}" type="presOf" srcId="{3E43B110-2506-9642-B4B9-7E50DE1BE15D}" destId="{39360DA5-0D14-C546-B0D6-617AD577D0FF}" srcOrd="0" destOrd="0" presId="urn:microsoft.com/office/officeart/2005/8/layout/lProcess2"/>
    <dgm:cxn modelId="{E78271C6-EBE2-7B4F-A1DB-C0CA2F156C9E}" srcId="{1AC98C76-03BB-E546-B79E-9F8256F3ABB8}" destId="{76BEE51D-9D1A-6545-B99C-5809B762F57F}" srcOrd="1" destOrd="0" parTransId="{AF0B715E-4E3E-6D46-BAF1-85F61BEF25DA}" sibTransId="{9B488D14-DB01-644C-9258-D8440522F4E5}"/>
    <dgm:cxn modelId="{F8415C62-2E4D-1F4B-A4C2-65BCB419E1C7}" type="presOf" srcId="{1AC98C76-03BB-E546-B79E-9F8256F3ABB8}" destId="{6C45FF5E-5CA7-314F-B787-4FDDE84B1ABD}" srcOrd="0" destOrd="0" presId="urn:microsoft.com/office/officeart/2005/8/layout/lProcess2"/>
    <dgm:cxn modelId="{93988020-229D-084D-A242-EADB709AE6EA}" type="presOf" srcId="{F1E098CD-AB0D-6843-95B4-7580A6F1FC60}" destId="{3A3CF2D4-283F-124F-8D75-6724EF0B6445}" srcOrd="1" destOrd="0" presId="urn:microsoft.com/office/officeart/2005/8/layout/lProcess2"/>
    <dgm:cxn modelId="{F961353E-B1D1-D840-B00A-7EA58018AD01}" type="presOf" srcId="{A464F81E-2659-5847-8D9A-B24FBC79BDCA}" destId="{76445DE3-658D-4442-AF57-563C2384C490}" srcOrd="0" destOrd="0" presId="urn:microsoft.com/office/officeart/2005/8/layout/lProcess2"/>
    <dgm:cxn modelId="{43729EA1-9AA9-E54A-BAE7-0306AB142EE2}" srcId="{F1E098CD-AB0D-6843-95B4-7580A6F1FC60}" destId="{3E43B110-2506-9642-B4B9-7E50DE1BE15D}" srcOrd="0" destOrd="0" parTransId="{71E9F56C-B083-2C4B-B915-541DA2CD1275}" sibTransId="{95E34A0D-C465-F247-A9CE-9AF1476C5D17}"/>
    <dgm:cxn modelId="{4793A568-AA51-1949-A1FA-959972912B0D}" srcId="{A464F81E-2659-5847-8D9A-B24FBC79BDCA}" destId="{84B726B0-6D18-684E-937A-4DF3D8B7F55E}" srcOrd="0" destOrd="0" parTransId="{95A70123-3F79-A141-AC54-4F8E912DEFD5}" sibTransId="{260FC33F-B7B9-F047-ACB7-137CE660AA90}"/>
    <dgm:cxn modelId="{7979E548-FAA2-C749-83C8-2609E55614AC}" srcId="{84B726B0-6D18-684E-937A-4DF3D8B7F55E}" destId="{F84428B0-37DD-8349-993B-4C7AAF12933A}" srcOrd="1" destOrd="0" parTransId="{A7C85510-E3E7-164D-A0C3-13A4059BF6E2}" sibTransId="{4B574309-20E2-4945-B2BD-0C297D57DC46}"/>
    <dgm:cxn modelId="{FC8F5063-6584-E943-9AA0-78B02DACBBB2}" srcId="{1AC98C76-03BB-E546-B79E-9F8256F3ABB8}" destId="{CCAB4A94-4672-C649-ADD1-39C1DE47C843}" srcOrd="0" destOrd="0" parTransId="{DC384011-3FD9-6048-94CB-EA8056DA14D6}" sibTransId="{F15A6ECD-9F75-A44D-8D0A-FF95E4DDE59B}"/>
    <dgm:cxn modelId="{DB590EBA-0252-004A-9866-4126AC1AB134}" type="presOf" srcId="{67507AB0-2CBF-7049-9D31-85C87E8D3768}" destId="{19C2A8A2-6A6C-ED40-9C95-4009A3315FF8}" srcOrd="0" destOrd="0" presId="urn:microsoft.com/office/officeart/2005/8/layout/lProcess2"/>
    <dgm:cxn modelId="{B55615FF-5EC5-6B42-837A-AD42C0E134C3}" type="presOf" srcId="{CCAB4A94-4672-C649-ADD1-39C1DE47C843}" destId="{66DF2294-5C10-074D-9E77-EEF19DE87B81}" srcOrd="0" destOrd="0" presId="urn:microsoft.com/office/officeart/2005/8/layout/lProcess2"/>
    <dgm:cxn modelId="{6188B74B-EA0D-A14F-9CB3-04895D1F6652}" type="presOf" srcId="{F1E098CD-AB0D-6843-95B4-7580A6F1FC60}" destId="{DE4C6B3B-2A10-B94E-AFFF-E095AEB55BEF}" srcOrd="0" destOrd="0" presId="urn:microsoft.com/office/officeart/2005/8/layout/lProcess2"/>
    <dgm:cxn modelId="{0EB2466E-9911-B846-830F-15178E689D6F}" type="presOf" srcId="{1AC98C76-03BB-E546-B79E-9F8256F3ABB8}" destId="{68A4774D-F283-564E-BA24-0F0D3FB409D6}" srcOrd="1" destOrd="0" presId="urn:microsoft.com/office/officeart/2005/8/layout/lProcess2"/>
    <dgm:cxn modelId="{DEDBCE26-BE40-5B47-9AE0-2045F1D1489E}" srcId="{A464F81E-2659-5847-8D9A-B24FBC79BDCA}" destId="{F1E098CD-AB0D-6843-95B4-7580A6F1FC60}" srcOrd="2" destOrd="0" parTransId="{60135518-EAAA-464D-AB20-5EF54BEC262F}" sibTransId="{97A98DF5-314B-254E-BAB5-A82F8C03ABD6}"/>
    <dgm:cxn modelId="{E41B6A5E-B2D0-634A-AB18-428006E96547}" srcId="{A464F81E-2659-5847-8D9A-B24FBC79BDCA}" destId="{1AC98C76-03BB-E546-B79E-9F8256F3ABB8}" srcOrd="1" destOrd="0" parTransId="{DC196968-85D4-A047-89D9-0BF4B2B8F467}" sibTransId="{EFC3854C-D60C-A941-BE13-8CC71EAA8EA2}"/>
    <dgm:cxn modelId="{CE8BCED7-BDE3-D24E-99EF-B2AACEC129C0}" type="presOf" srcId="{54039572-DED5-B84E-A347-B1090847B9AD}" destId="{E90C7A46-84C4-CC44-8904-AC8D941AFDE4}" srcOrd="0" destOrd="0" presId="urn:microsoft.com/office/officeart/2005/8/layout/lProcess2"/>
    <dgm:cxn modelId="{8ADFB6B6-B57D-C74D-B499-34AC67E140B3}" type="presParOf" srcId="{76445DE3-658D-4442-AF57-563C2384C490}" destId="{8FF8D4EB-E371-9745-BD4A-A029547BA480}" srcOrd="0" destOrd="0" presId="urn:microsoft.com/office/officeart/2005/8/layout/lProcess2"/>
    <dgm:cxn modelId="{A27FDAAD-EC83-B24C-9CB3-D0619514F589}" type="presParOf" srcId="{8FF8D4EB-E371-9745-BD4A-A029547BA480}" destId="{725788B9-04D8-F343-9785-3C7AF21601DF}" srcOrd="0" destOrd="0" presId="urn:microsoft.com/office/officeart/2005/8/layout/lProcess2"/>
    <dgm:cxn modelId="{647B5ED1-1968-2841-A2CF-1BAC752D55C7}" type="presParOf" srcId="{8FF8D4EB-E371-9745-BD4A-A029547BA480}" destId="{C4C6B702-1F1A-CD47-8715-A589B8D44192}" srcOrd="1" destOrd="0" presId="urn:microsoft.com/office/officeart/2005/8/layout/lProcess2"/>
    <dgm:cxn modelId="{C85744D7-43BD-9B4E-AA9C-4F1FBB4146A8}" type="presParOf" srcId="{8FF8D4EB-E371-9745-BD4A-A029547BA480}" destId="{506FB8D6-A882-6B4C-97E1-8C7A32631D2F}" srcOrd="2" destOrd="0" presId="urn:microsoft.com/office/officeart/2005/8/layout/lProcess2"/>
    <dgm:cxn modelId="{82BA1045-0196-A34C-ADF6-C46E5BB28E51}" type="presParOf" srcId="{506FB8D6-A882-6B4C-97E1-8C7A32631D2F}" destId="{F458B5A7-9F2E-A445-A5D3-08BE6D366035}" srcOrd="0" destOrd="0" presId="urn:microsoft.com/office/officeart/2005/8/layout/lProcess2"/>
    <dgm:cxn modelId="{2F396712-DA07-DC4C-8718-11188B1BF581}" type="presParOf" srcId="{F458B5A7-9F2E-A445-A5D3-08BE6D366035}" destId="{E90C7A46-84C4-CC44-8904-AC8D941AFDE4}" srcOrd="0" destOrd="0" presId="urn:microsoft.com/office/officeart/2005/8/layout/lProcess2"/>
    <dgm:cxn modelId="{5C9EFC5D-4763-4944-A8D6-9AE54C2AD518}" type="presParOf" srcId="{F458B5A7-9F2E-A445-A5D3-08BE6D366035}" destId="{3BE5BFFB-9924-5A41-9A00-3CB15B799BD7}" srcOrd="1" destOrd="0" presId="urn:microsoft.com/office/officeart/2005/8/layout/lProcess2"/>
    <dgm:cxn modelId="{77006E0D-41F2-2B4E-9AC7-6E649C3F337C}" type="presParOf" srcId="{F458B5A7-9F2E-A445-A5D3-08BE6D366035}" destId="{3B318B2C-2B3D-324A-8BD1-ADD9977F08E3}" srcOrd="2" destOrd="0" presId="urn:microsoft.com/office/officeart/2005/8/layout/lProcess2"/>
    <dgm:cxn modelId="{992759ED-BCE6-BF4E-BABB-EA4B92FFCEEF}" type="presParOf" srcId="{76445DE3-658D-4442-AF57-563C2384C490}" destId="{97B2ADEA-E750-4B41-8179-67A75D39BA82}" srcOrd="1" destOrd="0" presId="urn:microsoft.com/office/officeart/2005/8/layout/lProcess2"/>
    <dgm:cxn modelId="{53F3DAE0-86E4-804A-AF31-0DBFE602626A}" type="presParOf" srcId="{76445DE3-658D-4442-AF57-563C2384C490}" destId="{186CB7E5-81B0-744B-81E5-62E98E41EC10}" srcOrd="2" destOrd="0" presId="urn:microsoft.com/office/officeart/2005/8/layout/lProcess2"/>
    <dgm:cxn modelId="{855B2C26-25EF-B646-8D1A-B1AC4BECA89A}" type="presParOf" srcId="{186CB7E5-81B0-744B-81E5-62E98E41EC10}" destId="{6C45FF5E-5CA7-314F-B787-4FDDE84B1ABD}" srcOrd="0" destOrd="0" presId="urn:microsoft.com/office/officeart/2005/8/layout/lProcess2"/>
    <dgm:cxn modelId="{203BDB70-0902-C742-A450-9BF02EAE2705}" type="presParOf" srcId="{186CB7E5-81B0-744B-81E5-62E98E41EC10}" destId="{68A4774D-F283-564E-BA24-0F0D3FB409D6}" srcOrd="1" destOrd="0" presId="urn:microsoft.com/office/officeart/2005/8/layout/lProcess2"/>
    <dgm:cxn modelId="{E6BACE4C-2289-E145-B518-CE3340C5ACF2}" type="presParOf" srcId="{186CB7E5-81B0-744B-81E5-62E98E41EC10}" destId="{F070DE91-09FE-994C-9201-95167A470F4F}" srcOrd="2" destOrd="0" presId="urn:microsoft.com/office/officeart/2005/8/layout/lProcess2"/>
    <dgm:cxn modelId="{DA0CA704-8995-444B-BAF8-D785B7E8BF77}" type="presParOf" srcId="{F070DE91-09FE-994C-9201-95167A470F4F}" destId="{8718633D-7D37-5145-843B-A7CC56C37464}" srcOrd="0" destOrd="0" presId="urn:microsoft.com/office/officeart/2005/8/layout/lProcess2"/>
    <dgm:cxn modelId="{22EFF8DF-7E12-5048-BC1A-8CD3BEDEF74E}" type="presParOf" srcId="{8718633D-7D37-5145-843B-A7CC56C37464}" destId="{66DF2294-5C10-074D-9E77-EEF19DE87B81}" srcOrd="0" destOrd="0" presId="urn:microsoft.com/office/officeart/2005/8/layout/lProcess2"/>
    <dgm:cxn modelId="{868CE0AF-FCB4-5748-ABA4-F1A8A9E9F253}" type="presParOf" srcId="{8718633D-7D37-5145-843B-A7CC56C37464}" destId="{432F5518-82E4-654B-AC6D-E03ACCF6B547}" srcOrd="1" destOrd="0" presId="urn:microsoft.com/office/officeart/2005/8/layout/lProcess2"/>
    <dgm:cxn modelId="{43F42CC3-AF19-174C-A2BB-D6043E6D7DC5}" type="presParOf" srcId="{8718633D-7D37-5145-843B-A7CC56C37464}" destId="{B233B757-2DE9-B440-98B2-DE7AE9605929}" srcOrd="2" destOrd="0" presId="urn:microsoft.com/office/officeart/2005/8/layout/lProcess2"/>
    <dgm:cxn modelId="{0A19E792-25DA-ED45-9AB0-AB085A67B07E}" type="presParOf" srcId="{76445DE3-658D-4442-AF57-563C2384C490}" destId="{D655729A-D479-B544-BADD-BB52D3E1D47C}" srcOrd="3" destOrd="0" presId="urn:microsoft.com/office/officeart/2005/8/layout/lProcess2"/>
    <dgm:cxn modelId="{77206104-F4F2-0C42-94A0-F6776AB9CA06}" type="presParOf" srcId="{76445DE3-658D-4442-AF57-563C2384C490}" destId="{CF1A9527-87D7-D945-A4E2-7D2602DAF741}" srcOrd="4" destOrd="0" presId="urn:microsoft.com/office/officeart/2005/8/layout/lProcess2"/>
    <dgm:cxn modelId="{3406E86A-8925-944E-8ACD-B374B93CB0D0}" type="presParOf" srcId="{CF1A9527-87D7-D945-A4E2-7D2602DAF741}" destId="{DE4C6B3B-2A10-B94E-AFFF-E095AEB55BEF}" srcOrd="0" destOrd="0" presId="urn:microsoft.com/office/officeart/2005/8/layout/lProcess2"/>
    <dgm:cxn modelId="{C09E0C04-DC06-FE4B-B312-5CE0BDE908FA}" type="presParOf" srcId="{CF1A9527-87D7-D945-A4E2-7D2602DAF741}" destId="{3A3CF2D4-283F-124F-8D75-6724EF0B6445}" srcOrd="1" destOrd="0" presId="urn:microsoft.com/office/officeart/2005/8/layout/lProcess2"/>
    <dgm:cxn modelId="{70B514F6-34E2-5B4A-AA72-C9F967414A15}" type="presParOf" srcId="{CF1A9527-87D7-D945-A4E2-7D2602DAF741}" destId="{2DFD6A4E-4BE7-F749-8028-7833643B1CA2}" srcOrd="2" destOrd="0" presId="urn:microsoft.com/office/officeart/2005/8/layout/lProcess2"/>
    <dgm:cxn modelId="{10B3156D-11D0-254C-9CC1-51E43282A35B}" type="presParOf" srcId="{2DFD6A4E-4BE7-F749-8028-7833643B1CA2}" destId="{B7E2F3D6-DC8F-7647-8130-8449DC5F8151}" srcOrd="0" destOrd="0" presId="urn:microsoft.com/office/officeart/2005/8/layout/lProcess2"/>
    <dgm:cxn modelId="{D6232F47-5813-2845-92B6-AE2248725059}" type="presParOf" srcId="{B7E2F3D6-DC8F-7647-8130-8449DC5F8151}" destId="{39360DA5-0D14-C546-B0D6-617AD577D0FF}" srcOrd="0" destOrd="0" presId="urn:microsoft.com/office/officeart/2005/8/layout/lProcess2"/>
    <dgm:cxn modelId="{2FFD800B-EE63-D544-A2B0-FF2347231C45}" type="presParOf" srcId="{B7E2F3D6-DC8F-7647-8130-8449DC5F8151}" destId="{A3EDB55B-3BE5-D840-A804-D0D1C886CB84}" srcOrd="1" destOrd="0" presId="urn:microsoft.com/office/officeart/2005/8/layout/lProcess2"/>
    <dgm:cxn modelId="{9094BE6E-0FE8-8B4B-AE26-25A145AF5FA4}" type="presParOf" srcId="{B7E2F3D6-DC8F-7647-8130-8449DC5F8151}" destId="{19C2A8A2-6A6C-ED40-9C95-4009A3315FF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550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Recognise the strategic advantages of careful and dynamic planning</a:t>
          </a:r>
        </a:p>
      </dsp:txBody>
      <dsp:txXfrm>
        <a:off x="73379" y="73929"/>
        <a:ext cx="7990146" cy="1356417"/>
      </dsp:txXfrm>
    </dsp:sp>
    <dsp:sp modelId="{1DBEF75B-A78C-AA41-A3B6-A082DF1A9A91}">
      <dsp:nvSpPr>
        <dsp:cNvPr id="0" name=""/>
        <dsp:cNvSpPr/>
      </dsp:nvSpPr>
      <dsp:spPr>
        <a:xfrm>
          <a:off x="0" y="1516664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Consider relevant factors to select the right interpreters </a:t>
          </a:r>
          <a:r>
            <a:rPr lang="en-US" sz="3200" kern="1200" dirty="0">
              <a:solidFill>
                <a:schemeClr val="tx1"/>
              </a:solidFill>
            </a:rPr>
            <a:t>and </a:t>
          </a:r>
          <a:r>
            <a:rPr lang="en-US" sz="3200" kern="1200" dirty="0"/>
            <a:t>intermediaries and manage their activities </a:t>
          </a:r>
        </a:p>
      </dsp:txBody>
      <dsp:txXfrm>
        <a:off x="73379" y="1590043"/>
        <a:ext cx="7990146" cy="1356417"/>
      </dsp:txXfrm>
    </dsp:sp>
    <dsp:sp modelId="{1BDB3A8F-9747-144C-891B-1BB53422AFAE}">
      <dsp:nvSpPr>
        <dsp:cNvPr id="0" name=""/>
        <dsp:cNvSpPr/>
      </dsp:nvSpPr>
      <dsp:spPr>
        <a:xfrm>
          <a:off x="0" y="3032777"/>
          <a:ext cx="8136904" cy="150317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/>
            <a:t>Identify the best way to store, organise and analyse information </a:t>
          </a:r>
        </a:p>
      </dsp:txBody>
      <dsp:txXfrm>
        <a:off x="73379" y="3106156"/>
        <a:ext cx="7990146" cy="1356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19D01-500F-784D-B6D6-4DFD4612FC6C}">
      <dsp:nvSpPr>
        <dsp:cNvPr id="0" name=""/>
        <dsp:cNvSpPr/>
      </dsp:nvSpPr>
      <dsp:spPr>
        <a:xfrm>
          <a:off x="2677" y="31844"/>
          <a:ext cx="2610852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>
              <a:solidFill>
                <a:schemeClr val="tx1"/>
              </a:solidFill>
            </a:rPr>
            <a:t>Preliminary</a:t>
          </a:r>
          <a:r>
            <a:rPr lang="en-GB" sz="1900" b="1" kern="1200" baseline="0" dirty="0">
              <a:solidFill>
                <a:schemeClr val="tx1"/>
              </a:solidFill>
            </a:rPr>
            <a:t> research</a:t>
          </a:r>
          <a:endParaRPr lang="en-GB" sz="1900" b="1" kern="1200" dirty="0">
            <a:solidFill>
              <a:schemeClr val="tx1"/>
            </a:solidFill>
          </a:endParaRPr>
        </a:p>
      </dsp:txBody>
      <dsp:txXfrm>
        <a:off x="2677" y="31844"/>
        <a:ext cx="2610852" cy="777600"/>
      </dsp:txXfrm>
    </dsp:sp>
    <dsp:sp modelId="{61F873E0-0A26-0448-9AA0-A0019B2ED951}">
      <dsp:nvSpPr>
        <dsp:cNvPr id="0" name=""/>
        <dsp:cNvSpPr/>
      </dsp:nvSpPr>
      <dsp:spPr>
        <a:xfrm>
          <a:off x="2677" y="809444"/>
          <a:ext cx="2610852" cy="33351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have you found during your </a:t>
          </a:r>
          <a:r>
            <a:rPr lang="en-GB" sz="1700" b="1" kern="1200" dirty="0"/>
            <a:t>research and analysis</a:t>
          </a:r>
          <a:r>
            <a:rPr lang="en-GB" sz="1700" kern="1200" dirty="0"/>
            <a:t> phase?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is your </a:t>
          </a:r>
          <a:r>
            <a:rPr lang="en-GB" sz="1700" b="1" kern="1200" dirty="0"/>
            <a:t>objective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</a:t>
          </a:r>
          <a:r>
            <a:rPr lang="en-GB" sz="1700" b="1" kern="1200" dirty="0"/>
            <a:t> acts </a:t>
          </a:r>
          <a:r>
            <a:rPr lang="en-GB" sz="1700" kern="1200" dirty="0"/>
            <a:t>are you investigating?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is the </a:t>
          </a:r>
          <a:r>
            <a:rPr lang="en-GB" sz="1700" b="1" kern="1200" dirty="0"/>
            <a:t>scope</a:t>
          </a:r>
          <a:r>
            <a:rPr lang="en-GB" sz="1700" kern="1200" dirty="0"/>
            <a:t> of </a:t>
          </a:r>
          <a:r>
            <a:rPr lang="en-GB" sz="1700" kern="1200" dirty="0">
              <a:solidFill>
                <a:srgbClr val="000000"/>
              </a:solidFill>
            </a:rPr>
            <a:t>y</a:t>
          </a:r>
          <a:r>
            <a:rPr lang="en-GB" sz="1700" kern="1200" dirty="0"/>
            <a:t>our inquiry?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are the </a:t>
          </a:r>
          <a:r>
            <a:rPr lang="en-GB" sz="1700" b="1" kern="1200" dirty="0"/>
            <a:t>risks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</a:t>
          </a:r>
          <a:r>
            <a:rPr lang="en-GB" sz="1700" b="1" kern="1200" dirty="0"/>
            <a:t>resources</a:t>
          </a:r>
          <a:r>
            <a:rPr lang="en-GB" sz="1700" kern="1200" dirty="0"/>
            <a:t> do you need and what will they </a:t>
          </a:r>
          <a:r>
            <a:rPr lang="en-GB" sz="1700" b="1" kern="1200" dirty="0"/>
            <a:t>cost</a:t>
          </a:r>
          <a:r>
            <a:rPr lang="en-GB" sz="1700" kern="1200" dirty="0"/>
            <a:t>?</a:t>
          </a:r>
        </a:p>
      </dsp:txBody>
      <dsp:txXfrm>
        <a:off x="2677" y="809444"/>
        <a:ext cx="2610852" cy="3335174"/>
      </dsp:txXfrm>
    </dsp:sp>
    <dsp:sp modelId="{F1FAD5D0-4B55-124E-AD0D-C5F001479F1B}">
      <dsp:nvSpPr>
        <dsp:cNvPr id="0" name=""/>
        <dsp:cNvSpPr/>
      </dsp:nvSpPr>
      <dsp:spPr>
        <a:xfrm>
          <a:off x="2979049" y="31844"/>
          <a:ext cx="2610852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>
              <a:solidFill>
                <a:srgbClr val="000000"/>
              </a:solidFill>
            </a:rPr>
            <a:t>Information collection strategy</a:t>
          </a:r>
        </a:p>
      </dsp:txBody>
      <dsp:txXfrm>
        <a:off x="2979049" y="31844"/>
        <a:ext cx="2610852" cy="777600"/>
      </dsp:txXfrm>
    </dsp:sp>
    <dsp:sp modelId="{A8716035-0FC0-2F49-951D-4BF10A709007}">
      <dsp:nvSpPr>
        <dsp:cNvPr id="0" name=""/>
        <dsp:cNvSpPr/>
      </dsp:nvSpPr>
      <dsp:spPr>
        <a:xfrm>
          <a:off x="2979049" y="809444"/>
          <a:ext cx="2610852" cy="33351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information is required?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are your information </a:t>
          </a:r>
          <a:r>
            <a:rPr lang="en-GB" sz="1700" b="1" kern="1200" dirty="0"/>
            <a:t>gaps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b="1" kern="1200" dirty="0"/>
            <a:t>Where</a:t>
          </a:r>
          <a:r>
            <a:rPr lang="en-GB" sz="1700" kern="1200" dirty="0"/>
            <a:t> will you get the information?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How will you </a:t>
          </a:r>
          <a:r>
            <a:rPr lang="en-GB" sz="1700" b="1" kern="1200" dirty="0"/>
            <a:t>gather</a:t>
          </a:r>
          <a:r>
            <a:rPr lang="en-GB" sz="1700" kern="1200" dirty="0"/>
            <a:t> it?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How will you </a:t>
          </a:r>
          <a:r>
            <a:rPr lang="en-GB" sz="1700" b="1" kern="1200" dirty="0"/>
            <a:t>store and transport</a:t>
          </a:r>
          <a:r>
            <a:rPr lang="en-GB" sz="1700" kern="1200" dirty="0"/>
            <a:t> it?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How will you </a:t>
          </a:r>
          <a:r>
            <a:rPr lang="en-GB" sz="1700" b="1" kern="1200" dirty="0"/>
            <a:t>organise </a:t>
          </a:r>
          <a:r>
            <a:rPr lang="en-GB" sz="1700" kern="1200" dirty="0"/>
            <a:t>it?</a:t>
          </a:r>
        </a:p>
      </dsp:txBody>
      <dsp:txXfrm>
        <a:off x="2979049" y="809444"/>
        <a:ext cx="2610852" cy="3335174"/>
      </dsp:txXfrm>
    </dsp:sp>
    <dsp:sp modelId="{706BF83A-E16A-454A-92DD-4B12D941FF5B}">
      <dsp:nvSpPr>
        <dsp:cNvPr id="0" name=""/>
        <dsp:cNvSpPr/>
      </dsp:nvSpPr>
      <dsp:spPr>
        <a:xfrm>
          <a:off x="5955421" y="31844"/>
          <a:ext cx="2610852" cy="777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>
              <a:solidFill>
                <a:srgbClr val="000000"/>
              </a:solidFill>
            </a:rPr>
            <a:t>Procedures</a:t>
          </a:r>
        </a:p>
      </dsp:txBody>
      <dsp:txXfrm>
        <a:off x="5955421" y="31844"/>
        <a:ext cx="2610852" cy="777600"/>
      </dsp:txXfrm>
    </dsp:sp>
    <dsp:sp modelId="{1B10DCE8-D4EC-3C48-B225-F208EDE49FD2}">
      <dsp:nvSpPr>
        <dsp:cNvPr id="0" name=""/>
        <dsp:cNvSpPr/>
      </dsp:nvSpPr>
      <dsp:spPr>
        <a:xfrm>
          <a:off x="5916415" y="841289"/>
          <a:ext cx="2610852" cy="333517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are the </a:t>
          </a:r>
          <a:r>
            <a:rPr lang="en-GB" sz="1700" b="1" kern="1200" dirty="0"/>
            <a:t>reporting arrangements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How will you review </a:t>
          </a:r>
          <a:r>
            <a:rPr lang="en-GB" sz="1700" b="1" kern="1200" dirty="0"/>
            <a:t>procedures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are your </a:t>
          </a:r>
          <a:r>
            <a:rPr lang="en-GB" sz="1700" b="1" kern="1200" dirty="0"/>
            <a:t>codes of conduct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What are your </a:t>
          </a:r>
          <a:r>
            <a:rPr lang="en-GB" sz="1700" b="1" kern="1200" dirty="0"/>
            <a:t>SO</a:t>
          </a:r>
          <a:r>
            <a:rPr lang="en-GB" sz="1700" b="1" kern="1200" dirty="0">
              <a:solidFill>
                <a:srgbClr val="000000"/>
              </a:solidFill>
            </a:rPr>
            <a:t>Ps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/>
            <a:t>How will you </a:t>
          </a:r>
          <a:r>
            <a:rPr lang="en-GB" sz="1700" b="1" kern="1200" dirty="0"/>
            <a:t>self-care</a:t>
          </a:r>
          <a:r>
            <a:rPr lang="en-GB" sz="1700" kern="1200" dirty="0"/>
            <a:t>?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>
              <a:solidFill>
                <a:srgbClr val="000000"/>
              </a:solidFill>
            </a:rPr>
            <a:t>What are your </a:t>
          </a:r>
          <a:r>
            <a:rPr lang="en-US" sz="1700" b="1" kern="1200" dirty="0">
              <a:solidFill>
                <a:srgbClr val="000000"/>
              </a:solidFill>
            </a:rPr>
            <a:t>insurance</a:t>
          </a:r>
          <a:r>
            <a:rPr lang="en-US" sz="1700" kern="1200" dirty="0">
              <a:solidFill>
                <a:srgbClr val="000000"/>
              </a:solidFill>
            </a:rPr>
            <a:t> arrangements?</a:t>
          </a:r>
          <a:endParaRPr lang="en-GB" sz="1700" kern="1200" dirty="0">
            <a:solidFill>
              <a:srgbClr val="000000"/>
            </a:solidFill>
          </a:endParaRPr>
        </a:p>
      </dsp:txBody>
      <dsp:txXfrm>
        <a:off x="5916415" y="841289"/>
        <a:ext cx="2610852" cy="33351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67C1D-CA1F-B047-A35D-CD5216D7F2D0}">
      <dsp:nvSpPr>
        <dsp:cNvPr id="0" name=""/>
        <dsp:cNvSpPr/>
      </dsp:nvSpPr>
      <dsp:spPr>
        <a:xfrm>
          <a:off x="274755" y="232"/>
          <a:ext cx="2326055" cy="1395633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>
              <a:solidFill>
                <a:srgbClr val="000000"/>
              </a:solidFill>
            </a:rPr>
            <a:t>What</a:t>
          </a:r>
          <a:r>
            <a:rPr lang="en-GB" sz="1900" kern="1200" dirty="0">
              <a:solidFill>
                <a:srgbClr val="000000"/>
              </a:solidFill>
            </a:rPr>
            <a:t> </a:t>
          </a:r>
          <a:r>
            <a:rPr lang="en-GB" sz="1900" b="1" kern="1200" dirty="0">
              <a:solidFill>
                <a:srgbClr val="000000"/>
              </a:solidFill>
            </a:rPr>
            <a:t>information</a:t>
          </a:r>
          <a:r>
            <a:rPr lang="en-GB" sz="1900" kern="1200" dirty="0">
              <a:solidFill>
                <a:srgbClr val="000000"/>
              </a:solidFill>
            </a:rPr>
            <a:t> is needed to </a:t>
          </a:r>
          <a:r>
            <a:rPr lang="en-GB" sz="1900" b="0" kern="1200" dirty="0">
              <a:solidFill>
                <a:srgbClr val="000000"/>
              </a:solidFill>
            </a:rPr>
            <a:t>satisfy </a:t>
          </a:r>
          <a:r>
            <a:rPr lang="en-GB" sz="1900" kern="1200" dirty="0">
              <a:solidFill>
                <a:srgbClr val="000000"/>
              </a:solidFill>
            </a:rPr>
            <a:t>the legal elements of the crimes/violations </a:t>
          </a:r>
        </a:p>
      </dsp:txBody>
      <dsp:txXfrm>
        <a:off x="274755" y="232"/>
        <a:ext cx="2326055" cy="1395633"/>
      </dsp:txXfrm>
    </dsp:sp>
    <dsp:sp modelId="{A3311941-E7B7-5343-8500-9804EEDDE41E}">
      <dsp:nvSpPr>
        <dsp:cNvPr id="0" name=""/>
        <dsp:cNvSpPr/>
      </dsp:nvSpPr>
      <dsp:spPr>
        <a:xfrm>
          <a:off x="2833416" y="232"/>
          <a:ext cx="2326055" cy="1395633"/>
        </a:xfrm>
        <a:prstGeom prst="rect">
          <a:avLst/>
        </a:prstGeom>
        <a:solidFill>
          <a:schemeClr val="accent5">
            <a:shade val="50000"/>
            <a:hueOff val="3887"/>
            <a:satOff val="11765"/>
            <a:lumOff val="115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What</a:t>
          </a:r>
          <a:r>
            <a:rPr lang="en-GB" sz="2000" kern="1200" dirty="0">
              <a:solidFill>
                <a:srgbClr val="000000"/>
              </a:solidFill>
            </a:rPr>
            <a:t> are the </a:t>
          </a:r>
          <a:r>
            <a:rPr lang="en-GB" sz="2000" b="1" kern="1200" dirty="0">
              <a:solidFill>
                <a:srgbClr val="000000"/>
              </a:solidFill>
            </a:rPr>
            <a:t>gaps</a:t>
          </a:r>
          <a:r>
            <a:rPr lang="en-GB" sz="2000" kern="1200" dirty="0">
              <a:solidFill>
                <a:srgbClr val="000000"/>
              </a:solidFill>
            </a:rPr>
            <a:t> &amp; </a:t>
          </a:r>
          <a:r>
            <a:rPr lang="en-GB" sz="2000" b="1" kern="1200" dirty="0">
              <a:solidFill>
                <a:srgbClr val="000000"/>
              </a:solidFill>
            </a:rPr>
            <a:t>where</a:t>
          </a:r>
          <a:r>
            <a:rPr lang="en-GB" sz="2000" kern="1200" dirty="0">
              <a:solidFill>
                <a:srgbClr val="000000"/>
              </a:solidFill>
            </a:rPr>
            <a:t> to obtain additional information</a:t>
          </a:r>
        </a:p>
      </dsp:txBody>
      <dsp:txXfrm>
        <a:off x="2833416" y="232"/>
        <a:ext cx="2326055" cy="1395633"/>
      </dsp:txXfrm>
    </dsp:sp>
    <dsp:sp modelId="{06B4506B-5DDF-C249-9131-5848D352A5AF}">
      <dsp:nvSpPr>
        <dsp:cNvPr id="0" name=""/>
        <dsp:cNvSpPr/>
      </dsp:nvSpPr>
      <dsp:spPr>
        <a:xfrm>
          <a:off x="5392077" y="232"/>
          <a:ext cx="2326055" cy="1395633"/>
        </a:xfrm>
        <a:prstGeom prst="rect">
          <a:avLst/>
        </a:prstGeom>
        <a:solidFill>
          <a:schemeClr val="accent5">
            <a:shade val="50000"/>
            <a:hueOff val="7773"/>
            <a:satOff val="23530"/>
            <a:lumOff val="230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How</a:t>
          </a:r>
          <a:r>
            <a:rPr lang="en-GB" sz="2000" kern="1200" dirty="0">
              <a:solidFill>
                <a:srgbClr val="000000"/>
              </a:solidFill>
            </a:rPr>
            <a:t> to </a:t>
          </a:r>
          <a:r>
            <a:rPr lang="en-GB" sz="2000" b="1" kern="1200" dirty="0">
              <a:solidFill>
                <a:srgbClr val="000000"/>
              </a:solidFill>
            </a:rPr>
            <a:t>identify</a:t>
          </a:r>
          <a:r>
            <a:rPr lang="en-GB" sz="2000" b="0" kern="1200" dirty="0">
              <a:solidFill>
                <a:srgbClr val="000000"/>
              </a:solidFill>
            </a:rPr>
            <a:t>/</a:t>
          </a:r>
          <a:r>
            <a:rPr lang="en-GB" sz="2000" kern="1200" dirty="0">
              <a:solidFill>
                <a:srgbClr val="000000"/>
              </a:solidFill>
            </a:rPr>
            <a:t>approach witnesses &amp; collect other CARSV information</a:t>
          </a:r>
        </a:p>
      </dsp:txBody>
      <dsp:txXfrm>
        <a:off x="5392077" y="232"/>
        <a:ext cx="2326055" cy="1395633"/>
      </dsp:txXfrm>
    </dsp:sp>
    <dsp:sp modelId="{BC7D348B-FA7C-F145-9632-6699BA617441}">
      <dsp:nvSpPr>
        <dsp:cNvPr id="0" name=""/>
        <dsp:cNvSpPr/>
      </dsp:nvSpPr>
      <dsp:spPr>
        <a:xfrm>
          <a:off x="1554085" y="1628470"/>
          <a:ext cx="2326055" cy="1395633"/>
        </a:xfrm>
        <a:prstGeom prst="rect">
          <a:avLst/>
        </a:prstGeom>
        <a:solidFill>
          <a:schemeClr val="accent5">
            <a:shade val="50000"/>
            <a:hueOff val="7773"/>
            <a:satOff val="23530"/>
            <a:lumOff val="230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How</a:t>
          </a:r>
          <a:r>
            <a:rPr lang="en-GB" sz="2000" kern="1200" dirty="0">
              <a:solidFill>
                <a:srgbClr val="000000"/>
              </a:solidFill>
            </a:rPr>
            <a:t> to </a:t>
          </a:r>
          <a:r>
            <a:rPr lang="en-GB" sz="2000" b="1" kern="1200" dirty="0">
              <a:solidFill>
                <a:srgbClr val="000000"/>
              </a:solidFill>
            </a:rPr>
            <a:t>store and transport </a:t>
          </a:r>
          <a:r>
            <a:rPr lang="en-GB" sz="2000" kern="1200" dirty="0">
              <a:solidFill>
                <a:srgbClr val="000000"/>
              </a:solidFill>
            </a:rPr>
            <a:t>CARSV information</a:t>
          </a:r>
        </a:p>
      </dsp:txBody>
      <dsp:txXfrm>
        <a:off x="1554085" y="1628470"/>
        <a:ext cx="2326055" cy="1395633"/>
      </dsp:txXfrm>
    </dsp:sp>
    <dsp:sp modelId="{C8A74745-13A7-714E-BE93-B47C92B5BA1B}">
      <dsp:nvSpPr>
        <dsp:cNvPr id="0" name=""/>
        <dsp:cNvSpPr/>
      </dsp:nvSpPr>
      <dsp:spPr>
        <a:xfrm>
          <a:off x="4112746" y="1628470"/>
          <a:ext cx="2326055" cy="1395633"/>
        </a:xfrm>
        <a:prstGeom prst="rect">
          <a:avLst/>
        </a:prstGeom>
        <a:solidFill>
          <a:schemeClr val="accent5">
            <a:shade val="50000"/>
            <a:hueOff val="3887"/>
            <a:satOff val="11765"/>
            <a:lumOff val="115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>
              <a:solidFill>
                <a:srgbClr val="000000"/>
              </a:solidFill>
            </a:rPr>
            <a:t>How</a:t>
          </a:r>
          <a:r>
            <a:rPr lang="en-GB" sz="2000" kern="1200" dirty="0">
              <a:solidFill>
                <a:srgbClr val="000000"/>
              </a:solidFill>
            </a:rPr>
            <a:t> to </a:t>
          </a:r>
          <a:r>
            <a:rPr lang="en-GB" sz="2000" b="1" kern="1200" dirty="0">
              <a:solidFill>
                <a:srgbClr val="000000"/>
              </a:solidFill>
            </a:rPr>
            <a:t>organise</a:t>
          </a:r>
          <a:r>
            <a:rPr lang="en-GB" sz="2000" kern="1200" dirty="0">
              <a:solidFill>
                <a:srgbClr val="000000"/>
              </a:solidFill>
            </a:rPr>
            <a:t> </a:t>
          </a:r>
          <a:r>
            <a:rPr lang="en-GB" sz="2000" kern="1200" dirty="0">
              <a:solidFill>
                <a:schemeClr val="tx1"/>
              </a:solidFill>
            </a:rPr>
            <a:t>information</a:t>
          </a:r>
          <a:r>
            <a:rPr lang="en-GB" sz="2000" kern="1200" dirty="0" smtClean="0">
              <a:solidFill>
                <a:schemeClr val="tx1"/>
              </a:solidFill>
            </a:rPr>
            <a:t>/ systems/tools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4112746" y="1628470"/>
        <a:ext cx="2326055" cy="1395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F0396-F2F2-4511-A0F5-2E94BA9BBAEF}">
      <dsp:nvSpPr>
        <dsp:cNvPr id="0" name=""/>
        <dsp:cNvSpPr/>
      </dsp:nvSpPr>
      <dsp:spPr>
        <a:xfrm>
          <a:off x="999054" y="0"/>
          <a:ext cx="2030885" cy="121853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Financial cost vs. professional value</a:t>
          </a:r>
          <a:endParaRPr lang="nl-NL" sz="2000" b="0" kern="1200" dirty="0">
            <a:solidFill>
              <a:schemeClr val="tx1"/>
            </a:solidFill>
            <a:effectLst/>
          </a:endParaRPr>
        </a:p>
      </dsp:txBody>
      <dsp:txXfrm>
        <a:off x="999054" y="0"/>
        <a:ext cx="2030885" cy="1218531"/>
      </dsp:txXfrm>
    </dsp:sp>
    <dsp:sp modelId="{65D8B566-B06B-4F5F-BB4C-D12B9D5E4E8E}">
      <dsp:nvSpPr>
        <dsp:cNvPr id="0" name=""/>
        <dsp:cNvSpPr/>
      </dsp:nvSpPr>
      <dsp:spPr>
        <a:xfrm>
          <a:off x="3233029" y="196"/>
          <a:ext cx="2030885" cy="1218531"/>
        </a:xfrm>
        <a:prstGeom prst="rect">
          <a:avLst/>
        </a:prstGeom>
        <a:solidFill>
          <a:schemeClr val="accent1">
            <a:shade val="80000"/>
            <a:hueOff val="1751"/>
            <a:satOff val="1846"/>
            <a:lumOff val="20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Personal views on sexual violence (also against men</a:t>
          </a:r>
          <a:r>
            <a:rPr lang="en-IE" sz="2000" b="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nl-NL" sz="2000" b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33029" y="196"/>
        <a:ext cx="2030885" cy="1218531"/>
      </dsp:txXfrm>
    </dsp:sp>
    <dsp:sp modelId="{D9AA23B5-4FFB-43C7-80AE-3350D96AFD4E}">
      <dsp:nvSpPr>
        <dsp:cNvPr id="0" name=""/>
        <dsp:cNvSpPr/>
      </dsp:nvSpPr>
      <dsp:spPr>
        <a:xfrm>
          <a:off x="5467003" y="196"/>
          <a:ext cx="2030885" cy="1218531"/>
        </a:xfrm>
        <a:prstGeom prst="rect">
          <a:avLst/>
        </a:prstGeom>
        <a:solidFill>
          <a:schemeClr val="accent1">
            <a:shade val="80000"/>
            <a:hueOff val="3503"/>
            <a:satOff val="3691"/>
            <a:lumOff val="40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Training/ experience working with children</a:t>
          </a:r>
          <a:endParaRPr lang="nl-NL" sz="2000" b="0" kern="1200" dirty="0">
            <a:solidFill>
              <a:schemeClr val="tx1"/>
            </a:solidFill>
            <a:effectLst/>
          </a:endParaRPr>
        </a:p>
      </dsp:txBody>
      <dsp:txXfrm>
        <a:off x="5467003" y="196"/>
        <a:ext cx="2030885" cy="1218531"/>
      </dsp:txXfrm>
    </dsp:sp>
    <dsp:sp modelId="{DE0C9478-F183-4C79-9D1B-2590D0BF77D5}">
      <dsp:nvSpPr>
        <dsp:cNvPr id="0" name=""/>
        <dsp:cNvSpPr/>
      </dsp:nvSpPr>
      <dsp:spPr>
        <a:xfrm>
          <a:off x="999054" y="1421816"/>
          <a:ext cx="2030885" cy="1218531"/>
        </a:xfrm>
        <a:prstGeom prst="rect">
          <a:avLst/>
        </a:prstGeom>
        <a:solidFill>
          <a:schemeClr val="accent1">
            <a:shade val="80000"/>
            <a:hueOff val="5254"/>
            <a:satOff val="5537"/>
            <a:lumOff val="60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Profile (age, ethnicity, sex) – risk assessment</a:t>
          </a:r>
          <a:endParaRPr lang="nl-NL" sz="2000" b="0" kern="1200" dirty="0">
            <a:solidFill>
              <a:schemeClr val="tx1"/>
            </a:solidFill>
            <a:effectLst/>
          </a:endParaRPr>
        </a:p>
      </dsp:txBody>
      <dsp:txXfrm>
        <a:off x="999054" y="1421816"/>
        <a:ext cx="2030885" cy="1218531"/>
      </dsp:txXfrm>
    </dsp:sp>
    <dsp:sp modelId="{A83C7056-BC12-4CFA-8F8C-1D8ACE6AE372}">
      <dsp:nvSpPr>
        <dsp:cNvPr id="0" name=""/>
        <dsp:cNvSpPr/>
      </dsp:nvSpPr>
      <dsp:spPr>
        <a:xfrm>
          <a:off x="3233029" y="1421816"/>
          <a:ext cx="2030885" cy="1218531"/>
        </a:xfrm>
        <a:prstGeom prst="rect">
          <a:avLst/>
        </a:prstGeom>
        <a:solidFill>
          <a:schemeClr val="accent1">
            <a:shade val="80000"/>
            <a:hueOff val="7005"/>
            <a:satOff val="7382"/>
            <a:lumOff val="802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Confidentiality &amp; security concerns</a:t>
          </a:r>
          <a:endParaRPr lang="nl-NL" sz="2000" b="0" kern="1200" dirty="0">
            <a:solidFill>
              <a:schemeClr val="tx1"/>
            </a:solidFill>
            <a:effectLst/>
          </a:endParaRPr>
        </a:p>
      </dsp:txBody>
      <dsp:txXfrm>
        <a:off x="3233029" y="1421816"/>
        <a:ext cx="2030885" cy="1218531"/>
      </dsp:txXfrm>
    </dsp:sp>
    <dsp:sp modelId="{7E05DAF1-54A5-46F2-AA3C-F6D35F0499DB}">
      <dsp:nvSpPr>
        <dsp:cNvPr id="0" name=""/>
        <dsp:cNvSpPr/>
      </dsp:nvSpPr>
      <dsp:spPr>
        <a:xfrm>
          <a:off x="5467003" y="1421816"/>
          <a:ext cx="2030885" cy="1218531"/>
        </a:xfrm>
        <a:prstGeom prst="rect">
          <a:avLst/>
        </a:prstGeom>
        <a:solidFill>
          <a:schemeClr val="accent1">
            <a:shade val="80000"/>
            <a:hueOff val="8756"/>
            <a:satOff val="9228"/>
            <a:lumOff val="100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Impartiality &amp; background check</a:t>
          </a:r>
          <a:endParaRPr lang="nl-NL" sz="2000" b="0" kern="1200" dirty="0">
            <a:solidFill>
              <a:schemeClr val="tx1"/>
            </a:solidFill>
            <a:effectLst/>
          </a:endParaRPr>
        </a:p>
      </dsp:txBody>
      <dsp:txXfrm>
        <a:off x="5467003" y="1421816"/>
        <a:ext cx="2030885" cy="1218531"/>
      </dsp:txXfrm>
    </dsp:sp>
    <dsp:sp modelId="{29F1CDC2-9FBE-4735-8EA9-2FBCED892D21}">
      <dsp:nvSpPr>
        <dsp:cNvPr id="0" name=""/>
        <dsp:cNvSpPr/>
      </dsp:nvSpPr>
      <dsp:spPr>
        <a:xfrm>
          <a:off x="2116041" y="2843436"/>
          <a:ext cx="2030885" cy="1218531"/>
        </a:xfrm>
        <a:prstGeom prst="rect">
          <a:avLst/>
        </a:prstGeom>
        <a:solidFill>
          <a:schemeClr val="accent1">
            <a:shade val="80000"/>
            <a:hueOff val="10508"/>
            <a:satOff val="11073"/>
            <a:lumOff val="120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Trust issues for witnesses (cultural/political groups)</a:t>
          </a:r>
          <a:endParaRPr lang="nl-NL" sz="2000" b="0" kern="1200" dirty="0">
            <a:solidFill>
              <a:schemeClr val="tx1"/>
            </a:solidFill>
            <a:effectLst/>
          </a:endParaRPr>
        </a:p>
      </dsp:txBody>
      <dsp:txXfrm>
        <a:off x="2116041" y="2843436"/>
        <a:ext cx="2030885" cy="1218531"/>
      </dsp:txXfrm>
    </dsp:sp>
    <dsp:sp modelId="{67D22B74-C5EE-41AB-B48F-3CDF2A39CF2D}">
      <dsp:nvSpPr>
        <dsp:cNvPr id="0" name=""/>
        <dsp:cNvSpPr/>
      </dsp:nvSpPr>
      <dsp:spPr>
        <a:xfrm>
          <a:off x="4350016" y="2843436"/>
          <a:ext cx="2030885" cy="1218531"/>
        </a:xfrm>
        <a:prstGeom prst="rect">
          <a:avLst/>
        </a:prstGeom>
        <a:solidFill>
          <a:schemeClr val="accent1">
            <a:shade val="80000"/>
            <a:hueOff val="12259"/>
            <a:satOff val="12919"/>
            <a:lumOff val="140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0" kern="1200" dirty="0">
              <a:solidFill>
                <a:schemeClr val="tx1"/>
              </a:solidFill>
              <a:effectLst/>
            </a:rPr>
            <a:t>Need for male </a:t>
          </a:r>
          <a:r>
            <a:rPr lang="en-IE" sz="2000" b="0" i="0" kern="1200" dirty="0">
              <a:solidFill>
                <a:schemeClr val="tx1"/>
              </a:solidFill>
              <a:effectLst/>
            </a:rPr>
            <a:t>and</a:t>
          </a:r>
          <a:r>
            <a:rPr lang="en-IE" sz="2000" b="0" kern="1200" dirty="0">
              <a:solidFill>
                <a:schemeClr val="tx1"/>
              </a:solidFill>
              <a:effectLst/>
            </a:rPr>
            <a:t> female interpreters</a:t>
          </a:r>
          <a:endParaRPr lang="nl-NL" sz="2000" b="0" kern="1200" dirty="0">
            <a:solidFill>
              <a:schemeClr val="tx1"/>
            </a:solidFill>
            <a:effectLst/>
          </a:endParaRPr>
        </a:p>
      </dsp:txBody>
      <dsp:txXfrm>
        <a:off x="4350016" y="2843436"/>
        <a:ext cx="2030885" cy="12185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88B9-04D8-F343-9785-3C7AF21601DF}">
      <dsp:nvSpPr>
        <dsp:cNvPr id="0" name=""/>
        <dsp:cNvSpPr/>
      </dsp:nvSpPr>
      <dsp:spPr>
        <a:xfrm>
          <a:off x="0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Codes of Conduct</a:t>
          </a:r>
          <a:r>
            <a:rPr lang="en-GB" sz="1700" b="1" kern="1200" dirty="0">
              <a:solidFill>
                <a:srgbClr val="000000"/>
              </a:solidFill>
            </a:rPr>
            <a:t> </a:t>
          </a:r>
        </a:p>
      </dsp:txBody>
      <dsp:txXfrm>
        <a:off x="0" y="0"/>
        <a:ext cx="2738461" cy="1331468"/>
      </dsp:txXfrm>
    </dsp:sp>
    <dsp:sp modelId="{E90C7A46-84C4-CC44-8904-AC8D941AFDE4}">
      <dsp:nvSpPr>
        <dsp:cNvPr id="0" name=""/>
        <dsp:cNvSpPr/>
      </dsp:nvSpPr>
      <dsp:spPr>
        <a:xfrm>
          <a:off x="274899" y="1332768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kern="1200" dirty="0">
              <a:solidFill>
                <a:srgbClr val="000000"/>
              </a:solidFill>
            </a:rPr>
            <a:t>Obligation to behave </a:t>
          </a:r>
          <a:r>
            <a:rPr lang="en-GB" sz="1700" b="0" kern="1200" dirty="0" smtClean="0">
              <a:solidFill>
                <a:srgbClr val="000000"/>
              </a:solidFill>
            </a:rPr>
            <a:t>lawfully, professionally and respect </a:t>
          </a:r>
          <a:r>
            <a:rPr lang="en-GB" sz="1700" b="0" kern="1200" dirty="0">
              <a:solidFill>
                <a:srgbClr val="000000"/>
              </a:solidFill>
            </a:rPr>
            <a:t>key </a:t>
          </a:r>
          <a:r>
            <a:rPr lang="en-GB" sz="1700" b="1" kern="1200" dirty="0">
              <a:solidFill>
                <a:srgbClr val="000000"/>
              </a:solidFill>
            </a:rPr>
            <a:t>ethical principles </a:t>
          </a:r>
        </a:p>
      </dsp:txBody>
      <dsp:txXfrm>
        <a:off x="314093" y="1371962"/>
        <a:ext cx="2112381" cy="1259798"/>
      </dsp:txXfrm>
    </dsp:sp>
    <dsp:sp modelId="{3B318B2C-2B3D-324A-8BD1-ADD9977F08E3}">
      <dsp:nvSpPr>
        <dsp:cNvPr id="0" name=""/>
        <dsp:cNvSpPr/>
      </dsp:nvSpPr>
      <dsp:spPr>
        <a:xfrm>
          <a:off x="274899" y="2876829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5819"/>
            <a:satOff val="8211"/>
            <a:lumOff val="103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Procedures for </a:t>
          </a:r>
          <a:r>
            <a:rPr lang="en-GB" sz="1700" b="1" kern="1200" dirty="0">
              <a:solidFill>
                <a:srgbClr val="000000"/>
              </a:solidFill>
            </a:rPr>
            <a:t>mandatory reporting</a:t>
          </a:r>
          <a:r>
            <a:rPr lang="en-GB" sz="1700" b="0" kern="1200" dirty="0">
              <a:solidFill>
                <a:srgbClr val="000000"/>
              </a:solidFill>
            </a:rPr>
            <a:t> </a:t>
          </a:r>
          <a:r>
            <a:rPr lang="mr-IN" sz="1700" b="0" kern="1200" dirty="0">
              <a:solidFill>
                <a:srgbClr val="000000"/>
              </a:solidFill>
            </a:rPr>
            <a:t>–</a:t>
          </a:r>
          <a:r>
            <a:rPr lang="en-GB" sz="1700" b="0" kern="1200" dirty="0">
              <a:solidFill>
                <a:srgbClr val="000000"/>
              </a:solidFill>
            </a:rPr>
            <a:t> sexual violence against </a:t>
          </a:r>
          <a:r>
            <a:rPr lang="en-GB" sz="1700" kern="1200" dirty="0">
              <a:solidFill>
                <a:srgbClr val="000000"/>
              </a:solidFill>
            </a:rPr>
            <a:t>children</a:t>
          </a:r>
        </a:p>
      </dsp:txBody>
      <dsp:txXfrm>
        <a:off x="314093" y="2916023"/>
        <a:ext cx="2112381" cy="1259798"/>
      </dsp:txXfrm>
    </dsp:sp>
    <dsp:sp modelId="{6C45FF5E-5CA7-314F-B787-4FDDE84B1ABD}">
      <dsp:nvSpPr>
        <dsp:cNvPr id="0" name=""/>
        <dsp:cNvSpPr/>
      </dsp:nvSpPr>
      <dsp:spPr>
        <a:xfrm>
          <a:off x="2944899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Standard Operating Procedures</a:t>
          </a:r>
        </a:p>
      </dsp:txBody>
      <dsp:txXfrm>
        <a:off x="2944899" y="0"/>
        <a:ext cx="2738461" cy="1331468"/>
      </dsp:txXfrm>
    </dsp:sp>
    <dsp:sp modelId="{66DF2294-5C10-074D-9E77-EEF19DE87B81}">
      <dsp:nvSpPr>
        <dsp:cNvPr id="0" name=""/>
        <dsp:cNvSpPr/>
      </dsp:nvSpPr>
      <dsp:spPr>
        <a:xfrm>
          <a:off x="3240357" y="1332516"/>
          <a:ext cx="2147545" cy="141851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1638"/>
            <a:satOff val="16422"/>
            <a:lumOff val="206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Protocols on digital security, confidentiality, access to sensitive information and evidence handling</a:t>
          </a:r>
        </a:p>
      </dsp:txBody>
      <dsp:txXfrm>
        <a:off x="3281904" y="1374063"/>
        <a:ext cx="2064451" cy="1335424"/>
      </dsp:txXfrm>
    </dsp:sp>
    <dsp:sp modelId="{B233B757-2DE9-B440-98B2-DE7AE9605929}">
      <dsp:nvSpPr>
        <dsp:cNvPr id="0" name=""/>
        <dsp:cNvSpPr/>
      </dsp:nvSpPr>
      <dsp:spPr>
        <a:xfrm>
          <a:off x="3240357" y="2911400"/>
          <a:ext cx="2147545" cy="130386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7456"/>
            <a:satOff val="24633"/>
            <a:lumOff val="3099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Procedures on witness handling, referrals, manner of documentation &amp; communication </a:t>
          </a:r>
        </a:p>
      </dsp:txBody>
      <dsp:txXfrm>
        <a:off x="3278546" y="2949589"/>
        <a:ext cx="2071167" cy="1227489"/>
      </dsp:txXfrm>
    </dsp:sp>
    <dsp:sp modelId="{DE4C6B3B-2A10-B94E-AFFF-E095AEB55BEF}">
      <dsp:nvSpPr>
        <dsp:cNvPr id="0" name=""/>
        <dsp:cNvSpPr/>
      </dsp:nvSpPr>
      <dsp:spPr>
        <a:xfrm>
          <a:off x="5888745" y="0"/>
          <a:ext cx="2738461" cy="4438228"/>
        </a:xfrm>
        <a:prstGeom prst="roundRect">
          <a:avLst>
            <a:gd name="adj" fmla="val 10000"/>
          </a:avLst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>
              <a:solidFill>
                <a:srgbClr val="000000"/>
              </a:solidFill>
            </a:rPr>
            <a:t>Self-Care Procedures</a:t>
          </a:r>
        </a:p>
      </dsp:txBody>
      <dsp:txXfrm>
        <a:off x="5888745" y="0"/>
        <a:ext cx="2738461" cy="1331468"/>
      </dsp:txXfrm>
    </dsp:sp>
    <dsp:sp modelId="{39360DA5-0D14-C546-B0D6-617AD577D0FF}">
      <dsp:nvSpPr>
        <dsp:cNvPr id="0" name=""/>
        <dsp:cNvSpPr/>
      </dsp:nvSpPr>
      <dsp:spPr>
        <a:xfrm>
          <a:off x="6162591" y="1332768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11638"/>
            <a:satOff val="16422"/>
            <a:lumOff val="206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Assessment of individual resilience, training to recognise signs of vicarious trauma &amp; counselling</a:t>
          </a:r>
        </a:p>
      </dsp:txBody>
      <dsp:txXfrm>
        <a:off x="6201785" y="1371962"/>
        <a:ext cx="2112381" cy="1259798"/>
      </dsp:txXfrm>
    </dsp:sp>
    <dsp:sp modelId="{19C2A8A2-6A6C-ED40-9C95-4009A3315FF8}">
      <dsp:nvSpPr>
        <dsp:cNvPr id="0" name=""/>
        <dsp:cNvSpPr/>
      </dsp:nvSpPr>
      <dsp:spPr>
        <a:xfrm>
          <a:off x="6162591" y="2876829"/>
          <a:ext cx="2190769" cy="1338186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5819"/>
            <a:satOff val="8211"/>
            <a:lumOff val="103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>
              <a:solidFill>
                <a:srgbClr val="000000"/>
              </a:solidFill>
            </a:rPr>
            <a:t>Rotation of staff for emotionally intense work, breaks and time for self-care activities</a:t>
          </a:r>
        </a:p>
      </dsp:txBody>
      <dsp:txXfrm>
        <a:off x="6201785" y="2916023"/>
        <a:ext cx="2112381" cy="1259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10/05/2018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Open</a:t>
            </a:r>
            <a:r>
              <a:rPr lang="en-GB" baseline="0" dirty="0"/>
              <a:t> source information, International Protocol Chapter 10,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Guiding</a:t>
            </a:r>
            <a:r>
              <a:rPr lang="en-GB" baseline="0" dirty="0"/>
              <a:t> questions for research and analysis, International Protocol Chapter 9,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Guiding</a:t>
            </a:r>
            <a:r>
              <a:rPr lang="en-GB" baseline="0" dirty="0"/>
              <a:t> questions for research and analysis, International Protocol Chapter 9,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Guiding</a:t>
            </a:r>
            <a:r>
              <a:rPr lang="en-GB" baseline="0" dirty="0"/>
              <a:t> questions for research and analysis, International Protocol Chapter 9,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Guiding</a:t>
            </a:r>
            <a:r>
              <a:rPr lang="en-GB" baseline="0" dirty="0"/>
              <a:t> questions for research and analysis, International Protocol Chapter 9,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The information collection strategy, International Protocol Chapter</a:t>
            </a:r>
            <a:r>
              <a:rPr lang="en-GB" baseline="0" dirty="0"/>
              <a:t> 9, Box 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The information collection strategy, International Protocol Chapter</a:t>
            </a:r>
            <a:r>
              <a:rPr lang="en-GB" baseline="0" dirty="0"/>
              <a:t> 9, Box 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</a:t>
            </a:r>
            <a:r>
              <a:rPr lang="en-GB" baseline="0" dirty="0"/>
              <a:t> for engaging intermediaries</a:t>
            </a:r>
            <a:r>
              <a:rPr lang="en-GB" dirty="0"/>
              <a:t>, International Protocol Chapter</a:t>
            </a:r>
            <a:r>
              <a:rPr lang="en-GB" baseline="0" dirty="0"/>
              <a:t> 9, Box 8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Case law example </a:t>
            </a:r>
            <a:r>
              <a:rPr lang="mr-IN" baseline="0" dirty="0"/>
              <a:t>–</a:t>
            </a:r>
            <a:r>
              <a:rPr lang="en-GB" baseline="0" dirty="0"/>
              <a:t> risks in using intermediaries </a:t>
            </a:r>
            <a:r>
              <a:rPr lang="mr-IN" baseline="0" dirty="0"/>
              <a:t>–</a:t>
            </a:r>
            <a:r>
              <a:rPr lang="en-GB" baseline="0" dirty="0"/>
              <a:t> the </a:t>
            </a:r>
            <a:r>
              <a:rPr lang="en-GB" baseline="0" dirty="0" err="1"/>
              <a:t>Lubanga</a:t>
            </a:r>
            <a:r>
              <a:rPr lang="en-GB" baseline="0" dirty="0"/>
              <a:t> case at the ICC, International Protocol Chapter 9, Box 7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</a:t>
            </a:r>
            <a:r>
              <a:rPr lang="en-GB" baseline="0" dirty="0"/>
              <a:t> for engaging intermediaries</a:t>
            </a:r>
            <a:r>
              <a:rPr lang="en-GB" dirty="0"/>
              <a:t>, International Protocol Chapter</a:t>
            </a:r>
            <a:r>
              <a:rPr lang="en-GB" baseline="0" dirty="0"/>
              <a:t> 9, Box 8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Case law example </a:t>
            </a:r>
            <a:r>
              <a:rPr lang="mr-IN" baseline="0" dirty="0"/>
              <a:t>–</a:t>
            </a:r>
            <a:r>
              <a:rPr lang="en-GB" baseline="0" dirty="0"/>
              <a:t> risks in using intermediaries </a:t>
            </a:r>
            <a:r>
              <a:rPr lang="mr-IN" baseline="0" dirty="0"/>
              <a:t>–</a:t>
            </a:r>
            <a:r>
              <a:rPr lang="en-GB" baseline="0" dirty="0"/>
              <a:t> the </a:t>
            </a:r>
            <a:r>
              <a:rPr lang="en-GB" baseline="0" dirty="0" err="1"/>
              <a:t>Lubanga</a:t>
            </a:r>
            <a:r>
              <a:rPr lang="en-GB" baseline="0" dirty="0"/>
              <a:t> case at the ICC, International Protocol Chapter 9, Box 7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</a:t>
            </a:r>
            <a:r>
              <a:rPr lang="en-GB" baseline="0" dirty="0"/>
              <a:t> for engaging intermediaries</a:t>
            </a:r>
            <a:r>
              <a:rPr lang="en-GB" dirty="0"/>
              <a:t>, International Protocol Chapter</a:t>
            </a:r>
            <a:r>
              <a:rPr lang="en-GB" baseline="0" dirty="0"/>
              <a:t> 9, Box 8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Case law example </a:t>
            </a:r>
            <a:r>
              <a:rPr lang="mr-IN" baseline="0" dirty="0"/>
              <a:t>–</a:t>
            </a:r>
            <a:r>
              <a:rPr lang="en-GB" baseline="0" dirty="0"/>
              <a:t> risks in using intermediaries </a:t>
            </a:r>
            <a:r>
              <a:rPr lang="mr-IN" baseline="0" dirty="0"/>
              <a:t>–</a:t>
            </a:r>
            <a:r>
              <a:rPr lang="en-GB" baseline="0" dirty="0"/>
              <a:t> the </a:t>
            </a:r>
            <a:r>
              <a:rPr lang="en-GB" baseline="0" dirty="0" err="1"/>
              <a:t>Lubanga</a:t>
            </a:r>
            <a:r>
              <a:rPr lang="en-GB" baseline="0" dirty="0"/>
              <a:t> case at the ICC, International Protocol Chapter 9, Box 7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</a:t>
            </a:r>
            <a:r>
              <a:rPr lang="en-GB" baseline="0" dirty="0"/>
              <a:t> for engaging intermediaries</a:t>
            </a:r>
            <a:r>
              <a:rPr lang="en-GB" dirty="0"/>
              <a:t>, International Protocol Chapter</a:t>
            </a:r>
            <a:r>
              <a:rPr lang="en-GB" baseline="0" dirty="0"/>
              <a:t> 9, Box 8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Case law example </a:t>
            </a:r>
            <a:r>
              <a:rPr lang="mr-IN" baseline="0" dirty="0"/>
              <a:t>–</a:t>
            </a:r>
            <a:r>
              <a:rPr lang="en-GB" baseline="0" dirty="0"/>
              <a:t> risks in using intermediaries </a:t>
            </a:r>
            <a:r>
              <a:rPr lang="mr-IN" baseline="0" dirty="0"/>
              <a:t>–</a:t>
            </a:r>
            <a:r>
              <a:rPr lang="en-GB" baseline="0" dirty="0"/>
              <a:t> the </a:t>
            </a:r>
            <a:r>
              <a:rPr lang="en-GB" baseline="0" dirty="0" err="1"/>
              <a:t>Lubanga</a:t>
            </a:r>
            <a:r>
              <a:rPr lang="en-GB" baseline="0" dirty="0"/>
              <a:t> case at the ICC, International Protocol Chapter 9, Box 7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</a:t>
            </a:r>
            <a:r>
              <a:rPr lang="en-GB" baseline="0" dirty="0"/>
              <a:t> for engaging intermediaries</a:t>
            </a:r>
            <a:r>
              <a:rPr lang="en-GB" dirty="0"/>
              <a:t>, International Protocol Chapter</a:t>
            </a:r>
            <a:r>
              <a:rPr lang="en-GB" baseline="0" dirty="0"/>
              <a:t> 9, Box 8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Case law example </a:t>
            </a:r>
            <a:r>
              <a:rPr lang="mr-IN" baseline="0" dirty="0"/>
              <a:t>–</a:t>
            </a:r>
            <a:r>
              <a:rPr lang="en-GB" baseline="0" dirty="0"/>
              <a:t> risks in using intermediaries </a:t>
            </a:r>
            <a:r>
              <a:rPr lang="mr-IN" baseline="0" dirty="0"/>
              <a:t>–</a:t>
            </a:r>
            <a:r>
              <a:rPr lang="en-GB" baseline="0" dirty="0"/>
              <a:t> the </a:t>
            </a:r>
            <a:r>
              <a:rPr lang="en-GB" baseline="0" dirty="0" err="1"/>
              <a:t>Lubanga</a:t>
            </a:r>
            <a:r>
              <a:rPr lang="en-GB" baseline="0" dirty="0"/>
              <a:t> case at the ICC, International Protocol Chapter 9, Box 7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</a:t>
            </a:r>
            <a:r>
              <a:rPr lang="en-GB" baseline="0" dirty="0"/>
              <a:t> for engaging intermediaries</a:t>
            </a:r>
            <a:r>
              <a:rPr lang="en-GB" dirty="0"/>
              <a:t>, International Protocol Chapter</a:t>
            </a:r>
            <a:r>
              <a:rPr lang="en-GB" baseline="0" dirty="0"/>
              <a:t> 9, Box 8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Case law example </a:t>
            </a:r>
            <a:r>
              <a:rPr lang="mr-IN" baseline="0" dirty="0"/>
              <a:t>–</a:t>
            </a:r>
            <a:r>
              <a:rPr lang="en-GB" baseline="0" dirty="0"/>
              <a:t> risks in using intermediaries </a:t>
            </a:r>
            <a:r>
              <a:rPr lang="mr-IN" baseline="0" dirty="0"/>
              <a:t>–</a:t>
            </a:r>
            <a:r>
              <a:rPr lang="en-GB" baseline="0" dirty="0"/>
              <a:t> the </a:t>
            </a:r>
            <a:r>
              <a:rPr lang="en-GB" baseline="0" dirty="0" err="1"/>
              <a:t>Lubanga</a:t>
            </a:r>
            <a:r>
              <a:rPr lang="en-GB" baseline="0" dirty="0"/>
              <a:t> case at the ICC, International Protocol Chapter 9, Box 7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Checklist</a:t>
            </a:r>
            <a:r>
              <a:rPr lang="en-GB" baseline="0" dirty="0"/>
              <a:t> for engaging intermediaries</a:t>
            </a:r>
            <a:r>
              <a:rPr lang="en-GB" dirty="0"/>
              <a:t>, International Protocol Chapter</a:t>
            </a:r>
            <a:r>
              <a:rPr lang="en-GB" baseline="0" dirty="0"/>
              <a:t> 9, Box 8</a:t>
            </a:r>
          </a:p>
          <a:p>
            <a:endParaRPr lang="en-GB" baseline="0" dirty="0"/>
          </a:p>
          <a:p>
            <a:pPr marL="171450" indent="-171450">
              <a:buFont typeface="Arial"/>
              <a:buChar char="•"/>
            </a:pPr>
            <a:r>
              <a:rPr lang="en-GB" baseline="0" dirty="0"/>
              <a:t>Case law example </a:t>
            </a:r>
            <a:r>
              <a:rPr lang="mr-IN" baseline="0" dirty="0"/>
              <a:t>–</a:t>
            </a:r>
            <a:r>
              <a:rPr lang="en-GB" baseline="0" dirty="0"/>
              <a:t> risks in using intermediaries </a:t>
            </a:r>
            <a:r>
              <a:rPr lang="mr-IN" baseline="0" dirty="0"/>
              <a:t>–</a:t>
            </a:r>
            <a:r>
              <a:rPr lang="en-GB" baseline="0" dirty="0"/>
              <a:t> the </a:t>
            </a:r>
            <a:r>
              <a:rPr lang="en-GB" baseline="0" dirty="0" err="1"/>
              <a:t>Lubanga</a:t>
            </a:r>
            <a:r>
              <a:rPr lang="en-GB" baseline="0" dirty="0"/>
              <a:t> case at the ICC, International Protocol Chapter 9, Box 7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Peer experience </a:t>
            </a:r>
            <a:r>
              <a:rPr lang="mr-IN" dirty="0"/>
              <a:t>–</a:t>
            </a:r>
            <a:r>
              <a:rPr lang="en-GB" dirty="0"/>
              <a:t> why plan, International</a:t>
            </a:r>
            <a:r>
              <a:rPr lang="en-GB" baseline="0" dirty="0"/>
              <a:t> Protocol Chapter 9, Box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Examples</a:t>
            </a:r>
            <a:r>
              <a:rPr lang="en-GB" baseline="0" dirty="0"/>
              <a:t> of principles included in codes of conduct</a:t>
            </a:r>
            <a:r>
              <a:rPr lang="en-GB" dirty="0"/>
              <a:t>, International Protocol Chapter</a:t>
            </a:r>
            <a:r>
              <a:rPr lang="en-GB" baseline="0" dirty="0"/>
              <a:t> 9, Box 10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GB" dirty="0"/>
              <a:t>Guiding</a:t>
            </a:r>
            <a:r>
              <a:rPr lang="en-GB" baseline="0" dirty="0"/>
              <a:t> questions for research and analysis, International Protocol Chapter 9, Box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Institute for International Criminal Investigations 2018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704856" cy="3240360"/>
          </a:xfrm>
        </p:spPr>
        <p:txBody>
          <a:bodyPr anchor="ctr"/>
          <a:lstStyle/>
          <a:p>
            <a:pPr algn="l"/>
            <a:endParaRPr lang="en-GB" sz="5400" b="1" dirty="0"/>
          </a:p>
          <a:p>
            <a:pPr algn="l"/>
            <a:r>
              <a:rPr lang="en-GB" sz="4800" b="1" dirty="0">
                <a:latin typeface="Arial (Headings)"/>
                <a:cs typeface="Arial (Headings)"/>
              </a:rPr>
              <a:t>Planning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INTERNATIONAL 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PROTOCOL</a:t>
            </a: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PART IV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 DOCUMENTATION IN PRACTICE: PREPARATION </a:t>
            </a:r>
            <a:endParaRPr lang="en-GB" sz="2000" b="1" dirty="0">
              <a:solidFill>
                <a:srgbClr val="7F7F7F"/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>
                <a:solidFill>
                  <a:srgbClr val="7F7F7F"/>
                </a:solidFill>
                <a:latin typeface="Arial (Headings)"/>
                <a:cs typeface="Arial (Headings)"/>
              </a:rPr>
              <a:t>PAGES 118-139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/>
              <a:t>Module 9</a:t>
            </a:r>
          </a:p>
        </p:txBody>
      </p:sp>
    </p:spTree>
    <p:extLst>
      <p:ext uri="{BB962C8B-B14F-4D97-AF65-F5344CB8AC3E}">
        <p14:creationId xmlns:p14="http://schemas.microsoft.com/office/powerpoint/2010/main" val="104367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Preliminary research and risk assessments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10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122-124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Do No Harm and 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Types of Evidence of Sexual Violence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2060848"/>
            <a:ext cx="8640960" cy="449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During the preparation phase, you should find out whether the information you are seeking has </a:t>
            </a:r>
            <a:r>
              <a:rPr lang="en-GB" sz="2200" dirty="0">
                <a:solidFill>
                  <a:srgbClr val="0000FF"/>
                </a:solidFill>
              </a:rPr>
              <a:t>already been documented </a:t>
            </a:r>
            <a:r>
              <a:rPr lang="en-GB" sz="2200" dirty="0"/>
              <a:t>by others, whether that information is accessible and whether re-documentation </a:t>
            </a:r>
            <a:r>
              <a:rPr lang="mr-IN" sz="2200" dirty="0"/>
              <a:t>–</a:t>
            </a:r>
            <a:r>
              <a:rPr lang="en-GB" sz="2200" dirty="0"/>
              <a:t> including intervi</a:t>
            </a:r>
            <a:r>
              <a:rPr lang="en-GB" sz="2200" dirty="0">
                <a:solidFill>
                  <a:srgbClr val="000000"/>
                </a:solidFill>
              </a:rPr>
              <a:t>ewing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is necessary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Some information will be readily available from </a:t>
            </a:r>
            <a:r>
              <a:rPr lang="en-GB" sz="2200" dirty="0">
                <a:solidFill>
                  <a:srgbClr val="0000FF"/>
                </a:solidFill>
              </a:rPr>
              <a:t>open source </a:t>
            </a:r>
            <a:r>
              <a:rPr lang="en-GB" sz="2200" dirty="0"/>
              <a:t>reports or </a:t>
            </a:r>
            <a:r>
              <a:rPr lang="en-GB" sz="2200" dirty="0">
                <a:solidFill>
                  <a:srgbClr val="0000FF"/>
                </a:solidFill>
              </a:rPr>
              <a:t>international organisations</a:t>
            </a:r>
            <a:r>
              <a:rPr lang="en-GB" sz="2200" dirty="0"/>
              <a:t>, some may only be available </a:t>
            </a:r>
            <a:r>
              <a:rPr lang="en-GB" sz="2200" dirty="0">
                <a:solidFill>
                  <a:srgbClr val="0000FF"/>
                </a:solidFill>
              </a:rPr>
              <a:t>locally</a:t>
            </a:r>
            <a:r>
              <a:rPr lang="en-GB" sz="2200" dirty="0"/>
              <a:t> or from </a:t>
            </a:r>
            <a:r>
              <a:rPr lang="en-GB" sz="2200" dirty="0">
                <a:solidFill>
                  <a:srgbClr val="0000FF"/>
                </a:solidFill>
              </a:rPr>
              <a:t>domestic authorities/NGOs</a:t>
            </a:r>
          </a:p>
          <a:p>
            <a:pPr algn="just"/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Analysing as much information as possible </a:t>
            </a:r>
            <a:r>
              <a:rPr lang="en-GB" sz="2200" i="1" dirty="0">
                <a:solidFill>
                  <a:srgbClr val="0000FF"/>
                </a:solidFill>
              </a:rPr>
              <a:t>before</a:t>
            </a:r>
            <a:r>
              <a:rPr lang="en-GB" sz="2200" dirty="0"/>
              <a:t> beginning the documentation will help you </a:t>
            </a:r>
            <a:r>
              <a:rPr lang="en-GB" sz="2200" dirty="0">
                <a:solidFill>
                  <a:srgbClr val="0000FF"/>
                </a:solidFill>
              </a:rPr>
              <a:t>identify gaps </a:t>
            </a:r>
            <a:r>
              <a:rPr lang="en-GB" sz="2200" dirty="0"/>
              <a:t>in available information, </a:t>
            </a:r>
            <a:r>
              <a:rPr lang="en-GB" sz="2200" dirty="0">
                <a:solidFill>
                  <a:srgbClr val="0000FF"/>
                </a:solidFill>
              </a:rPr>
              <a:t>focus your enquiries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increase the relevance </a:t>
            </a:r>
            <a:r>
              <a:rPr lang="en-GB" sz="2200" dirty="0"/>
              <a:t>of information collected</a:t>
            </a:r>
          </a:p>
        </p:txBody>
      </p:sp>
    </p:spTree>
    <p:extLst>
      <p:ext uri="{BB962C8B-B14F-4D97-AF65-F5344CB8AC3E}">
        <p14:creationId xmlns:p14="http://schemas.microsoft.com/office/powerpoint/2010/main" val="1190955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Preliminary research and risk assessments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11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4249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pages 122-124</a:t>
            </a:r>
          </a:p>
          <a:p>
            <a:pPr algn="ctr"/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420888"/>
            <a:ext cx="8640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PRELIMINARY RESEARCH </a:t>
            </a:r>
            <a:r>
              <a:rPr lang="mr-IN" sz="2200" b="1" dirty="0"/>
              <a:t>–</a:t>
            </a:r>
            <a:r>
              <a:rPr lang="en-GB" sz="2200" b="1" dirty="0"/>
              <a:t> SPECIFIC CRIMES/VIOLATIONS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85293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Relevant issues for researching </a:t>
            </a:r>
            <a:r>
              <a:rPr lang="en-GB" sz="2200" dirty="0">
                <a:solidFill>
                  <a:srgbClr val="0000FF"/>
                </a:solidFill>
              </a:rPr>
              <a:t>specific CARSV crimes or violations</a:t>
            </a:r>
            <a:r>
              <a:rPr lang="en-GB" sz="2200" dirty="0"/>
              <a:t> include: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11560" y="3573016"/>
            <a:ext cx="7920881" cy="2952328"/>
            <a:chOff x="232826" y="2906908"/>
            <a:chExt cx="8352927" cy="3258396"/>
          </a:xfrm>
        </p:grpSpPr>
        <p:sp>
          <p:nvSpPr>
            <p:cNvPr id="17" name="Freeform 16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Cultural attitudes to sexual violence 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Gender roles &amp;   social dynamics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23282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378B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87759"/>
                <a:satOff val="-1626"/>
                <a:lumOff val="1009"/>
                <a:alphaOff val="0"/>
              </a:schemeClr>
            </a:fillRef>
            <a:effectRef idx="3">
              <a:schemeClr val="accent4">
                <a:hueOff val="-587759"/>
                <a:satOff val="-1626"/>
                <a:lumOff val="100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chemeClr val="tx1"/>
                  </a:solidFill>
                </a:rPr>
                <a:t>Forms &amp; patterns of sexual violence</a:t>
              </a:r>
              <a:endParaRPr lang="nl-NL" kern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1185563" y="4422693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881638"/>
                <a:satOff val="-2439"/>
                <a:lumOff val="1513"/>
                <a:alphaOff val="0"/>
              </a:schemeClr>
            </a:fillRef>
            <a:effectRef idx="3">
              <a:schemeClr val="accent4">
                <a:hueOff val="-881638"/>
                <a:satOff val="-2439"/>
                <a:lumOff val="151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Specific o</a:t>
              </a:r>
              <a:r>
                <a:rPr lang="en-IE" sz="1800" kern="1200" dirty="0">
                  <a:solidFill>
                    <a:srgbClr val="000000"/>
                  </a:solidFill>
                </a:rPr>
                <a:t>bstacles for male</a:t>
              </a:r>
              <a:r>
                <a:rPr lang="en-IE" dirty="0">
                  <a:solidFill>
                    <a:srgbClr val="000000"/>
                  </a:solidFill>
                </a:rPr>
                <a:t> &amp; c</a:t>
              </a:r>
              <a:r>
                <a:rPr lang="en-IE" sz="1800" kern="1200" dirty="0">
                  <a:solidFill>
                    <a:srgbClr val="000000"/>
                  </a:solidFill>
                </a:rPr>
                <a:t>hild victims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CECE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Available  forms of  justice &amp; redress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78308" y="3290912"/>
              <a:ext cx="2216015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Local &amp; regional security situation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Official  reports &amp; national inquiries 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45887" y="4770039"/>
              <a:ext cx="2144532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reeform 25"/>
            <p:cNvSpPr/>
            <p:nvPr/>
          </p:nvSpPr>
          <p:spPr>
            <a:xfrm>
              <a:off x="5027646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spcBef>
                  <a:spcPct val="0"/>
                </a:spcBef>
                <a:spcAft>
                  <a:spcPts val="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Rules of evidence &amp; </a:t>
              </a:r>
              <a:r>
                <a:rPr lang="en-IE" kern="1200" dirty="0" smtClean="0">
                  <a:solidFill>
                    <a:srgbClr val="000000"/>
                  </a:solidFill>
                </a:rPr>
                <a:t>legal</a:t>
              </a:r>
              <a:r>
                <a:rPr lang="en-IE" dirty="0">
                  <a:solidFill>
                    <a:srgbClr val="000000"/>
                  </a:solidFill>
                </a:rPr>
                <a:t> </a:t>
              </a:r>
              <a:r>
                <a:rPr lang="en-IE" kern="1200" dirty="0" smtClean="0">
                  <a:solidFill>
                    <a:srgbClr val="000000"/>
                  </a:solidFill>
                </a:rPr>
                <a:t>elements</a:t>
              </a:r>
              <a:endParaRPr lang="nl-NL" sz="36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0024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Preliminary research and risk assessments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12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4249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pages 122-124</a:t>
            </a:r>
          </a:p>
          <a:p>
            <a:pPr algn="ctr"/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2420888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PRELIMINARY RESEARCH </a:t>
            </a:r>
            <a:r>
              <a:rPr lang="mr-IN" sz="2200" b="1" dirty="0"/>
              <a:t>–</a:t>
            </a:r>
            <a:r>
              <a:rPr lang="en-GB" sz="2200" b="1" dirty="0"/>
              <a:t> CONTEXT OF CRIMES/VIOLATIONS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85293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Relevant issues for researching the </a:t>
            </a:r>
            <a:r>
              <a:rPr lang="en-GB" sz="2200" dirty="0">
                <a:solidFill>
                  <a:srgbClr val="0000FF"/>
                </a:solidFill>
              </a:rPr>
              <a:t>context</a:t>
            </a:r>
            <a:r>
              <a:rPr lang="en-GB" sz="2200" dirty="0"/>
              <a:t> in which CARSV crimes or violations have taken place include: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95536" y="3573016"/>
            <a:ext cx="7244702" cy="2952326"/>
            <a:chOff x="945887" y="2906908"/>
            <a:chExt cx="7639866" cy="3258394"/>
          </a:xfrm>
        </p:grpSpPr>
        <p:sp>
          <p:nvSpPr>
            <p:cNvPr id="17" name="Freeform 16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Details of conflict</a:t>
              </a:r>
              <a:r>
                <a:rPr lang="en-IE" dirty="0" smtClean="0">
                  <a:solidFill>
                    <a:srgbClr val="000000"/>
                  </a:solidFill>
                </a:rPr>
                <a:t>/ attack 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Targeted groups </a:t>
              </a:r>
              <a:r>
                <a:rPr lang="mr-IN" dirty="0">
                  <a:solidFill>
                    <a:srgbClr val="000000"/>
                  </a:solidFill>
                </a:rPr>
                <a:t>–</a:t>
              </a:r>
              <a:r>
                <a:rPr lang="en-IE" dirty="0">
                  <a:solidFill>
                    <a:srgbClr val="000000"/>
                  </a:solidFill>
                </a:rPr>
                <a:t> who and how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B24C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Political &amp; security situation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78308" y="3290912"/>
              <a:ext cx="2216015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Ethnic/religious/racial tension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History &amp; patterns of gender violence</a:t>
              </a:r>
              <a:r>
                <a:rPr lang="en-IE" kern="1200" dirty="0">
                  <a:solidFill>
                    <a:srgbClr val="000000"/>
                  </a:solidFill>
                </a:rPr>
                <a:t> 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45887" y="4770039"/>
              <a:ext cx="2144532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reeform 25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Overlap with other </a:t>
              </a:r>
              <a:r>
                <a:rPr lang="en-IE" dirty="0" smtClean="0">
                  <a:solidFill>
                    <a:srgbClr val="000000"/>
                  </a:solidFill>
                </a:rPr>
                <a:t>crimes</a:t>
              </a:r>
              <a:endParaRPr lang="nl-NL" sz="36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3125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Preliminary research and risk assessments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13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42493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pages 122-124</a:t>
            </a:r>
          </a:p>
          <a:p>
            <a:pPr algn="ctr"/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fr-CH" sz="1700" dirty="0">
                <a:solidFill>
                  <a:schemeClr val="bg1">
                    <a:lumMod val="50000"/>
                  </a:schemeClr>
                </a:solidFill>
              </a:rPr>
              <a:t> State Responsibility</a:t>
            </a:r>
          </a:p>
          <a:p>
            <a:pPr algn="ctr"/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sz="1700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420888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PRELIMINARY RESEARCH </a:t>
            </a:r>
            <a:r>
              <a:rPr lang="mr-IN" sz="2200" b="1" dirty="0"/>
              <a:t>–</a:t>
            </a:r>
            <a:r>
              <a:rPr lang="en-GB" sz="2200" b="1" dirty="0"/>
              <a:t> PERPETRATORS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85293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Relevant issues for researching </a:t>
            </a:r>
            <a:r>
              <a:rPr lang="en-GB" sz="2200" dirty="0">
                <a:solidFill>
                  <a:srgbClr val="0000FF"/>
                </a:solidFill>
              </a:rPr>
              <a:t>groups or individuals </a:t>
            </a:r>
            <a:r>
              <a:rPr lang="en-GB" sz="2200" dirty="0"/>
              <a:t>who are alleged or suspected to have committed  CARSV include: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95536" y="3573016"/>
            <a:ext cx="7244702" cy="2952326"/>
            <a:chOff x="945887" y="2906908"/>
            <a:chExt cx="7639866" cy="3258394"/>
          </a:xfrm>
        </p:grpSpPr>
        <p:sp>
          <p:nvSpPr>
            <p:cNvPr id="17" name="Freeform 16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Political or military contacts 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BBE0E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Ability to block/control inquiries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Military/security structures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78308" y="3290912"/>
              <a:ext cx="2216015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Armed groups, territory and control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Male/female membership of armed groups</a:t>
              </a:r>
              <a:r>
                <a:rPr lang="en-IE" kern="1200" dirty="0">
                  <a:solidFill>
                    <a:srgbClr val="000000"/>
                  </a:solidFill>
                </a:rPr>
                <a:t> 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45887" y="4770039"/>
              <a:ext cx="2144532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reeform 25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Influence over local society</a:t>
              </a:r>
              <a:endParaRPr lang="nl-NL" sz="36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2843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Preliminary research and risk assessments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14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122-124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7-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398" y="2204864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PRELIMINARY RESEARCH </a:t>
            </a:r>
            <a:r>
              <a:rPr lang="mr-IN" sz="2200" b="1" dirty="0"/>
              <a:t>–</a:t>
            </a:r>
            <a:r>
              <a:rPr lang="en-GB" sz="2200" b="1" dirty="0"/>
              <a:t> REFERRAL SERVICES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636912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Relevant issues for researching the </a:t>
            </a:r>
            <a:r>
              <a:rPr lang="en-GB" sz="2200" dirty="0">
                <a:solidFill>
                  <a:srgbClr val="0000FF"/>
                </a:solidFill>
              </a:rPr>
              <a:t>support services </a:t>
            </a:r>
            <a:r>
              <a:rPr lang="en-GB" sz="2200" dirty="0"/>
              <a:t>available to victims/witnesses of CARSV include: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95536" y="3429000"/>
            <a:ext cx="7244702" cy="2952326"/>
            <a:chOff x="945887" y="2906908"/>
            <a:chExt cx="7639866" cy="3258394"/>
          </a:xfrm>
        </p:grpSpPr>
        <p:sp>
          <p:nvSpPr>
            <p:cNvPr id="17" name="Freeform 16"/>
            <p:cNvSpPr/>
            <p:nvPr/>
          </p:nvSpPr>
          <p:spPr>
            <a:xfrm>
              <a:off x="6876256" y="4422691"/>
              <a:ext cx="1709497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305799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Referral </a:t>
              </a:r>
              <a:r>
                <a:rPr lang="en-IE" dirty="0" smtClean="0">
                  <a:solidFill>
                    <a:srgbClr val="000000"/>
                  </a:solidFill>
                </a:rPr>
                <a:t>options/ follow-up </a:t>
              </a:r>
              <a:endParaRPr lang="nl-NL" sz="18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993466" y="290690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rgbClr val="BBE0E3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93879"/>
                <a:satOff val="-813"/>
                <a:lumOff val="504"/>
                <a:alphaOff val="0"/>
              </a:schemeClr>
            </a:fillRef>
            <a:effectRef idx="3">
              <a:schemeClr val="accent4">
                <a:hueOff val="-293879"/>
                <a:satOff val="-813"/>
                <a:lumOff val="5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1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Security &amp; financial obstacles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098348" y="2942390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175518"/>
                <a:satOff val="-3251"/>
                <a:lumOff val="2017"/>
                <a:alphaOff val="0"/>
              </a:schemeClr>
            </a:fillRef>
            <a:effectRef idx="3">
              <a:schemeClr val="accent4">
                <a:hueOff val="-1175518"/>
                <a:satOff val="-3251"/>
                <a:lumOff val="201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Local/national</a:t>
              </a:r>
              <a:r>
                <a:rPr lang="en-IE" dirty="0" smtClean="0">
                  <a:solidFill>
                    <a:srgbClr val="000000"/>
                  </a:solidFill>
                </a:rPr>
                <a:t>/ regional </a:t>
              </a:r>
              <a:r>
                <a:rPr lang="en-IE" dirty="0">
                  <a:solidFill>
                    <a:srgbClr val="000000"/>
                  </a:solidFill>
                </a:rPr>
                <a:t>organisations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878308" y="3290912"/>
              <a:ext cx="2216015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2138282" y="2913308"/>
              <a:ext cx="1727540" cy="1742612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469397"/>
                <a:satOff val="-4064"/>
                <a:lumOff val="2521"/>
                <a:alphaOff val="0"/>
              </a:schemeClr>
            </a:fillRef>
            <a:effectRef idx="3">
              <a:schemeClr val="accent4">
                <a:hueOff val="-1469397"/>
                <a:satOff val="-4064"/>
                <a:lumOff val="25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37219" rIns="0" bIns="23722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Medical &amp; psycho-social services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3091022" y="4421517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763277"/>
                <a:satOff val="-4877"/>
                <a:lumOff val="3026"/>
                <a:alphaOff val="0"/>
              </a:schemeClr>
            </a:fillRef>
            <a:effectRef idx="3">
              <a:schemeClr val="accent4">
                <a:hueOff val="-1763277"/>
                <a:satOff val="-4877"/>
                <a:lumOff val="302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94369" rIns="0" bIns="2943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dirty="0">
                  <a:solidFill>
                    <a:srgbClr val="000000"/>
                  </a:solidFill>
                </a:rPr>
                <a:t>Local NGOs &amp; victims support groups</a:t>
              </a:r>
              <a:r>
                <a:rPr lang="en-IE" kern="1200" dirty="0">
                  <a:solidFill>
                    <a:srgbClr val="000000"/>
                  </a:solidFill>
                </a:rPr>
                <a:t> 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45887" y="4770039"/>
              <a:ext cx="2144532" cy="104556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reeform 25"/>
            <p:cNvSpPr/>
            <p:nvPr/>
          </p:nvSpPr>
          <p:spPr>
            <a:xfrm>
              <a:off x="5027646" y="4421518"/>
              <a:ext cx="1727539" cy="1742611"/>
            </a:xfrm>
            <a:custGeom>
              <a:avLst/>
              <a:gdLst>
                <a:gd name="connsiteX0" fmla="*/ 0 w 1522261"/>
                <a:gd name="connsiteY0" fmla="*/ 662184 h 1324367"/>
                <a:gd name="connsiteX1" fmla="*/ 331092 w 1522261"/>
                <a:gd name="connsiteY1" fmla="*/ 0 h 1324367"/>
                <a:gd name="connsiteX2" fmla="*/ 1191169 w 1522261"/>
                <a:gd name="connsiteY2" fmla="*/ 0 h 1324367"/>
                <a:gd name="connsiteX3" fmla="*/ 1522261 w 1522261"/>
                <a:gd name="connsiteY3" fmla="*/ 662184 h 1324367"/>
                <a:gd name="connsiteX4" fmla="*/ 1191169 w 1522261"/>
                <a:gd name="connsiteY4" fmla="*/ 1324367 h 1324367"/>
                <a:gd name="connsiteX5" fmla="*/ 331092 w 1522261"/>
                <a:gd name="connsiteY5" fmla="*/ 1324367 h 1324367"/>
                <a:gd name="connsiteX6" fmla="*/ 0 w 1522261"/>
                <a:gd name="connsiteY6" fmla="*/ 662184 h 132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2261" h="1324367">
                  <a:moveTo>
                    <a:pt x="761130" y="0"/>
                  </a:moveTo>
                  <a:lnTo>
                    <a:pt x="1522261" y="288050"/>
                  </a:lnTo>
                  <a:lnTo>
                    <a:pt x="1522261" y="1036317"/>
                  </a:lnTo>
                  <a:lnTo>
                    <a:pt x="761130" y="1324367"/>
                  </a:lnTo>
                  <a:lnTo>
                    <a:pt x="0" y="1036317"/>
                  </a:lnTo>
                  <a:lnTo>
                    <a:pt x="0" y="288050"/>
                  </a:lnTo>
                  <a:lnTo>
                    <a:pt x="76113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6381" tIns="237219" rIns="206381" bIns="237219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700" dirty="0">
                  <a:solidFill>
                    <a:srgbClr val="000000"/>
                  </a:solidFill>
                </a:rPr>
                <a:t>Ability to access legal or economic aid</a:t>
              </a:r>
              <a:endParaRPr lang="nl-NL" sz="17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8566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Preliminary research and risk assessments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15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125-129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Accountability Avenues and Remedies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Individual Criminal Responsibility and Module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State  Responsibility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2420888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/>
              <a:t>PRELIMINARY RESEARCH </a:t>
            </a:r>
            <a:r>
              <a:rPr lang="mr-IN" sz="2200" b="1" dirty="0"/>
              <a:t>–</a:t>
            </a:r>
            <a:r>
              <a:rPr lang="en-GB" sz="2200" b="1" dirty="0"/>
              <a:t> OBJECTIVE AND ACTS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2924944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Relevant issues to research and establish for achieving your </a:t>
            </a:r>
            <a:r>
              <a:rPr lang="en-GB" sz="2200" dirty="0">
                <a:solidFill>
                  <a:srgbClr val="0000FF"/>
                </a:solidFill>
              </a:rPr>
              <a:t>accountability objective </a:t>
            </a:r>
            <a:r>
              <a:rPr lang="en-GB" sz="2200" dirty="0"/>
              <a:t>include: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827584" y="3789040"/>
            <a:ext cx="7992888" cy="1921981"/>
            <a:chOff x="1331651" y="3501008"/>
            <a:chExt cx="6624730" cy="2576301"/>
          </a:xfrm>
        </p:grpSpPr>
        <p:sp>
          <p:nvSpPr>
            <p:cNvPr id="20" name="Freeform 19"/>
            <p:cNvSpPr/>
            <p:nvPr/>
          </p:nvSpPr>
          <p:spPr>
            <a:xfrm>
              <a:off x="1331651" y="3501008"/>
              <a:ext cx="6624730" cy="589606"/>
            </a:xfrm>
            <a:custGeom>
              <a:avLst/>
              <a:gdLst>
                <a:gd name="connsiteX0" fmla="*/ 0 w 6624730"/>
                <a:gd name="connsiteY0" fmla="*/ 0 h 589606"/>
                <a:gd name="connsiteX1" fmla="*/ 6624730 w 6624730"/>
                <a:gd name="connsiteY1" fmla="*/ 0 h 589606"/>
                <a:gd name="connsiteX2" fmla="*/ 6624730 w 6624730"/>
                <a:gd name="connsiteY2" fmla="*/ 589606 h 589606"/>
                <a:gd name="connsiteX3" fmla="*/ 0 w 6624730"/>
                <a:gd name="connsiteY3" fmla="*/ 589606 h 589606"/>
                <a:gd name="connsiteX4" fmla="*/ 0 w 6624730"/>
                <a:gd name="connsiteY4" fmla="*/ 0 h 589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24730" h="589606">
                  <a:moveTo>
                    <a:pt x="0" y="0"/>
                  </a:moveTo>
                  <a:lnTo>
                    <a:pt x="6624730" y="0"/>
                  </a:lnTo>
                  <a:lnTo>
                    <a:pt x="6624730" y="589606"/>
                  </a:lnTo>
                  <a:lnTo>
                    <a:pt x="0" y="589606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54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Aim and specific outcome of documentation</a:t>
              </a:r>
              <a:endParaRPr lang="en-GB" sz="24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1465524" y="4135775"/>
              <a:ext cx="6385191" cy="588721"/>
            </a:xfrm>
            <a:custGeom>
              <a:avLst/>
              <a:gdLst>
                <a:gd name="connsiteX0" fmla="*/ 0 w 6385191"/>
                <a:gd name="connsiteY0" fmla="*/ 0 h 588721"/>
                <a:gd name="connsiteX1" fmla="*/ 6385191 w 6385191"/>
                <a:gd name="connsiteY1" fmla="*/ 0 h 588721"/>
                <a:gd name="connsiteX2" fmla="*/ 6385191 w 6385191"/>
                <a:gd name="connsiteY2" fmla="*/ 588721 h 588721"/>
                <a:gd name="connsiteX3" fmla="*/ 0 w 6385191"/>
                <a:gd name="connsiteY3" fmla="*/ 588721 h 588721"/>
                <a:gd name="connsiteX4" fmla="*/ 0 w 6385191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5191" h="588721">
                  <a:moveTo>
                    <a:pt x="0" y="0"/>
                  </a:moveTo>
                  <a:lnTo>
                    <a:pt x="6385191" y="0"/>
                  </a:lnTo>
                  <a:lnTo>
                    <a:pt x="6385191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3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Accountability mechanisms available and requirements</a:t>
              </a:r>
              <a:endParaRPr lang="nl-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1682249" y="5489177"/>
              <a:ext cx="5846136" cy="588132"/>
            </a:xfrm>
            <a:custGeom>
              <a:avLst/>
              <a:gdLst>
                <a:gd name="connsiteX0" fmla="*/ 0 w 5846136"/>
                <a:gd name="connsiteY0" fmla="*/ 0 h 588132"/>
                <a:gd name="connsiteX1" fmla="*/ 5846136 w 5846136"/>
                <a:gd name="connsiteY1" fmla="*/ 0 h 588132"/>
                <a:gd name="connsiteX2" fmla="*/ 5846136 w 5846136"/>
                <a:gd name="connsiteY2" fmla="*/ 588132 h 588132"/>
                <a:gd name="connsiteX3" fmla="*/ 0 w 5846136"/>
                <a:gd name="connsiteY3" fmla="*/ 588132 h 588132"/>
                <a:gd name="connsiteX4" fmla="*/ 0 w 5846136"/>
                <a:gd name="connsiteY4" fmla="*/ 0 h 58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46136" h="588132">
                  <a:moveTo>
                    <a:pt x="0" y="0"/>
                  </a:moveTo>
                  <a:lnTo>
                    <a:pt x="5846136" y="0"/>
                  </a:lnTo>
                  <a:lnTo>
                    <a:pt x="5846136" y="588132"/>
                  </a:lnTo>
                  <a:lnTo>
                    <a:pt x="0" y="588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3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Elements of underlying crimes/violations</a:t>
              </a:r>
              <a:endParaRPr lang="nl-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1610011" y="4823987"/>
              <a:ext cx="6090712" cy="588721"/>
            </a:xfrm>
            <a:custGeom>
              <a:avLst/>
              <a:gdLst>
                <a:gd name="connsiteX0" fmla="*/ 0 w 6090712"/>
                <a:gd name="connsiteY0" fmla="*/ 0 h 588721"/>
                <a:gd name="connsiteX1" fmla="*/ 6090712 w 6090712"/>
                <a:gd name="connsiteY1" fmla="*/ 0 h 588721"/>
                <a:gd name="connsiteX2" fmla="*/ 6090712 w 6090712"/>
                <a:gd name="connsiteY2" fmla="*/ 588721 h 588721"/>
                <a:gd name="connsiteX3" fmla="*/ 0 w 6090712"/>
                <a:gd name="connsiteY3" fmla="*/ 588721 h 588721"/>
                <a:gd name="connsiteX4" fmla="*/ 0 w 6090712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0712" h="588721">
                  <a:moveTo>
                    <a:pt x="0" y="0"/>
                  </a:moveTo>
                  <a:lnTo>
                    <a:pt x="6090712" y="0"/>
                  </a:lnTo>
                  <a:lnTo>
                    <a:pt x="6090712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Applicable legal </a:t>
              </a:r>
              <a:r>
                <a:rPr lang="en-IE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framework </a:t>
              </a:r>
              <a:r>
                <a:rPr lang="en-IE" sz="2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including RPE</a:t>
              </a:r>
              <a:endParaRPr 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0" name="Freeform 29"/>
          <p:cNvSpPr/>
          <p:nvPr/>
        </p:nvSpPr>
        <p:spPr>
          <a:xfrm>
            <a:off x="1403648" y="5733256"/>
            <a:ext cx="6768752" cy="553829"/>
          </a:xfrm>
          <a:custGeom>
            <a:avLst/>
            <a:gdLst>
              <a:gd name="connsiteX0" fmla="*/ 0 w 5846136"/>
              <a:gd name="connsiteY0" fmla="*/ 0 h 588132"/>
              <a:gd name="connsiteX1" fmla="*/ 5846136 w 5846136"/>
              <a:gd name="connsiteY1" fmla="*/ 0 h 588132"/>
              <a:gd name="connsiteX2" fmla="*/ 5846136 w 5846136"/>
              <a:gd name="connsiteY2" fmla="*/ 588132 h 588132"/>
              <a:gd name="connsiteX3" fmla="*/ 0 w 5846136"/>
              <a:gd name="connsiteY3" fmla="*/ 588132 h 588132"/>
              <a:gd name="connsiteX4" fmla="*/ 0 w 5846136"/>
              <a:gd name="connsiteY4" fmla="*/ 0 h 588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46136" h="588132">
                <a:moveTo>
                  <a:pt x="0" y="0"/>
                </a:moveTo>
                <a:lnTo>
                  <a:pt x="5846136" y="0"/>
                </a:lnTo>
                <a:lnTo>
                  <a:pt x="5846136" y="588132"/>
                </a:lnTo>
                <a:lnTo>
                  <a:pt x="0" y="588132"/>
                </a:lnTo>
                <a:lnTo>
                  <a:pt x="0" y="0"/>
                </a:lnTo>
                <a:close/>
              </a:path>
            </a:pathLst>
          </a:custGeom>
          <a:solidFill>
            <a:srgbClr val="7BAFB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Scope of inquiry &amp; resources (e.g. staff, costs)</a:t>
            </a:r>
            <a:endParaRPr lang="nl-NL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796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16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129-136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Types of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Evidence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and Module 11 - Interviewing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420888"/>
            <a:ext cx="88569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The </a:t>
            </a:r>
            <a:r>
              <a:rPr lang="en-GB" sz="2200" dirty="0">
                <a:solidFill>
                  <a:srgbClr val="0000FF"/>
                </a:solidFill>
              </a:rPr>
              <a:t>information collection strategy </a:t>
            </a:r>
            <a:r>
              <a:rPr lang="en-GB" sz="2200" dirty="0"/>
              <a:t>forms part of the </a:t>
            </a:r>
            <a:r>
              <a:rPr lang="en-GB" sz="2200" dirty="0" smtClean="0"/>
              <a:t>broader CARSV </a:t>
            </a:r>
            <a:r>
              <a:rPr lang="en-GB" sz="2200" dirty="0"/>
              <a:t>documentation plan and should include</a:t>
            </a:r>
            <a:r>
              <a:rPr lang="en-GB" sz="2200" dirty="0">
                <a:solidFill>
                  <a:srgbClr val="000000"/>
                </a:solidFill>
              </a:rPr>
              <a:t> answers </a:t>
            </a:r>
            <a:r>
              <a:rPr lang="en-GB" sz="2200" dirty="0" smtClean="0">
                <a:solidFill>
                  <a:srgbClr val="000000"/>
                </a:solidFill>
              </a:rPr>
              <a:t>to</a:t>
            </a:r>
            <a:r>
              <a:rPr lang="en-GB" sz="2200" dirty="0" smtClean="0"/>
              <a:t>:</a:t>
            </a:r>
            <a:endParaRPr lang="en-GB" sz="22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449647272"/>
              </p:ext>
            </p:extLst>
          </p:nvPr>
        </p:nvGraphicFramePr>
        <p:xfrm>
          <a:off x="755576" y="3284984"/>
          <a:ext cx="799288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342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17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129-136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Types of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Evidence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and Module 11 - Interviewing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Annex 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Evidence Workbook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420888"/>
            <a:ext cx="8856984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200" dirty="0"/>
              <a:t>In practice, this means that you should develop a </a:t>
            </a:r>
            <a:r>
              <a:rPr lang="en-GB" sz="2200" dirty="0">
                <a:solidFill>
                  <a:srgbClr val="0000FF"/>
                </a:solidFill>
              </a:rPr>
              <a:t>detailed evidence workbook </a:t>
            </a:r>
            <a:r>
              <a:rPr lang="en-GB" sz="2200" dirty="0"/>
              <a:t>listing the individual elements to be proven for each crime or </a:t>
            </a:r>
            <a:r>
              <a:rPr lang="en-GB" sz="2200" dirty="0" smtClean="0"/>
              <a:t>violation</a:t>
            </a:r>
          </a:p>
          <a:p>
            <a:pPr marL="342900" indent="-342900">
              <a:buFont typeface="Arial"/>
              <a:buChar char="•"/>
            </a:pPr>
            <a:endParaRPr lang="en-GB" sz="2200" dirty="0"/>
          </a:p>
          <a:p>
            <a:pPr marL="342900" indent="-342900">
              <a:buFont typeface="Arial"/>
              <a:buChar char="•"/>
            </a:pPr>
            <a:r>
              <a:rPr lang="en-GB" sz="2200" dirty="0"/>
              <a:t>You should also list all the </a:t>
            </a:r>
            <a:r>
              <a:rPr lang="en-GB" sz="2200" dirty="0">
                <a:solidFill>
                  <a:srgbClr val="0000FF"/>
                </a:solidFill>
              </a:rPr>
              <a:t>potential sources </a:t>
            </a:r>
            <a:r>
              <a:rPr lang="en-GB" sz="2200" dirty="0"/>
              <a:t>of information and </a:t>
            </a:r>
            <a:r>
              <a:rPr lang="en-GB" sz="2200" dirty="0">
                <a:solidFill>
                  <a:srgbClr val="0000FF"/>
                </a:solidFill>
              </a:rPr>
              <a:t>types of information </a:t>
            </a:r>
            <a:r>
              <a:rPr lang="en-GB" sz="2200" dirty="0"/>
              <a:t>that could satisfy one or more elements that you need to prove, which could include: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5157192"/>
            <a:ext cx="8640960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Rounded Rectangle 4"/>
          <p:cNvSpPr/>
          <p:nvPr/>
        </p:nvSpPr>
        <p:spPr>
          <a:xfrm>
            <a:off x="395536" y="5157192"/>
            <a:ext cx="1872207" cy="936104"/>
          </a:xfrm>
          <a:prstGeom prst="rect">
            <a:avLst/>
          </a:prstGeom>
          <a:solidFill>
            <a:srgbClr val="8866D6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38100" rIns="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dirty="0">
                <a:solidFill>
                  <a:srgbClr val="000000"/>
                </a:solidFill>
              </a:rPr>
              <a:t>Testimonial evidence</a:t>
            </a:r>
            <a:endParaRPr lang="en-GB" sz="2000" kern="1200" dirty="0">
              <a:solidFill>
                <a:srgbClr val="000000"/>
              </a:solidFill>
            </a:endParaRPr>
          </a:p>
        </p:txBody>
      </p:sp>
      <p:sp>
        <p:nvSpPr>
          <p:cNvPr id="13" name="Rounded Rectangle 4"/>
          <p:cNvSpPr/>
          <p:nvPr/>
        </p:nvSpPr>
        <p:spPr>
          <a:xfrm>
            <a:off x="2555776" y="5157192"/>
            <a:ext cx="1872208" cy="936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>
                <a:solidFill>
                  <a:srgbClr val="000000"/>
                </a:solidFill>
              </a:rPr>
              <a:t>Documentary evidence</a:t>
            </a:r>
          </a:p>
        </p:txBody>
      </p:sp>
      <p:sp>
        <p:nvSpPr>
          <p:cNvPr id="14" name="Rounded Rectangle 4"/>
          <p:cNvSpPr/>
          <p:nvPr/>
        </p:nvSpPr>
        <p:spPr>
          <a:xfrm>
            <a:off x="4788024" y="5157192"/>
            <a:ext cx="1872207" cy="936104"/>
          </a:xfrm>
          <a:prstGeom prst="rect">
            <a:avLst/>
          </a:prstGeom>
          <a:solidFill>
            <a:srgbClr val="7BAFB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>
                <a:solidFill>
                  <a:srgbClr val="000000"/>
                </a:solidFill>
              </a:rPr>
              <a:t>Digital evidence</a:t>
            </a:r>
          </a:p>
        </p:txBody>
      </p:sp>
      <p:sp>
        <p:nvSpPr>
          <p:cNvPr id="15" name="Rounded Rectangle 4"/>
          <p:cNvSpPr/>
          <p:nvPr/>
        </p:nvSpPr>
        <p:spPr>
          <a:xfrm>
            <a:off x="6948264" y="5157192"/>
            <a:ext cx="1872207" cy="936104"/>
          </a:xfrm>
          <a:prstGeom prst="rect">
            <a:avLst/>
          </a:prstGeom>
          <a:solidFill>
            <a:srgbClr val="9D6FB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38100" rIns="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kern="1200" dirty="0">
                <a:solidFill>
                  <a:srgbClr val="000000"/>
                </a:solidFill>
              </a:rPr>
              <a:t>Physical evidence</a:t>
            </a:r>
          </a:p>
        </p:txBody>
      </p:sp>
    </p:spTree>
    <p:extLst>
      <p:ext uri="{BB962C8B-B14F-4D97-AF65-F5344CB8AC3E}">
        <p14:creationId xmlns:p14="http://schemas.microsoft.com/office/powerpoint/2010/main" val="2028096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18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131-134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IDENTIFYING VICTIMS &amp; OTHER WITNESSES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420888"/>
            <a:ext cx="8856984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It can be </a:t>
            </a:r>
            <a:r>
              <a:rPr lang="en-GB" sz="2200" dirty="0">
                <a:solidFill>
                  <a:srgbClr val="0000FF"/>
                </a:solidFill>
              </a:rPr>
              <a:t>more challenging </a:t>
            </a:r>
            <a:r>
              <a:rPr lang="en-GB" sz="2200" dirty="0">
                <a:solidFill>
                  <a:srgbClr val="000000"/>
                </a:solidFill>
              </a:rPr>
              <a:t>to identify victims/witnesses </a:t>
            </a:r>
            <a:r>
              <a:rPr lang="en-GB" sz="2200" dirty="0"/>
              <a:t>of CARSV - especially male and child victims </a:t>
            </a:r>
            <a:r>
              <a:rPr lang="mr-IN" sz="2200" dirty="0"/>
              <a:t>–</a:t>
            </a:r>
            <a:r>
              <a:rPr lang="en-GB" sz="2200" dirty="0"/>
              <a:t> than other crimes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Victims may be </a:t>
            </a:r>
            <a:r>
              <a:rPr lang="en-GB" sz="2200" dirty="0">
                <a:solidFill>
                  <a:srgbClr val="0000FF"/>
                </a:solidFill>
              </a:rPr>
              <a:t>reluctant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FF"/>
                </a:solidFill>
              </a:rPr>
              <a:t>unwilling</a:t>
            </a:r>
            <a:r>
              <a:rPr lang="en-GB" sz="2200" dirty="0"/>
              <a:t> or even </a:t>
            </a:r>
            <a:r>
              <a:rPr lang="en-GB" sz="2200" dirty="0">
                <a:solidFill>
                  <a:srgbClr val="0000FF"/>
                </a:solidFill>
              </a:rPr>
              <a:t>unable</a:t>
            </a:r>
            <a:r>
              <a:rPr lang="en-GB" sz="2200" dirty="0"/>
              <a:t> to speak about their own experiences for many </a:t>
            </a:r>
            <a:r>
              <a:rPr lang="en-GB" sz="2200" dirty="0" smtClean="0"/>
              <a:t>internal and external reasons</a:t>
            </a:r>
            <a:r>
              <a:rPr lang="en-GB" sz="2200" dirty="0"/>
              <a:t>: 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3568" y="4509120"/>
            <a:ext cx="7848872" cy="1872208"/>
            <a:chOff x="357809" y="3717348"/>
            <a:chExt cx="8572396" cy="2591655"/>
          </a:xfrm>
        </p:grpSpPr>
        <p:sp>
          <p:nvSpPr>
            <p:cNvPr id="14" name="Freeform 13"/>
            <p:cNvSpPr/>
            <p:nvPr/>
          </p:nvSpPr>
          <p:spPr>
            <a:xfrm>
              <a:off x="357809" y="3717348"/>
              <a:ext cx="1993580" cy="1196148"/>
            </a:xfrm>
            <a:custGeom>
              <a:avLst/>
              <a:gdLst>
                <a:gd name="connsiteX0" fmla="*/ 0 w 1993580"/>
                <a:gd name="connsiteY0" fmla="*/ 598074 h 1196148"/>
                <a:gd name="connsiteX1" fmla="*/ 996790 w 1993580"/>
                <a:gd name="connsiteY1" fmla="*/ 0 h 1196148"/>
                <a:gd name="connsiteX2" fmla="*/ 1993580 w 1993580"/>
                <a:gd name="connsiteY2" fmla="*/ 598074 h 1196148"/>
                <a:gd name="connsiteX3" fmla="*/ 996790 w 1993580"/>
                <a:gd name="connsiteY3" fmla="*/ 1196148 h 1196148"/>
                <a:gd name="connsiteX4" fmla="*/ 0 w 1993580"/>
                <a:gd name="connsiteY4" fmla="*/ 598074 h 119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3580" h="1196148">
                  <a:moveTo>
                    <a:pt x="0" y="598074"/>
                  </a:moveTo>
                  <a:cubicBezTo>
                    <a:pt x="0" y="267767"/>
                    <a:pt x="446278" y="0"/>
                    <a:pt x="996790" y="0"/>
                  </a:cubicBezTo>
                  <a:cubicBezTo>
                    <a:pt x="1547302" y="0"/>
                    <a:pt x="1993580" y="267767"/>
                    <a:pt x="1993580" y="598074"/>
                  </a:cubicBezTo>
                  <a:cubicBezTo>
                    <a:pt x="1993580" y="928381"/>
                    <a:pt x="1547302" y="1196148"/>
                    <a:pt x="996790" y="1196148"/>
                  </a:cubicBezTo>
                  <a:cubicBezTo>
                    <a:pt x="446278" y="1196148"/>
                    <a:pt x="0" y="928381"/>
                    <a:pt x="0" y="598074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153" tIns="251372" rIns="368153" bIns="25137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Trauma/ avoidance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2550748" y="3717348"/>
              <a:ext cx="1993580" cy="1196148"/>
            </a:xfrm>
            <a:custGeom>
              <a:avLst/>
              <a:gdLst>
                <a:gd name="connsiteX0" fmla="*/ 0 w 1993580"/>
                <a:gd name="connsiteY0" fmla="*/ 598074 h 1196148"/>
                <a:gd name="connsiteX1" fmla="*/ 996790 w 1993580"/>
                <a:gd name="connsiteY1" fmla="*/ 0 h 1196148"/>
                <a:gd name="connsiteX2" fmla="*/ 1993580 w 1993580"/>
                <a:gd name="connsiteY2" fmla="*/ 598074 h 1196148"/>
                <a:gd name="connsiteX3" fmla="*/ 996790 w 1993580"/>
                <a:gd name="connsiteY3" fmla="*/ 1196148 h 1196148"/>
                <a:gd name="connsiteX4" fmla="*/ 0 w 1993580"/>
                <a:gd name="connsiteY4" fmla="*/ 598074 h 119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3580" h="1196148">
                  <a:moveTo>
                    <a:pt x="0" y="598074"/>
                  </a:moveTo>
                  <a:cubicBezTo>
                    <a:pt x="0" y="267767"/>
                    <a:pt x="446278" y="0"/>
                    <a:pt x="996790" y="0"/>
                  </a:cubicBezTo>
                  <a:cubicBezTo>
                    <a:pt x="1547302" y="0"/>
                    <a:pt x="1993580" y="267767"/>
                    <a:pt x="1993580" y="598074"/>
                  </a:cubicBezTo>
                  <a:cubicBezTo>
                    <a:pt x="1993580" y="928381"/>
                    <a:pt x="1547302" y="1196148"/>
                    <a:pt x="996790" y="1196148"/>
                  </a:cubicBezTo>
                  <a:cubicBezTo>
                    <a:pt x="446278" y="1196148"/>
                    <a:pt x="0" y="928381"/>
                    <a:pt x="0" y="598074"/>
                  </a:cubicBez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153" tIns="251372" rIns="368153" bIns="25137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 smtClean="0">
                  <a:solidFill>
                    <a:srgbClr val="000000"/>
                  </a:solidFill>
                </a:rPr>
                <a:t>Security concerns</a:t>
              </a:r>
              <a:r>
                <a:rPr lang="en-IE" kern="1200" dirty="0" smtClean="0">
                  <a:solidFill>
                    <a:srgbClr val="000000"/>
                  </a:solidFill>
                </a:rPr>
                <a:t>/ fears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4743687" y="3717348"/>
              <a:ext cx="1993580" cy="1196148"/>
            </a:xfrm>
            <a:custGeom>
              <a:avLst/>
              <a:gdLst>
                <a:gd name="connsiteX0" fmla="*/ 0 w 1993580"/>
                <a:gd name="connsiteY0" fmla="*/ 598074 h 1196148"/>
                <a:gd name="connsiteX1" fmla="*/ 996790 w 1993580"/>
                <a:gd name="connsiteY1" fmla="*/ 0 h 1196148"/>
                <a:gd name="connsiteX2" fmla="*/ 1993580 w 1993580"/>
                <a:gd name="connsiteY2" fmla="*/ 598074 h 1196148"/>
                <a:gd name="connsiteX3" fmla="*/ 996790 w 1993580"/>
                <a:gd name="connsiteY3" fmla="*/ 1196148 h 1196148"/>
                <a:gd name="connsiteX4" fmla="*/ 0 w 1993580"/>
                <a:gd name="connsiteY4" fmla="*/ 598074 h 119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3580" h="1196148">
                  <a:moveTo>
                    <a:pt x="0" y="598074"/>
                  </a:moveTo>
                  <a:cubicBezTo>
                    <a:pt x="0" y="267767"/>
                    <a:pt x="446278" y="0"/>
                    <a:pt x="996790" y="0"/>
                  </a:cubicBezTo>
                  <a:cubicBezTo>
                    <a:pt x="1547302" y="0"/>
                    <a:pt x="1993580" y="267767"/>
                    <a:pt x="1993580" y="598074"/>
                  </a:cubicBezTo>
                  <a:cubicBezTo>
                    <a:pt x="1993580" y="928381"/>
                    <a:pt x="1547302" y="1196148"/>
                    <a:pt x="996790" y="1196148"/>
                  </a:cubicBezTo>
                  <a:cubicBezTo>
                    <a:pt x="446278" y="1196148"/>
                    <a:pt x="0" y="928381"/>
                    <a:pt x="0" y="598074"/>
                  </a:cubicBez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153" tIns="251372" rIns="368153" bIns="25137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Shame &amp; doubt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6936625" y="3717348"/>
              <a:ext cx="1993580" cy="1196148"/>
            </a:xfrm>
            <a:custGeom>
              <a:avLst/>
              <a:gdLst>
                <a:gd name="connsiteX0" fmla="*/ 0 w 1993580"/>
                <a:gd name="connsiteY0" fmla="*/ 598074 h 1196148"/>
                <a:gd name="connsiteX1" fmla="*/ 996790 w 1993580"/>
                <a:gd name="connsiteY1" fmla="*/ 0 h 1196148"/>
                <a:gd name="connsiteX2" fmla="*/ 1993580 w 1993580"/>
                <a:gd name="connsiteY2" fmla="*/ 598074 h 1196148"/>
                <a:gd name="connsiteX3" fmla="*/ 996790 w 1993580"/>
                <a:gd name="connsiteY3" fmla="*/ 1196148 h 1196148"/>
                <a:gd name="connsiteX4" fmla="*/ 0 w 1993580"/>
                <a:gd name="connsiteY4" fmla="*/ 598074 h 119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3580" h="1196148">
                  <a:moveTo>
                    <a:pt x="0" y="598074"/>
                  </a:moveTo>
                  <a:cubicBezTo>
                    <a:pt x="0" y="267767"/>
                    <a:pt x="446278" y="0"/>
                    <a:pt x="996790" y="0"/>
                  </a:cubicBezTo>
                  <a:cubicBezTo>
                    <a:pt x="1547302" y="0"/>
                    <a:pt x="1993580" y="267767"/>
                    <a:pt x="1993580" y="598074"/>
                  </a:cubicBezTo>
                  <a:cubicBezTo>
                    <a:pt x="1993580" y="928381"/>
                    <a:pt x="1547302" y="1196148"/>
                    <a:pt x="996790" y="1196148"/>
                  </a:cubicBezTo>
                  <a:cubicBezTo>
                    <a:pt x="446278" y="1196148"/>
                    <a:pt x="0" y="928381"/>
                    <a:pt x="0" y="598074"/>
                  </a:cubicBez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153" tIns="251372" rIns="368153" bIns="25137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Lack of </a:t>
              </a:r>
              <a:r>
                <a:rPr lang="en-IE" kern="1200" dirty="0" smtClean="0">
                  <a:solidFill>
                    <a:srgbClr val="000000"/>
                  </a:solidFill>
                </a:rPr>
                <a:t>trust</a:t>
              </a:r>
              <a:r>
                <a:rPr lang="en-IE" kern="1200" dirty="0" smtClean="0">
                  <a:solidFill>
                    <a:srgbClr val="000000"/>
                  </a:solidFill>
                </a:rPr>
                <a:t>/ corruption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1403651" y="5112855"/>
              <a:ext cx="1993580" cy="1196148"/>
            </a:xfrm>
            <a:custGeom>
              <a:avLst/>
              <a:gdLst>
                <a:gd name="connsiteX0" fmla="*/ 0 w 1993580"/>
                <a:gd name="connsiteY0" fmla="*/ 598074 h 1196148"/>
                <a:gd name="connsiteX1" fmla="*/ 996790 w 1993580"/>
                <a:gd name="connsiteY1" fmla="*/ 0 h 1196148"/>
                <a:gd name="connsiteX2" fmla="*/ 1993580 w 1993580"/>
                <a:gd name="connsiteY2" fmla="*/ 598074 h 1196148"/>
                <a:gd name="connsiteX3" fmla="*/ 996790 w 1993580"/>
                <a:gd name="connsiteY3" fmla="*/ 1196148 h 1196148"/>
                <a:gd name="connsiteX4" fmla="*/ 0 w 1993580"/>
                <a:gd name="connsiteY4" fmla="*/ 598074 h 119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3580" h="1196148">
                  <a:moveTo>
                    <a:pt x="0" y="598074"/>
                  </a:moveTo>
                  <a:cubicBezTo>
                    <a:pt x="0" y="267767"/>
                    <a:pt x="446278" y="0"/>
                    <a:pt x="996790" y="0"/>
                  </a:cubicBezTo>
                  <a:cubicBezTo>
                    <a:pt x="1547302" y="0"/>
                    <a:pt x="1993580" y="267767"/>
                    <a:pt x="1993580" y="598074"/>
                  </a:cubicBezTo>
                  <a:cubicBezTo>
                    <a:pt x="1993580" y="928381"/>
                    <a:pt x="1547302" y="1196148"/>
                    <a:pt x="996790" y="1196148"/>
                  </a:cubicBezTo>
                  <a:cubicBezTo>
                    <a:pt x="446278" y="1196148"/>
                    <a:pt x="0" y="928381"/>
                    <a:pt x="0" y="598074"/>
                  </a:cubicBezTo>
                  <a:close/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8153" tIns="251372" rIns="368153" bIns="25137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Stigma/ reprisals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596590" y="5112855"/>
              <a:ext cx="1993580" cy="1196148"/>
            </a:xfrm>
            <a:custGeom>
              <a:avLst/>
              <a:gdLst>
                <a:gd name="connsiteX0" fmla="*/ 0 w 1993580"/>
                <a:gd name="connsiteY0" fmla="*/ 598074 h 1196148"/>
                <a:gd name="connsiteX1" fmla="*/ 996790 w 1993580"/>
                <a:gd name="connsiteY1" fmla="*/ 0 h 1196148"/>
                <a:gd name="connsiteX2" fmla="*/ 1993580 w 1993580"/>
                <a:gd name="connsiteY2" fmla="*/ 598074 h 1196148"/>
                <a:gd name="connsiteX3" fmla="*/ 996790 w 1993580"/>
                <a:gd name="connsiteY3" fmla="*/ 1196148 h 1196148"/>
                <a:gd name="connsiteX4" fmla="*/ 0 w 1993580"/>
                <a:gd name="connsiteY4" fmla="*/ 598074 h 119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3580" h="1196148">
                  <a:moveTo>
                    <a:pt x="0" y="598074"/>
                  </a:moveTo>
                  <a:cubicBezTo>
                    <a:pt x="0" y="267767"/>
                    <a:pt x="446278" y="0"/>
                    <a:pt x="996790" y="0"/>
                  </a:cubicBezTo>
                  <a:cubicBezTo>
                    <a:pt x="1547302" y="0"/>
                    <a:pt x="1993580" y="267767"/>
                    <a:pt x="1993580" y="598074"/>
                  </a:cubicBezTo>
                  <a:cubicBezTo>
                    <a:pt x="1993580" y="928381"/>
                    <a:pt x="1547302" y="1196148"/>
                    <a:pt x="996790" y="1196148"/>
                  </a:cubicBezTo>
                  <a:cubicBezTo>
                    <a:pt x="446278" y="1196148"/>
                    <a:pt x="0" y="928381"/>
                    <a:pt x="0" y="598074"/>
                  </a:cubicBez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533" tIns="243752" rIns="360533" bIns="243752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Gender/ cultural obstacles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789529" y="5112855"/>
              <a:ext cx="2094834" cy="1196148"/>
            </a:xfrm>
            <a:custGeom>
              <a:avLst/>
              <a:gdLst>
                <a:gd name="connsiteX0" fmla="*/ 0 w 2094834"/>
                <a:gd name="connsiteY0" fmla="*/ 598074 h 1196148"/>
                <a:gd name="connsiteX1" fmla="*/ 1047417 w 2094834"/>
                <a:gd name="connsiteY1" fmla="*/ 0 h 1196148"/>
                <a:gd name="connsiteX2" fmla="*/ 2094834 w 2094834"/>
                <a:gd name="connsiteY2" fmla="*/ 598074 h 1196148"/>
                <a:gd name="connsiteX3" fmla="*/ 1047417 w 2094834"/>
                <a:gd name="connsiteY3" fmla="*/ 1196148 h 1196148"/>
                <a:gd name="connsiteX4" fmla="*/ 0 w 2094834"/>
                <a:gd name="connsiteY4" fmla="*/ 598074 h 119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94834" h="1196148">
                  <a:moveTo>
                    <a:pt x="0" y="598074"/>
                  </a:moveTo>
                  <a:cubicBezTo>
                    <a:pt x="0" y="267767"/>
                    <a:pt x="468945" y="0"/>
                    <a:pt x="1047417" y="0"/>
                  </a:cubicBezTo>
                  <a:cubicBezTo>
                    <a:pt x="1625889" y="0"/>
                    <a:pt x="2094834" y="267767"/>
                    <a:pt x="2094834" y="598074"/>
                  </a:cubicBezTo>
                  <a:cubicBezTo>
                    <a:pt x="2094834" y="928381"/>
                    <a:pt x="1625889" y="1196148"/>
                    <a:pt x="1047417" y="1196148"/>
                  </a:cubicBezTo>
                  <a:cubicBezTo>
                    <a:pt x="468945" y="1196148"/>
                    <a:pt x="0" y="928381"/>
                    <a:pt x="0" y="598074"/>
                  </a:cubicBez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0000" tIns="243752" rIns="180000" bIns="243752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kern="1200" dirty="0">
                  <a:solidFill>
                    <a:srgbClr val="000000"/>
                  </a:solidFill>
                </a:rPr>
                <a:t>Personal circumstances</a:t>
              </a:r>
              <a:endParaRPr lang="nl-NL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5051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r>
              <a:rPr lang="en-GB" sz="2200" dirty="0">
                <a:solidFill>
                  <a:srgbClr val="000000"/>
                </a:solidFill>
              </a:rPr>
              <a:t>Measures to </a:t>
            </a:r>
            <a:r>
              <a:rPr lang="en-GB" sz="2200" dirty="0">
                <a:solidFill>
                  <a:srgbClr val="0000FF"/>
                </a:solidFill>
              </a:rPr>
              <a:t>encourage </a:t>
            </a:r>
            <a:r>
              <a:rPr lang="en-GB" sz="2200" dirty="0"/>
              <a:t>victims/witnesses </a:t>
            </a:r>
            <a:r>
              <a:rPr lang="en-GB" sz="2200" dirty="0">
                <a:solidFill>
                  <a:srgbClr val="000000"/>
                </a:solidFill>
              </a:rPr>
              <a:t>to </a:t>
            </a:r>
            <a:r>
              <a:rPr lang="en-GB" sz="2200" dirty="0">
                <a:solidFill>
                  <a:srgbClr val="0000FF"/>
                </a:solidFill>
              </a:rPr>
              <a:t>come forward </a:t>
            </a:r>
            <a:r>
              <a:rPr lang="en-GB" sz="2200" dirty="0">
                <a:solidFill>
                  <a:srgbClr val="000000"/>
                </a:solidFill>
              </a:rPr>
              <a:t>include:</a:t>
            </a: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19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IDENTIFYING VICTIMS &amp; OTHER WITNESSES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51520" y="2348880"/>
            <a:ext cx="8424936" cy="4176464"/>
            <a:chOff x="1597849" y="2752049"/>
            <a:chExt cx="5948301" cy="3627691"/>
          </a:xfrm>
        </p:grpSpPr>
        <p:sp>
          <p:nvSpPr>
            <p:cNvPr id="18" name="Freeform 17"/>
            <p:cNvSpPr/>
            <p:nvPr/>
          </p:nvSpPr>
          <p:spPr>
            <a:xfrm>
              <a:off x="1597849" y="2752049"/>
              <a:ext cx="2902148" cy="1741289"/>
            </a:xfrm>
            <a:custGeom>
              <a:avLst/>
              <a:gdLst>
                <a:gd name="connsiteX0" fmla="*/ 0 w 2902148"/>
                <a:gd name="connsiteY0" fmla="*/ 0 h 1741289"/>
                <a:gd name="connsiteX1" fmla="*/ 2902148 w 2902148"/>
                <a:gd name="connsiteY1" fmla="*/ 0 h 1741289"/>
                <a:gd name="connsiteX2" fmla="*/ 2902148 w 2902148"/>
                <a:gd name="connsiteY2" fmla="*/ 1741289 h 1741289"/>
                <a:gd name="connsiteX3" fmla="*/ 0 w 2902148"/>
                <a:gd name="connsiteY3" fmla="*/ 1741289 h 1741289"/>
                <a:gd name="connsiteX4" fmla="*/ 0 w 2902148"/>
                <a:gd name="connsiteY4" fmla="*/ 0 h 1741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2148" h="1741289">
                  <a:moveTo>
                    <a:pt x="0" y="0"/>
                  </a:moveTo>
                  <a:lnTo>
                    <a:pt x="2902148" y="0"/>
                  </a:lnTo>
                  <a:lnTo>
                    <a:pt x="2902148" y="1741289"/>
                  </a:lnTo>
                  <a:lnTo>
                    <a:pt x="0" y="17412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247650" rIns="10800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1" u="sng" cap="small" dirty="0">
                  <a:solidFill>
                    <a:schemeClr val="tx1"/>
                  </a:solidFill>
                </a:rPr>
                <a:t>AVOIDING BIAS</a:t>
              </a: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dirty="0">
                  <a:solidFill>
                    <a:schemeClr val="tx1"/>
                  </a:solidFill>
                </a:rPr>
                <a:t>Don’t make assumptions about who might be a victim based on </a:t>
              </a:r>
              <a:r>
                <a:rPr lang="en-IE" b="1" dirty="0">
                  <a:solidFill>
                    <a:schemeClr val="tx1"/>
                  </a:solidFill>
                </a:rPr>
                <a:t>age</a:t>
              </a:r>
              <a:r>
                <a:rPr lang="en-IE" dirty="0">
                  <a:solidFill>
                    <a:schemeClr val="tx1"/>
                  </a:solidFill>
                </a:rPr>
                <a:t>, </a:t>
              </a:r>
              <a:r>
                <a:rPr lang="en-IE" b="1" dirty="0">
                  <a:solidFill>
                    <a:schemeClr val="tx1"/>
                  </a:solidFill>
                </a:rPr>
                <a:t>gender</a:t>
              </a:r>
              <a:r>
                <a:rPr lang="en-IE" dirty="0">
                  <a:solidFill>
                    <a:schemeClr val="tx1"/>
                  </a:solidFill>
                </a:rPr>
                <a:t> or </a:t>
              </a:r>
              <a:r>
                <a:rPr lang="en-IE" b="1" dirty="0">
                  <a:solidFill>
                    <a:schemeClr val="tx1"/>
                  </a:solidFill>
                </a:rPr>
                <a:t>social status</a:t>
              </a: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dirty="0">
                  <a:solidFill>
                    <a:schemeClr val="tx1"/>
                  </a:solidFill>
                </a:rPr>
                <a:t>Be cautious of </a:t>
              </a:r>
              <a:r>
                <a:rPr lang="en-IE" b="1" dirty="0">
                  <a:solidFill>
                    <a:schemeClr val="tx1"/>
                  </a:solidFill>
                </a:rPr>
                <a:t>stereotypes</a:t>
              </a:r>
              <a:r>
                <a:rPr lang="en-IE" dirty="0">
                  <a:solidFill>
                    <a:schemeClr val="tx1"/>
                  </a:solidFill>
                </a:rPr>
                <a:t> about how victims ‘should’ </a:t>
              </a:r>
              <a:r>
                <a:rPr lang="en-IE" b="1" dirty="0">
                  <a:solidFill>
                    <a:schemeClr val="tx1"/>
                  </a:solidFill>
                </a:rPr>
                <a:t>react or behave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644002" y="2752049"/>
              <a:ext cx="2902148" cy="1741289"/>
            </a:xfrm>
            <a:custGeom>
              <a:avLst/>
              <a:gdLst>
                <a:gd name="connsiteX0" fmla="*/ 0 w 2902148"/>
                <a:gd name="connsiteY0" fmla="*/ 0 h 1741289"/>
                <a:gd name="connsiteX1" fmla="*/ 2902148 w 2902148"/>
                <a:gd name="connsiteY1" fmla="*/ 0 h 1741289"/>
                <a:gd name="connsiteX2" fmla="*/ 2902148 w 2902148"/>
                <a:gd name="connsiteY2" fmla="*/ 1741289 h 1741289"/>
                <a:gd name="connsiteX3" fmla="*/ 0 w 2902148"/>
                <a:gd name="connsiteY3" fmla="*/ 1741289 h 1741289"/>
                <a:gd name="connsiteX4" fmla="*/ 0 w 2902148"/>
                <a:gd name="connsiteY4" fmla="*/ 0 h 1741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2148" h="1741289">
                  <a:moveTo>
                    <a:pt x="0" y="0"/>
                  </a:moveTo>
                  <a:lnTo>
                    <a:pt x="2902148" y="0"/>
                  </a:lnTo>
                  <a:lnTo>
                    <a:pt x="2902148" y="1741289"/>
                  </a:lnTo>
                  <a:lnTo>
                    <a:pt x="0" y="17412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247650" rIns="10800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1" u="sng" kern="1200" dirty="0">
                  <a:solidFill>
                    <a:srgbClr val="000000"/>
                  </a:solidFill>
                </a:rPr>
                <a:t>SECURITY AND PRIVACY</a:t>
              </a: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dirty="0">
                  <a:solidFill>
                    <a:srgbClr val="000000"/>
                  </a:solidFill>
                </a:rPr>
                <a:t>Try to meet in a </a:t>
              </a:r>
              <a:r>
                <a:rPr lang="en-IE" b="1" dirty="0">
                  <a:solidFill>
                    <a:srgbClr val="000000"/>
                  </a:solidFill>
                </a:rPr>
                <a:t>discreet location</a:t>
              </a:r>
              <a:r>
                <a:rPr lang="en-IE" dirty="0">
                  <a:solidFill>
                    <a:srgbClr val="000000"/>
                  </a:solidFill>
                </a:rPr>
                <a:t> and make sure the surroundings are </a:t>
              </a:r>
              <a:r>
                <a:rPr lang="en-IE" b="1" dirty="0">
                  <a:solidFill>
                    <a:srgbClr val="000000"/>
                  </a:solidFill>
                </a:rPr>
                <a:t>comfortable and safe</a:t>
              </a: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dirty="0">
                  <a:solidFill>
                    <a:srgbClr val="000000"/>
                  </a:solidFill>
                </a:rPr>
                <a:t>If you cannot guarantee </a:t>
              </a:r>
              <a:r>
                <a:rPr lang="en-IE" b="1" dirty="0">
                  <a:solidFill>
                    <a:srgbClr val="000000"/>
                  </a:solidFill>
                </a:rPr>
                <a:t>visual privacy</a:t>
              </a:r>
              <a:r>
                <a:rPr lang="en-IE" dirty="0">
                  <a:solidFill>
                    <a:srgbClr val="000000"/>
                  </a:solidFill>
                </a:rPr>
                <a:t>, try to ensure that you cannot be </a:t>
              </a:r>
              <a:r>
                <a:rPr lang="en-IE" b="1" dirty="0">
                  <a:solidFill>
                    <a:srgbClr val="000000"/>
                  </a:solidFill>
                </a:rPr>
                <a:t>overheard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597849" y="4638451"/>
              <a:ext cx="2902148" cy="1741289"/>
            </a:xfrm>
            <a:custGeom>
              <a:avLst/>
              <a:gdLst>
                <a:gd name="connsiteX0" fmla="*/ 0 w 2902148"/>
                <a:gd name="connsiteY0" fmla="*/ 0 h 1741289"/>
                <a:gd name="connsiteX1" fmla="*/ 2902148 w 2902148"/>
                <a:gd name="connsiteY1" fmla="*/ 0 h 1741289"/>
                <a:gd name="connsiteX2" fmla="*/ 2902148 w 2902148"/>
                <a:gd name="connsiteY2" fmla="*/ 1741289 h 1741289"/>
                <a:gd name="connsiteX3" fmla="*/ 0 w 2902148"/>
                <a:gd name="connsiteY3" fmla="*/ 1741289 h 1741289"/>
                <a:gd name="connsiteX4" fmla="*/ 0 w 2902148"/>
                <a:gd name="connsiteY4" fmla="*/ 0 h 1741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2148" h="1741289">
                  <a:moveTo>
                    <a:pt x="0" y="0"/>
                  </a:moveTo>
                  <a:lnTo>
                    <a:pt x="2902148" y="0"/>
                  </a:lnTo>
                  <a:lnTo>
                    <a:pt x="2902148" y="1741289"/>
                  </a:lnTo>
                  <a:lnTo>
                    <a:pt x="0" y="17412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9BB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247650" rIns="108000" bIns="247650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1" u="sng" kern="1200" dirty="0">
                  <a:solidFill>
                    <a:srgbClr val="000000"/>
                  </a:solidFill>
                </a:rPr>
                <a:t>PROFESSIONAL APPROACH</a:t>
              </a: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dirty="0">
                  <a:solidFill>
                    <a:srgbClr val="000000"/>
                  </a:solidFill>
                </a:rPr>
                <a:t>Be aware of how your </a:t>
              </a:r>
              <a:r>
                <a:rPr lang="en-IE" b="1" dirty="0">
                  <a:solidFill>
                    <a:srgbClr val="000000"/>
                  </a:solidFill>
                </a:rPr>
                <a:t>choice of words</a:t>
              </a:r>
              <a:r>
                <a:rPr lang="en-IE" dirty="0">
                  <a:solidFill>
                    <a:srgbClr val="000000"/>
                  </a:solidFill>
                </a:rPr>
                <a:t>, </a:t>
              </a:r>
              <a:r>
                <a:rPr lang="en-IE" b="1" dirty="0">
                  <a:solidFill>
                    <a:srgbClr val="000000"/>
                  </a:solidFill>
                </a:rPr>
                <a:t>body language</a:t>
              </a:r>
              <a:r>
                <a:rPr lang="en-IE" dirty="0">
                  <a:solidFill>
                    <a:srgbClr val="000000"/>
                  </a:solidFill>
                </a:rPr>
                <a:t> and </a:t>
              </a:r>
              <a:r>
                <a:rPr lang="en-IE" b="1" dirty="0">
                  <a:solidFill>
                    <a:srgbClr val="000000"/>
                  </a:solidFill>
                </a:rPr>
                <a:t>facial expressions</a:t>
              </a:r>
              <a:r>
                <a:rPr lang="en-IE" dirty="0">
                  <a:solidFill>
                    <a:srgbClr val="000000"/>
                  </a:solidFill>
                </a:rPr>
                <a:t> could be interpreted</a:t>
              </a: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dirty="0">
                  <a:solidFill>
                    <a:srgbClr val="000000"/>
                  </a:solidFill>
                </a:rPr>
                <a:t>Make sure that you are comfortable with </a:t>
              </a:r>
              <a:r>
                <a:rPr lang="en-IE" b="1" dirty="0">
                  <a:solidFill>
                    <a:srgbClr val="000000"/>
                  </a:solidFill>
                </a:rPr>
                <a:t>sexual issues and terminology</a:t>
              </a:r>
            </a:p>
          </p:txBody>
        </p:sp>
        <p:sp>
          <p:nvSpPr>
            <p:cNvPr id="26" name="Freeform 25"/>
            <p:cNvSpPr/>
            <p:nvPr/>
          </p:nvSpPr>
          <p:spPr>
            <a:xfrm>
              <a:off x="4644002" y="4638451"/>
              <a:ext cx="2902148" cy="1741289"/>
            </a:xfrm>
            <a:custGeom>
              <a:avLst/>
              <a:gdLst>
                <a:gd name="connsiteX0" fmla="*/ 0 w 2902148"/>
                <a:gd name="connsiteY0" fmla="*/ 0 h 1741289"/>
                <a:gd name="connsiteX1" fmla="*/ 2902148 w 2902148"/>
                <a:gd name="connsiteY1" fmla="*/ 0 h 1741289"/>
                <a:gd name="connsiteX2" fmla="*/ 2902148 w 2902148"/>
                <a:gd name="connsiteY2" fmla="*/ 1741289 h 1741289"/>
                <a:gd name="connsiteX3" fmla="*/ 0 w 2902148"/>
                <a:gd name="connsiteY3" fmla="*/ 1741289 h 1741289"/>
                <a:gd name="connsiteX4" fmla="*/ 0 w 2902148"/>
                <a:gd name="connsiteY4" fmla="*/ 0 h 1741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2148" h="1741289">
                  <a:moveTo>
                    <a:pt x="0" y="0"/>
                  </a:moveTo>
                  <a:lnTo>
                    <a:pt x="2902148" y="0"/>
                  </a:lnTo>
                  <a:lnTo>
                    <a:pt x="2902148" y="1741289"/>
                  </a:lnTo>
                  <a:lnTo>
                    <a:pt x="0" y="17412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247650" rIns="108000" bIns="2476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</a:pPr>
              <a:r>
                <a:rPr lang="en-IE" sz="2000" b="1" u="sng" dirty="0">
                  <a:solidFill>
                    <a:srgbClr val="000000"/>
                  </a:solidFill>
                </a:rPr>
                <a:t>SUPPORT AND OUTREACH</a:t>
              </a:r>
            </a:p>
            <a:p>
              <a:pPr lvl="0" defTabSz="1555750">
                <a:spcBef>
                  <a:spcPct val="0"/>
                </a:spcBef>
              </a:pPr>
              <a:endParaRPr lang="en-IE" sz="400" dirty="0">
                <a:solidFill>
                  <a:srgbClr val="000000"/>
                </a:solidFill>
              </a:endParaRP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kern="1200" dirty="0">
                  <a:solidFill>
                    <a:srgbClr val="000000"/>
                  </a:solidFill>
                </a:rPr>
                <a:t>Research and engage with </a:t>
              </a:r>
              <a:r>
                <a:rPr lang="en-IE" b="1" kern="1200" dirty="0">
                  <a:solidFill>
                    <a:srgbClr val="000000"/>
                  </a:solidFill>
                </a:rPr>
                <a:t>referral/ support services</a:t>
              </a:r>
              <a:r>
                <a:rPr lang="en-IE" kern="1200" dirty="0">
                  <a:solidFill>
                    <a:srgbClr val="000000"/>
                  </a:solidFill>
                </a:rPr>
                <a:t> in the area before contacting </a:t>
              </a:r>
              <a:r>
                <a:rPr lang="en-IE" dirty="0">
                  <a:solidFill>
                    <a:srgbClr val="000000"/>
                  </a:solidFill>
                </a:rPr>
                <a:t>victims</a:t>
              </a:r>
              <a:endParaRPr lang="en-IE" kern="1200" dirty="0">
                <a:solidFill>
                  <a:srgbClr val="000000"/>
                </a:solidFill>
              </a:endParaRPr>
            </a:p>
            <a:p>
              <a:pPr marL="285750" lvl="0" indent="-285750" algn="just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IE" dirty="0">
                  <a:solidFill>
                    <a:srgbClr val="000000"/>
                  </a:solidFill>
                </a:rPr>
                <a:t>Try to assess and respond to the victims’ </a:t>
              </a:r>
              <a:r>
                <a:rPr lang="en-IE" b="1" dirty="0">
                  <a:solidFill>
                    <a:srgbClr val="000000"/>
                  </a:solidFill>
                </a:rPr>
                <a:t>needs, fears or concerns</a:t>
              </a:r>
              <a:endParaRPr lang="nl-NL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38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92238518"/>
              </p:ext>
            </p:extLst>
          </p:nvPr>
        </p:nvGraphicFramePr>
        <p:xfrm>
          <a:off x="539552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581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20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131-134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Understanding Sexual Violence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IDENTIFYING VICTIMS &amp; OTHER WITNESSES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348880"/>
            <a:ext cx="88569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Victims/witnesses will sometimes come forward </a:t>
            </a:r>
            <a:r>
              <a:rPr lang="en-GB" sz="2200" dirty="0" smtClean="0">
                <a:solidFill>
                  <a:srgbClr val="0000FF"/>
                </a:solidFill>
              </a:rPr>
              <a:t>spontaneously</a:t>
            </a:r>
            <a:r>
              <a:rPr lang="en-GB" sz="2200" dirty="0">
                <a:solidFill>
                  <a:srgbClr val="FF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- </a:t>
            </a:r>
            <a:r>
              <a:rPr lang="en-GB" sz="2200" dirty="0" smtClean="0">
                <a:solidFill>
                  <a:srgbClr val="FF0000"/>
                </a:solidFill>
              </a:rPr>
              <a:t> </a:t>
            </a:r>
            <a:r>
              <a:rPr lang="en-GB" sz="2200" dirty="0">
                <a:solidFill>
                  <a:srgbClr val="000000"/>
                </a:solidFill>
              </a:rPr>
              <a:t>y</a:t>
            </a:r>
            <a:r>
              <a:rPr lang="en-GB" sz="2200" dirty="0" smtClean="0">
                <a:solidFill>
                  <a:srgbClr val="000000"/>
                </a:solidFill>
              </a:rPr>
              <a:t>ou need </a:t>
            </a:r>
            <a:r>
              <a:rPr lang="en-GB" sz="2200" dirty="0">
                <a:solidFill>
                  <a:srgbClr val="000000"/>
                </a:solidFill>
              </a:rPr>
              <a:t>a </a:t>
            </a:r>
            <a:r>
              <a:rPr lang="en-GB" sz="2200" dirty="0">
                <a:solidFill>
                  <a:srgbClr val="0000FF"/>
                </a:solidFill>
              </a:rPr>
              <a:t>contingency plan </a:t>
            </a:r>
            <a:r>
              <a:rPr lang="en-GB" sz="2200" dirty="0" smtClean="0">
                <a:solidFill>
                  <a:srgbClr val="000000"/>
                </a:solidFill>
              </a:rPr>
              <a:t>for what to do if a particular witness/victim, during the interview, turns out to be a good source of evidence for other crimes</a:t>
            </a: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If victims/witnesses were originally identified by a </a:t>
            </a:r>
            <a:r>
              <a:rPr lang="en-GB" sz="2200" dirty="0">
                <a:solidFill>
                  <a:srgbClr val="0000FF"/>
                </a:solidFill>
              </a:rPr>
              <a:t>third party </a:t>
            </a:r>
            <a:r>
              <a:rPr lang="en-GB" sz="2200" dirty="0"/>
              <a:t>(NGOs, screening tools or surveys) </a:t>
            </a:r>
            <a:r>
              <a:rPr lang="en-GB" sz="2200" dirty="0">
                <a:solidFill>
                  <a:srgbClr val="000000"/>
                </a:solidFill>
              </a:rPr>
              <a:t>your approach should respect their confidentiality and security needs and should not reveal third party sources unless previously agreed and discussed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Victims/witnesses can also be identified through </a:t>
            </a:r>
            <a:r>
              <a:rPr lang="en-GB" sz="2200" dirty="0">
                <a:solidFill>
                  <a:srgbClr val="0000FF"/>
                </a:solidFill>
              </a:rPr>
              <a:t>intermediaries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25998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21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340768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131-134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WHAT IS AN INTERMEDIARY?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3212976"/>
            <a:ext cx="8640960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You may need </a:t>
            </a:r>
            <a:r>
              <a:rPr lang="en-GB" sz="2200" dirty="0" smtClean="0"/>
              <a:t>an </a:t>
            </a:r>
            <a:r>
              <a:rPr lang="en-GB" sz="2200" dirty="0"/>
              <a:t>intermediary if you are operating in an </a:t>
            </a:r>
            <a:r>
              <a:rPr lang="en-GB" sz="2200" dirty="0">
                <a:solidFill>
                  <a:srgbClr val="0000FF"/>
                </a:solidFill>
              </a:rPr>
              <a:t>unfamiliar environment</a:t>
            </a:r>
            <a:r>
              <a:rPr lang="en-GB" sz="2200" dirty="0"/>
              <a:t>, dealing with </a:t>
            </a:r>
            <a:r>
              <a:rPr lang="en-GB" sz="2200" dirty="0">
                <a:solidFill>
                  <a:srgbClr val="0000FF"/>
                </a:solidFill>
              </a:rPr>
              <a:t>severe security risks </a:t>
            </a:r>
            <a:r>
              <a:rPr lang="en-GB" sz="2200" dirty="0"/>
              <a:t>or trying to approach members of a </a:t>
            </a:r>
            <a:r>
              <a:rPr lang="en-GB" sz="2200" dirty="0" smtClean="0">
                <a:solidFill>
                  <a:srgbClr val="0000FF"/>
                </a:solidFill>
              </a:rPr>
              <a:t>closed </a:t>
            </a:r>
            <a:r>
              <a:rPr lang="en-GB" sz="2200" dirty="0">
                <a:solidFill>
                  <a:srgbClr val="0000FF"/>
                </a:solidFill>
              </a:rPr>
              <a:t>community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Many different individuals or groups can</a:t>
            </a:r>
            <a:r>
              <a:rPr lang="en-GB" sz="2200" dirty="0">
                <a:solidFill>
                  <a:srgbClr val="000000"/>
                </a:solidFill>
              </a:rPr>
              <a:t> serve </a:t>
            </a:r>
            <a:r>
              <a:rPr lang="en-GB" sz="2200" dirty="0" smtClean="0"/>
              <a:t>as </a:t>
            </a:r>
            <a:r>
              <a:rPr lang="en-GB" sz="2200" dirty="0"/>
              <a:t>intermediaries: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</p:txBody>
      </p:sp>
      <p:sp>
        <p:nvSpPr>
          <p:cNvPr id="13" name="Flowchart: Alternate Process 22"/>
          <p:cNvSpPr/>
          <p:nvPr/>
        </p:nvSpPr>
        <p:spPr>
          <a:xfrm>
            <a:off x="755576" y="2420888"/>
            <a:ext cx="7632848" cy="720080"/>
          </a:xfrm>
          <a:prstGeom prst="flowChartAlternate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An intermediary is anyone you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engage </a:t>
            </a:r>
            <a:r>
              <a:rPr lang="en-US" sz="2200" dirty="0">
                <a:solidFill>
                  <a:schemeClr val="tx1"/>
                </a:solidFill>
              </a:rPr>
              <a:t>to help you identify or approach relevant individuals or sources of information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51520" y="5157192"/>
            <a:ext cx="8710437" cy="1152128"/>
            <a:chOff x="254051" y="4698703"/>
            <a:chExt cx="8635897" cy="1205008"/>
          </a:xfrm>
        </p:grpSpPr>
        <p:sp>
          <p:nvSpPr>
            <p:cNvPr id="15" name="Freeform 14"/>
            <p:cNvSpPr/>
            <p:nvPr/>
          </p:nvSpPr>
          <p:spPr>
            <a:xfrm>
              <a:off x="254051" y="4698703"/>
              <a:ext cx="2008348" cy="1205008"/>
            </a:xfrm>
            <a:custGeom>
              <a:avLst/>
              <a:gdLst>
                <a:gd name="connsiteX0" fmla="*/ 0 w 2008348"/>
                <a:gd name="connsiteY0" fmla="*/ 602504 h 1205008"/>
                <a:gd name="connsiteX1" fmla="*/ 1004174 w 2008348"/>
                <a:gd name="connsiteY1" fmla="*/ 0 h 1205008"/>
                <a:gd name="connsiteX2" fmla="*/ 2008348 w 2008348"/>
                <a:gd name="connsiteY2" fmla="*/ 602504 h 1205008"/>
                <a:gd name="connsiteX3" fmla="*/ 1004174 w 2008348"/>
                <a:gd name="connsiteY3" fmla="*/ 1205008 h 1205008"/>
                <a:gd name="connsiteX4" fmla="*/ 0 w 2008348"/>
                <a:gd name="connsiteY4" fmla="*/ 602504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8348" h="1205008">
                  <a:moveTo>
                    <a:pt x="0" y="602504"/>
                  </a:moveTo>
                  <a:cubicBezTo>
                    <a:pt x="0" y="269750"/>
                    <a:pt x="449584" y="0"/>
                    <a:pt x="1004174" y="0"/>
                  </a:cubicBezTo>
                  <a:cubicBezTo>
                    <a:pt x="1558764" y="0"/>
                    <a:pt x="2008348" y="269750"/>
                    <a:pt x="2008348" y="602504"/>
                  </a:cubicBezTo>
                  <a:cubicBezTo>
                    <a:pt x="2008348" y="935258"/>
                    <a:pt x="1558764" y="1205008"/>
                    <a:pt x="1004174" y="1205008"/>
                  </a:cubicBezTo>
                  <a:cubicBezTo>
                    <a:pt x="449584" y="1205008"/>
                    <a:pt x="0" y="935258"/>
                    <a:pt x="0" y="602504"/>
                  </a:cubicBez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4116" tIns="252669" rIns="294116" bIns="25266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NGOs &amp; service providers</a:t>
              </a:r>
              <a:endParaRPr lang="nl-NL" sz="2000" b="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2463234" y="4698703"/>
              <a:ext cx="2008348" cy="1205008"/>
            </a:xfrm>
            <a:custGeom>
              <a:avLst/>
              <a:gdLst>
                <a:gd name="connsiteX0" fmla="*/ 0 w 2008348"/>
                <a:gd name="connsiteY0" fmla="*/ 602504 h 1205008"/>
                <a:gd name="connsiteX1" fmla="*/ 1004174 w 2008348"/>
                <a:gd name="connsiteY1" fmla="*/ 0 h 1205008"/>
                <a:gd name="connsiteX2" fmla="*/ 2008348 w 2008348"/>
                <a:gd name="connsiteY2" fmla="*/ 602504 h 1205008"/>
                <a:gd name="connsiteX3" fmla="*/ 1004174 w 2008348"/>
                <a:gd name="connsiteY3" fmla="*/ 1205008 h 1205008"/>
                <a:gd name="connsiteX4" fmla="*/ 0 w 2008348"/>
                <a:gd name="connsiteY4" fmla="*/ 602504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8348" h="1205008">
                  <a:moveTo>
                    <a:pt x="0" y="602504"/>
                  </a:moveTo>
                  <a:cubicBezTo>
                    <a:pt x="0" y="269750"/>
                    <a:pt x="449584" y="0"/>
                    <a:pt x="1004174" y="0"/>
                  </a:cubicBezTo>
                  <a:cubicBezTo>
                    <a:pt x="1558764" y="0"/>
                    <a:pt x="2008348" y="269750"/>
                    <a:pt x="2008348" y="602504"/>
                  </a:cubicBezTo>
                  <a:cubicBezTo>
                    <a:pt x="2008348" y="935258"/>
                    <a:pt x="1558764" y="1205008"/>
                    <a:pt x="1004174" y="1205008"/>
                  </a:cubicBezTo>
                  <a:cubicBezTo>
                    <a:pt x="449584" y="1205008"/>
                    <a:pt x="0" y="935258"/>
                    <a:pt x="0" y="602504"/>
                  </a:cubicBez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3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4116" tIns="252669" rIns="294116" bIns="25266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Victim support groups</a:t>
              </a:r>
              <a:endParaRPr lang="nl-NL" sz="2000" b="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4672417" y="4698703"/>
              <a:ext cx="2008348" cy="1205008"/>
            </a:xfrm>
            <a:custGeom>
              <a:avLst/>
              <a:gdLst>
                <a:gd name="connsiteX0" fmla="*/ 0 w 2008348"/>
                <a:gd name="connsiteY0" fmla="*/ 602504 h 1205008"/>
                <a:gd name="connsiteX1" fmla="*/ 1004174 w 2008348"/>
                <a:gd name="connsiteY1" fmla="*/ 0 h 1205008"/>
                <a:gd name="connsiteX2" fmla="*/ 2008348 w 2008348"/>
                <a:gd name="connsiteY2" fmla="*/ 602504 h 1205008"/>
                <a:gd name="connsiteX3" fmla="*/ 1004174 w 2008348"/>
                <a:gd name="connsiteY3" fmla="*/ 1205008 h 1205008"/>
                <a:gd name="connsiteX4" fmla="*/ 0 w 2008348"/>
                <a:gd name="connsiteY4" fmla="*/ 602504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8348" h="1205008">
                  <a:moveTo>
                    <a:pt x="0" y="602504"/>
                  </a:moveTo>
                  <a:cubicBezTo>
                    <a:pt x="0" y="269750"/>
                    <a:pt x="449584" y="0"/>
                    <a:pt x="1004174" y="0"/>
                  </a:cubicBezTo>
                  <a:cubicBezTo>
                    <a:pt x="1558764" y="0"/>
                    <a:pt x="2008348" y="269750"/>
                    <a:pt x="2008348" y="602504"/>
                  </a:cubicBezTo>
                  <a:cubicBezTo>
                    <a:pt x="2008348" y="935258"/>
                    <a:pt x="1558764" y="1205008"/>
                    <a:pt x="1004174" y="1205008"/>
                  </a:cubicBezTo>
                  <a:cubicBezTo>
                    <a:pt x="449584" y="1205008"/>
                    <a:pt x="0" y="935258"/>
                    <a:pt x="0" y="602504"/>
                  </a:cubicBez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3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4116" tIns="252669" rIns="294116" bIns="25266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Religious or community leaders</a:t>
              </a:r>
              <a:endParaRPr lang="nl-NL" sz="2000" b="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881600" y="4698703"/>
              <a:ext cx="2008348" cy="1205008"/>
            </a:xfrm>
            <a:custGeom>
              <a:avLst/>
              <a:gdLst>
                <a:gd name="connsiteX0" fmla="*/ 0 w 2008348"/>
                <a:gd name="connsiteY0" fmla="*/ 602504 h 1205008"/>
                <a:gd name="connsiteX1" fmla="*/ 1004174 w 2008348"/>
                <a:gd name="connsiteY1" fmla="*/ 0 h 1205008"/>
                <a:gd name="connsiteX2" fmla="*/ 2008348 w 2008348"/>
                <a:gd name="connsiteY2" fmla="*/ 602504 h 1205008"/>
                <a:gd name="connsiteX3" fmla="*/ 1004174 w 2008348"/>
                <a:gd name="connsiteY3" fmla="*/ 1205008 h 1205008"/>
                <a:gd name="connsiteX4" fmla="*/ 0 w 2008348"/>
                <a:gd name="connsiteY4" fmla="*/ 602504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8348" h="1205008">
                  <a:moveTo>
                    <a:pt x="0" y="602504"/>
                  </a:moveTo>
                  <a:cubicBezTo>
                    <a:pt x="0" y="269750"/>
                    <a:pt x="449584" y="0"/>
                    <a:pt x="1004174" y="0"/>
                  </a:cubicBezTo>
                  <a:cubicBezTo>
                    <a:pt x="1558764" y="0"/>
                    <a:pt x="2008348" y="269750"/>
                    <a:pt x="2008348" y="602504"/>
                  </a:cubicBezTo>
                  <a:cubicBezTo>
                    <a:pt x="2008348" y="935258"/>
                    <a:pt x="1558764" y="1205008"/>
                    <a:pt x="1004174" y="1205008"/>
                  </a:cubicBezTo>
                  <a:cubicBezTo>
                    <a:pt x="449584" y="1205008"/>
                    <a:pt x="0" y="935258"/>
                    <a:pt x="0" y="602504"/>
                  </a:cubicBezTo>
                  <a:close/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0316" tIns="252669" rIns="370316" bIns="25266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Male survivor networks</a:t>
              </a:r>
              <a:endParaRPr lang="nl-NL" sz="2000" b="0" kern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2955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22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340768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131-134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USING AND SELECTING INTERMEDIARIES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3212976"/>
            <a:ext cx="87849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algn="just"/>
            <a:endParaRPr lang="en-GB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5157192"/>
            <a:ext cx="8640960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2348880"/>
            <a:ext cx="8784976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Intermediaries can be a vital source of </a:t>
            </a:r>
            <a:r>
              <a:rPr lang="en-GB" sz="2200" dirty="0">
                <a:solidFill>
                  <a:srgbClr val="0000FF"/>
                </a:solidFill>
              </a:rPr>
              <a:t>local information/context</a:t>
            </a:r>
            <a:r>
              <a:rPr lang="en-GB" sz="2200" dirty="0"/>
              <a:t> and a good way to responsibly </a:t>
            </a:r>
            <a:r>
              <a:rPr lang="en-GB" sz="2200" dirty="0">
                <a:solidFill>
                  <a:srgbClr val="0000FF"/>
                </a:solidFill>
              </a:rPr>
              <a:t>manage risk</a:t>
            </a:r>
            <a:r>
              <a:rPr lang="en-GB" sz="2200" dirty="0"/>
              <a:t>, but they will require </a:t>
            </a:r>
            <a:r>
              <a:rPr lang="en-GB" sz="2200" dirty="0">
                <a:solidFill>
                  <a:srgbClr val="0000FF"/>
                </a:solidFill>
              </a:rPr>
              <a:t>careful supervision </a:t>
            </a:r>
            <a:r>
              <a:rPr lang="en-GB" sz="2200" dirty="0"/>
              <a:t>if they are representing you to</a:t>
            </a:r>
            <a:r>
              <a:rPr lang="en-GB" sz="2200" dirty="0">
                <a:solidFill>
                  <a:srgbClr val="000000"/>
                </a:solidFill>
              </a:rPr>
              <a:t> others </a:t>
            </a:r>
            <a:endParaRPr lang="en-GB" sz="2200" strike="sngStrike" dirty="0">
              <a:solidFill>
                <a:srgbClr val="000000"/>
              </a:solidFill>
            </a:endParaRP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algn="just"/>
            <a:endParaRPr lang="en-GB" sz="2200" dirty="0"/>
          </a:p>
          <a:p>
            <a:pPr algn="just"/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If you are working with a new or unfamiliar intermediary, particularly for the </a:t>
            </a:r>
            <a:r>
              <a:rPr lang="en-GB" sz="2200" dirty="0">
                <a:solidFill>
                  <a:srgbClr val="0000FF"/>
                </a:solidFill>
              </a:rPr>
              <a:t>initial approach </a:t>
            </a:r>
            <a:r>
              <a:rPr lang="en-GB" sz="2200" dirty="0"/>
              <a:t>to a victim/witness, be cautious about their impartiality and </a:t>
            </a:r>
            <a:r>
              <a:rPr lang="en-GB" sz="2200" dirty="0">
                <a:solidFill>
                  <a:srgbClr val="0000FF"/>
                </a:solidFill>
              </a:rPr>
              <a:t>potential agenda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23528" y="3501008"/>
            <a:ext cx="8491649" cy="1872208"/>
            <a:chOff x="328823" y="2909168"/>
            <a:chExt cx="8558361" cy="2464048"/>
          </a:xfrm>
        </p:grpSpPr>
        <p:sp>
          <p:nvSpPr>
            <p:cNvPr id="21" name="Right Arrow 20"/>
            <p:cNvSpPr/>
            <p:nvPr/>
          </p:nvSpPr>
          <p:spPr>
            <a:xfrm>
              <a:off x="966199" y="2909168"/>
              <a:ext cx="7283609" cy="2464048"/>
            </a:xfrm>
            <a:prstGeom prst="rightArrow">
              <a:avLst/>
            </a:pr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328823" y="3667513"/>
              <a:ext cx="2756693" cy="985619"/>
            </a:xfrm>
            <a:custGeom>
              <a:avLst/>
              <a:gdLst>
                <a:gd name="connsiteX0" fmla="*/ 0 w 2756693"/>
                <a:gd name="connsiteY0" fmla="*/ 164273 h 985619"/>
                <a:gd name="connsiteX1" fmla="*/ 164273 w 2756693"/>
                <a:gd name="connsiteY1" fmla="*/ 0 h 985619"/>
                <a:gd name="connsiteX2" fmla="*/ 2592420 w 2756693"/>
                <a:gd name="connsiteY2" fmla="*/ 0 h 985619"/>
                <a:gd name="connsiteX3" fmla="*/ 2756693 w 2756693"/>
                <a:gd name="connsiteY3" fmla="*/ 164273 h 985619"/>
                <a:gd name="connsiteX4" fmla="*/ 2756693 w 2756693"/>
                <a:gd name="connsiteY4" fmla="*/ 821346 h 985619"/>
                <a:gd name="connsiteX5" fmla="*/ 2592420 w 2756693"/>
                <a:gd name="connsiteY5" fmla="*/ 985619 h 985619"/>
                <a:gd name="connsiteX6" fmla="*/ 164273 w 2756693"/>
                <a:gd name="connsiteY6" fmla="*/ 985619 h 985619"/>
                <a:gd name="connsiteX7" fmla="*/ 0 w 2756693"/>
                <a:gd name="connsiteY7" fmla="*/ 821346 h 985619"/>
                <a:gd name="connsiteX8" fmla="*/ 0 w 2756693"/>
                <a:gd name="connsiteY8" fmla="*/ 164273 h 985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6693" h="985619">
                  <a:moveTo>
                    <a:pt x="0" y="164273"/>
                  </a:moveTo>
                  <a:cubicBezTo>
                    <a:pt x="0" y="73548"/>
                    <a:pt x="73548" y="0"/>
                    <a:pt x="164273" y="0"/>
                  </a:cubicBezTo>
                  <a:lnTo>
                    <a:pt x="2592420" y="0"/>
                  </a:lnTo>
                  <a:cubicBezTo>
                    <a:pt x="2683145" y="0"/>
                    <a:pt x="2756693" y="73548"/>
                    <a:pt x="2756693" y="164273"/>
                  </a:cubicBezTo>
                  <a:lnTo>
                    <a:pt x="2756693" y="821346"/>
                  </a:lnTo>
                  <a:cubicBezTo>
                    <a:pt x="2756693" y="912071"/>
                    <a:pt x="2683145" y="985619"/>
                    <a:pt x="2592420" y="985619"/>
                  </a:cubicBezTo>
                  <a:lnTo>
                    <a:pt x="164273" y="985619"/>
                  </a:lnTo>
                  <a:cubicBezTo>
                    <a:pt x="73548" y="985619"/>
                    <a:pt x="0" y="912071"/>
                    <a:pt x="0" y="821346"/>
                  </a:cubicBezTo>
                  <a:lnTo>
                    <a:pt x="0" y="16427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744" tIns="144000" rIns="135744" bIns="13574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1" kern="1200" dirty="0">
                  <a:solidFill>
                    <a:schemeClr val="tx1"/>
                  </a:solidFill>
                </a:rPr>
                <a:t>YOU/YOUR</a:t>
              </a:r>
              <a:r>
                <a:rPr lang="en-IE" sz="2200" b="1" kern="1200" dirty="0">
                  <a:solidFill>
                    <a:schemeClr val="tx1"/>
                  </a:solidFill>
                </a:rPr>
                <a:t> </a:t>
              </a:r>
              <a:r>
                <a:rPr lang="en-IE" sz="2000" b="1" kern="1200" dirty="0">
                  <a:solidFill>
                    <a:schemeClr val="tx1"/>
                  </a:solidFill>
                </a:rPr>
                <a:t>TEAM</a:t>
              </a:r>
              <a:endParaRPr lang="nl-NL" sz="20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229657" y="3648382"/>
              <a:ext cx="2756693" cy="985619"/>
            </a:xfrm>
            <a:custGeom>
              <a:avLst/>
              <a:gdLst>
                <a:gd name="connsiteX0" fmla="*/ 0 w 2756693"/>
                <a:gd name="connsiteY0" fmla="*/ 164273 h 985619"/>
                <a:gd name="connsiteX1" fmla="*/ 164273 w 2756693"/>
                <a:gd name="connsiteY1" fmla="*/ 0 h 985619"/>
                <a:gd name="connsiteX2" fmla="*/ 2592420 w 2756693"/>
                <a:gd name="connsiteY2" fmla="*/ 0 h 985619"/>
                <a:gd name="connsiteX3" fmla="*/ 2756693 w 2756693"/>
                <a:gd name="connsiteY3" fmla="*/ 164273 h 985619"/>
                <a:gd name="connsiteX4" fmla="*/ 2756693 w 2756693"/>
                <a:gd name="connsiteY4" fmla="*/ 821346 h 985619"/>
                <a:gd name="connsiteX5" fmla="*/ 2592420 w 2756693"/>
                <a:gd name="connsiteY5" fmla="*/ 985619 h 985619"/>
                <a:gd name="connsiteX6" fmla="*/ 164273 w 2756693"/>
                <a:gd name="connsiteY6" fmla="*/ 985619 h 985619"/>
                <a:gd name="connsiteX7" fmla="*/ 0 w 2756693"/>
                <a:gd name="connsiteY7" fmla="*/ 821346 h 985619"/>
                <a:gd name="connsiteX8" fmla="*/ 0 w 2756693"/>
                <a:gd name="connsiteY8" fmla="*/ 164273 h 985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6693" h="985619">
                  <a:moveTo>
                    <a:pt x="0" y="164273"/>
                  </a:moveTo>
                  <a:cubicBezTo>
                    <a:pt x="0" y="73548"/>
                    <a:pt x="73548" y="0"/>
                    <a:pt x="164273" y="0"/>
                  </a:cubicBezTo>
                  <a:lnTo>
                    <a:pt x="2592420" y="0"/>
                  </a:lnTo>
                  <a:cubicBezTo>
                    <a:pt x="2683145" y="0"/>
                    <a:pt x="2756693" y="73548"/>
                    <a:pt x="2756693" y="164273"/>
                  </a:cubicBezTo>
                  <a:lnTo>
                    <a:pt x="2756693" y="821346"/>
                  </a:lnTo>
                  <a:cubicBezTo>
                    <a:pt x="2756693" y="912071"/>
                    <a:pt x="2683145" y="985619"/>
                    <a:pt x="2592420" y="985619"/>
                  </a:cubicBezTo>
                  <a:lnTo>
                    <a:pt x="164273" y="985619"/>
                  </a:lnTo>
                  <a:cubicBezTo>
                    <a:pt x="73548" y="985619"/>
                    <a:pt x="0" y="912071"/>
                    <a:pt x="0" y="821346"/>
                  </a:cubicBezTo>
                  <a:lnTo>
                    <a:pt x="0" y="164273"/>
                  </a:lnTo>
                  <a:close/>
                </a:path>
              </a:pathLst>
            </a:custGeom>
            <a:solidFill>
              <a:srgbClr val="7BAFB7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2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744" tIns="180000" rIns="135744" bIns="13574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1" kern="1200" dirty="0">
                  <a:solidFill>
                    <a:srgbClr val="000000"/>
                  </a:solidFill>
                </a:rPr>
                <a:t>INTERMEDIARY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130491" y="3648382"/>
              <a:ext cx="2756693" cy="985619"/>
            </a:xfrm>
            <a:custGeom>
              <a:avLst/>
              <a:gdLst>
                <a:gd name="connsiteX0" fmla="*/ 0 w 2756693"/>
                <a:gd name="connsiteY0" fmla="*/ 164273 h 985619"/>
                <a:gd name="connsiteX1" fmla="*/ 164273 w 2756693"/>
                <a:gd name="connsiteY1" fmla="*/ 0 h 985619"/>
                <a:gd name="connsiteX2" fmla="*/ 2592420 w 2756693"/>
                <a:gd name="connsiteY2" fmla="*/ 0 h 985619"/>
                <a:gd name="connsiteX3" fmla="*/ 2756693 w 2756693"/>
                <a:gd name="connsiteY3" fmla="*/ 164273 h 985619"/>
                <a:gd name="connsiteX4" fmla="*/ 2756693 w 2756693"/>
                <a:gd name="connsiteY4" fmla="*/ 821346 h 985619"/>
                <a:gd name="connsiteX5" fmla="*/ 2592420 w 2756693"/>
                <a:gd name="connsiteY5" fmla="*/ 985619 h 985619"/>
                <a:gd name="connsiteX6" fmla="*/ 164273 w 2756693"/>
                <a:gd name="connsiteY6" fmla="*/ 985619 h 985619"/>
                <a:gd name="connsiteX7" fmla="*/ 0 w 2756693"/>
                <a:gd name="connsiteY7" fmla="*/ 821346 h 985619"/>
                <a:gd name="connsiteX8" fmla="*/ 0 w 2756693"/>
                <a:gd name="connsiteY8" fmla="*/ 164273 h 985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6693" h="985619">
                  <a:moveTo>
                    <a:pt x="0" y="164273"/>
                  </a:moveTo>
                  <a:cubicBezTo>
                    <a:pt x="0" y="73548"/>
                    <a:pt x="73548" y="0"/>
                    <a:pt x="164273" y="0"/>
                  </a:cubicBezTo>
                  <a:lnTo>
                    <a:pt x="2592420" y="0"/>
                  </a:lnTo>
                  <a:cubicBezTo>
                    <a:pt x="2683145" y="0"/>
                    <a:pt x="2756693" y="73548"/>
                    <a:pt x="2756693" y="164273"/>
                  </a:cubicBezTo>
                  <a:lnTo>
                    <a:pt x="2756693" y="821346"/>
                  </a:lnTo>
                  <a:cubicBezTo>
                    <a:pt x="2756693" y="912071"/>
                    <a:pt x="2683145" y="985619"/>
                    <a:pt x="2592420" y="985619"/>
                  </a:cubicBezTo>
                  <a:lnTo>
                    <a:pt x="164273" y="985619"/>
                  </a:lnTo>
                  <a:cubicBezTo>
                    <a:pt x="73548" y="985619"/>
                    <a:pt x="0" y="912071"/>
                    <a:pt x="0" y="821346"/>
                  </a:cubicBezTo>
                  <a:lnTo>
                    <a:pt x="0" y="164273"/>
                  </a:lnTo>
                  <a:close/>
                </a:path>
              </a:pathLst>
            </a:custGeom>
            <a:solidFill>
              <a:srgbClr val="64A6D7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2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744" tIns="180000" rIns="135744" bIns="13574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1" dirty="0">
                  <a:solidFill>
                    <a:srgbClr val="000000"/>
                  </a:solidFill>
                </a:rPr>
                <a:t>VICTIMS</a:t>
              </a:r>
              <a:r>
                <a:rPr lang="en-IE" sz="2000" b="1" kern="1200" dirty="0">
                  <a:solidFill>
                    <a:srgbClr val="000000"/>
                  </a:solidFill>
                </a:rPr>
                <a:t>/ WITNESSES</a:t>
              </a:r>
              <a:endParaRPr lang="nl-NL" sz="2000" b="1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9430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23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340768"/>
            <a:ext cx="78488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131-134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USING AND SELECTING INTERMEDIARIES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3212976"/>
            <a:ext cx="87849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algn="just"/>
            <a:endParaRPr lang="en-GB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107504" y="3501008"/>
            <a:ext cx="8856984" cy="2880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12968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algn="ctr"/>
            <a:r>
              <a:rPr lang="en-GB" sz="2200" dirty="0"/>
              <a:t>Before selecting or working with an intermediary, you should consider the following </a:t>
            </a:r>
            <a:r>
              <a:rPr lang="en-GB" sz="2200" dirty="0" smtClean="0"/>
              <a:t>issues:</a:t>
            </a: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algn="just"/>
            <a:endParaRPr lang="en-GB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000" y="2996952"/>
            <a:ext cx="8424936" cy="3240360"/>
          </a:xfrm>
          <a:prstGeom prst="rect">
            <a:avLst/>
          </a:prstGeom>
          <a:ln>
            <a:noFill/>
          </a:ln>
        </p:spPr>
      </p:sp>
      <p:grpSp>
        <p:nvGrpSpPr>
          <p:cNvPr id="17" name="Group 16"/>
          <p:cNvGrpSpPr/>
          <p:nvPr/>
        </p:nvGrpSpPr>
        <p:grpSpPr>
          <a:xfrm>
            <a:off x="548400" y="3429000"/>
            <a:ext cx="8200064" cy="2960712"/>
            <a:chOff x="323528" y="2636911"/>
            <a:chExt cx="8424936" cy="3480469"/>
          </a:xfrm>
        </p:grpSpPr>
        <p:sp>
          <p:nvSpPr>
            <p:cNvPr id="18" name="Rectangle 17"/>
            <p:cNvSpPr/>
            <p:nvPr/>
          </p:nvSpPr>
          <p:spPr>
            <a:xfrm>
              <a:off x="323528" y="2636911"/>
              <a:ext cx="8424936" cy="3480469"/>
            </a:xfrm>
            <a:prstGeom prst="rect">
              <a:avLst/>
            </a:prstGeom>
            <a:ln>
              <a:noFill/>
            </a:ln>
          </p:spPr>
        </p:sp>
        <p:sp>
          <p:nvSpPr>
            <p:cNvPr id="20" name="Freeform 19"/>
            <p:cNvSpPr/>
            <p:nvPr/>
          </p:nvSpPr>
          <p:spPr>
            <a:xfrm>
              <a:off x="32599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chemeClr val="accent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dirty="0">
                  <a:solidFill>
                    <a:srgbClr val="000000"/>
                  </a:solidFill>
                </a:rPr>
                <a:t>Relevant c</a:t>
              </a:r>
              <a:r>
                <a:rPr lang="en-IE" sz="1900" kern="1200" dirty="0">
                  <a:solidFill>
                    <a:srgbClr val="000000"/>
                  </a:solidFill>
                </a:rPr>
                <a:t>ommunity leaders &amp; organisations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2479949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5A9BB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kern="1200" dirty="0">
                  <a:solidFill>
                    <a:srgbClr val="000000"/>
                  </a:solidFill>
                </a:rPr>
                <a:t>Suitability to approach female/male </a:t>
              </a:r>
              <a:r>
                <a:rPr lang="en-IE" sz="1900" dirty="0">
                  <a:solidFill>
                    <a:srgbClr val="000000"/>
                  </a:solidFill>
                </a:rPr>
                <a:t>victims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4633903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kern="1200" dirty="0">
                  <a:solidFill>
                    <a:srgbClr val="000000"/>
                  </a:solidFill>
                </a:rPr>
                <a:t>Reliable means of contacting intermediary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6787856" y="2636912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kern="1200" dirty="0">
                  <a:solidFill>
                    <a:srgbClr val="000000"/>
                  </a:solidFill>
                </a:rPr>
                <a:t>Relevant </a:t>
              </a:r>
              <a:r>
                <a:rPr lang="en-IE" sz="1900" dirty="0">
                  <a:solidFill>
                    <a:srgbClr val="000000"/>
                  </a:solidFill>
                </a:rPr>
                <a:t>local support groups/ organisations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32599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kern="1200" dirty="0">
                  <a:solidFill>
                    <a:srgbClr val="000000"/>
                  </a:solidFill>
                </a:rPr>
                <a:t>Impact on risks to survivors &amp; witnesses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2479949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293356"/>
                <a:satOff val="-18843"/>
                <a:lumOff val="5602"/>
                <a:alphaOff val="0"/>
              </a:schemeClr>
            </a:fillRef>
            <a:effectRef idx="3">
              <a:schemeClr val="accent5">
                <a:hueOff val="4293356"/>
                <a:satOff val="-18843"/>
                <a:lumOff val="56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IE" sz="1900" dirty="0">
                  <a:solidFill>
                    <a:schemeClr val="tx1"/>
                  </a:solidFill>
                </a:rPr>
                <a:t>A</a:t>
              </a:r>
              <a:r>
                <a:rPr lang="en-IE" sz="1900" dirty="0" smtClean="0">
                  <a:solidFill>
                    <a:schemeClr val="tx1"/>
                  </a:solidFill>
                </a:rPr>
                <a:t>pplicable law &amp; </a:t>
              </a:r>
              <a:r>
                <a:rPr lang="en-IE" sz="1900" dirty="0" smtClean="0">
                  <a:solidFill>
                    <a:srgbClr val="000000"/>
                  </a:solidFill>
                </a:rPr>
                <a:t>ethical </a:t>
              </a:r>
              <a:r>
                <a:rPr lang="en-IE" sz="1900" dirty="0" smtClean="0">
                  <a:solidFill>
                    <a:srgbClr val="000000"/>
                  </a:solidFill>
                </a:rPr>
                <a:t>standards: </a:t>
              </a:r>
              <a:r>
                <a:rPr lang="en-IE" sz="1900" kern="1200" dirty="0" smtClean="0">
                  <a:solidFill>
                    <a:srgbClr val="000000"/>
                  </a:solidFill>
                </a:rPr>
                <a:t>compliance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4633903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kern="1200" dirty="0">
                  <a:solidFill>
                    <a:srgbClr val="000000"/>
                  </a:solidFill>
                </a:rPr>
                <a:t>Ability to monitor &amp; manage activities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6787856" y="4514086"/>
              <a:ext cx="1958139" cy="1603294"/>
            </a:xfrm>
            <a:custGeom>
              <a:avLst/>
              <a:gdLst>
                <a:gd name="connsiteX0" fmla="*/ 150626 w 2008348"/>
                <a:gd name="connsiteY0" fmla="*/ 150626 h 1205008"/>
                <a:gd name="connsiteX1" fmla="*/ 1857722 w 2008348"/>
                <a:gd name="connsiteY1" fmla="*/ 150626 h 1205008"/>
                <a:gd name="connsiteX2" fmla="*/ 1857722 w 2008348"/>
                <a:gd name="connsiteY2" fmla="*/ 1054382 h 1205008"/>
                <a:gd name="connsiteX3" fmla="*/ 150626 w 2008348"/>
                <a:gd name="connsiteY3" fmla="*/ 1054382 h 1205008"/>
                <a:gd name="connsiteX4" fmla="*/ 150626 w 2008348"/>
                <a:gd name="connsiteY4" fmla="*/ 150626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1857722 w 2008348"/>
                <a:gd name="connsiteY2" fmla="*/ 150626 h 1205008"/>
                <a:gd name="connsiteX3" fmla="*/ 150626 w 2008348"/>
                <a:gd name="connsiteY3" fmla="*/ 150626 h 1205008"/>
                <a:gd name="connsiteX4" fmla="*/ 0 w 2008348"/>
                <a:gd name="connsiteY4" fmla="*/ 0 h 1205008"/>
                <a:gd name="connsiteX0" fmla="*/ 0 w 2008348"/>
                <a:gd name="connsiteY0" fmla="*/ 1205008 h 1205008"/>
                <a:gd name="connsiteX1" fmla="*/ 150626 w 2008348"/>
                <a:gd name="connsiteY1" fmla="*/ 1054382 h 1205008"/>
                <a:gd name="connsiteX2" fmla="*/ 1857722 w 2008348"/>
                <a:gd name="connsiteY2" fmla="*/ 1054382 h 1205008"/>
                <a:gd name="connsiteX3" fmla="*/ 2008348 w 2008348"/>
                <a:gd name="connsiteY3" fmla="*/ 1205008 h 1205008"/>
                <a:gd name="connsiteX4" fmla="*/ 0 w 2008348"/>
                <a:gd name="connsiteY4" fmla="*/ 1205008 h 1205008"/>
                <a:gd name="connsiteX0" fmla="*/ 0 w 2008348"/>
                <a:gd name="connsiteY0" fmla="*/ 0 h 1205008"/>
                <a:gd name="connsiteX1" fmla="*/ 150626 w 2008348"/>
                <a:gd name="connsiteY1" fmla="*/ 150626 h 1205008"/>
                <a:gd name="connsiteX2" fmla="*/ 150626 w 2008348"/>
                <a:gd name="connsiteY2" fmla="*/ 1054382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0" fmla="*/ 2008348 w 2008348"/>
                <a:gd name="connsiteY0" fmla="*/ 0 h 1205008"/>
                <a:gd name="connsiteX1" fmla="*/ 2008348 w 2008348"/>
                <a:gd name="connsiteY1" fmla="*/ 1205008 h 1205008"/>
                <a:gd name="connsiteX2" fmla="*/ 1857722 w 2008348"/>
                <a:gd name="connsiteY2" fmla="*/ 1054382 h 1205008"/>
                <a:gd name="connsiteX3" fmla="*/ 1857722 w 2008348"/>
                <a:gd name="connsiteY3" fmla="*/ 150626 h 1205008"/>
                <a:gd name="connsiteX4" fmla="*/ 2008348 w 2008348"/>
                <a:gd name="connsiteY4" fmla="*/ 0 h 1205008"/>
                <a:gd name="connsiteX0" fmla="*/ 0 w 2008348"/>
                <a:gd name="connsiteY0" fmla="*/ 0 h 1205008"/>
                <a:gd name="connsiteX1" fmla="*/ 2008348 w 2008348"/>
                <a:gd name="connsiteY1" fmla="*/ 0 h 1205008"/>
                <a:gd name="connsiteX2" fmla="*/ 2008348 w 2008348"/>
                <a:gd name="connsiteY2" fmla="*/ 1205008 h 1205008"/>
                <a:gd name="connsiteX3" fmla="*/ 0 w 2008348"/>
                <a:gd name="connsiteY3" fmla="*/ 1205008 h 1205008"/>
                <a:gd name="connsiteX4" fmla="*/ 0 w 2008348"/>
                <a:gd name="connsiteY4" fmla="*/ 0 h 1205008"/>
                <a:gd name="connsiteX5" fmla="*/ 150626 w 2008348"/>
                <a:gd name="connsiteY5" fmla="*/ 150626 h 1205008"/>
                <a:gd name="connsiteX6" fmla="*/ 1857722 w 2008348"/>
                <a:gd name="connsiteY6" fmla="*/ 150626 h 1205008"/>
                <a:gd name="connsiteX7" fmla="*/ 1857722 w 2008348"/>
                <a:gd name="connsiteY7" fmla="*/ 1054382 h 1205008"/>
                <a:gd name="connsiteX8" fmla="*/ 150626 w 2008348"/>
                <a:gd name="connsiteY8" fmla="*/ 1054382 h 1205008"/>
                <a:gd name="connsiteX9" fmla="*/ 150626 w 2008348"/>
                <a:gd name="connsiteY9" fmla="*/ 150626 h 1205008"/>
                <a:gd name="connsiteX10" fmla="*/ 0 w 2008348"/>
                <a:gd name="connsiteY10" fmla="*/ 0 h 1205008"/>
                <a:gd name="connsiteX11" fmla="*/ 150626 w 2008348"/>
                <a:gd name="connsiteY11" fmla="*/ 150626 h 1205008"/>
                <a:gd name="connsiteX12" fmla="*/ 0 w 2008348"/>
                <a:gd name="connsiteY12" fmla="*/ 1205008 h 1205008"/>
                <a:gd name="connsiteX13" fmla="*/ 150626 w 2008348"/>
                <a:gd name="connsiteY13" fmla="*/ 1054382 h 1205008"/>
                <a:gd name="connsiteX14" fmla="*/ 2008348 w 2008348"/>
                <a:gd name="connsiteY14" fmla="*/ 0 h 1205008"/>
                <a:gd name="connsiteX15" fmla="*/ 1857722 w 2008348"/>
                <a:gd name="connsiteY15" fmla="*/ 150626 h 1205008"/>
                <a:gd name="connsiteX16" fmla="*/ 2008348 w 2008348"/>
                <a:gd name="connsiteY16" fmla="*/ 1205008 h 1205008"/>
                <a:gd name="connsiteX17" fmla="*/ 1857722 w 2008348"/>
                <a:gd name="connsiteY17" fmla="*/ 1054382 h 1205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008348" h="1205008" stroke="0" extrusionOk="0"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</a:path>
                <a:path w="2008348" h="1205008" fill="lightenLess" stroke="0" extrusionOk="0">
                  <a:moveTo>
                    <a:pt x="0" y="0"/>
                  </a:moveTo>
                  <a:lnTo>
                    <a:pt x="2008348" y="0"/>
                  </a:lnTo>
                  <a:lnTo>
                    <a:pt x="1857722" y="150626"/>
                  </a:lnTo>
                  <a:lnTo>
                    <a:pt x="150626" y="150626"/>
                  </a:lnTo>
                  <a:lnTo>
                    <a:pt x="0" y="0"/>
                  </a:lnTo>
                  <a:close/>
                </a:path>
                <a:path w="2008348" h="1205008" fill="darkenLess" stroke="0" extrusionOk="0">
                  <a:moveTo>
                    <a:pt x="0" y="1205008"/>
                  </a:moveTo>
                  <a:lnTo>
                    <a:pt x="150626" y="1054382"/>
                  </a:lnTo>
                  <a:lnTo>
                    <a:pt x="1857722" y="1054382"/>
                  </a:lnTo>
                  <a:lnTo>
                    <a:pt x="2008348" y="1205008"/>
                  </a:lnTo>
                  <a:lnTo>
                    <a:pt x="0" y="1205008"/>
                  </a:lnTo>
                  <a:close/>
                </a:path>
                <a:path w="2008348" h="1205008" fill="lighten" stroke="0" extrusionOk="0">
                  <a:moveTo>
                    <a:pt x="0" y="0"/>
                  </a:moveTo>
                  <a:lnTo>
                    <a:pt x="150626" y="150626"/>
                  </a:lnTo>
                  <a:lnTo>
                    <a:pt x="150626" y="1054382"/>
                  </a:lnTo>
                  <a:lnTo>
                    <a:pt x="0" y="1205008"/>
                  </a:lnTo>
                  <a:lnTo>
                    <a:pt x="0" y="0"/>
                  </a:lnTo>
                  <a:close/>
                </a:path>
                <a:path w="2008348" h="1205008" fill="darken" stroke="0" extrusionOk="0">
                  <a:moveTo>
                    <a:pt x="2008348" y="0"/>
                  </a:moveTo>
                  <a:lnTo>
                    <a:pt x="2008348" y="1205008"/>
                  </a:lnTo>
                  <a:lnTo>
                    <a:pt x="1857722" y="1054382"/>
                  </a:lnTo>
                  <a:lnTo>
                    <a:pt x="1857722" y="150626"/>
                  </a:lnTo>
                  <a:lnTo>
                    <a:pt x="2008348" y="0"/>
                  </a:lnTo>
                  <a:close/>
                </a:path>
                <a:path w="2008348" h="1205008" fill="none" extrusionOk="0">
                  <a:moveTo>
                    <a:pt x="0" y="0"/>
                  </a:moveTo>
                  <a:lnTo>
                    <a:pt x="2008348" y="0"/>
                  </a:lnTo>
                  <a:lnTo>
                    <a:pt x="2008348" y="1205008"/>
                  </a:lnTo>
                  <a:lnTo>
                    <a:pt x="0" y="1205008"/>
                  </a:lnTo>
                  <a:lnTo>
                    <a:pt x="0" y="0"/>
                  </a:lnTo>
                  <a:close/>
                  <a:moveTo>
                    <a:pt x="150626" y="150626"/>
                  </a:moveTo>
                  <a:lnTo>
                    <a:pt x="1857722" y="150626"/>
                  </a:lnTo>
                  <a:lnTo>
                    <a:pt x="1857722" y="1054382"/>
                  </a:lnTo>
                  <a:lnTo>
                    <a:pt x="150626" y="1054382"/>
                  </a:lnTo>
                  <a:lnTo>
                    <a:pt x="150626" y="150626"/>
                  </a:lnTo>
                  <a:close/>
                  <a:moveTo>
                    <a:pt x="0" y="0"/>
                  </a:moveTo>
                  <a:lnTo>
                    <a:pt x="150626" y="150626"/>
                  </a:lnTo>
                  <a:moveTo>
                    <a:pt x="0" y="1205008"/>
                  </a:moveTo>
                  <a:lnTo>
                    <a:pt x="150626" y="1054382"/>
                  </a:lnTo>
                  <a:moveTo>
                    <a:pt x="2008348" y="0"/>
                  </a:moveTo>
                  <a:lnTo>
                    <a:pt x="1857722" y="150626"/>
                  </a:lnTo>
                  <a:moveTo>
                    <a:pt x="2008348" y="1205008"/>
                  </a:moveTo>
                  <a:lnTo>
                    <a:pt x="1857722" y="1054382"/>
                  </a:lnTo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9206" tIns="219206" rIns="219206" bIns="21920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kern="1200" dirty="0">
                  <a:solidFill>
                    <a:srgbClr val="000000"/>
                  </a:solidFill>
                </a:rPr>
                <a:t>Background check, affiliations &amp; gender views</a:t>
              </a:r>
              <a:endParaRPr lang="nl-NL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8178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24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340768"/>
            <a:ext cx="78488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131-134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USING AND SELECTING INTERMEDIARIES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3212976"/>
            <a:ext cx="87849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200" dirty="0"/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algn="just"/>
            <a:endParaRPr lang="en-GB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107504" y="3501008"/>
            <a:ext cx="8856984" cy="2880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2348880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Your intermediary should avoid the following </a:t>
            </a:r>
            <a:r>
              <a:rPr lang="en-GB" sz="2200" dirty="0">
                <a:solidFill>
                  <a:srgbClr val="0000FF"/>
                </a:solidFill>
              </a:rPr>
              <a:t>bad professional practices</a:t>
            </a:r>
            <a:r>
              <a:rPr lang="en-GB" sz="2200" dirty="0"/>
              <a:t>: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algn="just"/>
            <a:endParaRPr lang="en-GB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000" y="2996952"/>
            <a:ext cx="8424936" cy="3240360"/>
          </a:xfrm>
          <a:prstGeom prst="rect">
            <a:avLst/>
          </a:prstGeom>
          <a:ln>
            <a:noFill/>
          </a:ln>
        </p:spPr>
      </p:sp>
      <p:grpSp>
        <p:nvGrpSpPr>
          <p:cNvPr id="21" name="Group 20"/>
          <p:cNvGrpSpPr/>
          <p:nvPr/>
        </p:nvGrpSpPr>
        <p:grpSpPr>
          <a:xfrm>
            <a:off x="611560" y="3573016"/>
            <a:ext cx="8136904" cy="2880320"/>
            <a:chOff x="540031" y="2852844"/>
            <a:chExt cx="8047546" cy="3175134"/>
          </a:xfrm>
        </p:grpSpPr>
        <p:sp>
          <p:nvSpPr>
            <p:cNvPr id="22" name="Freeform 21"/>
            <p:cNvSpPr/>
            <p:nvPr/>
          </p:nvSpPr>
          <p:spPr>
            <a:xfrm>
              <a:off x="540031" y="2852844"/>
              <a:ext cx="2514579" cy="1443082"/>
            </a:xfrm>
            <a:custGeom>
              <a:avLst/>
              <a:gdLst>
                <a:gd name="connsiteX0" fmla="*/ 0 w 2631484"/>
                <a:gd name="connsiteY0" fmla="*/ 753211 h 1506422"/>
                <a:gd name="connsiteX1" fmla="*/ 1315742 w 2631484"/>
                <a:gd name="connsiteY1" fmla="*/ 0 h 1506422"/>
                <a:gd name="connsiteX2" fmla="*/ 2631484 w 2631484"/>
                <a:gd name="connsiteY2" fmla="*/ 753211 h 1506422"/>
                <a:gd name="connsiteX3" fmla="*/ 1315742 w 2631484"/>
                <a:gd name="connsiteY3" fmla="*/ 1506422 h 1506422"/>
                <a:gd name="connsiteX4" fmla="*/ 0 w 2631484"/>
                <a:gd name="connsiteY4" fmla="*/ 753211 h 150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1484" h="1506422">
                  <a:moveTo>
                    <a:pt x="0" y="753211"/>
                  </a:moveTo>
                  <a:cubicBezTo>
                    <a:pt x="0" y="337224"/>
                    <a:pt x="589078" y="0"/>
                    <a:pt x="1315742" y="0"/>
                  </a:cubicBezTo>
                  <a:cubicBezTo>
                    <a:pt x="2042406" y="0"/>
                    <a:pt x="2631484" y="337224"/>
                    <a:pt x="2631484" y="753211"/>
                  </a:cubicBezTo>
                  <a:cubicBezTo>
                    <a:pt x="2631484" y="1169198"/>
                    <a:pt x="2042406" y="1506422"/>
                    <a:pt x="1315742" y="1506422"/>
                  </a:cubicBezTo>
                  <a:cubicBezTo>
                    <a:pt x="589078" y="1506422"/>
                    <a:pt x="0" y="1169198"/>
                    <a:pt x="0" y="753211"/>
                  </a:cubicBez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1572" tIns="296810" rIns="461572" bIns="29681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</a:rPr>
                <a:t>Unethical/ </a:t>
              </a:r>
              <a:r>
                <a:rPr lang="en-IE" sz="2000" b="0" kern="1200" dirty="0">
                  <a:solidFill>
                    <a:schemeClr val="tx1"/>
                  </a:solidFill>
                </a:rPr>
                <a:t>dishonest behaviour</a:t>
              </a:r>
              <a:endParaRPr lang="nl-NL" sz="2000" b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308690" y="3717031"/>
              <a:ext cx="2514579" cy="1443082"/>
            </a:xfrm>
            <a:custGeom>
              <a:avLst/>
              <a:gdLst>
                <a:gd name="connsiteX0" fmla="*/ 0 w 2631484"/>
                <a:gd name="connsiteY0" fmla="*/ 751853 h 1503705"/>
                <a:gd name="connsiteX1" fmla="*/ 1315742 w 2631484"/>
                <a:gd name="connsiteY1" fmla="*/ 0 h 1503705"/>
                <a:gd name="connsiteX2" fmla="*/ 2631484 w 2631484"/>
                <a:gd name="connsiteY2" fmla="*/ 751853 h 1503705"/>
                <a:gd name="connsiteX3" fmla="*/ 1315742 w 2631484"/>
                <a:gd name="connsiteY3" fmla="*/ 1503706 h 1503705"/>
                <a:gd name="connsiteX4" fmla="*/ 0 w 2631484"/>
                <a:gd name="connsiteY4" fmla="*/ 751853 h 150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1484" h="1503705">
                  <a:moveTo>
                    <a:pt x="0" y="751853"/>
                  </a:moveTo>
                  <a:cubicBezTo>
                    <a:pt x="0" y="336616"/>
                    <a:pt x="589078" y="0"/>
                    <a:pt x="1315742" y="0"/>
                  </a:cubicBezTo>
                  <a:cubicBezTo>
                    <a:pt x="2042406" y="0"/>
                    <a:pt x="2631484" y="336616"/>
                    <a:pt x="2631484" y="751853"/>
                  </a:cubicBezTo>
                  <a:cubicBezTo>
                    <a:pt x="2631484" y="1167090"/>
                    <a:pt x="2042406" y="1503706"/>
                    <a:pt x="1315742" y="1503706"/>
                  </a:cubicBezTo>
                  <a:cubicBezTo>
                    <a:pt x="589078" y="1503706"/>
                    <a:pt x="0" y="1167090"/>
                    <a:pt x="0" y="751853"/>
                  </a:cubicBez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514289"/>
                <a:satOff val="-1422"/>
                <a:lumOff val="883"/>
                <a:alphaOff val="0"/>
              </a:schemeClr>
            </a:fillRef>
            <a:effectRef idx="3">
              <a:schemeClr val="accent4">
                <a:hueOff val="-514289"/>
                <a:satOff val="-1422"/>
                <a:lumOff val="8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1572" tIns="296412" rIns="461572" bIns="2964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</a:rPr>
                <a:t>Offering financial or material inducements</a:t>
              </a:r>
              <a:endParaRPr lang="nl-NL" sz="2000" b="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072998" y="2852845"/>
              <a:ext cx="2514579" cy="1443082"/>
            </a:xfrm>
            <a:custGeom>
              <a:avLst/>
              <a:gdLst>
                <a:gd name="connsiteX0" fmla="*/ 0 w 2626762"/>
                <a:gd name="connsiteY0" fmla="*/ 751853 h 1503705"/>
                <a:gd name="connsiteX1" fmla="*/ 1313381 w 2626762"/>
                <a:gd name="connsiteY1" fmla="*/ 0 h 1503705"/>
                <a:gd name="connsiteX2" fmla="*/ 2626762 w 2626762"/>
                <a:gd name="connsiteY2" fmla="*/ 751853 h 1503705"/>
                <a:gd name="connsiteX3" fmla="*/ 1313381 w 2626762"/>
                <a:gd name="connsiteY3" fmla="*/ 1503706 h 1503705"/>
                <a:gd name="connsiteX4" fmla="*/ 0 w 2626762"/>
                <a:gd name="connsiteY4" fmla="*/ 751853 h 150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6762" h="1503705">
                  <a:moveTo>
                    <a:pt x="0" y="751853"/>
                  </a:moveTo>
                  <a:cubicBezTo>
                    <a:pt x="0" y="336616"/>
                    <a:pt x="588021" y="0"/>
                    <a:pt x="1313381" y="0"/>
                  </a:cubicBezTo>
                  <a:cubicBezTo>
                    <a:pt x="2038741" y="0"/>
                    <a:pt x="2626762" y="336616"/>
                    <a:pt x="2626762" y="751853"/>
                  </a:cubicBezTo>
                  <a:cubicBezTo>
                    <a:pt x="2626762" y="1167090"/>
                    <a:pt x="2038741" y="1503706"/>
                    <a:pt x="1313381" y="1503706"/>
                  </a:cubicBezTo>
                  <a:cubicBezTo>
                    <a:pt x="588021" y="1503706"/>
                    <a:pt x="0" y="1167090"/>
                    <a:pt x="0" y="751853"/>
                  </a:cubicBez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028578"/>
                <a:satOff val="-2845"/>
                <a:lumOff val="1765"/>
                <a:alphaOff val="0"/>
              </a:schemeClr>
            </a:fillRef>
            <a:effectRef idx="3">
              <a:schemeClr val="accent4">
                <a:hueOff val="-1028578"/>
                <a:satOff val="-2845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0880" tIns="296412" rIns="460880" bIns="2964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1900" b="0" kern="1200" dirty="0" smtClean="0">
                  <a:solidFill>
                    <a:srgbClr val="000000"/>
                  </a:solidFill>
                </a:rPr>
                <a:t>Coaching witnesses, or asking leading questions</a:t>
              </a:r>
              <a:endParaRPr lang="nl-NL" sz="1900" b="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40031" y="4584896"/>
              <a:ext cx="2514579" cy="1443082"/>
            </a:xfrm>
            <a:custGeom>
              <a:avLst/>
              <a:gdLst>
                <a:gd name="connsiteX0" fmla="*/ 0 w 2631484"/>
                <a:gd name="connsiteY0" fmla="*/ 751853 h 1503705"/>
                <a:gd name="connsiteX1" fmla="*/ 1315742 w 2631484"/>
                <a:gd name="connsiteY1" fmla="*/ 0 h 1503705"/>
                <a:gd name="connsiteX2" fmla="*/ 2631484 w 2631484"/>
                <a:gd name="connsiteY2" fmla="*/ 751853 h 1503705"/>
                <a:gd name="connsiteX3" fmla="*/ 1315742 w 2631484"/>
                <a:gd name="connsiteY3" fmla="*/ 1503706 h 1503705"/>
                <a:gd name="connsiteX4" fmla="*/ 0 w 2631484"/>
                <a:gd name="connsiteY4" fmla="*/ 751853 h 150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1484" h="1503705">
                  <a:moveTo>
                    <a:pt x="0" y="751853"/>
                  </a:moveTo>
                  <a:cubicBezTo>
                    <a:pt x="0" y="336616"/>
                    <a:pt x="589078" y="0"/>
                    <a:pt x="1315742" y="0"/>
                  </a:cubicBezTo>
                  <a:cubicBezTo>
                    <a:pt x="2042406" y="0"/>
                    <a:pt x="2631484" y="336616"/>
                    <a:pt x="2631484" y="751853"/>
                  </a:cubicBezTo>
                  <a:cubicBezTo>
                    <a:pt x="2631484" y="1167090"/>
                    <a:pt x="2042406" y="1503706"/>
                    <a:pt x="1315742" y="1503706"/>
                  </a:cubicBezTo>
                  <a:cubicBezTo>
                    <a:pt x="589078" y="1503706"/>
                    <a:pt x="0" y="1167090"/>
                    <a:pt x="0" y="751853"/>
                  </a:cubicBez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542867"/>
                <a:satOff val="-4267"/>
                <a:lumOff val="2648"/>
                <a:alphaOff val="0"/>
              </a:schemeClr>
            </a:fillRef>
            <a:effectRef idx="3">
              <a:schemeClr val="accent4">
                <a:hueOff val="-1542867"/>
                <a:satOff val="-4267"/>
                <a:lumOff val="26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5372" tIns="296412" rIns="385372" bIns="2964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</a:rPr>
                <a:t>Involvement beyond agreed role/mandate</a:t>
              </a:r>
              <a:endParaRPr lang="nl-NL" sz="2000" b="0" kern="1200" dirty="0">
                <a:solidFill>
                  <a:srgbClr val="000000"/>
                </a:solidFill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>
              <a:off x="6072998" y="4584896"/>
              <a:ext cx="2514579" cy="1443082"/>
            </a:xfrm>
            <a:custGeom>
              <a:avLst/>
              <a:gdLst>
                <a:gd name="connsiteX0" fmla="*/ 0 w 2631484"/>
                <a:gd name="connsiteY0" fmla="*/ 751853 h 1503705"/>
                <a:gd name="connsiteX1" fmla="*/ 1315742 w 2631484"/>
                <a:gd name="connsiteY1" fmla="*/ 0 h 1503705"/>
                <a:gd name="connsiteX2" fmla="*/ 2631484 w 2631484"/>
                <a:gd name="connsiteY2" fmla="*/ 751853 h 1503705"/>
                <a:gd name="connsiteX3" fmla="*/ 1315742 w 2631484"/>
                <a:gd name="connsiteY3" fmla="*/ 1503706 h 1503705"/>
                <a:gd name="connsiteX4" fmla="*/ 0 w 2631484"/>
                <a:gd name="connsiteY4" fmla="*/ 751853 h 150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1484" h="1503705">
                  <a:moveTo>
                    <a:pt x="0" y="751853"/>
                  </a:moveTo>
                  <a:cubicBezTo>
                    <a:pt x="0" y="336616"/>
                    <a:pt x="589078" y="0"/>
                    <a:pt x="1315742" y="0"/>
                  </a:cubicBezTo>
                  <a:cubicBezTo>
                    <a:pt x="2042406" y="0"/>
                    <a:pt x="2631484" y="336616"/>
                    <a:pt x="2631484" y="751853"/>
                  </a:cubicBezTo>
                  <a:cubicBezTo>
                    <a:pt x="2631484" y="1167090"/>
                    <a:pt x="2042406" y="1503706"/>
                    <a:pt x="1315742" y="1503706"/>
                  </a:cubicBezTo>
                  <a:cubicBezTo>
                    <a:pt x="589078" y="1503706"/>
                    <a:pt x="0" y="1167090"/>
                    <a:pt x="0" y="751853"/>
                  </a:cubicBez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1572" tIns="296412" rIns="461572" bIns="2964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000" b="0" kern="1200" dirty="0">
                  <a:solidFill>
                    <a:srgbClr val="000000"/>
                  </a:solidFill>
                </a:rPr>
                <a:t>Raising unreasonable expectations</a:t>
              </a:r>
              <a:endParaRPr lang="nl-NL" sz="2000" b="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1188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25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134-135 and Module 11 - Interviewing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USING AND SELECTING INTERPRETERS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000" y="266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7504" y="2420888"/>
            <a:ext cx="87849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Interpreters are a crucial part of your team </a:t>
            </a:r>
            <a:r>
              <a:rPr lang="mr-IN" sz="2200" dirty="0"/>
              <a:t>–</a:t>
            </a:r>
            <a:r>
              <a:rPr lang="en-GB" sz="2200" dirty="0"/>
              <a:t> they are your </a:t>
            </a:r>
            <a:r>
              <a:rPr lang="en-GB" sz="2200" dirty="0">
                <a:solidFill>
                  <a:srgbClr val="0000FF"/>
                </a:solidFill>
              </a:rPr>
              <a:t>primary communication point </a:t>
            </a:r>
            <a:r>
              <a:rPr lang="en-GB" sz="2200" dirty="0"/>
              <a:t>and a vital source of </a:t>
            </a:r>
            <a:r>
              <a:rPr lang="en-GB" sz="2200" dirty="0">
                <a:solidFill>
                  <a:srgbClr val="0000FF"/>
                </a:solidFill>
              </a:rPr>
              <a:t>local/contextual information 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Your interpreter should ideally be </a:t>
            </a:r>
            <a:r>
              <a:rPr lang="en-GB" sz="2200" dirty="0">
                <a:solidFill>
                  <a:srgbClr val="0000FF"/>
                </a:solidFill>
              </a:rPr>
              <a:t>professionally trained </a:t>
            </a:r>
            <a:r>
              <a:rPr lang="en-GB" sz="2200" dirty="0"/>
              <a:t>and have the </a:t>
            </a:r>
            <a:r>
              <a:rPr lang="en-GB" sz="2200" dirty="0">
                <a:solidFill>
                  <a:srgbClr val="0000FF"/>
                </a:solidFill>
              </a:rPr>
              <a:t>sensitivity and experience </a:t>
            </a:r>
            <a:r>
              <a:rPr lang="en-GB" sz="2200" dirty="0"/>
              <a:t>to work with CARSV victims/witnesses (including </a:t>
            </a:r>
            <a:r>
              <a:rPr lang="en-GB" sz="2200" dirty="0">
                <a:solidFill>
                  <a:srgbClr val="0000FF"/>
                </a:solidFill>
              </a:rPr>
              <a:t>men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children</a:t>
            </a:r>
            <a:r>
              <a:rPr lang="en-GB" sz="2200" dirty="0"/>
              <a:t> as appropriate)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It is important to </a:t>
            </a:r>
            <a:r>
              <a:rPr lang="en-GB" sz="2200" dirty="0">
                <a:solidFill>
                  <a:srgbClr val="0000FF"/>
                </a:solidFill>
              </a:rPr>
              <a:t>carefully vet </a:t>
            </a:r>
            <a:r>
              <a:rPr lang="en-GB" sz="2200" dirty="0"/>
              <a:t>potential interpreters as they will have access to </a:t>
            </a:r>
            <a:r>
              <a:rPr lang="en-GB" sz="2200" dirty="0">
                <a:solidFill>
                  <a:srgbClr val="0000FF"/>
                </a:solidFill>
              </a:rPr>
              <a:t>very sensitive information </a:t>
            </a:r>
            <a:r>
              <a:rPr lang="en-GB" sz="2200" dirty="0"/>
              <a:t>and you must assess and minimise the </a:t>
            </a:r>
            <a:r>
              <a:rPr lang="en-GB" sz="2200" dirty="0">
                <a:solidFill>
                  <a:srgbClr val="0000FF"/>
                </a:solidFill>
              </a:rPr>
              <a:t>risk of disclosure </a:t>
            </a:r>
          </a:p>
        </p:txBody>
      </p:sp>
    </p:spTree>
    <p:extLst>
      <p:ext uri="{BB962C8B-B14F-4D97-AF65-F5344CB8AC3E}">
        <p14:creationId xmlns:p14="http://schemas.microsoft.com/office/powerpoint/2010/main" val="3611666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26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412776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134-135 and Module 11 - Interviewing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USING AND SELECTING INTERPRETERS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5157192"/>
            <a:ext cx="8640960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35000" y="266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7504" y="2420888"/>
            <a:ext cx="8784976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Like the rest of your team, interpreters need to be briefed on the concepts of </a:t>
            </a:r>
            <a:r>
              <a:rPr lang="en-GB" sz="2200" dirty="0">
                <a:solidFill>
                  <a:srgbClr val="0000FF"/>
                </a:solidFill>
              </a:rPr>
              <a:t>confidentiality</a:t>
            </a:r>
            <a:r>
              <a:rPr lang="en-GB" sz="2200" dirty="0"/>
              <a:t>, </a:t>
            </a:r>
            <a:r>
              <a:rPr lang="en-GB" sz="2200" dirty="0">
                <a:solidFill>
                  <a:srgbClr val="0000FF"/>
                </a:solidFill>
              </a:rPr>
              <a:t>informed consent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Do No Harm</a:t>
            </a:r>
            <a:r>
              <a:rPr lang="en-GB" sz="2200" dirty="0">
                <a:solidFill>
                  <a:srgbClr val="000000"/>
                </a:solidFill>
              </a:rPr>
              <a:t>; they must </a:t>
            </a:r>
            <a:r>
              <a:rPr lang="en-GB" sz="2200" dirty="0"/>
              <a:t>understand the </a:t>
            </a:r>
            <a:r>
              <a:rPr lang="en-GB" sz="2200" dirty="0">
                <a:solidFill>
                  <a:srgbClr val="0000FF"/>
                </a:solidFill>
              </a:rPr>
              <a:t>objectives</a:t>
            </a:r>
            <a:r>
              <a:rPr lang="en-GB" sz="2200" dirty="0"/>
              <a:t>, their </a:t>
            </a:r>
            <a:r>
              <a:rPr lang="en-GB" sz="2200" dirty="0">
                <a:solidFill>
                  <a:srgbClr val="0000FF"/>
                </a:solidFill>
              </a:rPr>
              <a:t>roles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responsibilities</a:t>
            </a:r>
            <a:r>
              <a:rPr lang="en-GB" sz="2200" dirty="0"/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GB" sz="2200" dirty="0" smtClean="0"/>
              <a:t>Not </a:t>
            </a:r>
            <a:r>
              <a:rPr lang="en-GB" sz="2200" dirty="0"/>
              <a:t>all interpreters will be professionally trained </a:t>
            </a:r>
            <a:r>
              <a:rPr lang="mr-IN" sz="2200" dirty="0"/>
              <a:t>–</a:t>
            </a:r>
            <a:r>
              <a:rPr lang="en-GB" sz="2200" dirty="0"/>
              <a:t> some may just speak the relevant language(s). Remember, </a:t>
            </a:r>
            <a:r>
              <a:rPr lang="en-GB" sz="2200" dirty="0">
                <a:solidFill>
                  <a:srgbClr val="0000FF"/>
                </a:solidFill>
              </a:rPr>
              <a:t>you speak through them</a:t>
            </a:r>
            <a:r>
              <a:rPr lang="en-GB" sz="2200" dirty="0"/>
              <a:t> and </a:t>
            </a:r>
            <a:r>
              <a:rPr lang="en-GB" sz="2200" dirty="0">
                <a:solidFill>
                  <a:srgbClr val="0000FF"/>
                </a:solidFill>
              </a:rPr>
              <a:t>they represent you to others </a:t>
            </a:r>
          </a:p>
        </p:txBody>
      </p:sp>
      <p:sp>
        <p:nvSpPr>
          <p:cNvPr id="21" name="Shape 20"/>
          <p:cNvSpPr/>
          <p:nvPr/>
        </p:nvSpPr>
        <p:spPr>
          <a:xfrm>
            <a:off x="1259633" y="4986824"/>
            <a:ext cx="5760639" cy="1250488"/>
          </a:xfrm>
          <a:prstGeom prst="leftRightRibbon">
            <a:avLst/>
          </a:prstGeom>
          <a:solidFill>
            <a:srgbClr val="7F7C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Information</a:t>
            </a:r>
            <a:r>
              <a:rPr lang="en-GB" sz="2200" dirty="0">
                <a:solidFill>
                  <a:schemeClr val="tx1"/>
                </a:solidFill>
              </a:rPr>
              <a:t>                         </a:t>
            </a:r>
          </a:p>
          <a:p>
            <a:r>
              <a:rPr lang="en-GB" sz="2200" dirty="0">
                <a:solidFill>
                  <a:schemeClr val="tx1"/>
                </a:solidFill>
              </a:rPr>
              <a:t>                                 </a:t>
            </a:r>
            <a:r>
              <a:rPr lang="en-GB" sz="2000" b="1" dirty="0">
                <a:solidFill>
                  <a:schemeClr val="tx1"/>
                </a:solidFill>
              </a:rPr>
              <a:t>C</a:t>
            </a:r>
            <a:r>
              <a:rPr lang="en-GB" b="1" dirty="0">
                <a:solidFill>
                  <a:schemeClr val="tx1"/>
                </a:solidFill>
              </a:rPr>
              <a:t>ommunication</a:t>
            </a:r>
          </a:p>
        </p:txBody>
      </p:sp>
      <p:sp>
        <p:nvSpPr>
          <p:cNvPr id="24" name="Bevel 23"/>
          <p:cNvSpPr/>
          <p:nvPr/>
        </p:nvSpPr>
        <p:spPr>
          <a:xfrm rot="19827592">
            <a:off x="2752505" y="5393106"/>
            <a:ext cx="2262003" cy="518110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INTERPRETER</a:t>
            </a:r>
            <a:endParaRPr lang="nl-NL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Bevel 24"/>
          <p:cNvSpPr/>
          <p:nvPr/>
        </p:nvSpPr>
        <p:spPr>
          <a:xfrm>
            <a:off x="7092280" y="5517232"/>
            <a:ext cx="2051720" cy="504056"/>
          </a:xfrm>
          <a:prstGeom prst="bevel">
            <a:avLst/>
          </a:prstGeom>
          <a:solidFill>
            <a:srgbClr val="D9D9D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INTERVIEWEE</a:t>
            </a:r>
            <a:endParaRPr lang="nl-NL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Bevel 25"/>
          <p:cNvSpPr/>
          <p:nvPr/>
        </p:nvSpPr>
        <p:spPr>
          <a:xfrm>
            <a:off x="107504" y="5301208"/>
            <a:ext cx="1008112" cy="504056"/>
          </a:xfrm>
          <a:prstGeom prst="bevel">
            <a:avLst/>
          </a:prstGeom>
          <a:solidFill>
            <a:schemeClr val="accent3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nl-NL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7382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196752"/>
            <a:ext cx="6984776" cy="792088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27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124744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USING AND SELECTING INTERPRETERS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5157192"/>
            <a:ext cx="8640960" cy="1224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98476502"/>
              </p:ext>
            </p:extLst>
          </p:nvPr>
        </p:nvGraphicFramePr>
        <p:xfrm>
          <a:off x="251520" y="2420888"/>
          <a:ext cx="8496944" cy="406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7584" y="1916832"/>
            <a:ext cx="7344816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Relevant factors when </a:t>
            </a:r>
            <a:r>
              <a:rPr lang="en-GB" sz="2200" dirty="0">
                <a:solidFill>
                  <a:srgbClr val="0000FF"/>
                </a:solidFill>
              </a:rPr>
              <a:t>choosing an interpreter </a:t>
            </a:r>
            <a:r>
              <a:rPr lang="en-GB" sz="2200" dirty="0"/>
              <a:t>include:</a:t>
            </a:r>
          </a:p>
        </p:txBody>
      </p:sp>
    </p:spTree>
    <p:extLst>
      <p:ext uri="{BB962C8B-B14F-4D97-AF65-F5344CB8AC3E}">
        <p14:creationId xmlns:p14="http://schemas.microsoft.com/office/powerpoint/2010/main" val="33634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28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412777"/>
            <a:ext cx="89644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135-136 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Collecting Additional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Information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13 – Storing and Handling Information and Module 14 – Analysing Evidence Annex 9 – Chain of Custody Form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MANAGING 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000" y="266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3284984"/>
            <a:ext cx="8784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CARSV documentation involves searching for </a:t>
            </a:r>
            <a:r>
              <a:rPr lang="en-GB" sz="2200" dirty="0">
                <a:solidFill>
                  <a:srgbClr val="0000FF"/>
                </a:solidFill>
              </a:rPr>
              <a:t>evidence or information</a:t>
            </a:r>
            <a:r>
              <a:rPr lang="en-GB" sz="2200" dirty="0">
                <a:solidFill>
                  <a:srgbClr val="000000"/>
                </a:solidFill>
              </a:rPr>
              <a:t> </a:t>
            </a:r>
            <a:r>
              <a:rPr lang="en-GB" sz="2200" dirty="0" smtClean="0">
                <a:solidFill>
                  <a:srgbClr val="000000"/>
                </a:solidFill>
              </a:rPr>
              <a:t>in </a:t>
            </a:r>
            <a:r>
              <a:rPr lang="en-GB" sz="2200" dirty="0"/>
              <a:t>various </a:t>
            </a:r>
            <a:r>
              <a:rPr lang="en-GB" sz="2200" dirty="0">
                <a:solidFill>
                  <a:srgbClr val="0000FF"/>
                </a:solidFill>
              </a:rPr>
              <a:t>different forms</a:t>
            </a:r>
            <a:r>
              <a:rPr lang="en-GB" sz="2200" dirty="0"/>
              <a:t> </a:t>
            </a:r>
            <a:r>
              <a:rPr lang="mr-IN" sz="2200" dirty="0"/>
              <a:t>–</a:t>
            </a:r>
            <a:r>
              <a:rPr lang="en-GB" sz="2200" dirty="0"/>
              <a:t> documents, clothing, witness testimony, photographs, official records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Each piece of information can help </a:t>
            </a:r>
            <a:r>
              <a:rPr lang="en-GB" sz="2200" dirty="0">
                <a:solidFill>
                  <a:srgbClr val="0000FF"/>
                </a:solidFill>
              </a:rPr>
              <a:t>tell the story</a:t>
            </a:r>
            <a:r>
              <a:rPr lang="en-GB" sz="2200" dirty="0"/>
              <a:t>, but it may also </a:t>
            </a:r>
            <a:r>
              <a:rPr lang="en-GB" sz="2200" dirty="0">
                <a:solidFill>
                  <a:srgbClr val="0000FF"/>
                </a:solidFill>
              </a:rPr>
              <a:t>identify a victim or witness </a:t>
            </a:r>
            <a:r>
              <a:rPr lang="en-GB" sz="2200" dirty="0"/>
              <a:t>if not protected and carefully managed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It is vital that you carefully consider at the planning stage </a:t>
            </a:r>
            <a:r>
              <a:rPr lang="en-GB" sz="2200" dirty="0">
                <a:solidFill>
                  <a:srgbClr val="0000FF"/>
                </a:solidFill>
              </a:rPr>
              <a:t>what you </a:t>
            </a:r>
            <a:r>
              <a:rPr lang="en-GB" sz="2200" dirty="0" smtClean="0">
                <a:solidFill>
                  <a:srgbClr val="0000FF"/>
                </a:solidFill>
              </a:rPr>
              <a:t>intend </a:t>
            </a:r>
            <a:r>
              <a:rPr lang="en-GB" sz="2200" dirty="0">
                <a:solidFill>
                  <a:srgbClr val="0000FF"/>
                </a:solidFill>
              </a:rPr>
              <a:t>to do</a:t>
            </a:r>
            <a:r>
              <a:rPr lang="en-GB" sz="2200" dirty="0"/>
              <a:t> with your information and </a:t>
            </a:r>
            <a:r>
              <a:rPr lang="en-GB" sz="2200" dirty="0">
                <a:solidFill>
                  <a:srgbClr val="0000FF"/>
                </a:solidFill>
              </a:rPr>
              <a:t>what you will be able to do</a:t>
            </a:r>
          </a:p>
        </p:txBody>
      </p:sp>
    </p:spTree>
    <p:extLst>
      <p:ext uri="{BB962C8B-B14F-4D97-AF65-F5344CB8AC3E}">
        <p14:creationId xmlns:p14="http://schemas.microsoft.com/office/powerpoint/2010/main" val="27861516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29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412777"/>
            <a:ext cx="89644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135-136 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Collecting Additional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Information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13 – Storing and Handling Information and Module 14 – Analysing Evidence Annex 9 – Chain of Custody Form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MANAGING 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000" y="266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3356992"/>
            <a:ext cx="8784976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In making plans for </a:t>
            </a:r>
            <a:r>
              <a:rPr lang="en-GB" sz="2200" u="sng" dirty="0"/>
              <a:t>information storage and retrieval</a:t>
            </a:r>
            <a:r>
              <a:rPr lang="en-GB" sz="2200" dirty="0"/>
              <a:t>:</a:t>
            </a:r>
          </a:p>
          <a:p>
            <a:pPr algn="just"/>
            <a:r>
              <a:rPr lang="en-GB" sz="2200" dirty="0"/>
              <a:t> </a:t>
            </a:r>
            <a:r>
              <a:rPr lang="en-GB" sz="2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200" dirty="0"/>
              <a:t>consider both the potential </a:t>
            </a:r>
            <a:r>
              <a:rPr lang="en-GB" sz="2200" dirty="0">
                <a:solidFill>
                  <a:srgbClr val="0000FF"/>
                </a:solidFill>
              </a:rPr>
              <a:t>volume of information </a:t>
            </a:r>
            <a:r>
              <a:rPr lang="en-GB" sz="2200" dirty="0" smtClean="0"/>
              <a:t>&amp; the </a:t>
            </a:r>
            <a:r>
              <a:rPr lang="en-GB" sz="2200" dirty="0"/>
              <a:t>need for a </a:t>
            </a:r>
            <a:r>
              <a:rPr lang="en-GB" sz="2200" dirty="0">
                <a:solidFill>
                  <a:srgbClr val="0000FF"/>
                </a:solidFill>
              </a:rPr>
              <a:t>secure private location </a:t>
            </a:r>
            <a:r>
              <a:rPr lang="en-GB" sz="2200" dirty="0"/>
              <a:t>(e.g. locked filing cabinet, secure storage unit)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In developing plans for </a:t>
            </a:r>
            <a:r>
              <a:rPr lang="en-GB" sz="2200" u="sng" dirty="0"/>
              <a:t>information management</a:t>
            </a:r>
            <a:r>
              <a:rPr lang="en-GB" sz="2200" dirty="0"/>
              <a:t>:</a:t>
            </a:r>
          </a:p>
          <a:p>
            <a:pPr algn="just"/>
            <a:r>
              <a:rPr lang="en-GB" sz="22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200" dirty="0"/>
              <a:t>consider the most suitable system to help </a:t>
            </a:r>
            <a:r>
              <a:rPr lang="en-GB" sz="2200" dirty="0">
                <a:solidFill>
                  <a:srgbClr val="0000FF"/>
                </a:solidFill>
              </a:rPr>
              <a:t>organise and search </a:t>
            </a:r>
            <a:r>
              <a:rPr lang="en-GB" sz="2200" dirty="0"/>
              <a:t>very large amounts of information and to identify </a:t>
            </a:r>
            <a:r>
              <a:rPr lang="en-GB" sz="2200" dirty="0">
                <a:solidFill>
                  <a:srgbClr val="0000FF"/>
                </a:solidFill>
              </a:rPr>
              <a:t>details and patterns</a:t>
            </a:r>
          </a:p>
        </p:txBody>
      </p:sp>
    </p:spTree>
    <p:extLst>
      <p:ext uri="{BB962C8B-B14F-4D97-AF65-F5344CB8AC3E}">
        <p14:creationId xmlns:p14="http://schemas.microsoft.com/office/powerpoint/2010/main" val="3138208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84976" cy="4464496"/>
          </a:xfrm>
          <a:solidFill>
            <a:schemeClr val="accent3"/>
          </a:solidFill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r>
              <a:rPr lang="en-GB" sz="2200" dirty="0">
                <a:solidFill>
                  <a:srgbClr val="000000"/>
                </a:solidFill>
              </a:rPr>
              <a:t>Thorough </a:t>
            </a:r>
            <a:r>
              <a:rPr lang="en-GB" sz="2200" dirty="0">
                <a:solidFill>
                  <a:srgbClr val="0000FF"/>
                </a:solidFill>
              </a:rPr>
              <a:t>planning is crucial </a:t>
            </a:r>
            <a:r>
              <a:rPr lang="en-GB" sz="2200" dirty="0">
                <a:solidFill>
                  <a:srgbClr val="000000"/>
                </a:solidFill>
              </a:rPr>
              <a:t>and will enable you </a:t>
            </a:r>
            <a:r>
              <a:rPr lang="en-GB" sz="2200" dirty="0" smtClean="0">
                <a:solidFill>
                  <a:srgbClr val="000000"/>
                </a:solidFill>
              </a:rPr>
              <a:t>to, for example:</a:t>
            </a: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Why plan?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67544" y="3068960"/>
            <a:ext cx="8330952" cy="3052031"/>
            <a:chOff x="469970" y="3438106"/>
            <a:chExt cx="8330952" cy="2524979"/>
          </a:xfrm>
        </p:grpSpPr>
        <p:sp>
          <p:nvSpPr>
            <p:cNvPr id="10" name="Freeform 9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AFB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100" b="1" dirty="0">
                  <a:solidFill>
                    <a:srgbClr val="000000"/>
                  </a:solidFill>
                </a:rPr>
                <a:t>Know your  </a:t>
              </a:r>
              <a:r>
                <a:rPr lang="en-IE" sz="2100" b="1" dirty="0" smtClean="0">
                  <a:solidFill>
                    <a:srgbClr val="000000"/>
                  </a:solidFill>
                </a:rPr>
                <a:t>objective</a:t>
              </a:r>
              <a:r>
                <a:rPr lang="en-IE" sz="2100" b="1" dirty="0">
                  <a:solidFill>
                    <a:srgbClr val="000000"/>
                  </a:solidFill>
                </a:rPr>
                <a:t> </a:t>
              </a:r>
              <a:r>
                <a:rPr lang="en-IE" sz="2100" b="1" dirty="0" smtClean="0">
                  <a:solidFill>
                    <a:srgbClr val="000000"/>
                  </a:solidFill>
                </a:rPr>
                <a:t>and gather good evidence </a:t>
              </a:r>
              <a:endParaRPr lang="nl-NL" sz="21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71601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b="1" dirty="0">
                  <a:solidFill>
                    <a:srgbClr val="000000"/>
                  </a:solidFill>
                </a:rPr>
                <a:t>Be financially</a:t>
              </a:r>
              <a:r>
                <a:rPr lang="en-GB" sz="2200" b="1" dirty="0" smtClean="0">
                  <a:solidFill>
                    <a:srgbClr val="000000"/>
                  </a:solidFill>
                </a:rPr>
                <a:t>/ logistically </a:t>
              </a:r>
              <a:r>
                <a:rPr lang="en-GB" sz="2200" b="1" dirty="0">
                  <a:solidFill>
                    <a:srgbClr val="000000"/>
                  </a:solidFill>
                </a:rPr>
                <a:t>prepared</a:t>
              </a:r>
              <a:endParaRPr lang="en-GB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687625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003566"/>
                <a:satOff val="-8793"/>
                <a:lumOff val="2614"/>
                <a:alphaOff val="0"/>
              </a:schemeClr>
            </a:fillRef>
            <a:effectRef idx="3">
              <a:schemeClr val="accent5">
                <a:hueOff val="2003566"/>
                <a:satOff val="-8793"/>
                <a:lumOff val="26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Avoid unnecessary risks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55577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Be properly trained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528536" y="4785373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007133"/>
                <a:satOff val="-17587"/>
                <a:lumOff val="5229"/>
                <a:alphaOff val="0"/>
              </a:schemeClr>
            </a:fillRef>
            <a:effectRef idx="3">
              <a:schemeClr val="accent5">
                <a:hueOff val="4007133"/>
                <a:satOff val="-17587"/>
                <a:lumOff val="522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Know how to transport and store the evidence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868144" y="4808285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008916"/>
                <a:satOff val="-21983"/>
                <a:lumOff val="6536"/>
                <a:alphaOff val="0"/>
              </a:schemeClr>
            </a:fillRef>
            <a:effectRef idx="3">
              <a:schemeClr val="accent5">
                <a:hueOff val="5008916"/>
                <a:satOff val="-21983"/>
                <a:lumOff val="653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b="1" kern="1200" dirty="0">
                  <a:solidFill>
                    <a:srgbClr val="000000"/>
                  </a:solidFill>
                </a:rPr>
                <a:t>Know what to do with the evidence gathered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707904" y="4808285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chemeClr val="tx1"/>
                  </a:solidFill>
                </a:rPr>
                <a:t>Put in place adequate referral options</a:t>
              </a:r>
              <a:endParaRPr lang="nl-NL" sz="22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119-120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and Module 13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335584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B. Information collection strategy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30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412777"/>
            <a:ext cx="89644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135-136 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Types of Evidence and Module 12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Collecting Additional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Information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13 – Storing and Handling Information and Module 14 – Analysing Evidence Annex 9 – Chain of Custody Form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2400" b="1" u="sng" dirty="0">
                <a:solidFill>
                  <a:srgbClr val="000000"/>
                </a:solidFill>
              </a:rPr>
              <a:t>MANAGING INFORMATION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5000" y="266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3501008"/>
            <a:ext cx="8784976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GB" sz="2200" dirty="0"/>
              <a:t>It is essential to frequently </a:t>
            </a:r>
            <a:r>
              <a:rPr lang="en-GB" sz="2200" dirty="0">
                <a:solidFill>
                  <a:srgbClr val="0000FF"/>
                </a:solidFill>
              </a:rPr>
              <a:t>review and analyse </a:t>
            </a:r>
            <a:r>
              <a:rPr lang="en-GB" sz="2200" dirty="0"/>
              <a:t>your information throughout the documentation process to </a:t>
            </a:r>
            <a:r>
              <a:rPr lang="en-GB" sz="2200" dirty="0">
                <a:solidFill>
                  <a:srgbClr val="0000FF"/>
                </a:solidFill>
              </a:rPr>
              <a:t>identify gaps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manage priorities</a:t>
            </a:r>
          </a:p>
          <a:p>
            <a:pPr marL="285750" indent="-285750" algn="just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285750" indent="-285750" algn="just">
              <a:buFont typeface="Arial"/>
              <a:buChar char="•"/>
            </a:pPr>
            <a:r>
              <a:rPr lang="en-GB" sz="2200" dirty="0"/>
              <a:t>You should ideally use an </a:t>
            </a:r>
            <a:r>
              <a:rPr lang="en-GB" sz="2200" dirty="0">
                <a:solidFill>
                  <a:srgbClr val="0000FF"/>
                </a:solidFill>
              </a:rPr>
              <a:t>electronic database </a:t>
            </a:r>
            <a:r>
              <a:rPr lang="en-GB" sz="2200" dirty="0"/>
              <a:t>to consistently </a:t>
            </a:r>
            <a:r>
              <a:rPr lang="en-GB" sz="2200" dirty="0">
                <a:solidFill>
                  <a:srgbClr val="0000FF"/>
                </a:solidFill>
              </a:rPr>
              <a:t>record and catalogue </a:t>
            </a:r>
            <a:r>
              <a:rPr lang="en-GB" sz="2200" dirty="0"/>
              <a:t>your information </a:t>
            </a:r>
            <a:r>
              <a:rPr lang="mr-IN" sz="2200" dirty="0"/>
              <a:t>–</a:t>
            </a:r>
            <a:r>
              <a:rPr lang="en-GB" sz="2200" dirty="0"/>
              <a:t> it  enables more </a:t>
            </a:r>
            <a:r>
              <a:rPr lang="en-GB" sz="2200" dirty="0">
                <a:solidFill>
                  <a:srgbClr val="0000FF"/>
                </a:solidFill>
              </a:rPr>
              <a:t>efficient</a:t>
            </a:r>
            <a:r>
              <a:rPr lang="en-GB" sz="2200" dirty="0"/>
              <a:t> information-gathering and more detailed </a:t>
            </a:r>
            <a:r>
              <a:rPr lang="en-GB" sz="2200" dirty="0">
                <a:solidFill>
                  <a:srgbClr val="0000FF"/>
                </a:solidFill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23402920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22413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Procedures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31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412777"/>
            <a:ext cx="896448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137-139 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13 – Storing and Handling Information and Module 14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Analysing Evidence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Annex 5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Organisational Security Good Practice</a:t>
            </a:r>
          </a:p>
          <a:p>
            <a:pPr algn="ctr"/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000" y="2667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708920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/>
              <a:t>You should have procedures in place to ensure that your CARSV Documentation Plan is </a:t>
            </a:r>
            <a:r>
              <a:rPr lang="en-GB" sz="2200" dirty="0">
                <a:solidFill>
                  <a:srgbClr val="0000FF"/>
                </a:solidFill>
              </a:rPr>
              <a:t>continually reassessed </a:t>
            </a:r>
            <a:r>
              <a:rPr lang="en-GB" sz="2200" dirty="0"/>
              <a:t>as new information is gathered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/>
          </a:p>
          <a:p>
            <a:pPr marL="342900" indent="-342900" algn="just">
              <a:buFont typeface="Arial"/>
              <a:buChar char="•"/>
            </a:pPr>
            <a:r>
              <a:rPr lang="en-GB" sz="2200" dirty="0"/>
              <a:t>Prior to documenting CARSV, you should also consider whether your organisation has in place appropriate </a:t>
            </a:r>
            <a:r>
              <a:rPr lang="en-GB" sz="2200" dirty="0">
                <a:solidFill>
                  <a:srgbClr val="0000FF"/>
                </a:solidFill>
              </a:rPr>
              <a:t>codes of </a:t>
            </a:r>
            <a:r>
              <a:rPr lang="en-GB" sz="2200" dirty="0" smtClean="0">
                <a:solidFill>
                  <a:srgbClr val="0000FF"/>
                </a:solidFill>
              </a:rPr>
              <a:t>conduct</a:t>
            </a:r>
            <a:r>
              <a:rPr lang="en-GB" sz="2200" dirty="0" smtClean="0"/>
              <a:t>, </a:t>
            </a:r>
            <a:r>
              <a:rPr lang="en-GB" sz="2200" dirty="0"/>
              <a:t>internal </a:t>
            </a:r>
            <a:r>
              <a:rPr lang="en-GB" sz="2200" dirty="0">
                <a:solidFill>
                  <a:srgbClr val="0000FF"/>
                </a:solidFill>
              </a:rPr>
              <a:t>standard operating procedures </a:t>
            </a:r>
            <a:r>
              <a:rPr lang="en-GB" sz="2200" dirty="0"/>
              <a:t>(SOPs</a:t>
            </a:r>
            <a:r>
              <a:rPr lang="en-GB" sz="2200" dirty="0" smtClean="0"/>
              <a:t>)</a:t>
            </a:r>
            <a:r>
              <a:rPr lang="en-GB" sz="2200" dirty="0" smtClean="0">
                <a:solidFill>
                  <a:srgbClr val="000000"/>
                </a:solidFill>
              </a:rPr>
              <a:t>, </a:t>
            </a:r>
            <a:r>
              <a:rPr lang="en-GB" sz="2200" dirty="0" smtClean="0">
                <a:solidFill>
                  <a:srgbClr val="0000FF"/>
                </a:solidFill>
              </a:rPr>
              <a:t>insurance arrangements</a:t>
            </a:r>
            <a:r>
              <a:rPr lang="en-GB" sz="2200" dirty="0" smtClean="0">
                <a:solidFill>
                  <a:srgbClr val="000000"/>
                </a:solidFill>
              </a:rPr>
              <a:t>, and other </a:t>
            </a:r>
            <a:r>
              <a:rPr lang="en-GB" sz="2200" dirty="0">
                <a:solidFill>
                  <a:srgbClr val="000000"/>
                </a:solidFill>
              </a:rPr>
              <a:t>policies to conduct CARSV documentation </a:t>
            </a:r>
            <a:r>
              <a:rPr lang="en-GB" sz="2200" dirty="0">
                <a:solidFill>
                  <a:srgbClr val="0000FF"/>
                </a:solidFill>
              </a:rPr>
              <a:t>professionally, </a:t>
            </a:r>
            <a:r>
              <a:rPr lang="en-GB" sz="2200" dirty="0" smtClean="0">
                <a:solidFill>
                  <a:srgbClr val="0000FF"/>
                </a:solidFill>
              </a:rPr>
              <a:t>efficiently, ethically and in accordance with the law</a:t>
            </a:r>
            <a:endParaRPr lang="en-GB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020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C. Procedures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32</a:t>
            </a:fld>
            <a:endParaRPr lang="en-US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276872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2200" dirty="0"/>
          </a:p>
          <a:p>
            <a:pPr marL="285750" indent="-285750" algn="just">
              <a:buFont typeface="Arial"/>
              <a:buChar char="•"/>
            </a:pPr>
            <a:endParaRPr lang="en-GB" sz="2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75161013"/>
              </p:ext>
            </p:extLst>
          </p:nvPr>
        </p:nvGraphicFramePr>
        <p:xfrm>
          <a:off x="251520" y="1943100"/>
          <a:ext cx="8628260" cy="4438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1412776"/>
            <a:ext cx="8208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Some of the procedures that you should consider </a:t>
            </a:r>
            <a:r>
              <a:rPr lang="en-GB" sz="2200" dirty="0" smtClean="0"/>
              <a:t>include: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6388319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964488" cy="864096"/>
          </a:xfrm>
        </p:spPr>
        <p:txBody>
          <a:bodyPr anchor="ctr"/>
          <a:lstStyle/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33</a:t>
            </a:fld>
            <a:endParaRPr lang="en-US" sz="18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1988840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Protocol, pages 58 (Box 9), 88 (Box 1), 126 (Box 3), 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130 (Box 6), 218 (Box 4) and 268 (Box 3)</a:t>
            </a:r>
          </a:p>
          <a:p>
            <a:pPr algn="just"/>
            <a:endParaRPr lang="en-GB" sz="2200" dirty="0"/>
          </a:p>
          <a:p>
            <a:pPr algn="just"/>
            <a:r>
              <a:rPr lang="en-GB" sz="2200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/>
              <a:t>EXERCISE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75656" y="33265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Approaching witnesses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2636912"/>
            <a:ext cx="87849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/>
              <a:t>Carefully read the scenario assigned to your </a:t>
            </a:r>
            <a:r>
              <a:rPr lang="en-GB" sz="2200" dirty="0" smtClean="0"/>
              <a:t>group. In </a:t>
            </a:r>
            <a:r>
              <a:rPr lang="en-GB" sz="2200" dirty="0"/>
              <a:t>groups, discuss how you could go about </a:t>
            </a:r>
            <a:r>
              <a:rPr lang="en-GB" sz="2200" dirty="0">
                <a:solidFill>
                  <a:srgbClr val="0000FF"/>
                </a:solidFill>
              </a:rPr>
              <a:t>identifying and approaching</a:t>
            </a:r>
            <a:r>
              <a:rPr lang="en-GB" sz="2200" dirty="0"/>
              <a:t> the victim or witness. </a:t>
            </a:r>
            <a:r>
              <a:rPr lang="en-GB" sz="2200" dirty="0" smtClean="0"/>
              <a:t>Would </a:t>
            </a:r>
            <a:r>
              <a:rPr lang="en-GB" sz="2200" dirty="0"/>
              <a:t>it be more appropriate to approach him/her </a:t>
            </a:r>
            <a:r>
              <a:rPr lang="en-GB" sz="2200" dirty="0">
                <a:solidFill>
                  <a:srgbClr val="0000FF"/>
                </a:solidFill>
              </a:rPr>
              <a:t>directly</a:t>
            </a:r>
            <a:r>
              <a:rPr lang="en-GB" sz="2200" dirty="0"/>
              <a:t> or through an </a:t>
            </a:r>
            <a:r>
              <a:rPr lang="en-GB" sz="2200" dirty="0">
                <a:solidFill>
                  <a:srgbClr val="0000FF"/>
                </a:solidFill>
              </a:rPr>
              <a:t>intermediary</a:t>
            </a:r>
            <a:r>
              <a:rPr lang="en-GB" sz="2200" dirty="0"/>
              <a:t>?</a:t>
            </a:r>
          </a:p>
          <a:p>
            <a:pPr algn="just"/>
            <a:endParaRPr lang="en-GB" sz="2200" dirty="0"/>
          </a:p>
          <a:p>
            <a:pPr algn="just"/>
            <a:r>
              <a:rPr lang="en-GB" sz="2200" dirty="0"/>
              <a:t>What additional information would you want to </a:t>
            </a:r>
            <a:r>
              <a:rPr lang="en-GB" sz="2200" dirty="0">
                <a:solidFill>
                  <a:srgbClr val="0000FF"/>
                </a:solidFill>
              </a:rPr>
              <a:t>research or plan for </a:t>
            </a:r>
            <a:r>
              <a:rPr lang="en-GB" sz="2200" dirty="0"/>
              <a:t>before approaching or conducting a </a:t>
            </a:r>
            <a:r>
              <a:rPr lang="en-GB" sz="2200" dirty="0">
                <a:solidFill>
                  <a:srgbClr val="0000FF"/>
                </a:solidFill>
              </a:rPr>
              <a:t>risk assessment </a:t>
            </a:r>
            <a:r>
              <a:rPr lang="en-GB" sz="2200" dirty="0"/>
              <a:t>for that </a:t>
            </a:r>
            <a:r>
              <a:rPr lang="en-GB" sz="2200" dirty="0" smtClean="0"/>
              <a:t>victim/ </a:t>
            </a:r>
            <a:r>
              <a:rPr lang="en-GB" sz="2200" dirty="0"/>
              <a:t>witness?</a:t>
            </a:r>
          </a:p>
          <a:p>
            <a:pPr algn="just"/>
            <a:endParaRPr lang="en-GB" sz="2200" dirty="0"/>
          </a:p>
          <a:p>
            <a:pPr algn="just"/>
            <a:r>
              <a:rPr lang="en-GB" sz="2200" dirty="0"/>
              <a:t>What </a:t>
            </a:r>
            <a:r>
              <a:rPr lang="en-GB" sz="2200" dirty="0">
                <a:solidFill>
                  <a:srgbClr val="0000FF"/>
                </a:solidFill>
              </a:rPr>
              <a:t>forms of communication </a:t>
            </a:r>
            <a:r>
              <a:rPr lang="en-GB" sz="2200" dirty="0"/>
              <a:t>or </a:t>
            </a:r>
            <a:r>
              <a:rPr lang="en-GB" sz="2200" dirty="0">
                <a:solidFill>
                  <a:srgbClr val="0000FF"/>
                </a:solidFill>
              </a:rPr>
              <a:t>suitable </a:t>
            </a:r>
            <a:r>
              <a:rPr lang="en-GB" sz="2200" dirty="0" smtClean="0">
                <a:solidFill>
                  <a:srgbClr val="0000FF"/>
                </a:solidFill>
              </a:rPr>
              <a:t>meeting locations</a:t>
            </a:r>
            <a:r>
              <a:rPr lang="en-GB" sz="2200" dirty="0" smtClean="0"/>
              <a:t> </a:t>
            </a:r>
            <a:r>
              <a:rPr lang="en-GB" sz="2200" dirty="0"/>
              <a:t>are available to you</a:t>
            </a:r>
            <a:r>
              <a:rPr lang="en-GB" sz="2200" dirty="0" smtClean="0"/>
              <a:t>?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75814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84976" cy="417646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r>
              <a:rPr lang="en-GB" sz="2200" dirty="0">
                <a:solidFill>
                  <a:srgbClr val="000000"/>
                </a:solidFill>
              </a:rPr>
              <a:t>	</a:t>
            </a:r>
          </a:p>
          <a:p>
            <a:endParaRPr lang="en-GB" sz="2200" dirty="0">
              <a:solidFill>
                <a:srgbClr val="000000"/>
              </a:solidFill>
            </a:endParaRPr>
          </a:p>
          <a:p>
            <a:endParaRPr lang="en-GB" sz="2200" dirty="0">
              <a:solidFill>
                <a:srgbClr val="000000"/>
              </a:solidFill>
            </a:endParaRPr>
          </a:p>
          <a:p>
            <a:endParaRPr lang="en-GB" sz="2200" dirty="0">
              <a:solidFill>
                <a:srgbClr val="000000"/>
              </a:solidFill>
            </a:endParaRPr>
          </a:p>
          <a:p>
            <a:endParaRPr lang="en-GB" sz="2200" dirty="0">
              <a:solidFill>
                <a:srgbClr val="000000"/>
              </a:solidFill>
            </a:endParaRPr>
          </a:p>
          <a:p>
            <a:endParaRPr lang="en-GB" sz="2200" dirty="0">
              <a:solidFill>
                <a:srgbClr val="000000"/>
              </a:solidFill>
            </a:endParaRPr>
          </a:p>
          <a:p>
            <a:endParaRPr lang="en-GB" sz="2200" dirty="0">
              <a:solidFill>
                <a:srgbClr val="000000"/>
              </a:solidFill>
            </a:endParaRPr>
          </a:p>
          <a:p>
            <a:endParaRPr lang="en-GB" sz="2200" dirty="0">
              <a:solidFill>
                <a:srgbClr val="000000"/>
              </a:solidFill>
            </a:endParaRPr>
          </a:p>
          <a:p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 smtClean="0">
                <a:solidFill>
                  <a:srgbClr val="000000"/>
                </a:solidFill>
              </a:rPr>
              <a:t>Planning </a:t>
            </a:r>
            <a:r>
              <a:rPr lang="en-GB" sz="2400" dirty="0">
                <a:solidFill>
                  <a:srgbClr val="000000"/>
                </a:solidFill>
              </a:rPr>
              <a:t>helps you to answer the following key questions: </a:t>
            </a:r>
            <a:r>
              <a:rPr lang="en-GB" sz="2400" dirty="0">
                <a:solidFill>
                  <a:srgbClr val="0000FF"/>
                </a:solidFill>
              </a:rPr>
              <a:t>W</a:t>
            </a:r>
            <a:r>
              <a:rPr lang="en-GB" sz="2400" dirty="0" smtClean="0">
                <a:solidFill>
                  <a:srgbClr val="0000FF"/>
                </a:solidFill>
              </a:rPr>
              <a:t>hy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gather the information? </a:t>
            </a:r>
            <a:r>
              <a:rPr lang="en-GB" sz="2400" dirty="0">
                <a:solidFill>
                  <a:srgbClr val="0000FF"/>
                </a:solidFill>
              </a:rPr>
              <a:t>H</a:t>
            </a:r>
            <a:r>
              <a:rPr lang="en-GB" sz="2400" dirty="0" smtClean="0">
                <a:solidFill>
                  <a:srgbClr val="0000FF"/>
                </a:solidFill>
              </a:rPr>
              <a:t>ow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to do it? </a:t>
            </a:r>
            <a:r>
              <a:rPr lang="en-GB" sz="2400" dirty="0" smtClean="0">
                <a:solidFill>
                  <a:srgbClr val="000000"/>
                </a:solidFill>
              </a:rPr>
              <a:t>To </a:t>
            </a:r>
            <a:r>
              <a:rPr lang="en-GB" sz="2400" dirty="0">
                <a:solidFill>
                  <a:srgbClr val="0000FF"/>
                </a:solidFill>
              </a:rPr>
              <a:t>what</a:t>
            </a:r>
            <a:r>
              <a:rPr lang="en-GB" sz="2400" dirty="0">
                <a:solidFill>
                  <a:srgbClr val="000000"/>
                </a:solidFill>
              </a:rPr>
              <a:t> end? </a:t>
            </a:r>
            <a:r>
              <a:rPr lang="en-GB" sz="2400" dirty="0" smtClean="0">
                <a:solidFill>
                  <a:srgbClr val="000000"/>
                </a:solidFill>
              </a:rPr>
              <a:t>And </a:t>
            </a:r>
            <a:r>
              <a:rPr lang="en-GB" sz="2400" dirty="0">
                <a:solidFill>
                  <a:srgbClr val="000000"/>
                </a:solidFill>
              </a:rPr>
              <a:t>according to </a:t>
            </a:r>
            <a:r>
              <a:rPr lang="en-GB" sz="2400" dirty="0">
                <a:solidFill>
                  <a:srgbClr val="0000FF"/>
                </a:solidFill>
              </a:rPr>
              <a:t>which</a:t>
            </a:r>
            <a:r>
              <a:rPr lang="en-GB" sz="2400" dirty="0">
                <a:solidFill>
                  <a:srgbClr val="000000"/>
                </a:solidFill>
              </a:rPr>
              <a:t> framework?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E</a:t>
            </a:r>
            <a:r>
              <a:rPr lang="en-GB" sz="2400" dirty="0" smtClean="0">
                <a:solidFill>
                  <a:srgbClr val="000000"/>
                </a:solidFill>
              </a:rPr>
              <a:t>nsure </a:t>
            </a:r>
            <a:r>
              <a:rPr lang="en-GB" sz="2400" dirty="0">
                <a:solidFill>
                  <a:srgbClr val="000000"/>
                </a:solidFill>
              </a:rPr>
              <a:t>that your </a:t>
            </a:r>
            <a:r>
              <a:rPr lang="en-GB" sz="2400" dirty="0">
                <a:solidFill>
                  <a:srgbClr val="0000FF"/>
                </a:solidFill>
              </a:rPr>
              <a:t>efforts complement and do not hinder</a:t>
            </a:r>
            <a:r>
              <a:rPr lang="en-GB" sz="2400" dirty="0">
                <a:solidFill>
                  <a:srgbClr val="000000"/>
                </a:solidFill>
              </a:rPr>
              <a:t> existing documentation processes</a:t>
            </a:r>
          </a:p>
          <a:p>
            <a:pPr marL="342900" indent="-342900" algn="just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D</a:t>
            </a:r>
            <a:r>
              <a:rPr lang="en-GB" sz="2400" dirty="0" smtClean="0">
                <a:solidFill>
                  <a:srgbClr val="000000"/>
                </a:solidFill>
              </a:rPr>
              <a:t>evelop </a:t>
            </a:r>
            <a:r>
              <a:rPr lang="en-GB" sz="2400" dirty="0">
                <a:solidFill>
                  <a:srgbClr val="000000"/>
                </a:solidFill>
              </a:rPr>
              <a:t>a thorough </a:t>
            </a:r>
            <a:r>
              <a:rPr lang="en-GB" sz="2400" dirty="0">
                <a:solidFill>
                  <a:srgbClr val="0000FF"/>
                </a:solidFill>
              </a:rPr>
              <a:t>documentation plan </a:t>
            </a:r>
            <a:r>
              <a:rPr lang="en-GB" sz="2400" dirty="0">
                <a:solidFill>
                  <a:srgbClr val="000000"/>
                </a:solidFill>
              </a:rPr>
              <a:t>to answer these questions </a:t>
            </a:r>
            <a:r>
              <a:rPr lang="en-GB" sz="2400" dirty="0">
                <a:solidFill>
                  <a:srgbClr val="0000FF"/>
                </a:solidFill>
              </a:rPr>
              <a:t>prior</a:t>
            </a:r>
            <a:r>
              <a:rPr lang="en-GB" sz="2400" dirty="0">
                <a:solidFill>
                  <a:srgbClr val="000000"/>
                </a:solidFill>
              </a:rPr>
              <a:t> to embarking on the process of documentation, and keep adjusting it </a:t>
            </a:r>
            <a:r>
              <a:rPr lang="en-GB" sz="2400" dirty="0">
                <a:solidFill>
                  <a:srgbClr val="0000FF"/>
                </a:solidFill>
              </a:rPr>
              <a:t>throughout</a:t>
            </a:r>
            <a:r>
              <a:rPr lang="en-GB" sz="2400" dirty="0">
                <a:solidFill>
                  <a:srgbClr val="000000"/>
                </a:solidFill>
              </a:rPr>
              <a:t> the process</a:t>
            </a: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algn="l"/>
            <a:r>
              <a:rPr lang="en-GB" sz="2400" dirty="0">
                <a:solidFill>
                  <a:srgbClr val="000000"/>
                </a:solidFill>
              </a:rPr>
              <a:t>	</a:t>
            </a: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CARSV Documentation Plan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121-139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and Module 13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Storing and Handling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4106732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CARSV Documentation Plan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35935220"/>
              </p:ext>
            </p:extLst>
          </p:nvPr>
        </p:nvGraphicFramePr>
        <p:xfrm>
          <a:off x="323528" y="2204864"/>
          <a:ext cx="856895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3528" y="141277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/>
              <a:t>To populate the </a:t>
            </a:r>
            <a:r>
              <a:rPr lang="en-GB" sz="2200" dirty="0">
                <a:solidFill>
                  <a:srgbClr val="0000FF"/>
                </a:solidFill>
              </a:rPr>
              <a:t>three main components </a:t>
            </a:r>
            <a:r>
              <a:rPr lang="en-GB" sz="2200" dirty="0"/>
              <a:t>of your documentation plan you need to answer the below </a:t>
            </a:r>
            <a:r>
              <a:rPr lang="en-GB" sz="2200" dirty="0">
                <a:solidFill>
                  <a:srgbClr val="0000FF"/>
                </a:solidFill>
              </a:rPr>
              <a:t>planning </a:t>
            </a:r>
            <a:r>
              <a:rPr lang="en-GB" sz="2200" dirty="0" smtClean="0">
                <a:solidFill>
                  <a:srgbClr val="000000"/>
                </a:solidFill>
              </a:rPr>
              <a:t>question examples: </a:t>
            </a:r>
            <a:endParaRPr lang="en-GB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01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964488" cy="4464496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r>
              <a:rPr lang="en-GB" sz="2200" dirty="0">
                <a:solidFill>
                  <a:srgbClr val="000000"/>
                </a:solidFill>
              </a:rPr>
              <a:t>Relevant planning factors for CARSV documentation include: </a:t>
            </a:r>
          </a:p>
          <a:p>
            <a:pPr algn="l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404664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Planning factors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67544" y="3068960"/>
            <a:ext cx="8330952" cy="3052031"/>
            <a:chOff x="469970" y="3438106"/>
            <a:chExt cx="8330952" cy="2524979"/>
          </a:xfrm>
        </p:grpSpPr>
        <p:sp>
          <p:nvSpPr>
            <p:cNvPr id="10" name="Freeform 9"/>
            <p:cNvSpPr/>
            <p:nvPr/>
          </p:nvSpPr>
          <p:spPr>
            <a:xfrm>
              <a:off x="469970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9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Mandate and resources 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71601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4A6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001783"/>
                <a:satOff val="-4397"/>
                <a:lumOff val="1307"/>
                <a:alphaOff val="0"/>
              </a:schemeClr>
            </a:fillRef>
            <a:effectRef idx="3">
              <a:schemeClr val="accent5">
                <a:hueOff val="1001783"/>
                <a:satOff val="-4397"/>
                <a:lumOff val="130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b="1" dirty="0">
                  <a:solidFill>
                    <a:srgbClr val="000000"/>
                  </a:solidFill>
                </a:rPr>
                <a:t>Potential sources of information</a:t>
              </a:r>
              <a:endParaRPr lang="en-GB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687625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003566"/>
                <a:satOff val="-8793"/>
                <a:lumOff val="2614"/>
                <a:alphaOff val="0"/>
              </a:schemeClr>
            </a:fillRef>
            <a:effectRef idx="3">
              <a:schemeClr val="accent5">
                <a:hueOff val="2003566"/>
                <a:satOff val="-8793"/>
                <a:lumOff val="26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Possible suspects</a:t>
              </a:r>
              <a:r>
                <a:rPr lang="en-IE" sz="2200" b="1" dirty="0" smtClean="0">
                  <a:solidFill>
                    <a:srgbClr val="000000"/>
                  </a:solidFill>
                </a:rPr>
                <a:t>/ perpetrators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2555776" y="3438106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005349"/>
                <a:satOff val="-13190"/>
                <a:lumOff val="3921"/>
                <a:alphaOff val="0"/>
              </a:schemeClr>
            </a:fillRef>
            <a:effectRef idx="3">
              <a:schemeClr val="accent5">
                <a:hueOff val="3005349"/>
                <a:satOff val="-13190"/>
                <a:lumOff val="392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Events to be investigated/ documented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528536" y="4785373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DE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007133"/>
                <a:satOff val="-17587"/>
                <a:lumOff val="5229"/>
                <a:alphaOff val="0"/>
              </a:schemeClr>
            </a:fillRef>
            <a:effectRef idx="3">
              <a:schemeClr val="accent5">
                <a:hueOff val="4007133"/>
                <a:satOff val="-17587"/>
                <a:lumOff val="522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rgbClr val="000000"/>
                  </a:solidFill>
                </a:rPr>
                <a:t>Authority to collect evidence</a:t>
              </a:r>
              <a:endParaRPr lang="nl-NL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868144" y="4808285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866D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008916"/>
                <a:satOff val="-21983"/>
                <a:lumOff val="6536"/>
                <a:alphaOff val="0"/>
              </a:schemeClr>
            </a:fillRef>
            <a:effectRef idx="3">
              <a:schemeClr val="accent5">
                <a:hueOff val="5008916"/>
                <a:satOff val="-21983"/>
                <a:lumOff val="653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2200" b="1" dirty="0">
                  <a:solidFill>
                    <a:srgbClr val="000000"/>
                  </a:solidFill>
                </a:rPr>
                <a:t>Team roles and duties</a:t>
              </a:r>
              <a:endParaRPr lang="en-GB" sz="2200" b="1" kern="1200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707904" y="4808285"/>
              <a:ext cx="1924666" cy="1154800"/>
            </a:xfrm>
            <a:custGeom>
              <a:avLst/>
              <a:gdLst>
                <a:gd name="connsiteX0" fmla="*/ 0 w 1924666"/>
                <a:gd name="connsiteY0" fmla="*/ 0 h 1154800"/>
                <a:gd name="connsiteX1" fmla="*/ 1924666 w 1924666"/>
                <a:gd name="connsiteY1" fmla="*/ 0 h 1154800"/>
                <a:gd name="connsiteX2" fmla="*/ 1924666 w 1924666"/>
                <a:gd name="connsiteY2" fmla="*/ 1154800 h 1154800"/>
                <a:gd name="connsiteX3" fmla="*/ 0 w 1924666"/>
                <a:gd name="connsiteY3" fmla="*/ 1154800 h 1154800"/>
                <a:gd name="connsiteX4" fmla="*/ 0 w 1924666"/>
                <a:gd name="connsiteY4" fmla="*/ 0 h 115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4666" h="1154800">
                  <a:moveTo>
                    <a:pt x="0" y="0"/>
                  </a:moveTo>
                  <a:lnTo>
                    <a:pt x="1924666" y="0"/>
                  </a:lnTo>
                  <a:lnTo>
                    <a:pt x="1924666" y="1154800"/>
                  </a:lnTo>
                  <a:lnTo>
                    <a:pt x="0" y="115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b="1" dirty="0">
                  <a:solidFill>
                    <a:schemeClr val="tx1"/>
                  </a:solidFill>
                </a:rPr>
                <a:t>Possible lines of inquiry</a:t>
              </a:r>
              <a:endParaRPr lang="nl-NL" sz="22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51520" y="141277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10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Types of Evidence of Sexual Violence</a:t>
            </a:r>
          </a:p>
        </p:txBody>
      </p:sp>
    </p:spTree>
    <p:extLst>
      <p:ext uri="{BB962C8B-B14F-4D97-AF65-F5344CB8AC3E}">
        <p14:creationId xmlns:p14="http://schemas.microsoft.com/office/powerpoint/2010/main" val="67109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276872"/>
            <a:ext cx="8496944" cy="3888432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FF"/>
                </a:solidFill>
              </a:rPr>
              <a:t>All members </a:t>
            </a:r>
            <a:r>
              <a:rPr lang="en-GB" sz="2200" dirty="0">
                <a:solidFill>
                  <a:srgbClr val="000000"/>
                </a:solidFill>
              </a:rPr>
              <a:t>of your team should be </a:t>
            </a:r>
            <a:r>
              <a:rPr lang="en-GB" sz="2200" dirty="0">
                <a:solidFill>
                  <a:srgbClr val="0000FF"/>
                </a:solidFill>
              </a:rPr>
              <a:t>appropriately trained and vetted </a:t>
            </a:r>
            <a:r>
              <a:rPr lang="en-GB" sz="2200" dirty="0">
                <a:solidFill>
                  <a:srgbClr val="000000"/>
                </a:solidFill>
              </a:rPr>
              <a:t>to deal with sexual violence </a:t>
            </a:r>
            <a:r>
              <a:rPr lang="mr-IN" sz="2200" dirty="0">
                <a:solidFill>
                  <a:srgbClr val="000000"/>
                </a:solidFill>
              </a:rPr>
              <a:t>–</a:t>
            </a:r>
            <a:r>
              <a:rPr lang="en-GB" sz="2200" dirty="0">
                <a:solidFill>
                  <a:srgbClr val="000000"/>
                </a:solidFill>
              </a:rPr>
              <a:t> that includes interpreters, interviewers, analysts, support staff and intermediaries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The</a:t>
            </a:r>
            <a:r>
              <a:rPr lang="en-GB" sz="2200" dirty="0" smtClean="0">
                <a:solidFill>
                  <a:srgbClr val="0000FF"/>
                </a:solidFill>
              </a:rPr>
              <a:t> </a:t>
            </a:r>
            <a:r>
              <a:rPr lang="en-GB" sz="2200" dirty="0">
                <a:solidFill>
                  <a:srgbClr val="0000FF"/>
                </a:solidFill>
              </a:rPr>
              <a:t>Protocol </a:t>
            </a:r>
            <a:r>
              <a:rPr lang="en-GB" sz="2200" dirty="0">
                <a:solidFill>
                  <a:srgbClr val="000000"/>
                </a:solidFill>
              </a:rPr>
              <a:t>and </a:t>
            </a:r>
            <a:r>
              <a:rPr lang="en-GB" sz="2200" dirty="0">
                <a:solidFill>
                  <a:srgbClr val="0000FF"/>
                </a:solidFill>
              </a:rPr>
              <a:t>these training materials</a:t>
            </a:r>
            <a:r>
              <a:rPr lang="en-GB" sz="2200" dirty="0">
                <a:solidFill>
                  <a:srgbClr val="000000"/>
                </a:solidFill>
              </a:rPr>
              <a:t> can be used to train team members on the </a:t>
            </a:r>
            <a:r>
              <a:rPr lang="en-GB" sz="2200" dirty="0">
                <a:solidFill>
                  <a:srgbClr val="0000FF"/>
                </a:solidFill>
              </a:rPr>
              <a:t>basic standards of documentation </a:t>
            </a:r>
            <a:r>
              <a:rPr lang="en-GB" sz="2200" dirty="0">
                <a:solidFill>
                  <a:srgbClr val="000000"/>
                </a:solidFill>
              </a:rPr>
              <a:t>- all </a:t>
            </a:r>
            <a:r>
              <a:rPr lang="en-GB" sz="2200" dirty="0"/>
              <a:t>team members should at least be trained on/be aware of</a:t>
            </a:r>
            <a:r>
              <a:rPr lang="en-GB" sz="2200" dirty="0" smtClean="0"/>
              <a:t>:</a:t>
            </a:r>
            <a:endParaRPr lang="en-GB" sz="2200" dirty="0"/>
          </a:p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 Training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132-135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Children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15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Trauma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Men and Boys</a:t>
            </a:r>
          </a:p>
        </p:txBody>
      </p:sp>
      <p:sp>
        <p:nvSpPr>
          <p:cNvPr id="17" name="Rounded Rectangle 4"/>
          <p:cNvSpPr/>
          <p:nvPr/>
        </p:nvSpPr>
        <p:spPr>
          <a:xfrm>
            <a:off x="539552" y="5229200"/>
            <a:ext cx="2345857" cy="1029086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38100" rIns="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kern="1200" dirty="0">
                <a:solidFill>
                  <a:srgbClr val="000000"/>
                </a:solidFill>
              </a:rPr>
              <a:t>Appropriate interview techniques</a:t>
            </a:r>
            <a:endParaRPr lang="nl-NL" sz="2000" kern="1200" dirty="0">
              <a:solidFill>
                <a:srgbClr val="000000"/>
              </a:solidFill>
            </a:endParaRPr>
          </a:p>
        </p:txBody>
      </p:sp>
      <p:sp>
        <p:nvSpPr>
          <p:cNvPr id="18" name="Rounded Rectangle 4"/>
          <p:cNvSpPr/>
          <p:nvPr/>
        </p:nvSpPr>
        <p:spPr>
          <a:xfrm>
            <a:off x="3419872" y="5229200"/>
            <a:ext cx="2345857" cy="10290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kern="1200" dirty="0">
                <a:solidFill>
                  <a:srgbClr val="000000"/>
                </a:solidFill>
              </a:rPr>
              <a:t>Sensitive responses to disclosure</a:t>
            </a:r>
            <a:endParaRPr lang="nl-NL" sz="2000" kern="1200" dirty="0">
              <a:solidFill>
                <a:srgbClr val="000000"/>
              </a:solidFill>
            </a:endParaRPr>
          </a:p>
        </p:txBody>
      </p:sp>
      <p:sp>
        <p:nvSpPr>
          <p:cNvPr id="19" name="Rounded Rectangle 4"/>
          <p:cNvSpPr/>
          <p:nvPr/>
        </p:nvSpPr>
        <p:spPr>
          <a:xfrm>
            <a:off x="6300192" y="5229200"/>
            <a:ext cx="2345857" cy="1029086"/>
          </a:xfrm>
          <a:prstGeom prst="rect">
            <a:avLst/>
          </a:prstGeom>
          <a:solidFill>
            <a:schemeClr val="accent1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kern="1200" dirty="0">
                <a:solidFill>
                  <a:srgbClr val="000000"/>
                </a:solidFill>
              </a:rPr>
              <a:t>Recognising trauma</a:t>
            </a:r>
            <a:endParaRPr lang="nl-NL" sz="20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35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79952" cy="3960440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200" dirty="0">
              <a:solidFill>
                <a:srgbClr val="0000FF"/>
              </a:solidFill>
            </a:endParaRPr>
          </a:p>
          <a:p>
            <a:pPr algn="just"/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>
                <a:solidFill>
                  <a:srgbClr val="000000"/>
                </a:solidFill>
              </a:rPr>
              <a:t>There are </a:t>
            </a:r>
            <a:r>
              <a:rPr lang="en-GB" sz="2200" dirty="0">
                <a:solidFill>
                  <a:srgbClr val="0000FF"/>
                </a:solidFill>
              </a:rPr>
              <a:t>specific considerations </a:t>
            </a:r>
            <a:r>
              <a:rPr lang="en-GB" sz="2200" dirty="0">
                <a:solidFill>
                  <a:srgbClr val="000000"/>
                </a:solidFill>
              </a:rPr>
              <a:t>when working with male victims or children who are victims or witnesses of sexual violence</a:t>
            </a:r>
          </a:p>
          <a:p>
            <a:pPr marL="342900" indent="-342900" algn="just">
              <a:buFont typeface="Arial"/>
              <a:buChar char="•"/>
            </a:pPr>
            <a:endParaRPr lang="en-GB" sz="2200" dirty="0">
              <a:solidFill>
                <a:srgbClr val="000000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solidFill>
                  <a:srgbClr val="000000"/>
                </a:solidFill>
              </a:rPr>
              <a:t>Those who will </a:t>
            </a:r>
            <a:r>
              <a:rPr lang="en-GB" sz="2200" dirty="0">
                <a:solidFill>
                  <a:srgbClr val="000000"/>
                </a:solidFill>
              </a:rPr>
              <a:t>be </a:t>
            </a:r>
            <a:r>
              <a:rPr lang="en-GB" sz="2200" dirty="0">
                <a:solidFill>
                  <a:srgbClr val="0000FF"/>
                </a:solidFill>
              </a:rPr>
              <a:t>approaching, interviewing or referring children</a:t>
            </a:r>
            <a:r>
              <a:rPr lang="en-GB" sz="2200" dirty="0">
                <a:solidFill>
                  <a:srgbClr val="000000"/>
                </a:solidFill>
              </a:rPr>
              <a:t>, </a:t>
            </a:r>
            <a:r>
              <a:rPr lang="en-GB" sz="2200" dirty="0" smtClean="0">
                <a:solidFill>
                  <a:srgbClr val="000000"/>
                </a:solidFill>
              </a:rPr>
              <a:t>should </a:t>
            </a:r>
            <a:r>
              <a:rPr lang="en-GB" sz="2200" dirty="0">
                <a:solidFill>
                  <a:srgbClr val="000000"/>
                </a:solidFill>
              </a:rPr>
              <a:t>be </a:t>
            </a:r>
            <a:r>
              <a:rPr lang="en-GB" sz="2200" dirty="0" smtClean="0">
                <a:solidFill>
                  <a:srgbClr val="000000"/>
                </a:solidFill>
              </a:rPr>
              <a:t>specially trained and experienced on issues </a:t>
            </a:r>
            <a:r>
              <a:rPr lang="en-GB" sz="2200" dirty="0">
                <a:solidFill>
                  <a:srgbClr val="000000"/>
                </a:solidFill>
              </a:rPr>
              <a:t>such </a:t>
            </a:r>
            <a:r>
              <a:rPr lang="en-GB" sz="2200" dirty="0" smtClean="0">
                <a:solidFill>
                  <a:srgbClr val="000000"/>
                </a:solidFill>
              </a:rPr>
              <a:t>as</a:t>
            </a:r>
            <a:endParaRPr lang="en-GB" sz="2200" dirty="0"/>
          </a:p>
          <a:p>
            <a:pPr marL="342900" indent="-342900" algn="l">
              <a:buFont typeface="Arial"/>
              <a:buChar char="•"/>
            </a:pPr>
            <a:endParaRPr lang="en-GB" sz="22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400" dirty="0"/>
          </a:p>
          <a:p>
            <a:pPr algn="l"/>
            <a:endParaRPr lang="en-GB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332656"/>
            <a:ext cx="6552728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Training</a:t>
            </a:r>
            <a:endParaRPr lang="en-US" sz="3600" b="1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8</a:t>
            </a:fld>
            <a:endParaRPr lang="en-US" sz="1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pages 132-135</a:t>
            </a:r>
          </a:p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Module 11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Interviewing and Module 16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Children</a:t>
            </a:r>
          </a:p>
          <a:p>
            <a:pPr algn="ctr"/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Module 15 </a:t>
            </a:r>
            <a:r>
              <a:rPr lang="mr-IN" dirty="0" smtClean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Trauma and Module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17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Sexual Violence against Men and Boys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55576" y="4437112"/>
            <a:ext cx="7992888" cy="1921981"/>
            <a:chOff x="1331651" y="3501008"/>
            <a:chExt cx="6624730" cy="2576301"/>
          </a:xfrm>
        </p:grpSpPr>
        <p:sp>
          <p:nvSpPr>
            <p:cNvPr id="11" name="Freeform 10"/>
            <p:cNvSpPr/>
            <p:nvPr/>
          </p:nvSpPr>
          <p:spPr>
            <a:xfrm>
              <a:off x="1331651" y="3501008"/>
              <a:ext cx="6624730" cy="589606"/>
            </a:xfrm>
            <a:custGeom>
              <a:avLst/>
              <a:gdLst>
                <a:gd name="connsiteX0" fmla="*/ 0 w 6624730"/>
                <a:gd name="connsiteY0" fmla="*/ 0 h 589606"/>
                <a:gd name="connsiteX1" fmla="*/ 6624730 w 6624730"/>
                <a:gd name="connsiteY1" fmla="*/ 0 h 589606"/>
                <a:gd name="connsiteX2" fmla="*/ 6624730 w 6624730"/>
                <a:gd name="connsiteY2" fmla="*/ 589606 h 589606"/>
                <a:gd name="connsiteX3" fmla="*/ 0 w 6624730"/>
                <a:gd name="connsiteY3" fmla="*/ 589606 h 589606"/>
                <a:gd name="connsiteX4" fmla="*/ 0 w 6624730"/>
                <a:gd name="connsiteY4" fmla="*/ 0 h 589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24730" h="589606">
                  <a:moveTo>
                    <a:pt x="0" y="0"/>
                  </a:moveTo>
                  <a:lnTo>
                    <a:pt x="6624730" y="0"/>
                  </a:lnTo>
                  <a:lnTo>
                    <a:pt x="6624730" y="589606"/>
                  </a:lnTo>
                  <a:lnTo>
                    <a:pt x="0" y="589606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50000"/>
                  </a:schemeClr>
                </a:gs>
              </a:gsLst>
              <a:lin ang="5400000" scaled="0"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 no harm, confidentiality and informed consent/assent</a:t>
              </a:r>
              <a:endParaRPr lang="nl-NL" sz="24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1465524" y="4135775"/>
              <a:ext cx="6385191" cy="588721"/>
            </a:xfrm>
            <a:custGeom>
              <a:avLst/>
              <a:gdLst>
                <a:gd name="connsiteX0" fmla="*/ 0 w 6385191"/>
                <a:gd name="connsiteY0" fmla="*/ 0 h 588721"/>
                <a:gd name="connsiteX1" fmla="*/ 6385191 w 6385191"/>
                <a:gd name="connsiteY1" fmla="*/ 0 h 588721"/>
                <a:gd name="connsiteX2" fmla="*/ 6385191 w 6385191"/>
                <a:gd name="connsiteY2" fmla="*/ 588721 h 588721"/>
                <a:gd name="connsiteX3" fmla="*/ 0 w 6385191"/>
                <a:gd name="connsiteY3" fmla="*/ 588721 h 588721"/>
                <a:gd name="connsiteX4" fmla="*/ 0 w 6385191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85191" h="588721">
                  <a:moveTo>
                    <a:pt x="0" y="0"/>
                  </a:moveTo>
                  <a:lnTo>
                    <a:pt x="6385191" y="0"/>
                  </a:lnTo>
                  <a:lnTo>
                    <a:pt x="6385191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7C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3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Age-appropriate interviewing techniques</a:t>
              </a:r>
              <a:endParaRPr lang="nl-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1682249" y="5489177"/>
              <a:ext cx="5846136" cy="588132"/>
            </a:xfrm>
            <a:custGeom>
              <a:avLst/>
              <a:gdLst>
                <a:gd name="connsiteX0" fmla="*/ 0 w 5846136"/>
                <a:gd name="connsiteY0" fmla="*/ 0 h 588132"/>
                <a:gd name="connsiteX1" fmla="*/ 5846136 w 5846136"/>
                <a:gd name="connsiteY1" fmla="*/ 0 h 588132"/>
                <a:gd name="connsiteX2" fmla="*/ 5846136 w 5846136"/>
                <a:gd name="connsiteY2" fmla="*/ 588132 h 588132"/>
                <a:gd name="connsiteX3" fmla="*/ 0 w 5846136"/>
                <a:gd name="connsiteY3" fmla="*/ 588132 h 588132"/>
                <a:gd name="connsiteX4" fmla="*/ 0 w 5846136"/>
                <a:gd name="connsiteY4" fmla="*/ 0 h 58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46136" h="588132">
                  <a:moveTo>
                    <a:pt x="0" y="0"/>
                  </a:moveTo>
                  <a:lnTo>
                    <a:pt x="5846136" y="0"/>
                  </a:lnTo>
                  <a:lnTo>
                    <a:pt x="5846136" y="588132"/>
                  </a:lnTo>
                  <a:lnTo>
                    <a:pt x="0" y="588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73F65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3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Preventing re-traumatisation</a:t>
              </a:r>
              <a:endParaRPr lang="nl-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1610011" y="4823987"/>
              <a:ext cx="6090712" cy="588721"/>
            </a:xfrm>
            <a:custGeom>
              <a:avLst/>
              <a:gdLst>
                <a:gd name="connsiteX0" fmla="*/ 0 w 6090712"/>
                <a:gd name="connsiteY0" fmla="*/ 0 h 588721"/>
                <a:gd name="connsiteX1" fmla="*/ 6090712 w 6090712"/>
                <a:gd name="connsiteY1" fmla="*/ 0 h 588721"/>
                <a:gd name="connsiteX2" fmla="*/ 6090712 w 6090712"/>
                <a:gd name="connsiteY2" fmla="*/ 588721 h 588721"/>
                <a:gd name="connsiteX3" fmla="*/ 0 w 6090712"/>
                <a:gd name="connsiteY3" fmla="*/ 588721 h 588721"/>
                <a:gd name="connsiteX4" fmla="*/ 0 w 6090712"/>
                <a:gd name="connsiteY4" fmla="*/ 0 h 588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0712" h="588721">
                  <a:moveTo>
                    <a:pt x="0" y="0"/>
                  </a:moveTo>
                  <a:lnTo>
                    <a:pt x="6090712" y="0"/>
                  </a:lnTo>
                  <a:lnTo>
                    <a:pt x="6090712" y="588721"/>
                  </a:lnTo>
                  <a:lnTo>
                    <a:pt x="0" y="5887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6FBA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3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Specific challenges and vulnerabilities</a:t>
              </a:r>
              <a:endParaRPr lang="nl-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7303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936104"/>
          </a:xfrm>
        </p:spPr>
        <p:txBody>
          <a:bodyPr anchor="ctr"/>
          <a:lstStyle/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marL="342900" indent="-342900" algn="l">
              <a:buFont typeface="Arial"/>
              <a:buChar char="•"/>
            </a:pPr>
            <a:endParaRPr lang="en-GB" sz="2400" dirty="0"/>
          </a:p>
          <a:p>
            <a:pPr algn="l"/>
            <a:endParaRPr lang="en-GB" sz="22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00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  <a:p>
            <a:pPr algn="l"/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endParaRPr lang="en-US" i="1" dirty="0">
              <a:latin typeface="Candara" panose="020E0502030303020204" pitchFamily="34" charset="0"/>
            </a:endParaRPr>
          </a:p>
          <a:p>
            <a:pPr>
              <a:defRPr/>
            </a:pPr>
            <a:r>
              <a:rPr lang="en-US" i="1" dirty="0">
                <a:latin typeface="Candara" panose="020E0502030303020204" pitchFamily="34" charset="0"/>
              </a:rPr>
              <a:t>© Institute for International Criminal Investigations 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1166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A. Preliminary research and risk assessments 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60232" y="6309320"/>
            <a:ext cx="2339280" cy="476250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+mj-lt"/>
              </a:rPr>
              <a:t> 	</a:t>
            </a: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International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Protocol,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pages 122-124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Module 7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Do No Harm and Module 8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Safety and Security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Annex 2 </a:t>
            </a:r>
            <a:r>
              <a:rPr lang="mr-IN" dirty="0">
                <a:solidFill>
                  <a:schemeClr val="bg1">
                    <a:lumMod val="50000"/>
                  </a:schemeClr>
                </a:solidFill>
              </a:rPr>
              <a:t>–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Conducting Threat and Risk Assessments</a:t>
            </a:r>
          </a:p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276872"/>
            <a:ext cx="8640960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200" dirty="0"/>
              <a:t>Before undertaking any CARSV documentation, </a:t>
            </a:r>
            <a:r>
              <a:rPr lang="en-GB" sz="2200" dirty="0">
                <a:solidFill>
                  <a:srgbClr val="0000FF"/>
                </a:solidFill>
              </a:rPr>
              <a:t>careful research and analysis </a:t>
            </a:r>
            <a:r>
              <a:rPr lang="en-GB" sz="2200" dirty="0"/>
              <a:t>is crucial</a:t>
            </a:r>
          </a:p>
          <a:p>
            <a:pPr marL="285750" indent="-285750">
              <a:buFont typeface="Arial"/>
              <a:buChar char="•"/>
            </a:pPr>
            <a:endParaRPr lang="en-GB" sz="2200" dirty="0"/>
          </a:p>
          <a:p>
            <a:pPr marL="285750" indent="-285750">
              <a:buFont typeface="Arial"/>
              <a:buChar char="•"/>
            </a:pPr>
            <a:r>
              <a:rPr lang="en-GB" sz="2200" dirty="0"/>
              <a:t>It is vital to understand the context to be able to assist survivors to </a:t>
            </a:r>
            <a:r>
              <a:rPr lang="en-GB" sz="2200" dirty="0">
                <a:solidFill>
                  <a:srgbClr val="0000FF"/>
                </a:solidFill>
              </a:rPr>
              <a:t>remain safe </a:t>
            </a:r>
            <a:r>
              <a:rPr lang="en-GB" sz="2200" dirty="0"/>
              <a:t>and </a:t>
            </a:r>
            <a:r>
              <a:rPr lang="en-GB" sz="2200" dirty="0">
                <a:solidFill>
                  <a:srgbClr val="0000FF"/>
                </a:solidFill>
              </a:rPr>
              <a:t>pursue accountability</a:t>
            </a:r>
          </a:p>
          <a:p>
            <a:pPr marL="285750" indent="-285750">
              <a:buFont typeface="Arial"/>
              <a:buChar char="•"/>
            </a:pPr>
            <a:endParaRPr lang="en-GB" sz="2200" dirty="0"/>
          </a:p>
          <a:p>
            <a:pPr marL="285750" indent="-285750">
              <a:buFont typeface="Arial"/>
              <a:buChar char="•"/>
            </a:pPr>
            <a:r>
              <a:rPr lang="en-GB" sz="2200" dirty="0"/>
              <a:t>Thorough research allows you to discover what information is </a:t>
            </a:r>
            <a:r>
              <a:rPr lang="en-GB" sz="2200" dirty="0">
                <a:solidFill>
                  <a:srgbClr val="0000FF"/>
                </a:solidFill>
              </a:rPr>
              <a:t>already publicly available </a:t>
            </a:r>
            <a:r>
              <a:rPr lang="en-GB" sz="2200" dirty="0"/>
              <a:t>and to assess the following issues:</a:t>
            </a:r>
          </a:p>
        </p:txBody>
      </p:sp>
      <p:sp>
        <p:nvSpPr>
          <p:cNvPr id="12" name="Rounded Rectangle 4"/>
          <p:cNvSpPr/>
          <p:nvPr/>
        </p:nvSpPr>
        <p:spPr>
          <a:xfrm>
            <a:off x="395536" y="5373216"/>
            <a:ext cx="1872207" cy="936104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38100" rIns="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2000" kern="1200" dirty="0">
                <a:solidFill>
                  <a:srgbClr val="000000"/>
                </a:solidFill>
              </a:rPr>
              <a:t>Crimes, context &amp; community</a:t>
            </a:r>
          </a:p>
        </p:txBody>
      </p:sp>
      <p:sp>
        <p:nvSpPr>
          <p:cNvPr id="13" name="Rounded Rectangle 4"/>
          <p:cNvSpPr/>
          <p:nvPr/>
        </p:nvSpPr>
        <p:spPr>
          <a:xfrm>
            <a:off x="2555776" y="5373216"/>
            <a:ext cx="1872208" cy="936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dirty="0">
                <a:solidFill>
                  <a:srgbClr val="000000"/>
                </a:solidFill>
              </a:rPr>
              <a:t>Risks to witnesses, staff &amp; information</a:t>
            </a:r>
            <a:endParaRPr lang="nl-NL" sz="2000" kern="1200" dirty="0">
              <a:solidFill>
                <a:srgbClr val="000000"/>
              </a:solidFill>
            </a:endParaRPr>
          </a:p>
        </p:txBody>
      </p:sp>
      <p:sp>
        <p:nvSpPr>
          <p:cNvPr id="14" name="Rounded Rectangle 4"/>
          <p:cNvSpPr/>
          <p:nvPr/>
        </p:nvSpPr>
        <p:spPr>
          <a:xfrm>
            <a:off x="4788024" y="5373216"/>
            <a:ext cx="1872207" cy="936104"/>
          </a:xfrm>
          <a:prstGeom prst="rect">
            <a:avLst/>
          </a:prstGeom>
          <a:solidFill>
            <a:srgbClr val="64A6D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0" tIns="38100" rIns="508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E" sz="2000" dirty="0">
                <a:solidFill>
                  <a:srgbClr val="000000"/>
                </a:solidFill>
              </a:rPr>
              <a:t>Available support services</a:t>
            </a:r>
            <a:endParaRPr lang="nl-NL" sz="2000" kern="1200" dirty="0">
              <a:solidFill>
                <a:srgbClr val="000000"/>
              </a:solidFill>
            </a:endParaRPr>
          </a:p>
        </p:txBody>
      </p:sp>
      <p:sp>
        <p:nvSpPr>
          <p:cNvPr id="15" name="Rounded Rectangle 4"/>
          <p:cNvSpPr/>
          <p:nvPr/>
        </p:nvSpPr>
        <p:spPr>
          <a:xfrm>
            <a:off x="6948264" y="5373216"/>
            <a:ext cx="1872207" cy="936104"/>
          </a:xfrm>
          <a:prstGeom prst="rect">
            <a:avLst/>
          </a:prstGeom>
          <a:solidFill>
            <a:srgbClr val="9D6FB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38100" rIns="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dirty="0">
                <a:solidFill>
                  <a:srgbClr val="000000"/>
                </a:solidFill>
              </a:rPr>
              <a:t>Alleged perpetrators</a:t>
            </a:r>
            <a:endParaRPr lang="en-GB" sz="200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451982"/>
      </p:ext>
    </p:extLst>
  </p:cSld>
  <p:clrMapOvr>
    <a:masterClrMapping/>
  </p:clrMapOvr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52437</TotalTime>
  <Words>3646</Words>
  <PresentationFormat>On-screen Show (4:3)</PresentationFormat>
  <Paragraphs>1189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Arial (Headings)</vt:lpstr>
      <vt:lpstr>Calibri</vt:lpstr>
      <vt:lpstr>Candara</vt:lpstr>
      <vt:lpstr>Mangal</vt:lpstr>
      <vt:lpstr>Wingdings</vt:lpstr>
      <vt:lpstr>IICI Powerpoint template</vt:lpstr>
      <vt:lpstr>Module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2018-02-19T15:10:29Z</cp:lastPrinted>
  <dcterms:created xsi:type="dcterms:W3CDTF">2012-04-10T06:25:38Z</dcterms:created>
  <dcterms:modified xsi:type="dcterms:W3CDTF">2018-05-10T08:09:40Z</dcterms:modified>
</cp:coreProperties>
</file>